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30"/>
  </p:notesMasterIdLst>
  <p:sldIdLst>
    <p:sldId id="256" r:id="rId4"/>
    <p:sldId id="351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493" r:id="rId13"/>
    <p:sldId id="511" r:id="rId14"/>
    <p:sldId id="510" r:id="rId15"/>
    <p:sldId id="513" r:id="rId16"/>
    <p:sldId id="512" r:id="rId17"/>
    <p:sldId id="514" r:id="rId18"/>
    <p:sldId id="518" r:id="rId19"/>
    <p:sldId id="517" r:id="rId20"/>
    <p:sldId id="519" r:id="rId21"/>
    <p:sldId id="520" r:id="rId22"/>
    <p:sldId id="521" r:id="rId23"/>
    <p:sldId id="515" r:id="rId24"/>
    <p:sldId id="523" r:id="rId25"/>
    <p:sldId id="524" r:id="rId26"/>
    <p:sldId id="525" r:id="rId27"/>
    <p:sldId id="522" r:id="rId28"/>
    <p:sldId id="264" r:id="rId29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FF5433"/>
    <a:srgbClr val="FF7F65"/>
    <a:srgbClr val="FBFBCF"/>
    <a:srgbClr val="C066CC"/>
    <a:srgbClr val="60D2A1"/>
    <a:srgbClr val="262A2F"/>
    <a:srgbClr val="1E2027"/>
    <a:srgbClr val="FECCF9"/>
    <a:srgbClr val="F0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3" autoAdjust="0"/>
    <p:restoredTop sz="93046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02" y="136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7.sv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6.pn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17" Type="http://schemas.openxmlformats.org/officeDocument/2006/relationships/image" Target="../media/image55.png"/><Relationship Id="rId2" Type="http://schemas.openxmlformats.org/officeDocument/2006/relationships/image" Target="../media/image5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51.png"/><Relationship Id="rId15" Type="http://schemas.openxmlformats.org/officeDocument/2006/relationships/image" Target="../media/image53.png"/><Relationship Id="rId10" Type="http://schemas.openxmlformats.org/officeDocument/2006/relationships/image" Target="../media/image33.png"/><Relationship Id="rId4" Type="http://schemas.openxmlformats.org/officeDocument/2006/relationships/image" Target="../media/image7.svg"/><Relationship Id="rId9" Type="http://schemas.openxmlformats.org/officeDocument/2006/relationships/image" Target="../media/image32.svg"/><Relationship Id="rId1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0.png"/><Relationship Id="rId3" Type="http://schemas.openxmlformats.org/officeDocument/2006/relationships/image" Target="../media/image30.svg"/><Relationship Id="rId7" Type="http://schemas.openxmlformats.org/officeDocument/2006/relationships/image" Target="../media/image61.png"/><Relationship Id="rId12" Type="http://schemas.openxmlformats.org/officeDocument/2006/relationships/image" Target="../media/image9.svg"/><Relationship Id="rId17" Type="http://schemas.openxmlformats.org/officeDocument/2006/relationships/image" Target="../media/image65.png"/><Relationship Id="rId2" Type="http://schemas.openxmlformats.org/officeDocument/2006/relationships/image" Target="../media/image29.png"/><Relationship Id="rId16" Type="http://schemas.openxmlformats.org/officeDocument/2006/relationships/image" Target="../media/image6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8.png"/><Relationship Id="rId5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28.svg"/><Relationship Id="rId4" Type="http://schemas.openxmlformats.org/officeDocument/2006/relationships/image" Target="../media/image58.png"/><Relationship Id="rId9" Type="http://schemas.openxmlformats.org/officeDocument/2006/relationships/image" Target="../media/image27.png"/><Relationship Id="rId1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86.png"/><Relationship Id="rId18" Type="http://schemas.openxmlformats.org/officeDocument/2006/relationships/image" Target="../media/image91.svg"/><Relationship Id="rId3" Type="http://schemas.openxmlformats.org/officeDocument/2006/relationships/image" Target="../media/image30.svg"/><Relationship Id="rId7" Type="http://schemas.openxmlformats.org/officeDocument/2006/relationships/image" Target="../media/image27.png"/><Relationship Id="rId12" Type="http://schemas.openxmlformats.org/officeDocument/2006/relationships/image" Target="../media/image11.svg"/><Relationship Id="rId17" Type="http://schemas.openxmlformats.org/officeDocument/2006/relationships/image" Target="../media/image90.png"/><Relationship Id="rId2" Type="http://schemas.openxmlformats.org/officeDocument/2006/relationships/image" Target="../media/image29.png"/><Relationship Id="rId16" Type="http://schemas.openxmlformats.org/officeDocument/2006/relationships/image" Target="../media/image89.svg"/><Relationship Id="rId20" Type="http://schemas.openxmlformats.org/officeDocument/2006/relationships/image" Target="../media/image93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10.png"/><Relationship Id="rId5" Type="http://schemas.openxmlformats.org/officeDocument/2006/relationships/image" Target="../media/image59.png"/><Relationship Id="rId15" Type="http://schemas.openxmlformats.org/officeDocument/2006/relationships/image" Target="../media/image88.png"/><Relationship Id="rId10" Type="http://schemas.openxmlformats.org/officeDocument/2006/relationships/image" Target="../media/image9.svg"/><Relationship Id="rId19" Type="http://schemas.openxmlformats.org/officeDocument/2006/relationships/image" Target="../media/image92.png"/><Relationship Id="rId4" Type="http://schemas.openxmlformats.org/officeDocument/2006/relationships/image" Target="../media/image58.png"/><Relationship Id="rId9" Type="http://schemas.openxmlformats.org/officeDocument/2006/relationships/image" Target="../media/image8.png"/><Relationship Id="rId14" Type="http://schemas.openxmlformats.org/officeDocument/2006/relationships/image" Target="../media/image8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1.png"/><Relationship Id="rId2" Type="http://schemas.openxmlformats.org/officeDocument/2006/relationships/image" Target="../media/image20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1.png"/><Relationship Id="rId2" Type="http://schemas.openxmlformats.org/officeDocument/2006/relationships/image" Target="../media/image23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2.svg"/><Relationship Id="rId21" Type="http://schemas.openxmlformats.org/officeDocument/2006/relationships/image" Target="../media/image40.png"/><Relationship Id="rId7" Type="http://schemas.openxmlformats.org/officeDocument/2006/relationships/image" Target="../media/image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30.svg"/><Relationship Id="rId5" Type="http://schemas.openxmlformats.org/officeDocument/2006/relationships/image" Target="../media/image28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11.sv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Познакомились с одним из самых популярных методов построения композиций – </a:t>
            </a:r>
            <a:r>
              <a:rPr lang="ru-RU" dirty="0" err="1"/>
              <a:t>бэггинг</a:t>
            </a:r>
            <a:endParaRPr lang="ru-RU" dirty="0"/>
          </a:p>
          <a:p>
            <a:r>
              <a:rPr lang="ru-RU" dirty="0"/>
              <a:t>Выяснили</a:t>
            </a:r>
            <a:r>
              <a:rPr lang="en-US" dirty="0"/>
              <a:t>,</a:t>
            </a:r>
            <a:r>
              <a:rPr lang="ru-RU" dirty="0"/>
              <a:t> что при некоррелированных базовых алгоритмах получается в разы снизить ожидаемую ошибку финальной модели</a:t>
            </a:r>
          </a:p>
          <a:p>
            <a:r>
              <a:rPr lang="ru-RU" dirty="0"/>
              <a:t>Конечно же</a:t>
            </a:r>
            <a:r>
              <a:rPr lang="en-US" dirty="0"/>
              <a:t>,</a:t>
            </a:r>
            <a:r>
              <a:rPr lang="ru-RU" dirty="0"/>
              <a:t> если модели коррелируют</a:t>
            </a:r>
            <a:r>
              <a:rPr lang="en-US" dirty="0"/>
              <a:t>,</a:t>
            </a:r>
            <a:r>
              <a:rPr lang="ru-RU" dirty="0"/>
              <a:t> то этот эффект оказывается значительно слабее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Существуют ли популярные реализации </a:t>
            </a:r>
            <a:r>
              <a:rPr lang="ru-RU" dirty="0" err="1"/>
              <a:t>бэггинга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360394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7" y="3797120"/>
                <a:ext cx="10441615" cy="6045084"/>
              </a:xfrm>
            </p:spPr>
            <p:txBody>
              <a:bodyPr/>
              <a:lstStyle/>
              <a:p>
                <a:r>
                  <a:rPr lang="ru-RU" dirty="0"/>
                  <a:t>Один из популярнейших способов применить </a:t>
                </a:r>
                <a:r>
                  <a:rPr lang="ru-RU" dirty="0" err="1"/>
                  <a:t>бэггинг</a:t>
                </a:r>
                <a:r>
                  <a:rPr lang="ru-RU" dirty="0"/>
                  <a:t> – </a:t>
                </a:r>
                <a:r>
                  <a:rPr lang="ru-RU" b="1" i="1" dirty="0"/>
                  <a:t>случайный лес</a:t>
                </a:r>
              </a:p>
              <a:p>
                <a:r>
                  <a:rPr lang="ru-RU" dirty="0"/>
                  <a:t>Суть заключается в том</a:t>
                </a:r>
                <a:r>
                  <a:rPr lang="en-US" dirty="0"/>
                  <a:t>,</a:t>
                </a:r>
                <a:r>
                  <a:rPr lang="ru-RU" dirty="0"/>
                  <a:t> чтобы в качестве базовых моделей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взять решающие деревья</a:t>
                </a:r>
              </a:p>
              <a:p>
                <a:r>
                  <a:rPr lang="ru-RU" dirty="0"/>
                  <a:t>Понимаем</a:t>
                </a:r>
                <a:r>
                  <a:rPr lang="en-US" dirty="0"/>
                  <a:t>,</a:t>
                </a:r>
                <a:r>
                  <a:rPr lang="ru-RU" dirty="0"/>
                  <a:t> что в </a:t>
                </a:r>
                <a:r>
                  <a:rPr lang="ru-RU" dirty="0" err="1"/>
                  <a:t>бэггинге</a:t>
                </a:r>
                <a:r>
                  <a:rPr lang="ru-RU" dirty="0"/>
                  <a:t> хочется иметь по максимуму некоррелированные модели</a:t>
                </a:r>
              </a:p>
              <a:p>
                <a:r>
                  <a:rPr lang="ru-RU" dirty="0"/>
                  <a:t>Как этого достичь в случайном лесе</a:t>
                </a:r>
                <a:r>
                  <a:rPr lang="en-US" dirty="0"/>
                  <a:t>?</a:t>
                </a:r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7" y="3797120"/>
                <a:ext cx="10441615" cy="6045084"/>
              </a:xfrm>
              <a:blipFill>
                <a:blip r:embed="rId2"/>
                <a:stretch>
                  <a:fillRect l="-2393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RANDOM FOREST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8" name="Рисунок 7" descr="Дерево с корнями со сплошной заливкой">
            <a:extLst>
              <a:ext uri="{FF2B5EF4-FFF2-40B4-BE49-F238E27FC236}">
                <a16:creationId xmlns:a16="http://schemas.microsoft.com/office/drawing/2014/main" id="{581FB4DB-4066-1B29-569D-3758B4073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004" y="2620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741879"/>
                <a:ext cx="8205437" cy="6045084"/>
              </a:xfrm>
            </p:spPr>
            <p:txBody>
              <a:bodyPr/>
              <a:lstStyle/>
              <a:p>
                <a:r>
                  <a:rPr lang="ru-RU" dirty="0"/>
                  <a:t>Во-первых</a:t>
                </a:r>
                <a:r>
                  <a:rPr lang="en-US" dirty="0"/>
                  <a:t>,</a:t>
                </a:r>
                <a:r>
                  <a:rPr lang="ru-RU" dirty="0"/>
                  <a:t> рандомизация достигается за счет </a:t>
                </a:r>
                <a:r>
                  <a:rPr lang="ru-RU" dirty="0" err="1"/>
                  <a:t>бутстрапа</a:t>
                </a:r>
                <a:endParaRPr lang="ru-RU" dirty="0"/>
              </a:p>
              <a:p>
                <a:r>
                  <a:rPr lang="ru-RU" dirty="0"/>
                  <a:t>Во-вторых</a:t>
                </a:r>
                <a:r>
                  <a:rPr lang="en-US" dirty="0"/>
                  <a:t>,</a:t>
                </a:r>
                <a:r>
                  <a:rPr lang="ru-RU" dirty="0"/>
                  <a:t> включается метод случайных подпространств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Выбирая лучший предикат</a:t>
                </a:r>
                <a:r>
                  <a:rPr lang="en-US" dirty="0"/>
                  <a:t>,</a:t>
                </a:r>
                <a:r>
                  <a:rPr lang="ru-RU" dirty="0"/>
                  <a:t> будем искать его не среди всех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признаков</a:t>
                </a:r>
                <a:r>
                  <a:rPr lang="en-US" dirty="0"/>
                  <a:t>,</a:t>
                </a:r>
                <a:r>
                  <a:rPr lang="ru-RU" dirty="0"/>
                  <a:t> а из случайно выбранных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От авторов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или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⌊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для регрессии</a:t>
                </a:r>
                <a:r>
                  <a:rPr lang="en-US" dirty="0"/>
                  <a:t>/</a:t>
                </a:r>
                <a:r>
                  <a:rPr lang="ru-RU" dirty="0"/>
                  <a:t>классификации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741879"/>
                <a:ext cx="8205437" cy="6045084"/>
              </a:xfrm>
              <a:blipFill>
                <a:blip r:embed="rId2"/>
                <a:stretch>
                  <a:fillRect l="-3046" t="-908" r="-2526" b="-4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RANDOM FOREST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8" name="Рисунок 7" descr="Дерево с корнями со сплошной заливкой">
            <a:extLst>
              <a:ext uri="{FF2B5EF4-FFF2-40B4-BE49-F238E27FC236}">
                <a16:creationId xmlns:a16="http://schemas.microsoft.com/office/drawing/2014/main" id="{581FB4DB-4066-1B29-569D-3758B4073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004" y="2620370"/>
            <a:ext cx="914400" cy="914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67F163-FCD2-AF20-8368-8E6DAE336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010" y="4684829"/>
            <a:ext cx="6876789" cy="5102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698D292E-A16B-1D37-9D39-41CB347FF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4100" y="3891787"/>
                <a:ext cx="2843407" cy="79304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ru-RU" sz="2000" dirty="0"/>
                  <a:t>Перебираем по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/>
                  <a:t> случайным фичам </a:t>
                </a:r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698D292E-A16B-1D37-9D39-41CB347FF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100" y="3891787"/>
                <a:ext cx="2843407" cy="793042"/>
              </a:xfrm>
              <a:prstGeom prst="rect">
                <a:avLst/>
              </a:prstGeom>
              <a:blipFill>
                <a:blip r:embed="rId6"/>
                <a:stretch>
                  <a:fillRect t="-9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778783EF-B96F-D9DD-A9E6-CC39378C35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39184" y="5614566"/>
                <a:ext cx="2843407" cy="79304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ru-RU" sz="2000" dirty="0"/>
                  <a:t>Перебираем по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/>
                  <a:t> случайным фичам </a:t>
                </a:r>
              </a:p>
            </p:txBody>
          </p:sp>
        </mc:Choice>
        <mc:Fallback xmlns="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778783EF-B96F-D9DD-A9E6-CC39378C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184" y="5614566"/>
                <a:ext cx="2843407" cy="793042"/>
              </a:xfrm>
              <a:prstGeom prst="rect">
                <a:avLst/>
              </a:prstGeom>
              <a:blipFill>
                <a:blip r:embed="rId7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 1">
                <a:extLst>
                  <a:ext uri="{FF2B5EF4-FFF2-40B4-BE49-F238E27FC236}">
                    <a16:creationId xmlns:a16="http://schemas.microsoft.com/office/drawing/2014/main" id="{33B92EA1-F214-2E3C-CF04-A3A249273B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22078" y="7438740"/>
                <a:ext cx="2843407" cy="79304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ru-RU" sz="2000" dirty="0"/>
                  <a:t>Перебираем по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/>
                  <a:t> случайным фичам </a:t>
                </a:r>
              </a:p>
            </p:txBody>
          </p:sp>
        </mc:Choice>
        <mc:Fallback xmlns="">
          <p:sp>
            <p:nvSpPr>
              <p:cNvPr id="12" name="Текст 1">
                <a:extLst>
                  <a:ext uri="{FF2B5EF4-FFF2-40B4-BE49-F238E27FC236}">
                    <a16:creationId xmlns:a16="http://schemas.microsoft.com/office/drawing/2014/main" id="{33B92EA1-F214-2E3C-CF04-A3A2492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78" y="7438740"/>
                <a:ext cx="2843407" cy="793042"/>
              </a:xfrm>
              <a:prstGeom prst="rect">
                <a:avLst/>
              </a:prstGeom>
              <a:blipFill>
                <a:blip r:embed="rId8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375C6F16-C069-F200-C91B-F359BDB666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03392" y="7337345"/>
                <a:ext cx="2843407" cy="79304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ru-RU" sz="2000" dirty="0"/>
                  <a:t>Перебираем по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/>
                  <a:t> случайным фичам </a:t>
                </a:r>
              </a:p>
            </p:txBody>
          </p:sp>
        </mc:Choice>
        <mc:Fallback xmlns="">
          <p:sp>
            <p:nvSpPr>
              <p:cNvPr id="13" name="Текст 1">
                <a:extLst>
                  <a:ext uri="{FF2B5EF4-FFF2-40B4-BE49-F238E27FC236}">
                    <a16:creationId xmlns:a16="http://schemas.microsoft.com/office/drawing/2014/main" id="{375C6F16-C069-F200-C91B-F359BDB66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3392" y="7337345"/>
                <a:ext cx="2843407" cy="793042"/>
              </a:xfrm>
              <a:prstGeom prst="rect">
                <a:avLst/>
              </a:prstGeom>
              <a:blipFill>
                <a:blip r:embed="rId9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RANDOM FOREST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Текст 1">
                <a:extLst>
                  <a:ext uri="{FF2B5EF4-FFF2-40B4-BE49-F238E27FC236}">
                    <a16:creationId xmlns:a16="http://schemas.microsoft.com/office/drawing/2014/main" id="{1379C0B2-EC21-C25C-A5E9-F496EC23A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00011" y="6864853"/>
                <a:ext cx="5664805" cy="111201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Текст 1">
                <a:extLst>
                  <a:ext uri="{FF2B5EF4-FFF2-40B4-BE49-F238E27FC236}">
                    <a16:creationId xmlns:a16="http://schemas.microsoft.com/office/drawing/2014/main" id="{1379C0B2-EC21-C25C-A5E9-F496EC23A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0011" y="6864853"/>
                <a:ext cx="5664805" cy="1112018"/>
              </a:xfrm>
              <a:prstGeom prst="rect">
                <a:avLst/>
              </a:prstGeom>
              <a:blipFill>
                <a:blip r:embed="rId2"/>
                <a:stretch>
                  <a:fillRect t="-191803" r="-15393" b="-190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Рисунок 60" descr="Дерево с корнями со сплошной заливкой">
            <a:extLst>
              <a:ext uri="{FF2B5EF4-FFF2-40B4-BE49-F238E27FC236}">
                <a16:creationId xmlns:a16="http://schemas.microsoft.com/office/drawing/2014/main" id="{296D3A07-609C-EFF6-B1DE-A8586BB3B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004" y="2620370"/>
            <a:ext cx="914400" cy="91440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323DD19-9244-872B-6C0D-FCF7A3F63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234" y="4673015"/>
            <a:ext cx="1368467" cy="1102162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0534CA5-3239-5700-F473-486357974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234" y="6235850"/>
            <a:ext cx="1368467" cy="1102162"/>
          </a:xfrm>
          <a:prstGeom prst="rect">
            <a:avLst/>
          </a:prstGeom>
        </p:spPr>
      </p:pic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7397C028-1307-51F4-2274-46103977B556}"/>
              </a:ext>
            </a:extLst>
          </p:cNvPr>
          <p:cNvCxnSpPr>
            <a:cxnSpLocks/>
          </p:cNvCxnSpPr>
          <p:nvPr/>
        </p:nvCxnSpPr>
        <p:spPr>
          <a:xfrm flipV="1">
            <a:off x="3327680" y="5775177"/>
            <a:ext cx="1219274" cy="39812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6C3BB437-7EFF-99CD-FFD8-070AD1FDA608}"/>
              </a:ext>
            </a:extLst>
          </p:cNvPr>
          <p:cNvCxnSpPr>
            <a:cxnSpLocks/>
          </p:cNvCxnSpPr>
          <p:nvPr/>
        </p:nvCxnSpPr>
        <p:spPr>
          <a:xfrm flipV="1">
            <a:off x="3268804" y="7023552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Рисунок 72" descr="База данных со сплошной заливкой">
            <a:extLst>
              <a:ext uri="{FF2B5EF4-FFF2-40B4-BE49-F238E27FC236}">
                <a16:creationId xmlns:a16="http://schemas.microsoft.com/office/drawing/2014/main" id="{A779E360-EB3D-552E-4FA4-2AF1DAC4D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613" y="5620466"/>
            <a:ext cx="2625491" cy="2625491"/>
          </a:xfrm>
          <a:prstGeom prst="rect">
            <a:avLst/>
          </a:prstGeom>
        </p:spPr>
      </p:pic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5829EBD3-033C-118F-F481-A0AEC27D9510}"/>
              </a:ext>
            </a:extLst>
          </p:cNvPr>
          <p:cNvCxnSpPr>
            <a:cxnSpLocks/>
          </p:cNvCxnSpPr>
          <p:nvPr/>
        </p:nvCxnSpPr>
        <p:spPr>
          <a:xfrm>
            <a:off x="3281182" y="7976871"/>
            <a:ext cx="1168528" cy="260945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Рисунок 74" descr="База данных со сплошной заливкой">
            <a:extLst>
              <a:ext uri="{FF2B5EF4-FFF2-40B4-BE49-F238E27FC236}">
                <a16:creationId xmlns:a16="http://schemas.microsoft.com/office/drawing/2014/main" id="{3C78C1BB-8DC4-CCD3-E508-272E3DEDAC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0547" y="4613935"/>
            <a:ext cx="1494438" cy="1494438"/>
          </a:xfrm>
          <a:prstGeom prst="rect">
            <a:avLst/>
          </a:prstGeom>
        </p:spPr>
      </p:pic>
      <p:pic>
        <p:nvPicPr>
          <p:cNvPr id="76" name="Рисунок 75" descr="База данных со сплошной заливкой">
            <a:extLst>
              <a:ext uri="{FF2B5EF4-FFF2-40B4-BE49-F238E27FC236}">
                <a16:creationId xmlns:a16="http://schemas.microsoft.com/office/drawing/2014/main" id="{14813DE6-61AD-A4C3-EF91-876EF6AF6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6504" y="6006600"/>
            <a:ext cx="1494438" cy="1494438"/>
          </a:xfrm>
          <a:prstGeom prst="rect">
            <a:avLst/>
          </a:prstGeom>
        </p:spPr>
      </p:pic>
      <p:pic>
        <p:nvPicPr>
          <p:cNvPr id="77" name="Рисунок 76" descr="База данных со сплошной заливкой">
            <a:extLst>
              <a:ext uri="{FF2B5EF4-FFF2-40B4-BE49-F238E27FC236}">
                <a16:creationId xmlns:a16="http://schemas.microsoft.com/office/drawing/2014/main" id="{F5475CC1-64C1-233E-764E-A1552CA3F7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66504" y="7399265"/>
            <a:ext cx="1494438" cy="1494438"/>
          </a:xfrm>
          <a:prstGeom prst="rect">
            <a:avLst/>
          </a:prstGeom>
        </p:spPr>
      </p:pic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C5FD533E-589C-D006-AA32-DD46E87DE7B6}"/>
              </a:ext>
            </a:extLst>
          </p:cNvPr>
          <p:cNvCxnSpPr>
            <a:cxnSpLocks/>
          </p:cNvCxnSpPr>
          <p:nvPr/>
        </p:nvCxnSpPr>
        <p:spPr>
          <a:xfrm flipV="1">
            <a:off x="7142179" y="7080242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A36917B9-6782-10EC-1F9C-2F9256A033C7}"/>
              </a:ext>
            </a:extLst>
          </p:cNvPr>
          <p:cNvCxnSpPr>
            <a:cxnSpLocks/>
          </p:cNvCxnSpPr>
          <p:nvPr/>
        </p:nvCxnSpPr>
        <p:spPr>
          <a:xfrm flipV="1">
            <a:off x="7142179" y="5617145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B54BAB56-BADE-9222-A338-DD39A4FB611E}"/>
              </a:ext>
            </a:extLst>
          </p:cNvPr>
          <p:cNvCxnSpPr>
            <a:cxnSpLocks/>
          </p:cNvCxnSpPr>
          <p:nvPr/>
        </p:nvCxnSpPr>
        <p:spPr>
          <a:xfrm flipV="1">
            <a:off x="7142179" y="8336216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AFE072FC-9194-7881-4434-F825887B184B}"/>
              </a:ext>
            </a:extLst>
          </p:cNvPr>
          <p:cNvCxnSpPr>
            <a:cxnSpLocks/>
          </p:cNvCxnSpPr>
          <p:nvPr/>
        </p:nvCxnSpPr>
        <p:spPr>
          <a:xfrm flipV="1">
            <a:off x="12271280" y="7084959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E202E525-F107-6DF4-6745-EAACD2BD6CEB}"/>
              </a:ext>
            </a:extLst>
          </p:cNvPr>
          <p:cNvCxnSpPr>
            <a:cxnSpLocks/>
          </p:cNvCxnSpPr>
          <p:nvPr/>
        </p:nvCxnSpPr>
        <p:spPr>
          <a:xfrm>
            <a:off x="12275658" y="5636314"/>
            <a:ext cx="1028344" cy="372871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08352782-7BE4-1842-8958-8967BB3D8287}"/>
              </a:ext>
            </a:extLst>
          </p:cNvPr>
          <p:cNvCxnSpPr>
            <a:cxnSpLocks/>
          </p:cNvCxnSpPr>
          <p:nvPr/>
        </p:nvCxnSpPr>
        <p:spPr>
          <a:xfrm flipV="1">
            <a:off x="12271280" y="8114386"/>
            <a:ext cx="1032722" cy="252031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Текст 1">
                <a:extLst>
                  <a:ext uri="{FF2B5EF4-FFF2-40B4-BE49-F238E27FC236}">
                    <a16:creationId xmlns:a16="http://schemas.microsoft.com/office/drawing/2014/main" id="{70783CF4-9EC4-AF6E-C05B-246DEC9638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5256" y="5233075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Текст 1">
                <a:extLst>
                  <a:ext uri="{FF2B5EF4-FFF2-40B4-BE49-F238E27FC236}">
                    <a16:creationId xmlns:a16="http://schemas.microsoft.com/office/drawing/2014/main" id="{70783CF4-9EC4-AF6E-C05B-246DEC96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256" y="5233075"/>
                <a:ext cx="1634372" cy="8053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Текст 1">
                <a:extLst>
                  <a:ext uri="{FF2B5EF4-FFF2-40B4-BE49-F238E27FC236}">
                    <a16:creationId xmlns:a16="http://schemas.microsoft.com/office/drawing/2014/main" id="{57651537-C908-4F34-DCD1-14CC9AD6F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5256" y="6593919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5" name="Текст 1">
                <a:extLst>
                  <a:ext uri="{FF2B5EF4-FFF2-40B4-BE49-F238E27FC236}">
                    <a16:creationId xmlns:a16="http://schemas.microsoft.com/office/drawing/2014/main" id="{57651537-C908-4F34-DCD1-14CC9AD6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256" y="6593919"/>
                <a:ext cx="1634372" cy="8053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Текст 1">
                <a:extLst>
                  <a:ext uri="{FF2B5EF4-FFF2-40B4-BE49-F238E27FC236}">
                    <a16:creationId xmlns:a16="http://schemas.microsoft.com/office/drawing/2014/main" id="{76D5D4B1-E2EB-2F33-3653-5C1D86C53A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5256" y="7903647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6" name="Текст 1">
                <a:extLst>
                  <a:ext uri="{FF2B5EF4-FFF2-40B4-BE49-F238E27FC236}">
                    <a16:creationId xmlns:a16="http://schemas.microsoft.com/office/drawing/2014/main" id="{76D5D4B1-E2EB-2F33-3653-5C1D86C5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256" y="7903647"/>
                <a:ext cx="1634372" cy="8053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C404868A-93CE-A048-F3EE-686F786F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876" y="7798685"/>
            <a:ext cx="1368467" cy="1102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Текст 1">
                <a:extLst>
                  <a:ext uri="{FF2B5EF4-FFF2-40B4-BE49-F238E27FC236}">
                    <a16:creationId xmlns:a16="http://schemas.microsoft.com/office/drawing/2014/main" id="{F5A24542-E17B-13C1-67E7-D34E19CDDB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179" y="3870332"/>
                <a:ext cx="6776971" cy="111201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 метод случайных подпространств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Текст 1">
                <a:extLst>
                  <a:ext uri="{FF2B5EF4-FFF2-40B4-BE49-F238E27FC236}">
                    <a16:creationId xmlns:a16="http://schemas.microsoft.com/office/drawing/2014/main" id="{F5A24542-E17B-13C1-67E7-D34E19CD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79" y="3870332"/>
                <a:ext cx="6776971" cy="111201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47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6" y="3797120"/>
                <a:ext cx="9182469" cy="6045084"/>
              </a:xfrm>
            </p:spPr>
            <p:txBody>
              <a:bodyPr/>
              <a:lstStyle/>
              <a:p>
                <a:r>
                  <a:rPr lang="ru-RU" dirty="0"/>
                  <a:t>Строя случайный лес</a:t>
                </a:r>
                <a:r>
                  <a:rPr lang="en-US" dirty="0"/>
                  <a:t>, </a:t>
                </a:r>
                <a:r>
                  <a:rPr lang="ru-RU" dirty="0"/>
                  <a:t>не обязательно делить выборку на </a:t>
                </a:r>
                <a:r>
                  <a:rPr lang="ru-RU" dirty="0" err="1"/>
                  <a:t>трейн</a:t>
                </a:r>
                <a:r>
                  <a:rPr lang="ru-RU" dirty="0"/>
                  <a:t> и тест</a:t>
                </a:r>
              </a:p>
              <a:p>
                <a:r>
                  <a:rPr lang="ru-RU" dirty="0" err="1"/>
                  <a:t>Бутстрапируя</a:t>
                </a:r>
                <a:r>
                  <a:rPr lang="ru-RU" dirty="0"/>
                  <a:t> выборку</a:t>
                </a:r>
                <a:r>
                  <a:rPr lang="en-US" dirty="0"/>
                  <a:t>,</a:t>
                </a:r>
                <a:r>
                  <a:rPr lang="ru-RU" dirty="0"/>
                  <a:t> для отдельных алгоритмов часть объектов выкидываются</a:t>
                </a:r>
                <a:endParaRPr lang="en-US" dirty="0"/>
              </a:p>
              <a:p>
                <a:r>
                  <a:rPr lang="ru-RU" dirty="0"/>
                  <a:t>Тогда для каждого объекта можно замерить ошибку по тем деревьям</a:t>
                </a:r>
                <a:r>
                  <a:rPr lang="en-US" dirty="0"/>
                  <a:t>,</a:t>
                </a:r>
                <a:r>
                  <a:rPr lang="ru-RU" dirty="0"/>
                  <a:t> которые на нем не обучались</a:t>
                </a:r>
                <a:r>
                  <a:rPr lang="en-US" dirty="0"/>
                  <a:t>,</a:t>
                </a:r>
                <a:r>
                  <a:rPr lang="ru-RU" dirty="0"/>
                  <a:t> и получить </a:t>
                </a:r>
                <a:r>
                  <a:rPr lang="en-US" dirty="0">
                    <a:solidFill>
                      <a:srgbClr val="FF5433"/>
                    </a:solidFill>
                  </a:rPr>
                  <a:t>out-of-bag </a:t>
                </a:r>
                <a:r>
                  <a:rPr lang="ru-RU" dirty="0">
                    <a:solidFill>
                      <a:srgbClr val="FF5433"/>
                    </a:solidFill>
                  </a:rPr>
                  <a:t>ошибку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𝑂𝑂𝐵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]⋅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6" y="3797120"/>
                <a:ext cx="9182469" cy="6045084"/>
              </a:xfrm>
              <a:blipFill>
                <a:blip r:embed="rId2"/>
                <a:stretch>
                  <a:fillRect l="-2721" t="-907" r="-2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OUT-OF-BAG ERROR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6B54D2-723A-810C-E4D8-471C4883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532" y="4109674"/>
            <a:ext cx="6493869" cy="429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FE19B89-11A0-D7C2-2CF9-AB27FC3001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6176" y="2728694"/>
                <a:ext cx="4100186" cy="56990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штук размера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7FE19B89-11A0-D7C2-2CF9-AB27FC30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176" y="2728694"/>
                <a:ext cx="4100186" cy="569906"/>
              </a:xfrm>
              <a:prstGeom prst="rect">
                <a:avLst/>
              </a:prstGeom>
              <a:blipFill>
                <a:blip r:embed="rId4"/>
                <a:stretch>
                  <a:fillRect t="-7527" b="-43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CC3AFA1F-F680-B084-BC38-BD4B7D85C362}"/>
              </a:ext>
            </a:extLst>
          </p:cNvPr>
          <p:cNvSpPr/>
          <p:nvPr/>
        </p:nvSpPr>
        <p:spPr>
          <a:xfrm rot="5400000">
            <a:off x="13432681" y="542639"/>
            <a:ext cx="513567" cy="6493870"/>
          </a:xfrm>
          <a:prstGeom prst="leftBrace">
            <a:avLst/>
          </a:prstGeom>
          <a:ln>
            <a:solidFill>
              <a:srgbClr val="FF7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41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Рассмотрели популярную реализацию </a:t>
            </a:r>
            <a:r>
              <a:rPr lang="ru-RU" dirty="0" err="1"/>
              <a:t>бэггинга</a:t>
            </a:r>
            <a:r>
              <a:rPr lang="ru-RU" dirty="0"/>
              <a:t> – случайный лес</a:t>
            </a:r>
          </a:p>
          <a:p>
            <a:r>
              <a:rPr lang="ru-RU" dirty="0"/>
              <a:t>Узнали о методе случайных подпространств</a:t>
            </a:r>
          </a:p>
          <a:p>
            <a:r>
              <a:rPr lang="ru-RU" dirty="0"/>
              <a:t>Познакомились с </a:t>
            </a:r>
            <a:r>
              <a:rPr lang="en-US" dirty="0">
                <a:solidFill>
                  <a:srgbClr val="FF5433"/>
                </a:solidFill>
              </a:rPr>
              <a:t>out-of-bag</a:t>
            </a:r>
            <a:r>
              <a:rPr lang="ru-RU" dirty="0"/>
              <a:t> подходом для расчета качества случайного леса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Какие еще методы </a:t>
            </a:r>
            <a:r>
              <a:rPr lang="ru-RU" dirty="0" err="1"/>
              <a:t>ансамблирования</a:t>
            </a:r>
            <a:r>
              <a:rPr lang="ru-RU" dirty="0"/>
              <a:t> бывают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168754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5" y="3797120"/>
                <a:ext cx="11361999" cy="6045084"/>
              </a:xfrm>
            </p:spPr>
            <p:txBody>
              <a:bodyPr/>
              <a:lstStyle/>
              <a:p>
                <a:r>
                  <a:rPr lang="ru-RU" dirty="0"/>
                  <a:t>Пусть обучили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базовых алгоритмов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Для каждого объекта можем получить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различных прогнозов</a:t>
                </a:r>
                <a:r>
                  <a:rPr lang="en-US" dirty="0"/>
                  <a:t>,</a:t>
                </a:r>
                <a:r>
                  <a:rPr lang="ru-RU" dirty="0"/>
                  <a:t> отправив его в каждую обученную базовую модель</a:t>
                </a:r>
              </a:p>
              <a:p>
                <a:r>
                  <a:rPr lang="ru-RU" dirty="0"/>
                  <a:t>Идея</a:t>
                </a:r>
                <a:r>
                  <a:rPr lang="en-US" dirty="0"/>
                  <a:t>:</a:t>
                </a:r>
                <a:r>
                  <a:rPr lang="ru-RU" dirty="0"/>
                  <a:t> будем использовать эти прогнозы как новое признаковое пространство и скормим их мета-алгоритму</a:t>
                </a:r>
                <a:r>
                  <a:rPr lang="en-US" dirty="0"/>
                  <a:t>,</a:t>
                </a:r>
                <a:r>
                  <a:rPr lang="ru-RU" dirty="0"/>
                  <a:t> который обучается на выходах базовых моделей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Финальная модель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nary>
                  </m:oMath>
                </a14:m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5" y="3797120"/>
                <a:ext cx="11361999" cy="6045084"/>
              </a:xfrm>
              <a:blipFill>
                <a:blip r:embed="rId2"/>
                <a:stretch>
                  <a:fillRect l="-2200" t="-907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СТЕКИНГ</a:t>
            </a:r>
          </a:p>
        </p:txBody>
      </p:sp>
    </p:spTree>
    <p:extLst>
      <p:ext uri="{BB962C8B-B14F-4D97-AF65-F5344CB8AC3E}">
        <p14:creationId xmlns:p14="http://schemas.microsoft.com/office/powerpoint/2010/main" val="53603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СТЕКИНГ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C6DA2B5-C12B-B0ED-9B4B-401E53959D17}"/>
              </a:ext>
            </a:extLst>
          </p:cNvPr>
          <p:cNvCxnSpPr>
            <a:cxnSpLocks/>
          </p:cNvCxnSpPr>
          <p:nvPr/>
        </p:nvCxnSpPr>
        <p:spPr>
          <a:xfrm flipV="1">
            <a:off x="3327680" y="5775177"/>
            <a:ext cx="1219274" cy="39812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DAEDDAA-16F5-56B1-8FF1-B9297C14C060}"/>
              </a:ext>
            </a:extLst>
          </p:cNvPr>
          <p:cNvCxnSpPr>
            <a:cxnSpLocks/>
          </p:cNvCxnSpPr>
          <p:nvPr/>
        </p:nvCxnSpPr>
        <p:spPr>
          <a:xfrm flipV="1">
            <a:off x="3268804" y="7023552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 descr="База данных со сплошной заливкой">
            <a:extLst>
              <a:ext uri="{FF2B5EF4-FFF2-40B4-BE49-F238E27FC236}">
                <a16:creationId xmlns:a16="http://schemas.microsoft.com/office/drawing/2014/main" id="{87DC6DEA-8AC0-F72C-AD4C-743C69CD0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13" y="5620466"/>
            <a:ext cx="2625491" cy="2625491"/>
          </a:xfrm>
          <a:prstGeom prst="rect">
            <a:avLst/>
          </a:prstGeom>
        </p:spPr>
      </p:pic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FEC2B0C-0E38-F9F0-CA9E-D673E4072EBE}"/>
              </a:ext>
            </a:extLst>
          </p:cNvPr>
          <p:cNvCxnSpPr>
            <a:cxnSpLocks/>
          </p:cNvCxnSpPr>
          <p:nvPr/>
        </p:nvCxnSpPr>
        <p:spPr>
          <a:xfrm>
            <a:off x="3281182" y="7976871"/>
            <a:ext cx="1168528" cy="260945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504D983-9D9C-51F4-F78E-3E2145603B19}"/>
              </a:ext>
            </a:extLst>
          </p:cNvPr>
          <p:cNvCxnSpPr>
            <a:cxnSpLocks/>
          </p:cNvCxnSpPr>
          <p:nvPr/>
        </p:nvCxnSpPr>
        <p:spPr>
          <a:xfrm flipV="1">
            <a:off x="8163686" y="7026026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E340DF7-6F96-D274-F5B6-2BFF4287762F}"/>
              </a:ext>
            </a:extLst>
          </p:cNvPr>
          <p:cNvCxnSpPr>
            <a:cxnSpLocks/>
          </p:cNvCxnSpPr>
          <p:nvPr/>
        </p:nvCxnSpPr>
        <p:spPr>
          <a:xfrm>
            <a:off x="8168064" y="5577381"/>
            <a:ext cx="1028344" cy="372871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0D68FDC-9673-1EBA-B835-8E7F800A2EF9}"/>
              </a:ext>
            </a:extLst>
          </p:cNvPr>
          <p:cNvCxnSpPr>
            <a:cxnSpLocks/>
          </p:cNvCxnSpPr>
          <p:nvPr/>
        </p:nvCxnSpPr>
        <p:spPr>
          <a:xfrm flipV="1">
            <a:off x="8163686" y="8055453"/>
            <a:ext cx="1032722" cy="252031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Текст 1">
                <a:extLst>
                  <a:ext uri="{FF2B5EF4-FFF2-40B4-BE49-F238E27FC236}">
                    <a16:creationId xmlns:a16="http://schemas.microsoft.com/office/drawing/2014/main" id="{434EC49D-A255-846A-5ADA-D0D670B430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9314" y="5175027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Текст 1">
                <a:extLst>
                  <a:ext uri="{FF2B5EF4-FFF2-40B4-BE49-F238E27FC236}">
                    <a16:creationId xmlns:a16="http://schemas.microsoft.com/office/drawing/2014/main" id="{434EC49D-A255-846A-5ADA-D0D670B43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14" y="5175027"/>
                <a:ext cx="1634372" cy="805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Текст 1">
                <a:extLst>
                  <a:ext uri="{FF2B5EF4-FFF2-40B4-BE49-F238E27FC236}">
                    <a16:creationId xmlns:a16="http://schemas.microsoft.com/office/drawing/2014/main" id="{D9DE0CB1-B173-9867-B5FB-D3A4CFA96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9314" y="6535871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Текст 1">
                <a:extLst>
                  <a:ext uri="{FF2B5EF4-FFF2-40B4-BE49-F238E27FC236}">
                    <a16:creationId xmlns:a16="http://schemas.microsoft.com/office/drawing/2014/main" id="{D9DE0CB1-B173-9867-B5FB-D3A4CFA9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14" y="6535871"/>
                <a:ext cx="1634372" cy="805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Текст 1">
                <a:extLst>
                  <a:ext uri="{FF2B5EF4-FFF2-40B4-BE49-F238E27FC236}">
                    <a16:creationId xmlns:a16="http://schemas.microsoft.com/office/drawing/2014/main" id="{6932C679-B862-DC1A-0D1E-FA9AF5BF2F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9314" y="7845599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Текст 1">
                <a:extLst>
                  <a:ext uri="{FF2B5EF4-FFF2-40B4-BE49-F238E27FC236}">
                    <a16:creationId xmlns:a16="http://schemas.microsoft.com/office/drawing/2014/main" id="{6932C679-B862-DC1A-0D1E-FA9AF5BF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14" y="7845599"/>
                <a:ext cx="1634372" cy="805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Текст 1">
                <a:extLst>
                  <a:ext uri="{FF2B5EF4-FFF2-40B4-BE49-F238E27FC236}">
                    <a16:creationId xmlns:a16="http://schemas.microsoft.com/office/drawing/2014/main" id="{9C4B727E-1CC7-09CC-60F3-011C58E2F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03720" y="6615384"/>
                <a:ext cx="2807419" cy="63565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Получаем 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Текст 1">
                <a:extLst>
                  <a:ext uri="{FF2B5EF4-FFF2-40B4-BE49-F238E27FC236}">
                    <a16:creationId xmlns:a16="http://schemas.microsoft.com/office/drawing/2014/main" id="{9C4B727E-1CC7-09CC-60F3-011C58E2F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720" y="6615384"/>
                <a:ext cx="2807419" cy="635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Текст 1">
                <a:extLst>
                  <a:ext uri="{FF2B5EF4-FFF2-40B4-BE49-F238E27FC236}">
                    <a16:creationId xmlns:a16="http://schemas.microsoft.com/office/drawing/2014/main" id="{BFE9A9A1-2382-DAAB-F936-40836E49CD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6162" y="4901359"/>
                <a:ext cx="5198126" cy="111201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Обучаем модель на новых признаках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" name="Текст 1">
                <a:extLst>
                  <a:ext uri="{FF2B5EF4-FFF2-40B4-BE49-F238E27FC236}">
                    <a16:creationId xmlns:a16="http://schemas.microsoft.com/office/drawing/2014/main" id="{BFE9A9A1-2382-DAAB-F936-40836E49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162" y="4901359"/>
                <a:ext cx="5198126" cy="11120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Рисунок 39" descr="Дерево с корнями со сплошной заливкой">
            <a:extLst>
              <a:ext uri="{FF2B5EF4-FFF2-40B4-BE49-F238E27FC236}">
                <a16:creationId xmlns:a16="http://schemas.microsoft.com/office/drawing/2014/main" id="{193E0832-44A8-2A37-EB35-4BCA5FD7B6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3554" y="4881143"/>
            <a:ext cx="1292158" cy="1292158"/>
          </a:xfrm>
          <a:prstGeom prst="rect">
            <a:avLst/>
          </a:prstGeom>
        </p:spPr>
      </p:pic>
      <p:pic>
        <p:nvPicPr>
          <p:cNvPr id="41" name="Рисунок 40" descr="Дерево с корнями со сплошной заливкой">
            <a:extLst>
              <a:ext uri="{FF2B5EF4-FFF2-40B4-BE49-F238E27FC236}">
                <a16:creationId xmlns:a16="http://schemas.microsoft.com/office/drawing/2014/main" id="{6EEDD20F-2E41-9E80-86AA-3AAC29273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7156" y="7567057"/>
            <a:ext cx="1292158" cy="1292158"/>
          </a:xfrm>
          <a:prstGeom prst="rect">
            <a:avLst/>
          </a:prstGeom>
        </p:spPr>
      </p:pic>
      <p:pic>
        <p:nvPicPr>
          <p:cNvPr id="42" name="Рисунок 41" descr="Дерево с корнями со сплошной заливкой">
            <a:extLst>
              <a:ext uri="{FF2B5EF4-FFF2-40B4-BE49-F238E27FC236}">
                <a16:creationId xmlns:a16="http://schemas.microsoft.com/office/drawing/2014/main" id="{FFA6A7A6-5836-A897-8965-10CBF1B9A4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37156" y="6277768"/>
            <a:ext cx="1292158" cy="1292158"/>
          </a:xfrm>
          <a:prstGeom prst="rect">
            <a:avLst/>
          </a:prstGeom>
        </p:spPr>
      </p:pic>
      <p:pic>
        <p:nvPicPr>
          <p:cNvPr id="43" name="Рисунок 42" descr="Дерево с корнями со сплошной заливкой">
            <a:extLst>
              <a:ext uri="{FF2B5EF4-FFF2-40B4-BE49-F238E27FC236}">
                <a16:creationId xmlns:a16="http://schemas.microsoft.com/office/drawing/2014/main" id="{CCBB14DC-37C0-C7D2-7460-31EFCB17BC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26327" y="5596556"/>
            <a:ext cx="2556969" cy="2556969"/>
          </a:xfrm>
          <a:prstGeom prst="rect">
            <a:avLst/>
          </a:prstGeom>
        </p:spPr>
      </p:pic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370B97E-3970-67ED-23CB-BE7DA93A3753}"/>
              </a:ext>
            </a:extLst>
          </p:cNvPr>
          <p:cNvCxnSpPr>
            <a:cxnSpLocks/>
          </p:cNvCxnSpPr>
          <p:nvPr/>
        </p:nvCxnSpPr>
        <p:spPr>
          <a:xfrm flipV="1">
            <a:off x="12483296" y="7028500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Текст 1">
                <a:extLst>
                  <a:ext uri="{FF2B5EF4-FFF2-40B4-BE49-F238E27FC236}">
                    <a16:creationId xmlns:a16="http://schemas.microsoft.com/office/drawing/2014/main" id="{B0162FFE-8B5E-22D4-B896-CD74C78C64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7919" y="4211056"/>
                <a:ext cx="6776971" cy="111201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Используем прогнозы как новые признаки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5" name="Текст 1">
                <a:extLst>
                  <a:ext uri="{FF2B5EF4-FFF2-40B4-BE49-F238E27FC236}">
                    <a16:creationId xmlns:a16="http://schemas.microsoft.com/office/drawing/2014/main" id="{B0162FFE-8B5E-22D4-B896-CD74C78C6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919" y="4211056"/>
                <a:ext cx="6776971" cy="111201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40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СТЕКИНГ</a:t>
            </a:r>
          </a:p>
        </p:txBody>
      </p: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116D76D5-C535-1A51-1895-2FE3D19D7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34049"/>
              </p:ext>
            </p:extLst>
          </p:nvPr>
        </p:nvGraphicFramePr>
        <p:xfrm>
          <a:off x="2814461" y="5191778"/>
          <a:ext cx="3756162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23" name="Двойные круглые скобки 22">
            <a:extLst>
              <a:ext uri="{FF2B5EF4-FFF2-40B4-BE49-F238E27FC236}">
                <a16:creationId xmlns:a16="http://schemas.microsoft.com/office/drawing/2014/main" id="{174D6E65-75EB-5C69-A4E3-21BDC43024D6}"/>
              </a:ext>
            </a:extLst>
          </p:cNvPr>
          <p:cNvSpPr/>
          <p:nvPr/>
        </p:nvSpPr>
        <p:spPr>
          <a:xfrm>
            <a:off x="1309266" y="5191778"/>
            <a:ext cx="9162494" cy="3285235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AFED48-3448-03C7-9C2D-72CDA2852B42}"/>
                  </a:ext>
                </a:extLst>
              </p:cNvPr>
              <p:cNvSpPr txBox="1"/>
              <p:nvPr/>
            </p:nvSpPr>
            <p:spPr>
              <a:xfrm>
                <a:off x="2325276" y="4229555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AFED48-3448-03C7-9C2D-72CDA285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276" y="4229555"/>
                <a:ext cx="590012" cy="430887"/>
              </a:xfrm>
              <a:prstGeom prst="rect">
                <a:avLst/>
              </a:prstGeom>
              <a:blipFill>
                <a:blip r:embed="rId2"/>
                <a:stretch>
                  <a:fillRect r="-30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19FB88-905F-D110-9025-5638B8DDBF26}"/>
                  </a:ext>
                </a:extLst>
              </p:cNvPr>
              <p:cNvSpPr txBox="1"/>
              <p:nvPr/>
            </p:nvSpPr>
            <p:spPr>
              <a:xfrm>
                <a:off x="3770224" y="4240482"/>
                <a:ext cx="590012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19FB88-905F-D110-9025-5638B8DD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24" y="4240482"/>
                <a:ext cx="590012" cy="490262"/>
              </a:xfrm>
              <a:prstGeom prst="rect">
                <a:avLst/>
              </a:prstGeom>
              <a:blipFill>
                <a:blip r:embed="rId3"/>
                <a:stretch>
                  <a:fillRect r="-53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7E8B8B-A377-98EB-E5E5-F30E3F8914CC}"/>
                  </a:ext>
                </a:extLst>
              </p:cNvPr>
              <p:cNvSpPr txBox="1"/>
              <p:nvPr/>
            </p:nvSpPr>
            <p:spPr>
              <a:xfrm>
                <a:off x="5215172" y="4240292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7E8B8B-A377-98EB-E5E5-F30E3F89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72" y="4240292"/>
                <a:ext cx="590012" cy="430887"/>
              </a:xfrm>
              <a:prstGeom prst="rect">
                <a:avLst/>
              </a:prstGeom>
              <a:blipFill>
                <a:blip r:embed="rId4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Таблица 48">
            <a:extLst>
              <a:ext uri="{FF2B5EF4-FFF2-40B4-BE49-F238E27FC236}">
                <a16:creationId xmlns:a16="http://schemas.microsoft.com/office/drawing/2014/main" id="{90E1B0AB-EFED-EEF7-372E-6629C975F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2010"/>
              </p:ext>
            </p:extLst>
          </p:nvPr>
        </p:nvGraphicFramePr>
        <p:xfrm>
          <a:off x="6687091" y="519177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0BDBB9-6B33-07A7-F682-DD7229AD5672}"/>
                  </a:ext>
                </a:extLst>
              </p:cNvPr>
              <p:cNvSpPr txBox="1"/>
              <p:nvPr/>
            </p:nvSpPr>
            <p:spPr>
              <a:xfrm>
                <a:off x="6660120" y="4270169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0BDBB9-6B33-07A7-F682-DD7229AD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20" y="4270169"/>
                <a:ext cx="5900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Таблица 50">
            <a:extLst>
              <a:ext uri="{FF2B5EF4-FFF2-40B4-BE49-F238E27FC236}">
                <a16:creationId xmlns:a16="http://schemas.microsoft.com/office/drawing/2014/main" id="{3A22807A-8EC2-D8B3-587B-14F08F3CE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99889"/>
              </p:ext>
            </p:extLst>
          </p:nvPr>
        </p:nvGraphicFramePr>
        <p:xfrm>
          <a:off x="7823547" y="519177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14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537D84-8335-F21C-A1AF-74260EA3C9FD}"/>
                  </a:ext>
                </a:extLst>
              </p:cNvPr>
              <p:cNvSpPr txBox="1"/>
              <p:nvPr/>
            </p:nvSpPr>
            <p:spPr>
              <a:xfrm>
                <a:off x="7796576" y="4270169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537D84-8335-F21C-A1AF-74260EA3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76" y="4270169"/>
                <a:ext cx="5900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Таблица 52">
            <a:extLst>
              <a:ext uri="{FF2B5EF4-FFF2-40B4-BE49-F238E27FC236}">
                <a16:creationId xmlns:a16="http://schemas.microsoft.com/office/drawing/2014/main" id="{DA2384E0-A27B-2EE9-98B7-70D4093A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27460"/>
              </p:ext>
            </p:extLst>
          </p:nvPr>
        </p:nvGraphicFramePr>
        <p:xfrm>
          <a:off x="8862479" y="5191778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7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9869-FA63-F4C4-0627-744102A96062}"/>
                  </a:ext>
                </a:extLst>
              </p:cNvPr>
              <p:cNvSpPr txBox="1"/>
              <p:nvPr/>
            </p:nvSpPr>
            <p:spPr>
              <a:xfrm>
                <a:off x="8835508" y="4270169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9869-FA63-F4C4-0627-744102A96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08" y="4270169"/>
                <a:ext cx="5900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Текст 1">
                <a:extLst>
                  <a:ext uri="{FF2B5EF4-FFF2-40B4-BE49-F238E27FC236}">
                    <a16:creationId xmlns:a16="http://schemas.microsoft.com/office/drawing/2014/main" id="{CF8B6663-A648-F752-D19E-032940BA59B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1204812" y="4240482"/>
                <a:ext cx="6544569" cy="526463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sz="3200" dirty="0"/>
                  <a:t>Теперь каждый объект описывается не (этаж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3200" b="1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b>
                        <m:r>
                          <a:rPr lang="ru-RU" sz="3200" b="1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кухня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rgbClr val="E5E5E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3200" dirty="0"/>
                  <a:t>)</a:t>
                </a:r>
              </a:p>
              <a:p>
                <a:pPr marL="0" indent="0" algn="ctr">
                  <a:buNone/>
                </a:pPr>
                <a:r>
                  <a:rPr lang="ru-RU" sz="3200" dirty="0"/>
                  <a:t>А выходами базовых алгоритмов</a:t>
                </a:r>
                <a:r>
                  <a:rPr lang="en-US" sz="3200" dirty="0"/>
                  <a:t>,</a:t>
                </a:r>
                <a:r>
                  <a:rPr lang="ru-RU" sz="3200" dirty="0"/>
                  <a:t> то есть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  <a:endParaRPr lang="ru-RU" sz="3200" dirty="0"/>
              </a:p>
              <a:p>
                <a:pPr marL="0" indent="0" algn="ctr">
                  <a:buNone/>
                </a:pPr>
                <a:r>
                  <a:rPr lang="ru-RU" sz="3200" dirty="0"/>
                  <a:t>Это новое признаковое пространство для мета-модели!</a:t>
                </a:r>
                <a:endParaRPr lang="en-US" sz="3200" dirty="0"/>
              </a:p>
            </p:txBody>
          </p:sp>
        </mc:Choice>
        <mc:Fallback xmlns="">
          <p:sp>
            <p:nvSpPr>
              <p:cNvPr id="55" name="Текст 1">
                <a:extLst>
                  <a:ext uri="{FF2B5EF4-FFF2-40B4-BE49-F238E27FC236}">
                    <a16:creationId xmlns:a16="http://schemas.microsoft.com/office/drawing/2014/main" id="{CF8B6663-A648-F752-D19E-032940BA5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1204812" y="4240482"/>
                <a:ext cx="6544569" cy="5264632"/>
              </a:xfrm>
              <a:blipFill>
                <a:blip r:embed="rId8"/>
                <a:stretch>
                  <a:fillRect l="-3259" t="-927" r="-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74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СТЕКИНГ</a:t>
            </a:r>
          </a:p>
        </p:txBody>
      </p: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116D76D5-C535-1A51-1895-2FE3D19D7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44125"/>
              </p:ext>
            </p:extLst>
          </p:nvPr>
        </p:nvGraphicFramePr>
        <p:xfrm>
          <a:off x="6128481" y="5191778"/>
          <a:ext cx="1252054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23" name="Двойные круглые скобки 22">
            <a:extLst>
              <a:ext uri="{FF2B5EF4-FFF2-40B4-BE49-F238E27FC236}">
                <a16:creationId xmlns:a16="http://schemas.microsoft.com/office/drawing/2014/main" id="{174D6E65-75EB-5C69-A4E3-21BDC43024D6}"/>
              </a:ext>
            </a:extLst>
          </p:cNvPr>
          <p:cNvSpPr/>
          <p:nvPr/>
        </p:nvSpPr>
        <p:spPr>
          <a:xfrm>
            <a:off x="1309266" y="5185532"/>
            <a:ext cx="8761659" cy="3285235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7E8B8B-A377-98EB-E5E5-F30E3F8914CC}"/>
                  </a:ext>
                </a:extLst>
              </p:cNvPr>
              <p:cNvSpPr txBox="1"/>
              <p:nvPr/>
            </p:nvSpPr>
            <p:spPr>
              <a:xfrm>
                <a:off x="6109986" y="4300087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7E8B8B-A377-98EB-E5E5-F30E3F89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986" y="4300087"/>
                <a:ext cx="590012" cy="430887"/>
              </a:xfrm>
              <a:prstGeom prst="rect">
                <a:avLst/>
              </a:prstGeom>
              <a:blipFill>
                <a:blip r:embed="rId2"/>
                <a:stretch>
                  <a:fillRect r="-26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Таблица 48">
            <a:extLst>
              <a:ext uri="{FF2B5EF4-FFF2-40B4-BE49-F238E27FC236}">
                <a16:creationId xmlns:a16="http://schemas.microsoft.com/office/drawing/2014/main" id="{90E1B0AB-EFED-EEF7-372E-6629C975F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00089"/>
              </p:ext>
            </p:extLst>
          </p:nvPr>
        </p:nvGraphicFramePr>
        <p:xfrm>
          <a:off x="2404659" y="5185532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0BDBB9-6B33-07A7-F682-DD7229AD5672}"/>
                  </a:ext>
                </a:extLst>
              </p:cNvPr>
              <p:cNvSpPr txBox="1"/>
              <p:nvPr/>
            </p:nvSpPr>
            <p:spPr>
              <a:xfrm>
                <a:off x="2377688" y="4320120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0BDBB9-6B33-07A7-F682-DD7229AD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688" y="4320120"/>
                <a:ext cx="5900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Таблица 50">
            <a:extLst>
              <a:ext uri="{FF2B5EF4-FFF2-40B4-BE49-F238E27FC236}">
                <a16:creationId xmlns:a16="http://schemas.microsoft.com/office/drawing/2014/main" id="{3A22807A-8EC2-D8B3-587B-14F08F3CE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5817"/>
              </p:ext>
            </p:extLst>
          </p:nvPr>
        </p:nvGraphicFramePr>
        <p:xfrm>
          <a:off x="3541115" y="5185532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14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537D84-8335-F21C-A1AF-74260EA3C9FD}"/>
                  </a:ext>
                </a:extLst>
              </p:cNvPr>
              <p:cNvSpPr txBox="1"/>
              <p:nvPr/>
            </p:nvSpPr>
            <p:spPr>
              <a:xfrm>
                <a:off x="3514144" y="4320120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537D84-8335-F21C-A1AF-74260EA3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44" y="4320120"/>
                <a:ext cx="59001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Таблица 52">
            <a:extLst>
              <a:ext uri="{FF2B5EF4-FFF2-40B4-BE49-F238E27FC236}">
                <a16:creationId xmlns:a16="http://schemas.microsoft.com/office/drawing/2014/main" id="{DA2384E0-A27B-2EE9-98B7-70D4093A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53332"/>
              </p:ext>
            </p:extLst>
          </p:nvPr>
        </p:nvGraphicFramePr>
        <p:xfrm>
          <a:off x="4580047" y="5185532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7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9869-FA63-F4C4-0627-744102A96062}"/>
                  </a:ext>
                </a:extLst>
              </p:cNvPr>
              <p:cNvSpPr txBox="1"/>
              <p:nvPr/>
            </p:nvSpPr>
            <p:spPr>
              <a:xfrm>
                <a:off x="4553076" y="4320120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9869-FA63-F4C4-0627-744102A96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76" y="4320120"/>
                <a:ext cx="5900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Текст 1">
                <a:extLst>
                  <a:ext uri="{FF2B5EF4-FFF2-40B4-BE49-F238E27FC236}">
                    <a16:creationId xmlns:a16="http://schemas.microsoft.com/office/drawing/2014/main" id="{CF8B6663-A648-F752-D19E-032940BA59B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1183997" y="3927332"/>
                <a:ext cx="6544569" cy="526463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sz="3200" dirty="0"/>
                  <a:t>Частный случай </a:t>
                </a:r>
                <a:r>
                  <a:rPr lang="ru-RU" sz="3200" dirty="0" err="1"/>
                  <a:t>стекинга</a:t>
                </a:r>
                <a:r>
                  <a:rPr lang="ru-RU" sz="3200" dirty="0"/>
                  <a:t> – </a:t>
                </a:r>
                <a:r>
                  <a:rPr lang="ru-RU" sz="3200" dirty="0" err="1"/>
                  <a:t>блендинг</a:t>
                </a:r>
                <a:endParaRPr lang="en-US" sz="3200" dirty="0"/>
              </a:p>
              <a:p>
                <a:pPr marL="0" indent="0" algn="ctr">
                  <a:buNone/>
                </a:pPr>
                <a:endParaRPr lang="ru-RU" sz="3200" dirty="0"/>
              </a:p>
              <a:p>
                <a:pPr marL="0" indent="0" algn="ctr">
                  <a:buNone/>
                </a:pPr>
                <a:r>
                  <a:rPr lang="ru-RU" sz="3200" dirty="0"/>
                  <a:t>Когда финальная модель является линейной</a:t>
                </a:r>
                <a:endParaRPr lang="en-US" sz="3200" dirty="0"/>
              </a:p>
              <a:p>
                <a:pPr marL="0" indent="0" algn="ctr">
                  <a:buNone/>
                </a:pPr>
                <a:endParaRPr lang="ru-RU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FF7F65"/>
                  </a:solidFill>
                </a:endParaRPr>
              </a:p>
            </p:txBody>
          </p:sp>
        </mc:Choice>
        <mc:Fallback xmlns="">
          <p:sp>
            <p:nvSpPr>
              <p:cNvPr id="55" name="Текст 1">
                <a:extLst>
                  <a:ext uri="{FF2B5EF4-FFF2-40B4-BE49-F238E27FC236}">
                    <a16:creationId xmlns:a16="http://schemas.microsoft.com/office/drawing/2014/main" id="{CF8B6663-A648-F752-D19E-032940BA5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1183997" y="3927332"/>
                <a:ext cx="6544569" cy="5264632"/>
              </a:xfrm>
              <a:blipFill>
                <a:blip r:embed="rId6"/>
                <a:stretch>
                  <a:fillRect l="-2144" t="-810" r="-2050" b="-357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39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797120"/>
            <a:ext cx="9721086" cy="6045084"/>
          </a:xfrm>
        </p:spPr>
        <p:txBody>
          <a:bodyPr/>
          <a:lstStyle/>
          <a:p>
            <a:r>
              <a:rPr lang="ru-RU" dirty="0"/>
              <a:t>Умеем строить разные модели машинного обучения!</a:t>
            </a:r>
          </a:p>
          <a:p>
            <a:r>
              <a:rPr lang="ru-RU" dirty="0"/>
              <a:t>Но нам все еще сложно балансировать между переобучением и </a:t>
            </a:r>
            <a:r>
              <a:rPr lang="ru-RU" dirty="0" err="1"/>
              <a:t>недообучением</a:t>
            </a:r>
            <a:r>
              <a:rPr lang="ru-RU" dirty="0"/>
              <a:t>!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между глубокими сильными и неглубокими слабыми деревьями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можем ли мы строить сразу несколько алгоритмов и комбинировать их прогнозы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Может быть</a:t>
            </a:r>
            <a:r>
              <a:rPr lang="en-US" dirty="0"/>
              <a:t>,</a:t>
            </a:r>
            <a:r>
              <a:rPr lang="ru-RU" dirty="0"/>
              <a:t> это поможет</a:t>
            </a:r>
            <a:r>
              <a:rPr lang="en-US" dirty="0"/>
              <a:t>?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ОБЩАЯ ИДЕЯ</a:t>
            </a:r>
          </a:p>
        </p:txBody>
      </p:sp>
      <p:pic>
        <p:nvPicPr>
          <p:cNvPr id="4" name="Рисунок 3" descr="Дерево с корнями со сплошной заливкой">
            <a:extLst>
              <a:ext uri="{FF2B5EF4-FFF2-40B4-BE49-F238E27FC236}">
                <a16:creationId xmlns:a16="http://schemas.microsoft.com/office/drawing/2014/main" id="{673A9FED-F390-7129-17C9-7D2B3D3F4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7612" y="5309516"/>
            <a:ext cx="914400" cy="914400"/>
          </a:xfrm>
          <a:prstGeom prst="rect">
            <a:avLst/>
          </a:prstGeom>
        </p:spPr>
      </p:pic>
      <p:pic>
        <p:nvPicPr>
          <p:cNvPr id="8" name="Рисунок 7" descr="Дерево с корнями со сплошной заливкой">
            <a:extLst>
              <a:ext uri="{FF2B5EF4-FFF2-40B4-BE49-F238E27FC236}">
                <a16:creationId xmlns:a16="http://schemas.microsoft.com/office/drawing/2014/main" id="{80F7A9B6-D6EC-5D45-65F1-52962D233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7612" y="6540186"/>
            <a:ext cx="914400" cy="914400"/>
          </a:xfrm>
          <a:prstGeom prst="rect">
            <a:avLst/>
          </a:prstGeom>
        </p:spPr>
      </p:pic>
      <p:pic>
        <p:nvPicPr>
          <p:cNvPr id="9" name="Рисунок 8" descr="Дерево с корнями со сплошной заливкой">
            <a:extLst>
              <a:ext uri="{FF2B5EF4-FFF2-40B4-BE49-F238E27FC236}">
                <a16:creationId xmlns:a16="http://schemas.microsoft.com/office/drawing/2014/main" id="{C7BD4A40-4593-A94C-971B-A3223E052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7612" y="7773240"/>
            <a:ext cx="914400" cy="91440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6375E55-CC02-B9E2-F8F5-F565AA37DE9D}"/>
              </a:ext>
            </a:extLst>
          </p:cNvPr>
          <p:cNvCxnSpPr>
            <a:cxnSpLocks/>
          </p:cNvCxnSpPr>
          <p:nvPr/>
        </p:nvCxnSpPr>
        <p:spPr>
          <a:xfrm>
            <a:off x="11864886" y="5772549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8306044-8D48-C57F-9BCB-0071E8F98E62}"/>
              </a:ext>
            </a:extLst>
          </p:cNvPr>
          <p:cNvCxnSpPr>
            <a:cxnSpLocks/>
          </p:cNvCxnSpPr>
          <p:nvPr/>
        </p:nvCxnSpPr>
        <p:spPr>
          <a:xfrm>
            <a:off x="11850465" y="7072712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9E1D914-7507-E2B8-1B2B-767612928E23}"/>
              </a:ext>
            </a:extLst>
          </p:cNvPr>
          <p:cNvCxnSpPr>
            <a:cxnSpLocks/>
          </p:cNvCxnSpPr>
          <p:nvPr/>
        </p:nvCxnSpPr>
        <p:spPr>
          <a:xfrm>
            <a:off x="11850465" y="8230440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 descr="Облако со сплошной заливкой">
            <a:extLst>
              <a:ext uri="{FF2B5EF4-FFF2-40B4-BE49-F238E27FC236}">
                <a16:creationId xmlns:a16="http://schemas.microsoft.com/office/drawing/2014/main" id="{E6C42D2F-A724-5940-BE38-04B1AA12C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51913" y="6615512"/>
            <a:ext cx="914400" cy="914400"/>
          </a:xfrm>
          <a:prstGeom prst="rect">
            <a:avLst/>
          </a:prstGeom>
        </p:spPr>
      </p:pic>
      <p:pic>
        <p:nvPicPr>
          <p:cNvPr id="20" name="Рисунок 19" descr="Облачно с прояснениями контур">
            <a:extLst>
              <a:ext uri="{FF2B5EF4-FFF2-40B4-BE49-F238E27FC236}">
                <a16:creationId xmlns:a16="http://schemas.microsoft.com/office/drawing/2014/main" id="{DE95C7C7-A80D-F7CB-775F-665E148AAC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51913" y="7773240"/>
            <a:ext cx="914400" cy="914400"/>
          </a:xfrm>
          <a:prstGeom prst="rect">
            <a:avLst/>
          </a:prstGeom>
        </p:spPr>
      </p:pic>
      <p:pic>
        <p:nvPicPr>
          <p:cNvPr id="22" name="Рисунок 21" descr="Солнце контур">
            <a:extLst>
              <a:ext uri="{FF2B5EF4-FFF2-40B4-BE49-F238E27FC236}">
                <a16:creationId xmlns:a16="http://schemas.microsoft.com/office/drawing/2014/main" id="{E0746371-3276-5E2B-89AD-AF5FCD1D19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251913" y="5309516"/>
            <a:ext cx="914400" cy="914400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2DCA3F9-63B0-6F6B-C52F-0E610FE9ACF2}"/>
              </a:ext>
            </a:extLst>
          </p:cNvPr>
          <p:cNvCxnSpPr>
            <a:cxnSpLocks/>
          </p:cNvCxnSpPr>
          <p:nvPr/>
        </p:nvCxnSpPr>
        <p:spPr>
          <a:xfrm>
            <a:off x="14434809" y="5766716"/>
            <a:ext cx="1012914" cy="424682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642C9AD-E859-636E-29E7-48B6F3CCEFEE}"/>
              </a:ext>
            </a:extLst>
          </p:cNvPr>
          <p:cNvCxnSpPr>
            <a:cxnSpLocks/>
          </p:cNvCxnSpPr>
          <p:nvPr/>
        </p:nvCxnSpPr>
        <p:spPr>
          <a:xfrm>
            <a:off x="14434809" y="7072712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39ADFD0-8F3A-015E-58E3-BB5C5EF7CC1A}"/>
              </a:ext>
            </a:extLst>
          </p:cNvPr>
          <p:cNvCxnSpPr>
            <a:cxnSpLocks/>
          </p:cNvCxnSpPr>
          <p:nvPr/>
        </p:nvCxnSpPr>
        <p:spPr>
          <a:xfrm flipV="1">
            <a:off x="14434809" y="7954027"/>
            <a:ext cx="1012914" cy="276551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 descr="Вопросительный знак со сплошной заливкой">
            <a:extLst>
              <a:ext uri="{FF2B5EF4-FFF2-40B4-BE49-F238E27FC236}">
                <a16:creationId xmlns:a16="http://schemas.microsoft.com/office/drawing/2014/main" id="{2CC2325B-CF72-3FB6-F0FE-A0687E0154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756214" y="66140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СТЕКИНГ</a:t>
            </a:r>
          </a:p>
        </p:txBody>
      </p: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116D76D5-C535-1A51-1895-2FE3D19D707A}"/>
              </a:ext>
            </a:extLst>
          </p:cNvPr>
          <p:cNvGraphicFramePr>
            <a:graphicFrameLocks noGrp="1"/>
          </p:cNvGraphicFramePr>
          <p:nvPr/>
        </p:nvGraphicFramePr>
        <p:xfrm>
          <a:off x="6128481" y="5191778"/>
          <a:ext cx="1252054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23" name="Двойные круглые скобки 22">
            <a:extLst>
              <a:ext uri="{FF2B5EF4-FFF2-40B4-BE49-F238E27FC236}">
                <a16:creationId xmlns:a16="http://schemas.microsoft.com/office/drawing/2014/main" id="{174D6E65-75EB-5C69-A4E3-21BDC43024D6}"/>
              </a:ext>
            </a:extLst>
          </p:cNvPr>
          <p:cNvSpPr/>
          <p:nvPr/>
        </p:nvSpPr>
        <p:spPr>
          <a:xfrm>
            <a:off x="1309266" y="5185532"/>
            <a:ext cx="8761659" cy="3285235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7E8B8B-A377-98EB-E5E5-F30E3F8914CC}"/>
                  </a:ext>
                </a:extLst>
              </p:cNvPr>
              <p:cNvSpPr txBox="1"/>
              <p:nvPr/>
            </p:nvSpPr>
            <p:spPr>
              <a:xfrm>
                <a:off x="6109986" y="4300087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цена</m:t>
                      </m:r>
                    </m:oMath>
                  </m:oMathPara>
                </a14:m>
                <a:endParaRPr lang="ru-RU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7E8B8B-A377-98EB-E5E5-F30E3F89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986" y="4300087"/>
                <a:ext cx="590012" cy="430887"/>
              </a:xfrm>
              <a:prstGeom prst="rect">
                <a:avLst/>
              </a:prstGeom>
              <a:blipFill>
                <a:blip r:embed="rId2"/>
                <a:stretch>
                  <a:fillRect r="-26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Таблица 48">
            <a:extLst>
              <a:ext uri="{FF2B5EF4-FFF2-40B4-BE49-F238E27FC236}">
                <a16:creationId xmlns:a16="http://schemas.microsoft.com/office/drawing/2014/main" id="{90E1B0AB-EFED-EEF7-372E-6629C975F483}"/>
              </a:ext>
            </a:extLst>
          </p:cNvPr>
          <p:cNvGraphicFramePr>
            <a:graphicFrameLocks noGrp="1"/>
          </p:cNvGraphicFramePr>
          <p:nvPr/>
        </p:nvGraphicFramePr>
        <p:xfrm>
          <a:off x="2404659" y="5185532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0BDBB9-6B33-07A7-F682-DD7229AD5672}"/>
                  </a:ext>
                </a:extLst>
              </p:cNvPr>
              <p:cNvSpPr txBox="1"/>
              <p:nvPr/>
            </p:nvSpPr>
            <p:spPr>
              <a:xfrm>
                <a:off x="2377688" y="4320120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0BDBB9-6B33-07A7-F682-DD7229AD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688" y="4320120"/>
                <a:ext cx="5900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Таблица 50">
            <a:extLst>
              <a:ext uri="{FF2B5EF4-FFF2-40B4-BE49-F238E27FC236}">
                <a16:creationId xmlns:a16="http://schemas.microsoft.com/office/drawing/2014/main" id="{3A22807A-8EC2-D8B3-587B-14F08F3CE1E0}"/>
              </a:ext>
            </a:extLst>
          </p:cNvPr>
          <p:cNvGraphicFramePr>
            <a:graphicFrameLocks noGrp="1"/>
          </p:cNvGraphicFramePr>
          <p:nvPr/>
        </p:nvGraphicFramePr>
        <p:xfrm>
          <a:off x="3541115" y="5185532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14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537D84-8335-F21C-A1AF-74260EA3C9FD}"/>
                  </a:ext>
                </a:extLst>
              </p:cNvPr>
              <p:cNvSpPr txBox="1"/>
              <p:nvPr/>
            </p:nvSpPr>
            <p:spPr>
              <a:xfrm>
                <a:off x="3514144" y="4320120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C537D84-8335-F21C-A1AF-74260EA3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44" y="4320120"/>
                <a:ext cx="59001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Таблица 52">
            <a:extLst>
              <a:ext uri="{FF2B5EF4-FFF2-40B4-BE49-F238E27FC236}">
                <a16:creationId xmlns:a16="http://schemas.microsoft.com/office/drawing/2014/main" id="{DA2384E0-A27B-2EE9-98B7-70D4093A5642}"/>
              </a:ext>
            </a:extLst>
          </p:cNvPr>
          <p:cNvGraphicFramePr>
            <a:graphicFrameLocks noGrp="1"/>
          </p:cNvGraphicFramePr>
          <p:nvPr/>
        </p:nvGraphicFramePr>
        <p:xfrm>
          <a:off x="4580047" y="5185532"/>
          <a:ext cx="563041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41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7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9869-FA63-F4C4-0627-744102A96062}"/>
                  </a:ext>
                </a:extLst>
              </p:cNvPr>
              <p:cNvSpPr txBox="1"/>
              <p:nvPr/>
            </p:nvSpPr>
            <p:spPr>
              <a:xfrm>
                <a:off x="4553076" y="4320120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FF5433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9869-FA63-F4C4-0627-744102A96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76" y="4320120"/>
                <a:ext cx="5900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Текст 1">
                <a:extLst>
                  <a:ext uri="{FF2B5EF4-FFF2-40B4-BE49-F238E27FC236}">
                    <a16:creationId xmlns:a16="http://schemas.microsoft.com/office/drawing/2014/main" id="{CF8B6663-A648-F752-D19E-032940BA59B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1183997" y="3927332"/>
                <a:ext cx="6544569" cy="526463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sz="3200" dirty="0"/>
                  <a:t>Частный случай </a:t>
                </a:r>
                <a:r>
                  <a:rPr lang="ru-RU" sz="3200" dirty="0" err="1"/>
                  <a:t>стекинга</a:t>
                </a:r>
                <a:r>
                  <a:rPr lang="ru-RU" sz="3200" dirty="0"/>
                  <a:t> – </a:t>
                </a:r>
                <a:r>
                  <a:rPr lang="ru-RU" sz="3200" dirty="0" err="1"/>
                  <a:t>блендинг</a:t>
                </a:r>
                <a:endParaRPr lang="en-US" sz="3200" dirty="0"/>
              </a:p>
              <a:p>
                <a:pPr marL="0" indent="0" algn="ctr">
                  <a:buNone/>
                </a:pPr>
                <a:endParaRPr lang="ru-RU" sz="3200" dirty="0"/>
              </a:p>
              <a:p>
                <a:pPr marL="0" indent="0" algn="ctr">
                  <a:buNone/>
                </a:pPr>
                <a:r>
                  <a:rPr lang="ru-RU" sz="3200" dirty="0"/>
                  <a:t>Когда финальная модель является линейной</a:t>
                </a:r>
                <a:endParaRPr lang="en-US" sz="3200" dirty="0"/>
              </a:p>
              <a:p>
                <a:pPr marL="0" indent="0" algn="ctr">
                  <a:buNone/>
                </a:pPr>
                <a:endParaRPr lang="ru-RU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Текст 1">
                <a:extLst>
                  <a:ext uri="{FF2B5EF4-FFF2-40B4-BE49-F238E27FC236}">
                    <a16:creationId xmlns:a16="http://schemas.microsoft.com/office/drawing/2014/main" id="{CF8B6663-A648-F752-D19E-032940BA5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1183997" y="3927332"/>
                <a:ext cx="6544569" cy="5264632"/>
              </a:xfrm>
              <a:blipFill>
                <a:blip r:embed="rId6"/>
                <a:stretch>
                  <a:fillRect l="-2144" t="-810" r="-2050" b="-357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28D230-ADF5-6A59-C3AE-6F8FC6DEF653}"/>
                  </a:ext>
                </a:extLst>
              </p:cNvPr>
              <p:cNvSpPr txBox="1"/>
              <p:nvPr/>
            </p:nvSpPr>
            <p:spPr>
              <a:xfrm>
                <a:off x="7854583" y="4300086"/>
                <a:ext cx="5900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FF7F65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28D230-ADF5-6A59-C3AE-6F8FC6DE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83" y="4300086"/>
                <a:ext cx="590012" cy="430887"/>
              </a:xfrm>
              <a:prstGeom prst="rect">
                <a:avLst/>
              </a:prstGeom>
              <a:blipFill>
                <a:blip r:embed="rId7"/>
                <a:stretch>
                  <a:fillRect r="-14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B64C003E-496F-D657-141B-FC82018DD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99106"/>
              </p:ext>
            </p:extLst>
          </p:nvPr>
        </p:nvGraphicFramePr>
        <p:xfrm>
          <a:off x="7818568" y="5199868"/>
          <a:ext cx="1252054" cy="34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7F65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7F65"/>
                          </a:solidFill>
                        </a:rPr>
                        <a:t>9</a:t>
                      </a:r>
                      <a:endParaRPr lang="ru-RU" b="0" dirty="0">
                        <a:solidFill>
                          <a:srgbClr val="FF7F6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7F65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7F65"/>
                          </a:solidFill>
                        </a:rPr>
                        <a:t>4</a:t>
                      </a:r>
                      <a:endParaRPr lang="ru-RU" b="0" dirty="0">
                        <a:solidFill>
                          <a:srgbClr val="FF7F6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7F65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7F65"/>
                          </a:solidFill>
                        </a:rPr>
                        <a:t>3</a:t>
                      </a:r>
                      <a:endParaRPr lang="ru-RU" b="0" dirty="0">
                        <a:solidFill>
                          <a:srgbClr val="FF7F6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699156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7F65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7F65"/>
                          </a:solidFill>
                        </a:rPr>
                        <a:t>2</a:t>
                      </a:r>
                      <a:endParaRPr lang="ru-RU" b="0" dirty="0">
                        <a:solidFill>
                          <a:srgbClr val="FF7F6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24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5" y="3797120"/>
                <a:ext cx="10547807" cy="6045084"/>
              </a:xfrm>
            </p:spPr>
            <p:txBody>
              <a:bodyPr/>
              <a:lstStyle/>
              <a:p>
                <a:r>
                  <a:rPr lang="ru-RU" dirty="0"/>
                  <a:t>Проблема классического </a:t>
                </a:r>
                <a:r>
                  <a:rPr lang="ru-RU" dirty="0" err="1"/>
                  <a:t>стекинга</a:t>
                </a:r>
                <a:r>
                  <a:rPr lang="en-US" dirty="0"/>
                  <a:t> </a:t>
                </a:r>
                <a:r>
                  <a:rPr lang="ru-RU" dirty="0"/>
                  <a:t>заключается в склонности к переобучению</a:t>
                </a:r>
                <a:endParaRPr lang="en-US" dirty="0"/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среди базовых алгоритмов затесалось глубокое переобученное дерево</a:t>
                </a:r>
              </a:p>
              <a:p>
                <a:r>
                  <a:rPr lang="ru-RU" dirty="0"/>
                  <a:t>Тогда мета-алгоритм подстроится под такую базовую модель и тоже переобучится!</a:t>
                </a:r>
              </a:p>
              <a:p>
                <a:r>
                  <a:rPr lang="ru-RU" dirty="0"/>
                  <a:t>Например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- переобученный базовый алгоритм!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5" y="3797120"/>
                <a:ext cx="10547807" cy="6045084"/>
              </a:xfrm>
              <a:blipFill>
                <a:blip r:embed="rId2"/>
                <a:stretch>
                  <a:fillRect l="-2370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СТЕКИНГ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A20F9D-1B1A-F6B7-747B-18E25E621224}"/>
                  </a:ext>
                </a:extLst>
              </p:cNvPr>
              <p:cNvSpPr txBox="1"/>
              <p:nvPr/>
            </p:nvSpPr>
            <p:spPr>
              <a:xfrm>
                <a:off x="12186491" y="5757674"/>
                <a:ext cx="4960308" cy="1455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15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5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50" i="1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15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15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15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315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5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15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15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15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5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150" i="1">
                                  <a:solidFill>
                                    <a:srgbClr val="FF7F6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15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15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150" i="1">
                              <a:solidFill>
                                <a:srgbClr val="FF7F6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1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A20F9D-1B1A-F6B7-747B-18E25E621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491" y="5757674"/>
                <a:ext cx="4960308" cy="1455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6" y="3797120"/>
                <a:ext cx="8881846" cy="6045084"/>
              </a:xfrm>
            </p:spPr>
            <p:txBody>
              <a:bodyPr/>
              <a:lstStyle/>
              <a:p>
                <a:r>
                  <a:rPr lang="ru-RU" dirty="0"/>
                  <a:t>Воспользуемся идеей отложенной выборки!</a:t>
                </a:r>
              </a:p>
              <a:p>
                <a:r>
                  <a:rPr lang="ru-RU" dirty="0"/>
                  <a:t>Обучать базовые модели будем не на всем </a:t>
                </a:r>
                <a:r>
                  <a:rPr lang="ru-RU" dirty="0" err="1"/>
                  <a:t>трейне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а на отложенном кусочке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ru-RU" dirty="0"/>
                  <a:t>Метамодель будем обучать на оставшейся части</a:t>
                </a:r>
              </a:p>
              <a:p>
                <a:r>
                  <a:rPr lang="ru-RU" dirty="0"/>
                  <a:t>То есть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6" y="3797120"/>
                <a:ext cx="8881846" cy="6045084"/>
              </a:xfrm>
              <a:blipFill>
                <a:blip r:embed="rId2"/>
                <a:stretch>
                  <a:fillRect l="-2814" t="-907" r="-1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СТЕКИНГ</a:t>
            </a:r>
            <a:r>
              <a:rPr lang="en-US" dirty="0">
                <a:solidFill>
                  <a:srgbClr val="FF5433"/>
                </a:solidFill>
              </a:rPr>
              <a:t>: </a:t>
            </a:r>
            <a:r>
              <a:rPr lang="ru-RU" dirty="0">
                <a:solidFill>
                  <a:srgbClr val="FF5433"/>
                </a:solidFill>
              </a:rPr>
              <a:t>БОРЬБА С ПЕРЕОБУЧЕНИЕМ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6A09E3-6DD8-48C2-4E37-64C76251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132" y="5144294"/>
            <a:ext cx="6075667" cy="18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5" y="3797120"/>
                <a:ext cx="10773276" cy="6045084"/>
              </a:xfrm>
            </p:spPr>
            <p:txBody>
              <a:bodyPr/>
              <a:lstStyle/>
              <a:p>
                <a:r>
                  <a:rPr lang="ru-RU" dirty="0"/>
                  <a:t>Или более сложный вариант-модификация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Разобьем обучающую выборку на </a:t>
                </a:r>
                <a:r>
                  <a:rPr lang="en-US" i="1" dirty="0">
                    <a:solidFill>
                      <a:srgbClr val="FF5433"/>
                    </a:solidFill>
                  </a:rPr>
                  <a:t>K</a:t>
                </a:r>
                <a:r>
                  <a:rPr lang="en-US" dirty="0"/>
                  <a:t> </a:t>
                </a:r>
                <a:r>
                  <a:rPr lang="ru-RU" dirty="0"/>
                  <a:t>частей</a:t>
                </a:r>
              </a:p>
              <a:p>
                <a:r>
                  <a:rPr lang="ru-RU" dirty="0"/>
                  <a:t>Каждый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базовых алгоритмов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обучим </a:t>
                </a:r>
                <a:r>
                  <a:rPr lang="en-US" i="1" dirty="0">
                    <a:solidFill>
                      <a:srgbClr val="FF5433"/>
                    </a:solidFill>
                  </a:rPr>
                  <a:t>K</a:t>
                </a:r>
                <a:r>
                  <a:rPr lang="ru-RU" i="1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раз на разной отложенной выборке</a:t>
                </a:r>
              </a:p>
              <a:p>
                <a:r>
                  <a:rPr lang="ru-RU" dirty="0"/>
                  <a:t>Финальную мета-модель будем строить</a:t>
                </a:r>
                <a:r>
                  <a:rPr lang="en-US" dirty="0"/>
                  <a:t>,</a:t>
                </a:r>
                <a:r>
                  <a:rPr lang="ru-RU" dirty="0"/>
                  <a:t> минимизируя сумму ошибок по каждому </a:t>
                </a:r>
                <a:r>
                  <a:rPr lang="ru-RU" dirty="0" err="1"/>
                  <a:t>фолду</a:t>
                </a:r>
                <a:endParaRPr lang="ru-RU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   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5" y="3797120"/>
                <a:ext cx="10773276" cy="6045084"/>
              </a:xfrm>
              <a:blipFill>
                <a:blip r:embed="rId2"/>
                <a:stretch>
                  <a:fillRect l="-2320" t="-907" r="-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СТЕКИНГ</a:t>
            </a:r>
            <a:r>
              <a:rPr lang="en-US" dirty="0">
                <a:solidFill>
                  <a:srgbClr val="FF5433"/>
                </a:solidFill>
              </a:rPr>
              <a:t>: </a:t>
            </a:r>
            <a:r>
              <a:rPr lang="ru-RU" dirty="0">
                <a:solidFill>
                  <a:srgbClr val="FF5433"/>
                </a:solidFill>
              </a:rPr>
              <a:t>БОРЬБА С ПЕРЕОБУЧЕНИЕМ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1954CA-6E8C-0AE7-94EA-04913355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708" y="2960695"/>
            <a:ext cx="4061219" cy="68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МНОГОУРОВНЕВЫЙ СТЕКИНГ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6023078-3B61-D424-9631-8F83D2300F5D}"/>
              </a:ext>
            </a:extLst>
          </p:cNvPr>
          <p:cNvCxnSpPr>
            <a:cxnSpLocks/>
          </p:cNvCxnSpPr>
          <p:nvPr/>
        </p:nvCxnSpPr>
        <p:spPr>
          <a:xfrm flipV="1">
            <a:off x="3327680" y="5775177"/>
            <a:ext cx="1219274" cy="39812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0E8D096-B71F-D1BF-54F1-5EFB37771E39}"/>
              </a:ext>
            </a:extLst>
          </p:cNvPr>
          <p:cNvCxnSpPr>
            <a:cxnSpLocks/>
          </p:cNvCxnSpPr>
          <p:nvPr/>
        </p:nvCxnSpPr>
        <p:spPr>
          <a:xfrm flipV="1">
            <a:off x="3268804" y="7023552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База данных со сплошной заливкой">
            <a:extLst>
              <a:ext uri="{FF2B5EF4-FFF2-40B4-BE49-F238E27FC236}">
                <a16:creationId xmlns:a16="http://schemas.microsoft.com/office/drawing/2014/main" id="{F139A4D4-8F58-3A2A-BDEA-8D952B6FD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613" y="5620466"/>
            <a:ext cx="2625491" cy="2625491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C11C7C-8055-D1D8-2CEC-3A8E35226550}"/>
              </a:ext>
            </a:extLst>
          </p:cNvPr>
          <p:cNvCxnSpPr>
            <a:cxnSpLocks/>
          </p:cNvCxnSpPr>
          <p:nvPr/>
        </p:nvCxnSpPr>
        <p:spPr>
          <a:xfrm>
            <a:off x="3281182" y="7976871"/>
            <a:ext cx="1168528" cy="260945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F3C80A3-7B4D-1825-11D9-2E7374825E1B}"/>
              </a:ext>
            </a:extLst>
          </p:cNvPr>
          <p:cNvCxnSpPr>
            <a:cxnSpLocks/>
          </p:cNvCxnSpPr>
          <p:nvPr/>
        </p:nvCxnSpPr>
        <p:spPr>
          <a:xfrm flipV="1">
            <a:off x="8163686" y="7026026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8C2C582-0FF1-EE3E-3216-7B2D4A072918}"/>
              </a:ext>
            </a:extLst>
          </p:cNvPr>
          <p:cNvCxnSpPr>
            <a:cxnSpLocks/>
          </p:cNvCxnSpPr>
          <p:nvPr/>
        </p:nvCxnSpPr>
        <p:spPr>
          <a:xfrm>
            <a:off x="8168064" y="5577381"/>
            <a:ext cx="1176528" cy="479245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76AE0C8-D884-D8A9-D0C4-3BBD19BE60E1}"/>
              </a:ext>
            </a:extLst>
          </p:cNvPr>
          <p:cNvCxnSpPr>
            <a:cxnSpLocks/>
          </p:cNvCxnSpPr>
          <p:nvPr/>
        </p:nvCxnSpPr>
        <p:spPr>
          <a:xfrm flipV="1">
            <a:off x="8163686" y="7992551"/>
            <a:ext cx="1175452" cy="314933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60DF6A6A-82DC-34F0-C20A-06164FABB2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9314" y="5175027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60DF6A6A-82DC-34F0-C20A-06164FABB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14" y="5175027"/>
                <a:ext cx="1634372" cy="805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 1">
                <a:extLst>
                  <a:ext uri="{FF2B5EF4-FFF2-40B4-BE49-F238E27FC236}">
                    <a16:creationId xmlns:a16="http://schemas.microsoft.com/office/drawing/2014/main" id="{7D58A3A5-EB33-C91F-0FF1-3E38419FCA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9314" y="6535871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Текст 1">
                <a:extLst>
                  <a:ext uri="{FF2B5EF4-FFF2-40B4-BE49-F238E27FC236}">
                    <a16:creationId xmlns:a16="http://schemas.microsoft.com/office/drawing/2014/main" id="{7D58A3A5-EB33-C91F-0FF1-3E38419FC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14" y="6535871"/>
                <a:ext cx="1634372" cy="805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Текст 1">
                <a:extLst>
                  <a:ext uri="{FF2B5EF4-FFF2-40B4-BE49-F238E27FC236}">
                    <a16:creationId xmlns:a16="http://schemas.microsoft.com/office/drawing/2014/main" id="{813E1B28-A633-2D84-EDB5-8F95ADAC2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9314" y="7845599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Текст 1">
                <a:extLst>
                  <a:ext uri="{FF2B5EF4-FFF2-40B4-BE49-F238E27FC236}">
                    <a16:creationId xmlns:a16="http://schemas.microsoft.com/office/drawing/2014/main" id="{813E1B28-A633-2D84-EDB5-8F95ADAC2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14" y="7845599"/>
                <a:ext cx="1634372" cy="805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Рисунок 20" descr="Дерево с корнями со сплошной заливкой">
            <a:extLst>
              <a:ext uri="{FF2B5EF4-FFF2-40B4-BE49-F238E27FC236}">
                <a16:creationId xmlns:a16="http://schemas.microsoft.com/office/drawing/2014/main" id="{EF447770-347B-81F6-0904-1B08EA9B3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3554" y="4881143"/>
            <a:ext cx="1292158" cy="1292158"/>
          </a:xfrm>
          <a:prstGeom prst="rect">
            <a:avLst/>
          </a:prstGeom>
        </p:spPr>
      </p:pic>
      <p:pic>
        <p:nvPicPr>
          <p:cNvPr id="22" name="Рисунок 21" descr="Дерево с корнями со сплошной заливкой">
            <a:extLst>
              <a:ext uri="{FF2B5EF4-FFF2-40B4-BE49-F238E27FC236}">
                <a16:creationId xmlns:a16="http://schemas.microsoft.com/office/drawing/2014/main" id="{5820DDD1-877B-BA7F-B1E3-A3424630E9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7156" y="7567057"/>
            <a:ext cx="1292158" cy="1292158"/>
          </a:xfrm>
          <a:prstGeom prst="rect">
            <a:avLst/>
          </a:prstGeom>
        </p:spPr>
      </p:pic>
      <p:pic>
        <p:nvPicPr>
          <p:cNvPr id="23" name="Рисунок 22" descr="Дерево с корнями со сплошной заливкой">
            <a:extLst>
              <a:ext uri="{FF2B5EF4-FFF2-40B4-BE49-F238E27FC236}">
                <a16:creationId xmlns:a16="http://schemas.microsoft.com/office/drawing/2014/main" id="{447E3F0C-9D1E-8FB6-816C-5E685195A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7156" y="6277768"/>
            <a:ext cx="1292158" cy="1292158"/>
          </a:xfrm>
          <a:prstGeom prst="rect">
            <a:avLst/>
          </a:prstGeom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19965E2-E65D-E700-CF09-995C3EF6F594}"/>
              </a:ext>
            </a:extLst>
          </p:cNvPr>
          <p:cNvCxnSpPr>
            <a:cxnSpLocks/>
          </p:cNvCxnSpPr>
          <p:nvPr/>
        </p:nvCxnSpPr>
        <p:spPr>
          <a:xfrm flipV="1">
            <a:off x="8163686" y="5550688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74322F3-B51B-241A-94EA-5D4D31019457}"/>
              </a:ext>
            </a:extLst>
          </p:cNvPr>
          <p:cNvCxnSpPr>
            <a:cxnSpLocks/>
          </p:cNvCxnSpPr>
          <p:nvPr/>
        </p:nvCxnSpPr>
        <p:spPr>
          <a:xfrm>
            <a:off x="8168064" y="5580306"/>
            <a:ext cx="1176528" cy="775728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5026931-BC0E-961C-8EAB-AF6D549F3E68}"/>
              </a:ext>
            </a:extLst>
          </p:cNvPr>
          <p:cNvCxnSpPr>
            <a:cxnSpLocks/>
          </p:cNvCxnSpPr>
          <p:nvPr/>
        </p:nvCxnSpPr>
        <p:spPr>
          <a:xfrm flipV="1">
            <a:off x="8163686" y="6631707"/>
            <a:ext cx="1180906" cy="396793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D24898E-0137-9158-A07B-9C521BB994BB}"/>
              </a:ext>
            </a:extLst>
          </p:cNvPr>
          <p:cNvCxnSpPr>
            <a:cxnSpLocks/>
          </p:cNvCxnSpPr>
          <p:nvPr/>
        </p:nvCxnSpPr>
        <p:spPr>
          <a:xfrm>
            <a:off x="8151703" y="7031722"/>
            <a:ext cx="1187435" cy="391097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15431E2-9880-16C0-1E3F-4F44B58A964D}"/>
              </a:ext>
            </a:extLst>
          </p:cNvPr>
          <p:cNvCxnSpPr>
            <a:cxnSpLocks/>
          </p:cNvCxnSpPr>
          <p:nvPr/>
        </p:nvCxnSpPr>
        <p:spPr>
          <a:xfrm flipV="1">
            <a:off x="8168064" y="8301537"/>
            <a:ext cx="1171074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 descr="Подключения со сплошной заливкой">
            <a:extLst>
              <a:ext uri="{FF2B5EF4-FFF2-40B4-BE49-F238E27FC236}">
                <a16:creationId xmlns:a16="http://schemas.microsoft.com/office/drawing/2014/main" id="{898D4213-2B55-AB5C-7A8D-5BB59CD377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2654" y="4722108"/>
            <a:ext cx="1292158" cy="1292158"/>
          </a:xfrm>
          <a:prstGeom prst="rect">
            <a:avLst/>
          </a:prstGeom>
        </p:spPr>
      </p:pic>
      <p:pic>
        <p:nvPicPr>
          <p:cNvPr id="47" name="Рисунок 46" descr="Коралл со сплошной заливкой">
            <a:extLst>
              <a:ext uri="{FF2B5EF4-FFF2-40B4-BE49-F238E27FC236}">
                <a16:creationId xmlns:a16="http://schemas.microsoft.com/office/drawing/2014/main" id="{1A77984C-F8F7-6B55-15C1-C9289C8874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2654" y="6057304"/>
            <a:ext cx="1292158" cy="1292158"/>
          </a:xfrm>
          <a:prstGeom prst="rect">
            <a:avLst/>
          </a:prstGeom>
        </p:spPr>
      </p:pic>
      <p:pic>
        <p:nvPicPr>
          <p:cNvPr id="49" name="Рисунок 48" descr="Цикл с людьми со сплошной заливкой">
            <a:extLst>
              <a:ext uri="{FF2B5EF4-FFF2-40B4-BE49-F238E27FC236}">
                <a16:creationId xmlns:a16="http://schemas.microsoft.com/office/drawing/2014/main" id="{6B4400A0-10DA-E3C1-D9BD-0AF443B72C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12654" y="7330792"/>
            <a:ext cx="1292158" cy="1292158"/>
          </a:xfrm>
          <a:prstGeom prst="rect">
            <a:avLst/>
          </a:prstGeom>
        </p:spPr>
      </p:pic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8D6A39C-B086-49E4-CCED-501532D6BB4B}"/>
              </a:ext>
            </a:extLst>
          </p:cNvPr>
          <p:cNvCxnSpPr>
            <a:cxnSpLocks/>
          </p:cNvCxnSpPr>
          <p:nvPr/>
        </p:nvCxnSpPr>
        <p:spPr>
          <a:xfrm flipV="1">
            <a:off x="8151703" y="7695814"/>
            <a:ext cx="1175452" cy="62593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AEBDF15-C0A0-C2A2-648E-EFBF7DB3B543}"/>
              </a:ext>
            </a:extLst>
          </p:cNvPr>
          <p:cNvCxnSpPr>
            <a:cxnSpLocks/>
          </p:cNvCxnSpPr>
          <p:nvPr/>
        </p:nvCxnSpPr>
        <p:spPr>
          <a:xfrm flipV="1">
            <a:off x="11597130" y="6830103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40A801F-7E3A-2C61-8DD7-78E78E9344DA}"/>
              </a:ext>
            </a:extLst>
          </p:cNvPr>
          <p:cNvCxnSpPr>
            <a:cxnSpLocks/>
          </p:cNvCxnSpPr>
          <p:nvPr/>
        </p:nvCxnSpPr>
        <p:spPr>
          <a:xfrm>
            <a:off x="11602584" y="5429139"/>
            <a:ext cx="1176528" cy="775728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F4EDB80F-0396-3A3F-A0E2-BA04250A0A73}"/>
              </a:ext>
            </a:extLst>
          </p:cNvPr>
          <p:cNvCxnSpPr>
            <a:cxnSpLocks/>
          </p:cNvCxnSpPr>
          <p:nvPr/>
        </p:nvCxnSpPr>
        <p:spPr>
          <a:xfrm flipV="1">
            <a:off x="11602584" y="7444117"/>
            <a:ext cx="1175452" cy="62593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Рисунок 54" descr="Дерево с корнями со сплошной заливкой">
            <a:extLst>
              <a:ext uri="{FF2B5EF4-FFF2-40B4-BE49-F238E27FC236}">
                <a16:creationId xmlns:a16="http://schemas.microsoft.com/office/drawing/2014/main" id="{1EF1025D-93CF-5068-1F4E-3B947E755B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170354" y="5175027"/>
            <a:ext cx="2944068" cy="29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79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Узнали о подходе </a:t>
            </a:r>
            <a:r>
              <a:rPr lang="ru-RU" dirty="0" err="1"/>
              <a:t>стекинга</a:t>
            </a:r>
            <a:endParaRPr lang="ru-RU" dirty="0"/>
          </a:p>
          <a:p>
            <a:r>
              <a:rPr lang="ru-RU" dirty="0"/>
              <a:t>Научились </a:t>
            </a:r>
            <a:r>
              <a:rPr lang="ru-RU" dirty="0" err="1"/>
              <a:t>аккуратничать</a:t>
            </a:r>
            <a:r>
              <a:rPr lang="ru-RU" dirty="0"/>
              <a:t> при обучении мета-модели (бороться с переобучением)</a:t>
            </a:r>
          </a:p>
          <a:p>
            <a:r>
              <a:rPr lang="ru-RU" dirty="0"/>
              <a:t>Обсудили некоторые возможные модификации </a:t>
            </a:r>
            <a:r>
              <a:rPr lang="ru-RU" dirty="0" err="1"/>
              <a:t>стекинга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Пора к практике!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8942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10441613" cy="6045084"/>
          </a:xfrm>
        </p:spPr>
        <p:txBody>
          <a:bodyPr/>
          <a:lstStyle/>
          <a:p>
            <a:r>
              <a:rPr lang="ru-RU" dirty="0"/>
              <a:t>Оказывается</a:t>
            </a:r>
            <a:r>
              <a:rPr lang="en-US" dirty="0"/>
              <a:t>,</a:t>
            </a:r>
            <a:r>
              <a:rPr lang="ru-RU" dirty="0"/>
              <a:t> композиции (ансамбли) уже умеем строить!</a:t>
            </a:r>
          </a:p>
          <a:p>
            <a:r>
              <a:rPr lang="en-US" dirty="0" err="1"/>
              <a:t>OneVsOneClassifier</a:t>
            </a:r>
            <a:r>
              <a:rPr lang="en-US" dirty="0"/>
              <a:t>, </a:t>
            </a:r>
            <a:r>
              <a:rPr lang="en-US" dirty="0" err="1"/>
              <a:t>OneVsRestClassifier</a:t>
            </a:r>
            <a:endParaRPr lang="ru-RU" dirty="0"/>
          </a:p>
          <a:p>
            <a:r>
              <a:rPr lang="ru-RU" dirty="0"/>
              <a:t>Какие более общие подходы еще существуют</a:t>
            </a:r>
            <a:r>
              <a:rPr lang="en-US" dirty="0"/>
              <a:t>,</a:t>
            </a:r>
            <a:r>
              <a:rPr lang="ru-RU" dirty="0"/>
              <a:t> которые можно применять на практически любые задачи обучения с </a:t>
            </a:r>
            <a:r>
              <a:rPr lang="ru-RU" dirty="0" err="1"/>
              <a:t>учитем</a:t>
            </a:r>
            <a:r>
              <a:rPr lang="en-US" dirty="0"/>
              <a:t>?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ПРОЛОГ</a:t>
            </a:r>
          </a:p>
        </p:txBody>
      </p:sp>
    </p:spTree>
    <p:extLst>
      <p:ext uri="{BB962C8B-B14F-4D97-AF65-F5344CB8AC3E}">
        <p14:creationId xmlns:p14="http://schemas.microsoft.com/office/powerpoint/2010/main" val="18439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130281" cy="6045084"/>
              </a:xfrm>
            </p:spPr>
            <p:txBody>
              <a:bodyPr/>
              <a:lstStyle/>
              <a:p>
                <a:r>
                  <a:rPr lang="en-US" dirty="0"/>
                  <a:t>Bagging = bootstrap aggregation</a:t>
                </a:r>
                <a:endParaRPr lang="ru-RU" dirty="0"/>
              </a:p>
              <a:p>
                <a:r>
                  <a:rPr lang="ru-RU" dirty="0"/>
                  <a:t>Пусть обучили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базовых алгоритмов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Финальный прогноз – это среднее по всем алгоритмам в случае регрессии и решение через голосование в случае классификации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130281" cy="6045084"/>
              </a:xfrm>
              <a:blipFill>
                <a:blip r:embed="rId2"/>
                <a:stretch>
                  <a:fillRect l="-3073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BAGGING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9729FC11-DBFE-C7DE-1033-DFBA209CD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7612" y="5309516"/>
            <a:ext cx="914400" cy="914400"/>
          </a:xfrm>
          <a:prstGeom prst="rect">
            <a:avLst/>
          </a:prstGeom>
        </p:spPr>
      </p:pic>
      <p:pic>
        <p:nvPicPr>
          <p:cNvPr id="8" name="Рисунок 7" descr="Дерево с корнями со сплошной заливкой">
            <a:extLst>
              <a:ext uri="{FF2B5EF4-FFF2-40B4-BE49-F238E27FC236}">
                <a16:creationId xmlns:a16="http://schemas.microsoft.com/office/drawing/2014/main" id="{5AF7D309-777F-4B27-0DB7-17A47495F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7612" y="6540186"/>
            <a:ext cx="914400" cy="914400"/>
          </a:xfrm>
          <a:prstGeom prst="rect">
            <a:avLst/>
          </a:prstGeom>
        </p:spPr>
      </p:pic>
      <p:pic>
        <p:nvPicPr>
          <p:cNvPr id="9" name="Рисунок 8" descr="Дерево с корнями со сплошной заливкой">
            <a:extLst>
              <a:ext uri="{FF2B5EF4-FFF2-40B4-BE49-F238E27FC236}">
                <a16:creationId xmlns:a16="http://schemas.microsoft.com/office/drawing/2014/main" id="{7EAD53B7-4E70-626D-706B-1F622DFDD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47612" y="7773240"/>
            <a:ext cx="914400" cy="9144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5221828-02C8-F147-2366-1DD353F91A91}"/>
              </a:ext>
            </a:extLst>
          </p:cNvPr>
          <p:cNvCxnSpPr>
            <a:cxnSpLocks/>
          </p:cNvCxnSpPr>
          <p:nvPr/>
        </p:nvCxnSpPr>
        <p:spPr>
          <a:xfrm>
            <a:off x="11864886" y="5772549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570BFE0-193A-D1EF-4C3B-E4827CE2F42E}"/>
              </a:ext>
            </a:extLst>
          </p:cNvPr>
          <p:cNvCxnSpPr>
            <a:cxnSpLocks/>
          </p:cNvCxnSpPr>
          <p:nvPr/>
        </p:nvCxnSpPr>
        <p:spPr>
          <a:xfrm>
            <a:off x="11850465" y="7072712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6C98D56-F69E-F957-5404-CF69E2C895AB}"/>
              </a:ext>
            </a:extLst>
          </p:cNvPr>
          <p:cNvCxnSpPr>
            <a:cxnSpLocks/>
          </p:cNvCxnSpPr>
          <p:nvPr/>
        </p:nvCxnSpPr>
        <p:spPr>
          <a:xfrm>
            <a:off x="11850465" y="8230440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Облако со сплошной заливкой">
            <a:extLst>
              <a:ext uri="{FF2B5EF4-FFF2-40B4-BE49-F238E27FC236}">
                <a16:creationId xmlns:a16="http://schemas.microsoft.com/office/drawing/2014/main" id="{61944F88-D386-43AA-6EDA-B9DA86022E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51913" y="6615512"/>
            <a:ext cx="914400" cy="914400"/>
          </a:xfrm>
          <a:prstGeom prst="rect">
            <a:avLst/>
          </a:prstGeom>
        </p:spPr>
      </p:pic>
      <p:pic>
        <p:nvPicPr>
          <p:cNvPr id="14" name="Рисунок 13" descr="Облачно с прояснениями контур">
            <a:extLst>
              <a:ext uri="{FF2B5EF4-FFF2-40B4-BE49-F238E27FC236}">
                <a16:creationId xmlns:a16="http://schemas.microsoft.com/office/drawing/2014/main" id="{A12AE517-C51C-CA59-18AA-8DD7F533B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51913" y="7773240"/>
            <a:ext cx="914400" cy="914400"/>
          </a:xfrm>
          <a:prstGeom prst="rect">
            <a:avLst/>
          </a:prstGeom>
        </p:spPr>
      </p:pic>
      <p:pic>
        <p:nvPicPr>
          <p:cNvPr id="15" name="Рисунок 14" descr="Солнце контур">
            <a:extLst>
              <a:ext uri="{FF2B5EF4-FFF2-40B4-BE49-F238E27FC236}">
                <a16:creationId xmlns:a16="http://schemas.microsoft.com/office/drawing/2014/main" id="{7CD4C66C-1FE2-7CBC-6159-0D2439371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251913" y="5309516"/>
            <a:ext cx="914400" cy="914400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37CEDC8-E8FA-BDF3-BB90-42BC30E1C111}"/>
              </a:ext>
            </a:extLst>
          </p:cNvPr>
          <p:cNvCxnSpPr>
            <a:cxnSpLocks/>
          </p:cNvCxnSpPr>
          <p:nvPr/>
        </p:nvCxnSpPr>
        <p:spPr>
          <a:xfrm>
            <a:off x="14434809" y="5766716"/>
            <a:ext cx="1012914" cy="424682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FBA0AC7-70B6-D9EB-4223-4FE1A6302E10}"/>
              </a:ext>
            </a:extLst>
          </p:cNvPr>
          <p:cNvCxnSpPr>
            <a:cxnSpLocks/>
          </p:cNvCxnSpPr>
          <p:nvPr/>
        </p:nvCxnSpPr>
        <p:spPr>
          <a:xfrm>
            <a:off x="14434809" y="7072712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C3C19FD-9E60-86CF-A8BE-FF6BA91DA5DC}"/>
              </a:ext>
            </a:extLst>
          </p:cNvPr>
          <p:cNvCxnSpPr>
            <a:cxnSpLocks/>
          </p:cNvCxnSpPr>
          <p:nvPr/>
        </p:nvCxnSpPr>
        <p:spPr>
          <a:xfrm flipV="1">
            <a:off x="14434809" y="7954027"/>
            <a:ext cx="1012914" cy="276551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Вопросительный знак со сплошной заливкой">
            <a:extLst>
              <a:ext uri="{FF2B5EF4-FFF2-40B4-BE49-F238E27FC236}">
                <a16:creationId xmlns:a16="http://schemas.microsoft.com/office/drawing/2014/main" id="{DC0F54C3-F6A2-2131-9CE0-E8021DCF59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756214" y="6614016"/>
            <a:ext cx="914400" cy="914400"/>
          </a:xfrm>
          <a:prstGeom prst="rect">
            <a:avLst/>
          </a:prstGeom>
        </p:spPr>
      </p:pic>
      <p:pic>
        <p:nvPicPr>
          <p:cNvPr id="4" name="Рисунок 3" descr="Портфель со сплошной заливкой">
            <a:extLst>
              <a:ext uri="{FF2B5EF4-FFF2-40B4-BE49-F238E27FC236}">
                <a16:creationId xmlns:a16="http://schemas.microsoft.com/office/drawing/2014/main" id="{8B5692A2-AA78-A57F-F010-3335FFAD7E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31269" y="2556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130281" cy="6045084"/>
              </a:xfrm>
            </p:spPr>
            <p:txBody>
              <a:bodyPr/>
              <a:lstStyle/>
              <a:p>
                <a:r>
                  <a:rPr lang="ru-RU" dirty="0"/>
                  <a:t>Пусть обучили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базовых алгоритмов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Вопрос</a:t>
                </a:r>
                <a:r>
                  <a:rPr lang="en-US" dirty="0"/>
                  <a:t>:</a:t>
                </a:r>
                <a:r>
                  <a:rPr lang="ru-RU" dirty="0"/>
                  <a:t> а не получатся ли модели одинаковыми</a:t>
                </a:r>
                <a:r>
                  <a:rPr lang="en-US" dirty="0"/>
                  <a:t>?</a:t>
                </a:r>
                <a:r>
                  <a:rPr lang="ru-RU" dirty="0"/>
                  <a:t> </a:t>
                </a:r>
              </a:p>
              <a:p>
                <a:r>
                  <a:rPr lang="ru-RU" dirty="0"/>
                  <a:t>Необходимо добавить случайностей!</a:t>
                </a:r>
              </a:p>
              <a:p>
                <a:r>
                  <a:rPr lang="ru-RU" dirty="0"/>
                  <a:t>Вообще говоря</a:t>
                </a:r>
                <a:r>
                  <a:rPr lang="en-US" dirty="0"/>
                  <a:t>,</a:t>
                </a:r>
                <a:r>
                  <a:rPr lang="ru-RU" dirty="0"/>
                  <a:t> имеем всегда какую-то выборку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</a:t>
                </a:r>
                <a:r>
                  <a:rPr lang="ru-RU" dirty="0"/>
                  <a:t> как получить из нее несколько</a:t>
                </a:r>
                <a:r>
                  <a:rPr lang="en-US" dirty="0"/>
                  <a:t>?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130281" cy="6045084"/>
              </a:xfrm>
              <a:blipFill>
                <a:blip r:embed="rId2"/>
                <a:stretch>
                  <a:fillRect l="-3073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BAGGING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5" name="Рисунок 4" descr="Дерево с корнями со сплошной заливкой">
            <a:extLst>
              <a:ext uri="{FF2B5EF4-FFF2-40B4-BE49-F238E27FC236}">
                <a16:creationId xmlns:a16="http://schemas.microsoft.com/office/drawing/2014/main" id="{9729FC11-DBFE-C7DE-1033-DFBA209CD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7612" y="5309516"/>
            <a:ext cx="914400" cy="914400"/>
          </a:xfrm>
          <a:prstGeom prst="rect">
            <a:avLst/>
          </a:prstGeom>
        </p:spPr>
      </p:pic>
      <p:pic>
        <p:nvPicPr>
          <p:cNvPr id="8" name="Рисунок 7" descr="Дерево с корнями со сплошной заливкой">
            <a:extLst>
              <a:ext uri="{FF2B5EF4-FFF2-40B4-BE49-F238E27FC236}">
                <a16:creationId xmlns:a16="http://schemas.microsoft.com/office/drawing/2014/main" id="{5AF7D309-777F-4B27-0DB7-17A47495F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7612" y="6540186"/>
            <a:ext cx="914400" cy="914400"/>
          </a:xfrm>
          <a:prstGeom prst="rect">
            <a:avLst/>
          </a:prstGeom>
        </p:spPr>
      </p:pic>
      <p:pic>
        <p:nvPicPr>
          <p:cNvPr id="9" name="Рисунок 8" descr="Дерево с корнями со сплошной заливкой">
            <a:extLst>
              <a:ext uri="{FF2B5EF4-FFF2-40B4-BE49-F238E27FC236}">
                <a16:creationId xmlns:a16="http://schemas.microsoft.com/office/drawing/2014/main" id="{7EAD53B7-4E70-626D-706B-1F622DFDD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47612" y="7773240"/>
            <a:ext cx="914400" cy="91440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5221828-02C8-F147-2366-1DD353F91A91}"/>
              </a:ext>
            </a:extLst>
          </p:cNvPr>
          <p:cNvCxnSpPr>
            <a:cxnSpLocks/>
          </p:cNvCxnSpPr>
          <p:nvPr/>
        </p:nvCxnSpPr>
        <p:spPr>
          <a:xfrm>
            <a:off x="11864886" y="5772549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570BFE0-193A-D1EF-4C3B-E4827CE2F42E}"/>
              </a:ext>
            </a:extLst>
          </p:cNvPr>
          <p:cNvCxnSpPr>
            <a:cxnSpLocks/>
          </p:cNvCxnSpPr>
          <p:nvPr/>
        </p:nvCxnSpPr>
        <p:spPr>
          <a:xfrm>
            <a:off x="11850465" y="7072712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6C98D56-F69E-F957-5404-CF69E2C895AB}"/>
              </a:ext>
            </a:extLst>
          </p:cNvPr>
          <p:cNvCxnSpPr>
            <a:cxnSpLocks/>
          </p:cNvCxnSpPr>
          <p:nvPr/>
        </p:nvCxnSpPr>
        <p:spPr>
          <a:xfrm>
            <a:off x="11850465" y="8230440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Облако со сплошной заливкой">
            <a:extLst>
              <a:ext uri="{FF2B5EF4-FFF2-40B4-BE49-F238E27FC236}">
                <a16:creationId xmlns:a16="http://schemas.microsoft.com/office/drawing/2014/main" id="{61944F88-D386-43AA-6EDA-B9DA86022E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51913" y="6615512"/>
            <a:ext cx="914400" cy="914400"/>
          </a:xfrm>
          <a:prstGeom prst="rect">
            <a:avLst/>
          </a:prstGeom>
        </p:spPr>
      </p:pic>
      <p:pic>
        <p:nvPicPr>
          <p:cNvPr id="14" name="Рисунок 13" descr="Облачно с прояснениями контур">
            <a:extLst>
              <a:ext uri="{FF2B5EF4-FFF2-40B4-BE49-F238E27FC236}">
                <a16:creationId xmlns:a16="http://schemas.microsoft.com/office/drawing/2014/main" id="{A12AE517-C51C-CA59-18AA-8DD7F533B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51913" y="7773240"/>
            <a:ext cx="914400" cy="914400"/>
          </a:xfrm>
          <a:prstGeom prst="rect">
            <a:avLst/>
          </a:prstGeom>
        </p:spPr>
      </p:pic>
      <p:pic>
        <p:nvPicPr>
          <p:cNvPr id="15" name="Рисунок 14" descr="Солнце контур">
            <a:extLst>
              <a:ext uri="{FF2B5EF4-FFF2-40B4-BE49-F238E27FC236}">
                <a16:creationId xmlns:a16="http://schemas.microsoft.com/office/drawing/2014/main" id="{7CD4C66C-1FE2-7CBC-6159-0D2439371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251913" y="5309516"/>
            <a:ext cx="914400" cy="914400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37CEDC8-E8FA-BDF3-BB90-42BC30E1C111}"/>
              </a:ext>
            </a:extLst>
          </p:cNvPr>
          <p:cNvCxnSpPr>
            <a:cxnSpLocks/>
          </p:cNvCxnSpPr>
          <p:nvPr/>
        </p:nvCxnSpPr>
        <p:spPr>
          <a:xfrm>
            <a:off x="14434809" y="5766716"/>
            <a:ext cx="1012914" cy="424682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FBA0AC7-70B6-D9EB-4223-4FE1A6302E10}"/>
              </a:ext>
            </a:extLst>
          </p:cNvPr>
          <p:cNvCxnSpPr>
            <a:cxnSpLocks/>
          </p:cNvCxnSpPr>
          <p:nvPr/>
        </p:nvCxnSpPr>
        <p:spPr>
          <a:xfrm>
            <a:off x="14434809" y="7072712"/>
            <a:ext cx="1012914" cy="0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C3C19FD-9E60-86CF-A8BE-FF6BA91DA5DC}"/>
              </a:ext>
            </a:extLst>
          </p:cNvPr>
          <p:cNvCxnSpPr>
            <a:cxnSpLocks/>
          </p:cNvCxnSpPr>
          <p:nvPr/>
        </p:nvCxnSpPr>
        <p:spPr>
          <a:xfrm flipV="1">
            <a:off x="14434809" y="7954027"/>
            <a:ext cx="1012914" cy="276551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Вопросительный знак со сплошной заливкой">
            <a:extLst>
              <a:ext uri="{FF2B5EF4-FFF2-40B4-BE49-F238E27FC236}">
                <a16:creationId xmlns:a16="http://schemas.microsoft.com/office/drawing/2014/main" id="{DC0F54C3-F6A2-2131-9CE0-E8021DCF59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756214" y="6614016"/>
            <a:ext cx="914400" cy="914400"/>
          </a:xfrm>
          <a:prstGeom prst="rect">
            <a:avLst/>
          </a:prstGeom>
        </p:spPr>
      </p:pic>
      <p:pic>
        <p:nvPicPr>
          <p:cNvPr id="21" name="Рисунок 20" descr="Портфель со сплошной заливкой">
            <a:extLst>
              <a:ext uri="{FF2B5EF4-FFF2-40B4-BE49-F238E27FC236}">
                <a16:creationId xmlns:a16="http://schemas.microsoft.com/office/drawing/2014/main" id="{33B4C78C-76C1-B9CB-0632-B229F4EC24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31269" y="2556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518588" cy="6045084"/>
              </a:xfrm>
            </p:spPr>
            <p:txBody>
              <a:bodyPr/>
              <a:lstStyle/>
              <a:p>
                <a:r>
                  <a:rPr lang="ru-RU" dirty="0"/>
                  <a:t>Технология </a:t>
                </a:r>
                <a:r>
                  <a:rPr lang="en-US" dirty="0">
                    <a:solidFill>
                      <a:srgbClr val="FF5433"/>
                    </a:solidFill>
                  </a:rPr>
                  <a:t>bootstrap</a:t>
                </a:r>
                <a:r>
                  <a:rPr lang="en-US" dirty="0"/>
                  <a:t> </a:t>
                </a:r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Пусть имеем выборку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ru-RU" dirty="0"/>
              </a:p>
              <a:p>
                <a:r>
                  <a:rPr lang="ru-RU" dirty="0"/>
                  <a:t>Возьмем случайным образом элемент этой выборки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раз с возвращением </a:t>
                </a:r>
                <a:endParaRPr lang="en-US" dirty="0"/>
              </a:p>
              <a:p>
                <a:r>
                  <a:rPr lang="ru-RU" dirty="0"/>
                  <a:t>Повторим процедуру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</a:t>
                </a:r>
              </a:p>
              <a:p>
                <a:r>
                  <a:rPr lang="ru-RU" dirty="0"/>
                  <a:t>Получится </a:t>
                </a:r>
                <a:r>
                  <a:rPr lang="en-US" i="1" dirty="0">
                    <a:solidFill>
                      <a:srgbClr val="FF5433"/>
                    </a:solidFill>
                  </a:rPr>
                  <a:t>N</a:t>
                </a:r>
                <a:r>
                  <a:rPr lang="ru-RU" dirty="0"/>
                  <a:t> </a:t>
                </a:r>
                <a:r>
                  <a:rPr lang="ru-RU" dirty="0" err="1"/>
                  <a:t>подвыборок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/>
                  <a:t> размера</a:t>
                </a:r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</a:p>
              <a:p>
                <a:r>
                  <a:rPr lang="en-US" dirty="0"/>
                  <a:t>P.S.</a:t>
                </a:r>
                <a:r>
                  <a:rPr lang="ru-RU" dirty="0"/>
                  <a:t>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примерно 37% не попадут в </a:t>
                </a:r>
                <a:r>
                  <a:rPr lang="ru-RU" dirty="0" err="1"/>
                  <a:t>подвыборку</a:t>
                </a:r>
                <a:r>
                  <a:rPr lang="ru-RU" dirty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518588" cy="6045084"/>
              </a:xfrm>
              <a:blipFill>
                <a:blip r:embed="rId2"/>
                <a:stretch>
                  <a:fillRect l="-2933" t="-907" b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BAGGING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21" name="Рисунок 20" descr="Портфель со сплошной заливкой">
            <a:extLst>
              <a:ext uri="{FF2B5EF4-FFF2-40B4-BE49-F238E27FC236}">
                <a16:creationId xmlns:a16="http://schemas.microsoft.com/office/drawing/2014/main" id="{33B4C78C-76C1-B9CB-0632-B229F4EC2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1269" y="2556447"/>
            <a:ext cx="914400" cy="9144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7D5EB78-932F-6F0B-3419-CB7E4E5DE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2532" y="4109674"/>
            <a:ext cx="6493869" cy="429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Текст 1">
                <a:extLst>
                  <a:ext uri="{FF2B5EF4-FFF2-40B4-BE49-F238E27FC236}">
                    <a16:creationId xmlns:a16="http://schemas.microsoft.com/office/drawing/2014/main" id="{94A2FD84-F517-E112-6EAC-FB0DB738A2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6176" y="2728694"/>
                <a:ext cx="4100186" cy="56990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штук размера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23" name="Текст 1">
                <a:extLst>
                  <a:ext uri="{FF2B5EF4-FFF2-40B4-BE49-F238E27FC236}">
                    <a16:creationId xmlns:a16="http://schemas.microsoft.com/office/drawing/2014/main" id="{94A2FD84-F517-E112-6EAC-FB0DB738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176" y="2728694"/>
                <a:ext cx="4100186" cy="569906"/>
              </a:xfrm>
              <a:prstGeom prst="rect">
                <a:avLst/>
              </a:prstGeom>
              <a:blipFill>
                <a:blip r:embed="rId6"/>
                <a:stretch>
                  <a:fillRect t="-7527" b="-43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76501259-FEFB-8A1A-A9B2-2DFD115EF03D}"/>
              </a:ext>
            </a:extLst>
          </p:cNvPr>
          <p:cNvSpPr/>
          <p:nvPr/>
        </p:nvSpPr>
        <p:spPr>
          <a:xfrm rot="5400000">
            <a:off x="13432681" y="542639"/>
            <a:ext cx="513567" cy="6493870"/>
          </a:xfrm>
          <a:prstGeom prst="leftBrace">
            <a:avLst/>
          </a:prstGeom>
          <a:ln>
            <a:solidFill>
              <a:srgbClr val="FF7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BAGGING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21" name="Рисунок 20" descr="Портфель со сплошной заливкой">
            <a:extLst>
              <a:ext uri="{FF2B5EF4-FFF2-40B4-BE49-F238E27FC236}">
                <a16:creationId xmlns:a16="http://schemas.microsoft.com/office/drawing/2014/main" id="{33B4C78C-76C1-B9CB-0632-B229F4EC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1269" y="2556447"/>
            <a:ext cx="914400" cy="914400"/>
          </a:xfrm>
          <a:prstGeom prst="rect">
            <a:avLst/>
          </a:prstGeom>
        </p:spPr>
      </p:pic>
      <p:pic>
        <p:nvPicPr>
          <p:cNvPr id="8" name="Рисунок 7" descr="Дерево с корнями со сплошной заливкой">
            <a:extLst>
              <a:ext uri="{FF2B5EF4-FFF2-40B4-BE49-F238E27FC236}">
                <a16:creationId xmlns:a16="http://schemas.microsoft.com/office/drawing/2014/main" id="{5D200699-0FDD-C66E-0B4F-9B97E2078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280" y="4414103"/>
            <a:ext cx="1292158" cy="1292158"/>
          </a:xfrm>
          <a:prstGeom prst="rect">
            <a:avLst/>
          </a:prstGeom>
        </p:spPr>
      </p:pic>
      <p:pic>
        <p:nvPicPr>
          <p:cNvPr id="9" name="Рисунок 8" descr="Дерево с корнями со сплошной заливкой">
            <a:extLst>
              <a:ext uri="{FF2B5EF4-FFF2-40B4-BE49-F238E27FC236}">
                <a16:creationId xmlns:a16="http://schemas.microsoft.com/office/drawing/2014/main" id="{B82102E5-7104-0684-72AB-6F46B6D20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08882" y="7100017"/>
            <a:ext cx="1292158" cy="1292158"/>
          </a:xfrm>
          <a:prstGeom prst="rect">
            <a:avLst/>
          </a:prstGeom>
        </p:spPr>
      </p:pic>
      <p:pic>
        <p:nvPicPr>
          <p:cNvPr id="10" name="Рисунок 9" descr="Дерево с корнями со сплошной заливкой">
            <a:extLst>
              <a:ext uri="{FF2B5EF4-FFF2-40B4-BE49-F238E27FC236}">
                <a16:creationId xmlns:a16="http://schemas.microsoft.com/office/drawing/2014/main" id="{9DC133FE-E2BB-82D7-D4CF-765FE37EF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8882" y="5810728"/>
            <a:ext cx="1292158" cy="1292158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0D312F6-3E2A-82CE-BC8E-6F3D22716ABB}"/>
              </a:ext>
            </a:extLst>
          </p:cNvPr>
          <p:cNvCxnSpPr>
            <a:cxnSpLocks/>
          </p:cNvCxnSpPr>
          <p:nvPr/>
        </p:nvCxnSpPr>
        <p:spPr>
          <a:xfrm flipV="1">
            <a:off x="3340050" y="5358219"/>
            <a:ext cx="1219274" cy="39812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4C27547-D860-81FD-2322-4491724B175D}"/>
              </a:ext>
            </a:extLst>
          </p:cNvPr>
          <p:cNvCxnSpPr>
            <a:cxnSpLocks/>
          </p:cNvCxnSpPr>
          <p:nvPr/>
        </p:nvCxnSpPr>
        <p:spPr>
          <a:xfrm flipV="1">
            <a:off x="3281174" y="6606594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 descr="База данных со сплошной заливкой">
            <a:extLst>
              <a:ext uri="{FF2B5EF4-FFF2-40B4-BE49-F238E27FC236}">
                <a16:creationId xmlns:a16="http://schemas.microsoft.com/office/drawing/2014/main" id="{AC350668-6717-3F9B-54BC-1E10A3E48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451" y="5216771"/>
            <a:ext cx="2625491" cy="2625491"/>
          </a:xfrm>
          <a:prstGeom prst="rect">
            <a:avLst/>
          </a:prstGeom>
        </p:spPr>
      </p:pic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AF173DE-2CCC-143E-049E-4CA994D04838}"/>
              </a:ext>
            </a:extLst>
          </p:cNvPr>
          <p:cNvCxnSpPr>
            <a:cxnSpLocks/>
          </p:cNvCxnSpPr>
          <p:nvPr/>
        </p:nvCxnSpPr>
        <p:spPr>
          <a:xfrm>
            <a:off x="3293552" y="7559913"/>
            <a:ext cx="1168528" cy="260945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 descr="База данных со сплошной заливкой">
            <a:extLst>
              <a:ext uri="{FF2B5EF4-FFF2-40B4-BE49-F238E27FC236}">
                <a16:creationId xmlns:a16="http://schemas.microsoft.com/office/drawing/2014/main" id="{4910FE9E-7F56-2494-136A-265849EF3F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82917" y="4196977"/>
            <a:ext cx="1494438" cy="1494438"/>
          </a:xfrm>
          <a:prstGeom prst="rect">
            <a:avLst/>
          </a:prstGeom>
        </p:spPr>
      </p:pic>
      <p:pic>
        <p:nvPicPr>
          <p:cNvPr id="42" name="Рисунок 41" descr="База данных со сплошной заливкой">
            <a:extLst>
              <a:ext uri="{FF2B5EF4-FFF2-40B4-BE49-F238E27FC236}">
                <a16:creationId xmlns:a16="http://schemas.microsoft.com/office/drawing/2014/main" id="{E50852FF-3D01-CAD1-7DAB-CFB46E002B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78874" y="5589642"/>
            <a:ext cx="1494438" cy="1494438"/>
          </a:xfrm>
          <a:prstGeom prst="rect">
            <a:avLst/>
          </a:prstGeom>
        </p:spPr>
      </p:pic>
      <p:pic>
        <p:nvPicPr>
          <p:cNvPr id="43" name="Рисунок 42" descr="База данных со сплошной заливкой">
            <a:extLst>
              <a:ext uri="{FF2B5EF4-FFF2-40B4-BE49-F238E27FC236}">
                <a16:creationId xmlns:a16="http://schemas.microsoft.com/office/drawing/2014/main" id="{708A1CA9-843B-DC4D-8E44-C48283D11E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78874" y="6982307"/>
            <a:ext cx="1494438" cy="1494438"/>
          </a:xfrm>
          <a:prstGeom prst="rect">
            <a:avLst/>
          </a:prstGeom>
        </p:spPr>
      </p:pic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8BF12E5-BB13-89DE-59D3-208E205A2A45}"/>
              </a:ext>
            </a:extLst>
          </p:cNvPr>
          <p:cNvCxnSpPr>
            <a:cxnSpLocks/>
          </p:cNvCxnSpPr>
          <p:nvPr/>
        </p:nvCxnSpPr>
        <p:spPr>
          <a:xfrm flipV="1">
            <a:off x="7154549" y="6663284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6E5E37E-F1DD-2E54-B287-7300E1AC1801}"/>
              </a:ext>
            </a:extLst>
          </p:cNvPr>
          <p:cNvCxnSpPr>
            <a:cxnSpLocks/>
          </p:cNvCxnSpPr>
          <p:nvPr/>
        </p:nvCxnSpPr>
        <p:spPr>
          <a:xfrm flipV="1">
            <a:off x="7154549" y="5200187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90F04040-4883-D4BF-3FD8-CAA822FB139A}"/>
              </a:ext>
            </a:extLst>
          </p:cNvPr>
          <p:cNvCxnSpPr>
            <a:cxnSpLocks/>
          </p:cNvCxnSpPr>
          <p:nvPr/>
        </p:nvCxnSpPr>
        <p:spPr>
          <a:xfrm flipV="1">
            <a:off x="7154549" y="7919258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3101D5B-18A8-91FE-95D0-FFB8502F2D01}"/>
              </a:ext>
            </a:extLst>
          </p:cNvPr>
          <p:cNvCxnSpPr>
            <a:cxnSpLocks/>
          </p:cNvCxnSpPr>
          <p:nvPr/>
        </p:nvCxnSpPr>
        <p:spPr>
          <a:xfrm flipV="1">
            <a:off x="12283650" y="6668001"/>
            <a:ext cx="1180906" cy="2474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580FB95-5B0E-9A52-98D7-7D3E84D96018}"/>
              </a:ext>
            </a:extLst>
          </p:cNvPr>
          <p:cNvCxnSpPr>
            <a:cxnSpLocks/>
          </p:cNvCxnSpPr>
          <p:nvPr/>
        </p:nvCxnSpPr>
        <p:spPr>
          <a:xfrm>
            <a:off x="12288028" y="5219356"/>
            <a:ext cx="1028344" cy="372871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226466-2E5C-F972-CC40-CD6EBD86C08D}"/>
              </a:ext>
            </a:extLst>
          </p:cNvPr>
          <p:cNvCxnSpPr>
            <a:cxnSpLocks/>
          </p:cNvCxnSpPr>
          <p:nvPr/>
        </p:nvCxnSpPr>
        <p:spPr>
          <a:xfrm flipV="1">
            <a:off x="12283650" y="7697428"/>
            <a:ext cx="1032722" cy="252031"/>
          </a:xfrm>
          <a:prstGeom prst="straightConnector1">
            <a:avLst/>
          </a:prstGeom>
          <a:ln w="190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Текст 1">
                <a:extLst>
                  <a:ext uri="{FF2B5EF4-FFF2-40B4-BE49-F238E27FC236}">
                    <a16:creationId xmlns:a16="http://schemas.microsoft.com/office/drawing/2014/main" id="{E1D10688-C9CB-BBD5-03AC-8F4D24CD71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87626" y="4816117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Текст 1">
                <a:extLst>
                  <a:ext uri="{FF2B5EF4-FFF2-40B4-BE49-F238E27FC236}">
                    <a16:creationId xmlns:a16="http://schemas.microsoft.com/office/drawing/2014/main" id="{E1D10688-C9CB-BBD5-03AC-8F4D24CD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626" y="4816117"/>
                <a:ext cx="1634372" cy="8053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Текст 1">
                <a:extLst>
                  <a:ext uri="{FF2B5EF4-FFF2-40B4-BE49-F238E27FC236}">
                    <a16:creationId xmlns:a16="http://schemas.microsoft.com/office/drawing/2014/main" id="{378A39AE-6A29-358C-FD86-9E9581D92D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87626" y="6176961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Текст 1">
                <a:extLst>
                  <a:ext uri="{FF2B5EF4-FFF2-40B4-BE49-F238E27FC236}">
                    <a16:creationId xmlns:a16="http://schemas.microsoft.com/office/drawing/2014/main" id="{378A39AE-6A29-358C-FD86-9E9581D92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626" y="6176961"/>
                <a:ext cx="1634372" cy="8053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Текст 1">
                <a:extLst>
                  <a:ext uri="{FF2B5EF4-FFF2-40B4-BE49-F238E27FC236}">
                    <a16:creationId xmlns:a16="http://schemas.microsoft.com/office/drawing/2014/main" id="{7C7F5253-2B82-2CC7-3B02-3ADD68AA6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87626" y="7486689"/>
                <a:ext cx="1634372" cy="80534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3" name="Текст 1">
                <a:extLst>
                  <a:ext uri="{FF2B5EF4-FFF2-40B4-BE49-F238E27FC236}">
                    <a16:creationId xmlns:a16="http://schemas.microsoft.com/office/drawing/2014/main" id="{7C7F5253-2B82-2CC7-3B02-3ADD68AA6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626" y="7486689"/>
                <a:ext cx="1634372" cy="8053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Текст 1">
                <a:extLst>
                  <a:ext uri="{FF2B5EF4-FFF2-40B4-BE49-F238E27FC236}">
                    <a16:creationId xmlns:a16="http://schemas.microsoft.com/office/drawing/2014/main" id="{0084FACD-1AE7-6CEF-11A6-FE6B98D129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00011" y="6494097"/>
                <a:ext cx="5664805" cy="121184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Текст 1">
                <a:extLst>
                  <a:ext uri="{FF2B5EF4-FFF2-40B4-BE49-F238E27FC236}">
                    <a16:creationId xmlns:a16="http://schemas.microsoft.com/office/drawing/2014/main" id="{0084FACD-1AE7-6CEF-11A6-FE6B98D12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0011" y="6494097"/>
                <a:ext cx="5664805" cy="1211840"/>
              </a:xfrm>
              <a:prstGeom prst="rect">
                <a:avLst/>
              </a:prstGeom>
              <a:blipFill>
                <a:blip r:embed="rId21"/>
                <a:stretch>
                  <a:fillRect t="-176382" r="-15393" b="-167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23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6773240" cy="6045084"/>
              </a:xfrm>
            </p:spPr>
            <p:txBody>
              <a:bodyPr/>
              <a:lstStyle/>
              <a:p>
                <a:r>
                  <a:rPr lang="ru-RU" dirty="0"/>
                  <a:t>Почему это работает</a:t>
                </a:r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Пусть обучили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базовых алгоритмов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b="0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Ошибку каждого алгоритма в случае </a:t>
                </a:r>
                <a:r>
                  <a:rPr lang="en-US" dirty="0">
                    <a:solidFill>
                      <a:srgbClr val="FF5433"/>
                    </a:solidFill>
                  </a:rPr>
                  <a:t>MSE</a:t>
                </a:r>
                <a:r>
                  <a:rPr lang="ru-RU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на объекте </a:t>
                </a:r>
                <a:r>
                  <a:rPr lang="en-US" dirty="0">
                    <a:solidFill>
                      <a:srgbClr val="FF5433"/>
                    </a:solidFill>
                  </a:rPr>
                  <a:t>x </a:t>
                </a:r>
                <a:r>
                  <a:rPr lang="ru-RU" dirty="0"/>
                  <a:t>можно записать как</a:t>
                </a:r>
                <a:r>
                  <a:rPr lang="en-US" dirty="0"/>
                  <a:t>:</a:t>
                </a:r>
              </a:p>
              <a:p>
                <a:r>
                  <a:rPr lang="ru-RU" dirty="0">
                    <a:solidFill>
                      <a:srgbClr val="FF7F65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/>
                  <a:t>А среднее ее значение</a:t>
                </a:r>
                <a:r>
                  <a:rPr lang="en-US" dirty="0"/>
                  <a:t>,</a:t>
                </a:r>
                <a:r>
                  <a:rPr lang="ru-RU" dirty="0"/>
                  <a:t> то есть ожидаемое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6773240" cy="6045084"/>
              </a:xfrm>
              <a:blipFill>
                <a:blip r:embed="rId2"/>
                <a:stretch>
                  <a:fillRect l="-1490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BAGGING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4" name="Рисунок 3" descr="Портфель со сплошной заливкой">
            <a:extLst>
              <a:ext uri="{FF2B5EF4-FFF2-40B4-BE49-F238E27FC236}">
                <a16:creationId xmlns:a16="http://schemas.microsoft.com/office/drawing/2014/main" id="{8B5692A2-AA78-A57F-F010-3335FFAD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1269" y="2556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6773240" cy="60450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ru-RU" i="1" dirty="0"/>
              </a:p>
              <a:p>
                <a:r>
                  <a:rPr lang="ru-RU" dirty="0"/>
                  <a:t>Обозначим за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среднюю ожидаемую ошибку по всем обученным алгоритмам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ru-RU" dirty="0"/>
                  <a:t>Построим </a:t>
                </a:r>
                <a:r>
                  <a:rPr lang="ru-RU" dirty="0" err="1"/>
                  <a:t>бэггинг</a:t>
                </a:r>
                <a:r>
                  <a:rPr lang="ru-RU" dirty="0"/>
                  <a:t>-алгоритм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замерим его ожидаемую ошибку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  <m:sup/>
                    </m:sSup>
                  </m:oMath>
                </a14:m>
                <a:endParaRPr lang="en-US" dirty="0"/>
              </a:p>
              <a:p>
                <a:r>
                  <a:rPr lang="ru-RU" dirty="0"/>
                  <a:t>Допущение</a:t>
                </a:r>
                <a:r>
                  <a:rPr lang="en-US" dirty="0"/>
                  <a:t>:</a:t>
                </a:r>
                <a:r>
                  <a:rPr lang="ru-RU" dirty="0"/>
                  <a:t> пусть ошибки </a:t>
                </a:r>
                <a:r>
                  <a:rPr lang="ru-RU" dirty="0" err="1"/>
                  <a:t>нескоррелированы</a:t>
                </a:r>
                <a:r>
                  <a:rPr lang="en-US" dirty="0"/>
                  <a:t>,</a:t>
                </a:r>
                <a:r>
                  <a:rPr lang="ru-RU" dirty="0"/>
                  <a:t> тогда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→</m:t>
                    </m:r>
                  </m:oMath>
                </a14:m>
                <a:r>
                  <a:rPr lang="ru-RU" dirty="0"/>
                  <a:t>   </a:t>
                </a:r>
                <a:r>
                  <a:rPr lang="ru-RU" dirty="0" err="1"/>
                  <a:t>Бэггинг</a:t>
                </a:r>
                <a:r>
                  <a:rPr lang="ru-RU" dirty="0"/>
                  <a:t> </a:t>
                </a:r>
                <a:r>
                  <a:rPr lang="ru-RU" dirty="0" err="1"/>
                  <a:t>уменьшилс</a:t>
                </a:r>
                <a:r>
                  <a:rPr lang="ru-RU" dirty="0"/>
                  <a:t> ошибку в </a:t>
                </a:r>
                <a:r>
                  <a:rPr lang="en-US" i="1" dirty="0">
                    <a:solidFill>
                      <a:srgbClr val="FF5433"/>
                    </a:solidFill>
                  </a:rPr>
                  <a:t>N</a:t>
                </a:r>
                <a:r>
                  <a:rPr lang="en-US" dirty="0"/>
                  <a:t> </a:t>
                </a:r>
                <a:r>
                  <a:rPr lang="ru-RU" dirty="0"/>
                  <a:t>раз!</a:t>
                </a:r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6773240" cy="6045084"/>
              </a:xfrm>
              <a:blipFill>
                <a:blip r:embed="rId2"/>
                <a:stretch>
                  <a:fillRect l="-1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АНСАМБЛИ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BAGGING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4" name="Рисунок 3" descr="Портфель со сплошной заливкой">
            <a:extLst>
              <a:ext uri="{FF2B5EF4-FFF2-40B4-BE49-F238E27FC236}">
                <a16:creationId xmlns:a16="http://schemas.microsoft.com/office/drawing/2014/main" id="{8B5692A2-AA78-A57F-F010-3335FFAD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1269" y="2556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25539</TotalTime>
  <Words>1083</Words>
  <Application>Microsoft Office PowerPoint</Application>
  <PresentationFormat>Произвольный</PresentationFormat>
  <Paragraphs>264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Табакаев Никита Сергеевич</cp:lastModifiedBy>
  <cp:revision>56</cp:revision>
  <dcterms:created xsi:type="dcterms:W3CDTF">2020-10-16T14:01:52Z</dcterms:created>
  <dcterms:modified xsi:type="dcterms:W3CDTF">2022-05-11T00:39:50Z</dcterms:modified>
</cp:coreProperties>
</file>