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  <p:sldMasterId id="2147483648" r:id="rId5"/>
    <p:sldMasterId id="2147483723" r:id="rId6"/>
    <p:sldMasterId id="2147483659" r:id="rId7"/>
  </p:sldMasterIdLst>
  <p:notesMasterIdLst>
    <p:notesMasterId r:id="rId25"/>
  </p:notesMasterIdLst>
  <p:handoutMasterIdLst>
    <p:handoutMasterId r:id="rId26"/>
  </p:handoutMasterIdLst>
  <p:sldIdLst>
    <p:sldId id="527" r:id="rId8"/>
    <p:sldId id="529" r:id="rId9"/>
    <p:sldId id="543" r:id="rId10"/>
    <p:sldId id="542" r:id="rId11"/>
    <p:sldId id="544" r:id="rId12"/>
    <p:sldId id="545" r:id="rId13"/>
    <p:sldId id="547" r:id="rId14"/>
    <p:sldId id="546" r:id="rId15"/>
    <p:sldId id="548" r:id="rId16"/>
    <p:sldId id="556" r:id="rId17"/>
    <p:sldId id="549" r:id="rId18"/>
    <p:sldId id="550" r:id="rId19"/>
    <p:sldId id="551" r:id="rId20"/>
    <p:sldId id="552" r:id="rId21"/>
    <p:sldId id="553" r:id="rId22"/>
    <p:sldId id="533" r:id="rId23"/>
    <p:sldId id="554" r:id="rId24"/>
  </p:sldIdLst>
  <p:sldSz cx="9144000" cy="5143500" type="screen16x9"/>
  <p:notesSz cx="6810375" cy="9942513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9">
          <p15:clr>
            <a:srgbClr val="A4A3A4"/>
          </p15:clr>
        </p15:guide>
        <p15:guide id="2" pos="274">
          <p15:clr>
            <a:srgbClr val="A4A3A4"/>
          </p15:clr>
        </p15:guide>
        <p15:guide id="3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an Uythoven" initials="CU [4]" lastIdx="1" clrIdx="0"/>
  <p:cmAuthor id="2" name="Christiaan Uythoven" initials="CU [5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F58220"/>
    <a:srgbClr val="EF9500"/>
    <a:srgbClr val="E98300"/>
    <a:srgbClr val="565A50"/>
    <a:srgbClr val="FF8000"/>
    <a:srgbClr val="E77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1" autoAdjust="0"/>
    <p:restoredTop sz="83986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200" y="448"/>
      </p:cViewPr>
      <p:guideLst>
        <p:guide orient="horz" pos="1249"/>
        <p:guide pos="274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32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5C2D0-C1BA-E54E-BCCA-946CAA47A781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BFCE-3844-BA4A-9EA4-A05A0CA9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3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7931A-9783-CE41-BB25-1D46C02A6CFD}" type="datetimeFigureOut">
              <a:rPr lang="nl-NL" smtClean="0"/>
              <a:pPr/>
              <a:t>05-03-19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8BAB3-E715-0147-805F-FD7CB9D0115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88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s://data-flair.training/blogs/tensorflow-pros-and-con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, wat is </a:t>
            </a:r>
            <a:r>
              <a:rPr lang="en-US" dirty="0" err="1" smtClean="0"/>
              <a:t>Ordina</a:t>
            </a:r>
            <a:r>
              <a:rPr lang="en-US" dirty="0" smtClean="0"/>
              <a:t> (Groningen 2 sheets, 1 van </a:t>
            </a:r>
            <a:r>
              <a:rPr lang="en-US" dirty="0" err="1" smtClean="0"/>
              <a:t>ons</a:t>
            </a:r>
            <a:r>
              <a:rPr lang="en-US" dirty="0" smtClean="0"/>
              <a:t>, 1 van </a:t>
            </a:r>
            <a:r>
              <a:rPr lang="en-US" dirty="0" err="1" smtClean="0"/>
              <a:t>Ordina</a:t>
            </a:r>
            <a:r>
              <a:rPr lang="en-US" dirty="0" smtClean="0"/>
              <a:t>. </a:t>
            </a:r>
            <a:r>
              <a:rPr lang="en-US" dirty="0" err="1" smtClean="0"/>
              <a:t>Devoxx</a:t>
            </a:r>
            <a:r>
              <a:rPr lang="en-US" dirty="0" smtClean="0"/>
              <a:t> UK 1 sheet). </a:t>
            </a:r>
            <a:r>
              <a:rPr lang="en-US" dirty="0" err="1" smtClean="0"/>
              <a:t>Gezien</a:t>
            </a:r>
            <a:r>
              <a:rPr lang="en-US" dirty="0" smtClean="0"/>
              <a:t> het 2-3 </a:t>
            </a:r>
            <a:r>
              <a:rPr lang="en-US" dirty="0" err="1" smtClean="0"/>
              <a:t>uur</a:t>
            </a:r>
            <a:r>
              <a:rPr lang="en-US" dirty="0" smtClean="0"/>
              <a:t> workshop is </a:t>
            </a:r>
            <a:r>
              <a:rPr lang="en-US" dirty="0" err="1" smtClean="0"/>
              <a:t>kan</a:t>
            </a:r>
            <a:r>
              <a:rPr lang="en-US" dirty="0" smtClean="0"/>
              <a:t> het </a:t>
            </a:r>
            <a:r>
              <a:rPr lang="en-US" dirty="0" err="1" smtClean="0"/>
              <a:t>eventueel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in-depth over </a:t>
            </a: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met machine learning/AI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Groningen: Thomas as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2233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-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nadelen</a:t>
            </a:r>
            <a:r>
              <a:rPr lang="en-US" dirty="0" smtClean="0"/>
              <a:t> </a:t>
            </a:r>
            <a:r>
              <a:rPr lang="en-US" dirty="0" err="1" smtClean="0"/>
              <a:t>tensorflow.js</a:t>
            </a:r>
            <a:r>
              <a:rPr lang="en-US" dirty="0" smtClean="0"/>
              <a:t>, wat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beter</a:t>
            </a:r>
            <a:r>
              <a:rPr lang="en-US" dirty="0" smtClean="0"/>
              <a:t> (“ugly”)? </a:t>
            </a:r>
            <a:r>
              <a:rPr lang="en-US" dirty="0" err="1" smtClean="0"/>
              <a:t>Evt</a:t>
            </a:r>
            <a:r>
              <a:rPr lang="en-US" dirty="0" smtClean="0"/>
              <a:t>. </a:t>
            </a:r>
            <a:r>
              <a:rPr lang="en-US" dirty="0" err="1" smtClean="0"/>
              <a:t>Voorzien</a:t>
            </a:r>
            <a:r>
              <a:rPr lang="en-US" dirty="0" smtClean="0"/>
              <a:t> van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buono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(Clint), Il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brutto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cattivo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(Lee)</a:t>
            </a:r>
            <a:endParaRPr lang="en-US" dirty="0" smtClean="0"/>
          </a:p>
          <a:p>
            <a:endParaRPr lang="en-US" dirty="0" smtClean="0"/>
          </a:p>
          <a:p>
            <a:pPr rtl="0"/>
            <a:r>
              <a:rPr lang="en-US" dirty="0" err="1" smtClean="0">
                <a:effectLst/>
              </a:rPr>
              <a:t>exporteren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alleen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tensorflow.js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formaat</a:t>
            </a:r>
            <a:endParaRPr lang="en-US" dirty="0" smtClean="0">
              <a:effectLst/>
            </a:endParaRPr>
          </a:p>
          <a:p>
            <a:pPr rtl="0"/>
            <a:r>
              <a:rPr lang="en-US" dirty="0" err="1" smtClean="0">
                <a:effectLst/>
              </a:rPr>
              <a:t>importeren</a:t>
            </a:r>
            <a:r>
              <a:rPr lang="en-US" dirty="0" smtClean="0">
                <a:effectLst/>
              </a:rPr>
              <a:t> van </a:t>
            </a:r>
            <a:r>
              <a:rPr lang="en-US" dirty="0" err="1" smtClean="0">
                <a:effectLst/>
              </a:rPr>
              <a:t>keras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tensorflow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werkt</a:t>
            </a:r>
            <a:r>
              <a:rPr lang="en-US" dirty="0" smtClean="0">
                <a:effectLst/>
              </a:rPr>
              <a:t> prima</a:t>
            </a:r>
          </a:p>
          <a:p>
            <a:pPr rtl="0"/>
            <a:r>
              <a:rPr lang="en-US" dirty="0" smtClean="0">
                <a:effectLst/>
              </a:rPr>
              <a:t>performance is </a:t>
            </a:r>
            <a:r>
              <a:rPr lang="en-US" dirty="0" err="1" smtClean="0">
                <a:effectLst/>
              </a:rPr>
              <a:t>trager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werken</a:t>
            </a:r>
            <a:r>
              <a:rPr lang="en-US" dirty="0" smtClean="0">
                <a:effectLst/>
              </a:rPr>
              <a:t> via python (1.5-2x met </a:t>
            </a:r>
            <a:r>
              <a:rPr lang="en-US" dirty="0" err="1" smtClean="0">
                <a:effectLst/>
              </a:rPr>
              <a:t>webGL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veel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meer</a:t>
            </a:r>
            <a:r>
              <a:rPr lang="en-US" dirty="0" smtClean="0">
                <a:effectLst/>
              </a:rPr>
              <a:t> met </a:t>
            </a:r>
            <a:r>
              <a:rPr lang="en-US" dirty="0" err="1" smtClean="0">
                <a:effectLst/>
              </a:rPr>
              <a:t>alleen</a:t>
            </a:r>
            <a:r>
              <a:rPr lang="en-US" dirty="0" smtClean="0">
                <a:effectLst/>
              </a:rPr>
              <a:t> browser)</a:t>
            </a:r>
          </a:p>
          <a:p>
            <a:pPr rtl="0"/>
            <a:r>
              <a:rPr lang="en-US" dirty="0" smtClean="0">
                <a:effectLst/>
              </a:rPr>
              <a:t>plain old </a:t>
            </a:r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(ES6), of </a:t>
            </a:r>
            <a:r>
              <a:rPr lang="en-US" dirty="0" err="1" smtClean="0">
                <a:effectLst/>
              </a:rPr>
              <a:t>node.js</a:t>
            </a:r>
            <a:r>
              <a:rPr lang="en-US" dirty="0" smtClean="0">
                <a:effectLst/>
              </a:rPr>
              <a:t> (de core is </a:t>
            </a:r>
            <a:r>
              <a:rPr lang="en-US" dirty="0" err="1" smtClean="0">
                <a:effectLst/>
              </a:rPr>
              <a:t>overigens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geschreven</a:t>
            </a:r>
            <a:r>
              <a:rPr lang="en-US" dirty="0" smtClean="0">
                <a:effectLst/>
              </a:rPr>
              <a:t> in typescript)</a:t>
            </a:r>
          </a:p>
          <a:p>
            <a:pPr rtl="0"/>
            <a:r>
              <a:rPr lang="en-US" dirty="0" err="1" smtClean="0">
                <a:effectLst/>
              </a:rPr>
              <a:t>tensorboard</a:t>
            </a:r>
            <a:r>
              <a:rPr lang="en-US" dirty="0" smtClean="0">
                <a:effectLst/>
              </a:rPr>
              <a:t> support </a:t>
            </a:r>
            <a:r>
              <a:rPr lang="en-US" dirty="0" err="1" smtClean="0">
                <a:effectLst/>
              </a:rPr>
              <a:t>lijkt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zijn</a:t>
            </a:r>
            <a:r>
              <a:rPr lang="en-US" dirty="0" smtClean="0">
                <a:effectLst/>
              </a:rPr>
              <a:t> :( https://</a:t>
            </a:r>
            <a:r>
              <a:rPr lang="en-US" dirty="0" err="1" smtClean="0">
                <a:effectLst/>
              </a:rPr>
              <a:t>www.tensorflow.org</a:t>
            </a:r>
            <a:r>
              <a:rPr lang="en-US" dirty="0" smtClean="0">
                <a:effectLst/>
              </a:rPr>
              <a:t>/guide/</a:t>
            </a:r>
            <a:r>
              <a:rPr lang="en-US" dirty="0" err="1" smtClean="0">
                <a:effectLst/>
              </a:rPr>
              <a:t>summaries_and_tensorboard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>
                <a:effectLst/>
                <a:hlinkClick r:id="rId3"/>
              </a:rPr>
              <a:t>https://data-flair.training/blogs/tensorflow-pros-and-cons/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94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Invulling</a:t>
            </a:r>
            <a:r>
              <a:rPr lang="en-US" dirty="0" smtClean="0"/>
              <a:t> EBS?</a:t>
            </a:r>
          </a:p>
          <a:p>
            <a:r>
              <a:rPr lang="en-US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praatje</a:t>
            </a:r>
            <a:r>
              <a:rPr lang="en-US" baseline="0" dirty="0" smtClean="0"/>
              <a:t>/demo?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745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Groningen: feedback links</a:t>
            </a:r>
          </a:p>
          <a:p>
            <a:r>
              <a:rPr lang="en-GB" dirty="0" smtClean="0"/>
              <a:t>Meetup link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9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Korte</a:t>
            </a:r>
            <a:r>
              <a:rPr lang="en-US" dirty="0" smtClean="0"/>
              <a:t> </a:t>
            </a:r>
            <a:r>
              <a:rPr lang="en-US" dirty="0" err="1" smtClean="0"/>
              <a:t>uitleg</a:t>
            </a:r>
            <a:r>
              <a:rPr lang="en-US" dirty="0" smtClean="0"/>
              <a:t> van </a:t>
            </a:r>
            <a:r>
              <a:rPr lang="en-US" dirty="0" err="1" smtClean="0"/>
              <a:t>Ordina</a:t>
            </a:r>
            <a:r>
              <a:rPr lang="en-US" dirty="0" smtClean="0"/>
              <a:t> </a:t>
            </a:r>
            <a:r>
              <a:rPr lang="en-US" dirty="0" err="1" smtClean="0"/>
              <a:t>JTech</a:t>
            </a:r>
            <a:r>
              <a:rPr lang="en-US" dirty="0" smtClean="0"/>
              <a:t>,</a:t>
            </a:r>
            <a:r>
              <a:rPr lang="en-US" baseline="0" dirty="0" smtClean="0"/>
              <a:t> password </a:t>
            </a:r>
            <a:r>
              <a:rPr lang="en-US" baseline="0" dirty="0" err="1" smtClean="0"/>
              <a:t>Ordina</a:t>
            </a:r>
            <a:r>
              <a:rPr lang="en-US" baseline="0" dirty="0" smtClean="0"/>
              <a:t> public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WelkombijOrdina</a:t>
            </a:r>
            <a:r>
              <a:rPr lang="en-US" baseline="0" dirty="0" smtClean="0"/>
              <a:t>! (</a:t>
            </a:r>
            <a:r>
              <a:rPr lang="en-US" baseline="0" dirty="0" err="1" smtClean="0"/>
              <a:t>vanaf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maart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23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effectLst/>
              </a:rPr>
              <a:t>Wie</a:t>
            </a:r>
            <a:r>
              <a:rPr lang="en-US" dirty="0" smtClean="0">
                <a:effectLst/>
              </a:rPr>
              <a:t> is </a:t>
            </a:r>
            <a:r>
              <a:rPr lang="en-US" dirty="0" err="1" smtClean="0">
                <a:effectLst/>
              </a:rPr>
              <a:t>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bekend</a:t>
            </a:r>
            <a:r>
              <a:rPr lang="en-US" dirty="0" smtClean="0">
                <a:effectLst/>
              </a:rPr>
              <a:t> met </a:t>
            </a:r>
            <a:r>
              <a:rPr lang="en-US" dirty="0" err="1" smtClean="0">
                <a:effectLst/>
              </a:rPr>
              <a:t>machinelearning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en</a:t>
            </a:r>
            <a:r>
              <a:rPr lang="en-US" dirty="0" smtClean="0">
                <a:effectLst/>
              </a:rPr>
              <a:t> wat </a:t>
            </a:r>
            <a:r>
              <a:rPr lang="en-US" dirty="0" err="1" smtClean="0">
                <a:effectLst/>
              </a:rPr>
              <a:t>voorbeelden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uit</a:t>
            </a:r>
            <a:r>
              <a:rPr lang="en-US" dirty="0" smtClean="0">
                <a:effectLst/>
              </a:rPr>
              <a:t> het </a:t>
            </a:r>
            <a:r>
              <a:rPr lang="en-US" dirty="0" err="1" smtClean="0">
                <a:effectLst/>
              </a:rPr>
              <a:t>verleden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Aangeven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machinelearning</a:t>
            </a:r>
            <a:r>
              <a:rPr lang="en-US" dirty="0" smtClean="0">
                <a:effectLst/>
              </a:rPr>
              <a:t> al</a:t>
            </a:r>
            <a:r>
              <a:rPr lang="en-US" baseline="0" dirty="0" smtClean="0">
                <a:effectLst/>
              </a:rPr>
              <a:t> in 17xx </a:t>
            </a:r>
            <a:r>
              <a:rPr lang="en-US" baseline="0" dirty="0" err="1" smtClean="0">
                <a:effectLst/>
              </a:rPr>
              <a:t>bedacht</a:t>
            </a:r>
            <a:r>
              <a:rPr lang="en-US" baseline="0" dirty="0" smtClean="0">
                <a:effectLst/>
              </a:rPr>
              <a:t> is door Bayes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al </a:t>
            </a:r>
            <a:r>
              <a:rPr lang="en-US" baseline="0" dirty="0" err="1" smtClean="0">
                <a:effectLst/>
              </a:rPr>
              <a:t>toegepast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sinds</a:t>
            </a:r>
            <a:r>
              <a:rPr lang="en-US" baseline="0" dirty="0" smtClean="0">
                <a:effectLst/>
              </a:rPr>
              <a:t> de ’59 in de ICT.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ffectLst/>
              </a:rPr>
              <a:t>Skynet is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van de </a:t>
            </a:r>
            <a:r>
              <a:rPr lang="en-US" baseline="0" dirty="0" err="1" smtClean="0">
                <a:effectLst/>
              </a:rPr>
              <a:t>bekendste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voor</a:t>
            </a:r>
            <a:r>
              <a:rPr lang="en-US" baseline="0" dirty="0" smtClean="0">
                <a:effectLst/>
              </a:rPr>
              <a:t>-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angstbeelden</a:t>
            </a:r>
            <a:r>
              <a:rPr lang="en-US" baseline="0" dirty="0" smtClean="0">
                <a:effectLst/>
              </a:rPr>
              <a:t>, ‘de Turk’ </a:t>
            </a:r>
            <a:r>
              <a:rPr lang="en-US" baseline="0" dirty="0" err="1" smtClean="0">
                <a:effectLst/>
              </a:rPr>
              <a:t>uit</a:t>
            </a:r>
            <a:r>
              <a:rPr lang="en-US" baseline="0" dirty="0" smtClean="0">
                <a:effectLst/>
              </a:rPr>
              <a:t> de 18e </a:t>
            </a:r>
            <a:r>
              <a:rPr lang="en-US" baseline="0" dirty="0" err="1" smtClean="0">
                <a:effectLst/>
              </a:rPr>
              <a:t>eeuw</a:t>
            </a:r>
            <a:r>
              <a:rPr lang="en-US" baseline="0" dirty="0" smtClean="0">
                <a:effectLst/>
              </a:rPr>
              <a:t> was </a:t>
            </a:r>
            <a:r>
              <a:rPr lang="en-US" baseline="0" dirty="0" err="1" smtClean="0">
                <a:effectLst/>
              </a:rPr>
              <a:t>geen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zelflerende</a:t>
            </a:r>
            <a:r>
              <a:rPr lang="en-US" baseline="0" dirty="0" smtClean="0">
                <a:effectLst/>
              </a:rPr>
              <a:t> robot maar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kabouter</a:t>
            </a:r>
            <a:r>
              <a:rPr lang="en-US" baseline="0" dirty="0" smtClean="0">
                <a:effectLst/>
              </a:rPr>
              <a:t> die </a:t>
            </a:r>
            <a:r>
              <a:rPr lang="en-US" baseline="0" dirty="0" err="1" smtClean="0">
                <a:effectLst/>
              </a:rPr>
              <a:t>verstopt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zat</a:t>
            </a:r>
            <a:r>
              <a:rPr lang="en-US" baseline="0" dirty="0" smtClean="0">
                <a:effectLst/>
              </a:rPr>
              <a:t> in de </a:t>
            </a:r>
            <a:r>
              <a:rPr lang="en-US" baseline="0" dirty="0" err="1" smtClean="0">
                <a:effectLst/>
              </a:rPr>
              <a:t>kast</a:t>
            </a:r>
            <a:r>
              <a:rPr lang="en-US" baseline="0" dirty="0" smtClean="0">
                <a:effectLst/>
              </a:rPr>
              <a:t>. Alpha-Go is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recent </a:t>
            </a:r>
            <a:r>
              <a:rPr lang="en-US" baseline="0" dirty="0" err="1" smtClean="0">
                <a:effectLst/>
              </a:rPr>
              <a:t>voorbeeld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waar</a:t>
            </a:r>
            <a:r>
              <a:rPr lang="en-US" baseline="0" dirty="0" smtClean="0">
                <a:effectLst/>
              </a:rPr>
              <a:t> machine learning </a:t>
            </a:r>
            <a:r>
              <a:rPr lang="en-US" baseline="0" dirty="0" err="1" smtClean="0">
                <a:effectLst/>
              </a:rPr>
              <a:t>echt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los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komt</a:t>
            </a:r>
            <a:r>
              <a:rPr lang="en-US" baseline="0" dirty="0" smtClean="0">
                <a:effectLst/>
              </a:rPr>
              <a:t>. </a:t>
            </a:r>
            <a:r>
              <a:rPr lang="en-US" baseline="0" dirty="0" err="1" smtClean="0">
                <a:effectLst/>
              </a:rPr>
              <a:t>Eindelijk</a:t>
            </a:r>
            <a:r>
              <a:rPr lang="en-US" baseline="0" dirty="0" smtClean="0">
                <a:effectLst/>
              </a:rPr>
              <a:t> de </a:t>
            </a:r>
            <a:r>
              <a:rPr lang="en-US" baseline="0" dirty="0" err="1" smtClean="0">
                <a:effectLst/>
              </a:rPr>
              <a:t>mens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verslagen</a:t>
            </a:r>
            <a:r>
              <a:rPr lang="en-US" baseline="0" dirty="0" smtClean="0">
                <a:effectLst/>
              </a:rPr>
              <a:t> in </a:t>
            </a:r>
            <a:r>
              <a:rPr lang="en-US" baseline="0" dirty="0" err="1" smtClean="0">
                <a:effectLst/>
              </a:rPr>
              <a:t>iets</a:t>
            </a:r>
            <a:r>
              <a:rPr lang="en-US" baseline="0" dirty="0" smtClean="0">
                <a:effectLst/>
              </a:rPr>
              <a:t> wat met brute </a:t>
            </a:r>
            <a:r>
              <a:rPr lang="en-US" baseline="0" dirty="0" err="1" smtClean="0">
                <a:effectLst/>
              </a:rPr>
              <a:t>rekenkracht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niet</a:t>
            </a:r>
            <a:r>
              <a:rPr lang="en-US" baseline="0" dirty="0" smtClean="0">
                <a:effectLst/>
              </a:rPr>
              <a:t> op </a:t>
            </a:r>
            <a:r>
              <a:rPr lang="en-US" baseline="0" dirty="0" err="1" smtClean="0">
                <a:effectLst/>
              </a:rPr>
              <a:t>te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lossen</a:t>
            </a:r>
            <a:r>
              <a:rPr lang="en-US" baseline="0" dirty="0" smtClean="0">
                <a:effectLst/>
              </a:rPr>
              <a:t> was.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als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laatste</a:t>
            </a:r>
            <a:r>
              <a:rPr lang="en-US" baseline="0" dirty="0" smtClean="0">
                <a:effectLst/>
              </a:rPr>
              <a:t>: Google </a:t>
            </a:r>
            <a:r>
              <a:rPr lang="en-US" baseline="0" dirty="0" err="1" smtClean="0">
                <a:effectLst/>
              </a:rPr>
              <a:t>gooit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overal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machinelearning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tegenaan</a:t>
            </a:r>
            <a:r>
              <a:rPr lang="en-US" baseline="0" dirty="0" smtClean="0">
                <a:effectLst/>
              </a:rPr>
              <a:t>, </a:t>
            </a:r>
            <a:r>
              <a:rPr lang="en-US" baseline="0" dirty="0" err="1" smtClean="0">
                <a:effectLst/>
              </a:rPr>
              <a:t>experimenteer</a:t>
            </a:r>
            <a:r>
              <a:rPr lang="en-US" baseline="0" dirty="0" smtClean="0">
                <a:effectLst/>
              </a:rPr>
              <a:t>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ffectLst/>
              </a:rPr>
              <a:t>Maar de </a:t>
            </a:r>
            <a:r>
              <a:rPr lang="en-US" baseline="0" dirty="0" err="1" smtClean="0">
                <a:effectLst/>
              </a:rPr>
              <a:t>grootste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aanjager</a:t>
            </a:r>
            <a:r>
              <a:rPr lang="en-US" baseline="0" dirty="0" smtClean="0">
                <a:effectLst/>
              </a:rPr>
              <a:t> is de </a:t>
            </a:r>
            <a:r>
              <a:rPr lang="en-US" baseline="0" dirty="0" err="1" smtClean="0">
                <a:effectLst/>
              </a:rPr>
              <a:t>reden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dat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ik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deze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plaatjes</a:t>
            </a:r>
            <a:r>
              <a:rPr lang="en-US" baseline="0" dirty="0" smtClean="0">
                <a:effectLst/>
              </a:rPr>
              <a:t> zo </a:t>
            </a:r>
            <a:r>
              <a:rPr lang="en-US" baseline="0" dirty="0" err="1" smtClean="0">
                <a:effectLst/>
              </a:rPr>
              <a:t>snel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kon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achterhalen</a:t>
            </a:r>
            <a:r>
              <a:rPr lang="en-US" baseline="0" dirty="0" smtClean="0">
                <a:effectLst/>
              </a:rPr>
              <a:t>: image recognition </a:t>
            </a:r>
            <a:r>
              <a:rPr lang="en-US" baseline="0" dirty="0" err="1" smtClean="0">
                <a:effectLst/>
              </a:rPr>
              <a:t>sinds</a:t>
            </a:r>
            <a:r>
              <a:rPr lang="en-US" baseline="0" dirty="0" smtClean="0">
                <a:effectLst/>
              </a:rPr>
              <a:t> 2009 met ImageNet wat </a:t>
            </a:r>
            <a:r>
              <a:rPr lang="en-US" baseline="0" dirty="0" err="1" smtClean="0">
                <a:effectLst/>
              </a:rPr>
              <a:t>inspireert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vlucht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aan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andere</a:t>
            </a:r>
            <a:r>
              <a:rPr lang="en-US" baseline="0" dirty="0" smtClean="0">
                <a:effectLst/>
              </a:rPr>
              <a:t> machine learning </a:t>
            </a:r>
            <a:r>
              <a:rPr lang="en-US" baseline="0" dirty="0" err="1" smtClean="0">
                <a:effectLst/>
              </a:rPr>
              <a:t>oplossingen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teweeg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brengt</a:t>
            </a:r>
            <a:r>
              <a:rPr lang="en-US" baseline="0" dirty="0" smtClean="0">
                <a:effectLst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effectLst/>
              </a:rPr>
              <a:t>Hier</a:t>
            </a:r>
            <a:r>
              <a:rPr lang="en-US" baseline="0" dirty="0" smtClean="0">
                <a:effectLst/>
              </a:rPr>
              <a:t> heel </a:t>
            </a:r>
            <a:r>
              <a:rPr lang="en-US" baseline="0" dirty="0" err="1" smtClean="0">
                <a:effectLst/>
              </a:rPr>
              <a:t>diep</a:t>
            </a:r>
            <a:r>
              <a:rPr lang="en-US" baseline="0" dirty="0" smtClean="0">
                <a:effectLst/>
              </a:rPr>
              <a:t> op </a:t>
            </a:r>
            <a:r>
              <a:rPr lang="en-US" baseline="0" dirty="0" err="1" smtClean="0">
                <a:effectLst/>
              </a:rPr>
              <a:t>ingaan</a:t>
            </a:r>
            <a:r>
              <a:rPr lang="en-US" baseline="0" dirty="0" smtClean="0">
                <a:effectLst/>
              </a:rPr>
              <a:t> is </a:t>
            </a:r>
            <a:r>
              <a:rPr lang="en-US" baseline="0" dirty="0" err="1" smtClean="0">
                <a:effectLst/>
              </a:rPr>
              <a:t>een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presentatie</a:t>
            </a:r>
            <a:r>
              <a:rPr lang="en-US" baseline="0" dirty="0" smtClean="0">
                <a:effectLst/>
              </a:rPr>
              <a:t> op </a:t>
            </a:r>
            <a:r>
              <a:rPr lang="en-US" baseline="0" dirty="0" err="1" smtClean="0">
                <a:effectLst/>
              </a:rPr>
              <a:t>zichzelf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waard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en</a:t>
            </a:r>
            <a:r>
              <a:rPr lang="en-US" baseline="0" dirty="0" smtClean="0">
                <a:effectLst/>
              </a:rPr>
              <a:t> we </a:t>
            </a:r>
            <a:r>
              <a:rPr lang="en-US" baseline="0" dirty="0" err="1" smtClean="0">
                <a:effectLst/>
              </a:rPr>
              <a:t>zijn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hier</a:t>
            </a:r>
            <a:r>
              <a:rPr lang="en-US" baseline="0" dirty="0" smtClean="0">
                <a:effectLst/>
              </a:rPr>
              <a:t> om met de </a:t>
            </a:r>
            <a:r>
              <a:rPr lang="en-US" baseline="0" dirty="0" err="1" smtClean="0">
                <a:effectLst/>
              </a:rPr>
              <a:t>tensorflow.js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te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spelen</a:t>
            </a:r>
            <a:r>
              <a:rPr lang="en-US" baseline="0" dirty="0" smtClean="0">
                <a:effectLst/>
              </a:rPr>
              <a:t>, </a:t>
            </a:r>
            <a:r>
              <a:rPr lang="en-US" baseline="0" dirty="0" err="1" smtClean="0">
                <a:effectLst/>
              </a:rPr>
              <a:t>dus</a:t>
            </a:r>
            <a:r>
              <a:rPr lang="mr-IN" baseline="0" dirty="0" smtClean="0">
                <a:effectLst/>
              </a:rPr>
              <a:t>…</a:t>
            </a: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ffectLst/>
              </a:rPr>
              <a:t>Skynet: https://</a:t>
            </a:r>
            <a:r>
              <a:rPr lang="en-US" baseline="0" dirty="0" err="1" smtClean="0">
                <a:effectLst/>
              </a:rPr>
              <a:t>nl.wikipedia.org</a:t>
            </a:r>
            <a:r>
              <a:rPr lang="en-US" baseline="0" dirty="0" smtClean="0">
                <a:effectLst/>
              </a:rPr>
              <a:t>/wiki/</a:t>
            </a:r>
            <a:r>
              <a:rPr lang="en-US" baseline="0" dirty="0" err="1" smtClean="0">
                <a:effectLst/>
              </a:rPr>
              <a:t>Bestand:Terminator-skynet.png</a:t>
            </a:r>
            <a:r>
              <a:rPr lang="en-US" baseline="0" dirty="0" smtClean="0">
                <a:effectLst/>
              </a:rPr>
              <a:t> by </a:t>
            </a:r>
            <a:r>
              <a:rPr lang="en-US" baseline="0" dirty="0" err="1" smtClean="0">
                <a:effectLst/>
              </a:rPr>
              <a:t>valisilio</a:t>
            </a:r>
            <a:endParaRPr lang="en-US" baseline="0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ffectLst/>
              </a:rPr>
              <a:t>Alpha go/google via https://</a:t>
            </a:r>
            <a:r>
              <a:rPr lang="en-US" baseline="0" dirty="0" err="1" smtClean="0">
                <a:effectLst/>
              </a:rPr>
              <a:t>medium.com</a:t>
            </a:r>
            <a:r>
              <a:rPr lang="en-US" baseline="0" dirty="0" smtClean="0">
                <a:effectLst/>
              </a:rPr>
              <a:t>/google-cloud/machine-learning-at-google-scale-9f2665c79361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7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(shortcut: the </a:t>
            </a:r>
            <a:r>
              <a:rPr lang="en-GB" dirty="0" err="1" smtClean="0"/>
              <a:t>openGL</a:t>
            </a:r>
            <a:r>
              <a:rPr lang="en-GB" baseline="0" dirty="0" smtClean="0"/>
              <a:t> renderer is used in </a:t>
            </a:r>
            <a:r>
              <a:rPr lang="en-GB" baseline="0" dirty="0" err="1" smtClean="0"/>
              <a:t>tensorflow.js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67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tensorflow.js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tool </a:t>
            </a:r>
            <a:r>
              <a:rPr lang="en-US" dirty="0" err="1" smtClean="0"/>
              <a:t>gebruiken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Wat</a:t>
            </a:r>
            <a:r>
              <a:rPr lang="en-US" baseline="0" dirty="0" smtClean="0"/>
              <a:t> is het,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historie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EBS: </a:t>
            </a:r>
            <a:r>
              <a:rPr lang="en-US" baseline="0" dirty="0" err="1" smtClean="0"/>
              <a:t>willen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, of </a:t>
            </a:r>
            <a:r>
              <a:rPr lang="en-US" baseline="0" dirty="0" err="1" smtClean="0"/>
              <a:t>mogen</a:t>
            </a:r>
            <a:r>
              <a:rPr lang="en-US" baseline="0" dirty="0" smtClean="0"/>
              <a:t> typescript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Mogelijk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lastiger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ondersteunen</a:t>
            </a:r>
            <a:r>
              <a:rPr lang="en-US" baseline="0" dirty="0" smtClean="0"/>
              <a:t> in de workshop!?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11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randvoorwaarden</a:t>
            </a:r>
            <a:r>
              <a:rPr lang="en-US" dirty="0" smtClean="0"/>
              <a:t> </a:t>
            </a:r>
            <a:r>
              <a:rPr lang="en-US" dirty="0" err="1" smtClean="0"/>
              <a:t>bespreken</a:t>
            </a:r>
            <a:r>
              <a:rPr lang="en-US" dirty="0" smtClean="0"/>
              <a:t>, </a:t>
            </a:r>
            <a:r>
              <a:rPr lang="en-US" dirty="0" err="1" smtClean="0"/>
              <a:t>simpelweg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tensorflow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levert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niets</a:t>
            </a:r>
            <a:r>
              <a:rPr lang="en-US" baseline="0" dirty="0" smtClean="0"/>
              <a:t> op: </a:t>
            </a:r>
            <a:r>
              <a:rPr lang="en-US" baseline="0" dirty="0" err="1" smtClean="0"/>
              <a:t>kwaliteit</a:t>
            </a:r>
            <a:r>
              <a:rPr lang="en-US" baseline="0" dirty="0" smtClean="0"/>
              <a:t> data, </a:t>
            </a:r>
            <a:r>
              <a:rPr lang="en-US" baseline="0" dirty="0" err="1" smtClean="0"/>
              <a:t>kwaliteit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testset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hoeveelheid</a:t>
            </a:r>
            <a:r>
              <a:rPr lang="en-US" baseline="0" dirty="0" smtClean="0"/>
              <a:t> data, je </a:t>
            </a:r>
            <a:r>
              <a:rPr lang="en-US" baseline="0" dirty="0" err="1" smtClean="0"/>
              <a:t>neurale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netwerk</a:t>
            </a:r>
            <a:r>
              <a:rPr lang="en-US" baseline="0" dirty="0" smtClean="0"/>
              <a:t> etc. </a:t>
            </a:r>
            <a:r>
              <a:rPr lang="en-US" baseline="0" dirty="0" err="1" smtClean="0"/>
              <a:t>Daar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we nu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teveel</a:t>
            </a:r>
            <a:r>
              <a:rPr lang="en-US" baseline="0" dirty="0" smtClean="0"/>
              <a:t> op in, maar we </a:t>
            </a:r>
            <a:r>
              <a:rPr lang="en-US" baseline="0" dirty="0" err="1" smtClean="0"/>
              <a:t>helpen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jullie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Daarnaast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nog </a:t>
            </a:r>
            <a:r>
              <a:rPr lang="en-US" baseline="0" dirty="0" err="1" smtClean="0"/>
              <a:t>vele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libraries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machine learning.</a:t>
            </a:r>
          </a:p>
          <a:p>
            <a:r>
              <a:rPr lang="en-US" baseline="0" dirty="0" err="1" smtClean="0"/>
              <a:t>Zie</a:t>
            </a:r>
            <a:r>
              <a:rPr lang="en-US" baseline="0" dirty="0" smtClean="0"/>
              <a:t> https://</a:t>
            </a:r>
            <a:r>
              <a:rPr lang="en-US" baseline="0" dirty="0" err="1" smtClean="0"/>
              <a:t>youtu.be</a:t>
            </a:r>
            <a:r>
              <a:rPr lang="en-US" baseline="0" dirty="0" smtClean="0"/>
              <a:t>/qyvlt7kiQoI?t=3363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Tensorflow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middel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vergelijk</a:t>
            </a:r>
            <a:r>
              <a:rPr lang="en-US" baseline="0" dirty="0" smtClean="0"/>
              <a:t> het met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accuboormachine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kunt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heel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</a:t>
            </a:r>
            <a:r>
              <a:rPr lang="en-US" baseline="0" dirty="0" smtClean="0"/>
              <a:t>, maar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juiste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materialen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instellingen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15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Groningen-only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089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Invulling</a:t>
            </a:r>
            <a:r>
              <a:rPr lang="en-US" dirty="0" smtClean="0"/>
              <a:t> EBS?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14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hebben</a:t>
            </a:r>
            <a:r>
              <a:rPr lang="en-US" dirty="0" smtClean="0"/>
              <a:t> we </a:t>
            </a:r>
            <a:r>
              <a:rPr lang="en-US" dirty="0" err="1" smtClean="0"/>
              <a:t>bereikt</a:t>
            </a:r>
            <a:r>
              <a:rPr lang="en-US" dirty="0" smtClean="0"/>
              <a:t>,</a:t>
            </a:r>
            <a:r>
              <a:rPr lang="en-US" baseline="0" dirty="0" smtClean="0"/>
              <a:t> wat was </a:t>
            </a:r>
            <a:r>
              <a:rPr lang="en-US" baseline="0" dirty="0" err="1" smtClean="0"/>
              <a:t>interessant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nieuw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Leuk</a:t>
            </a:r>
            <a:r>
              <a:rPr lang="en-US" baseline="0" dirty="0" smtClean="0"/>
              <a:t> om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Wat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mogelijkheden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</a:t>
            </a:r>
            <a:r>
              <a:rPr lang="en-US" baseline="0" dirty="0" smtClean="0"/>
              <a:t> je nu 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88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1DC156-3B65-484A-84B3-6F83A79F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99" y="2160000"/>
            <a:ext cx="6480000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xmlns="" id="{116DC46E-E41F-0D4B-AA0A-9824C6D38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7999" y="3240000"/>
            <a:ext cx="6480000" cy="5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4CC5E105-16E8-394E-8DD6-4EE5775BC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12" y="-109673"/>
            <a:ext cx="8757588" cy="43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2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itel + team v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759549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71769" y="2372007"/>
            <a:ext cx="2068308" cy="216000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2" name="Tijdelijke aanduiding voor afbeelding 18"/>
          <p:cNvSpPr>
            <a:spLocks noGrp="1"/>
          </p:cNvSpPr>
          <p:nvPr>
            <p:ph type="pic" sz="quarter" idx="43"/>
          </p:nvPr>
        </p:nvSpPr>
        <p:spPr>
          <a:xfrm>
            <a:off x="3018702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44" hasCustomPrompt="1"/>
          </p:nvPr>
        </p:nvSpPr>
        <p:spPr>
          <a:xfrm>
            <a:off x="2430922" y="2372007"/>
            <a:ext cx="2068308" cy="216000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5" name="Tijdelijke aanduiding voor afbeelding 18"/>
          <p:cNvSpPr>
            <a:spLocks noGrp="1"/>
          </p:cNvSpPr>
          <p:nvPr>
            <p:ph type="pic" sz="quarter" idx="46"/>
          </p:nvPr>
        </p:nvSpPr>
        <p:spPr>
          <a:xfrm>
            <a:off x="5277855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sz="quarter" idx="47" hasCustomPrompt="1"/>
          </p:nvPr>
        </p:nvSpPr>
        <p:spPr>
          <a:xfrm>
            <a:off x="4690075" y="2372007"/>
            <a:ext cx="2068308" cy="216000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8" name="Tijdelijke aanduiding voor afbeelding 18"/>
          <p:cNvSpPr>
            <a:spLocks noGrp="1"/>
          </p:cNvSpPr>
          <p:nvPr>
            <p:ph type="pic" sz="quarter" idx="49"/>
          </p:nvPr>
        </p:nvSpPr>
        <p:spPr>
          <a:xfrm>
            <a:off x="7537008" y="109814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0" name="Tijdelijke aanduiding voor tekst 2"/>
          <p:cNvSpPr>
            <a:spLocks noGrp="1"/>
          </p:cNvSpPr>
          <p:nvPr>
            <p:ph type="body" sz="quarter" idx="50" hasCustomPrompt="1"/>
          </p:nvPr>
        </p:nvSpPr>
        <p:spPr>
          <a:xfrm>
            <a:off x="6949228" y="2372007"/>
            <a:ext cx="2068308" cy="216000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71770" y="2702616"/>
            <a:ext cx="2068308" cy="114578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2430922" y="2702616"/>
            <a:ext cx="2068308" cy="114578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54" hasCustomPrompt="1"/>
          </p:nvPr>
        </p:nvSpPr>
        <p:spPr>
          <a:xfrm>
            <a:off x="4690075" y="2702616"/>
            <a:ext cx="2068308" cy="114578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6949228" y="2702616"/>
            <a:ext cx="2068308" cy="114578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783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itel +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589899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258160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9681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5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402643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45" hasCustomPrompt="1"/>
          </p:nvPr>
        </p:nvSpPr>
        <p:spPr>
          <a:xfrm>
            <a:off x="3694691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3376212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ijdelijke aanduiding voor afbeelding 18"/>
          <p:cNvSpPr>
            <a:spLocks noGrp="1"/>
          </p:cNvSpPr>
          <p:nvPr>
            <p:ph type="pic" sz="quarter" idx="47"/>
          </p:nvPr>
        </p:nvSpPr>
        <p:spPr>
          <a:xfrm>
            <a:off x="678144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0" name="Tijdelijke aanduiding voor tekst 2"/>
          <p:cNvSpPr>
            <a:spLocks noGrp="1"/>
          </p:cNvSpPr>
          <p:nvPr>
            <p:ph type="body" sz="quarter" idx="48" hasCustomPrompt="1"/>
          </p:nvPr>
        </p:nvSpPr>
        <p:spPr>
          <a:xfrm>
            <a:off x="6449701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6131222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50"/>
          </p:nvPr>
        </p:nvSpPr>
        <p:spPr>
          <a:xfrm>
            <a:off x="2723582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51" hasCustomPrompt="1"/>
          </p:nvPr>
        </p:nvSpPr>
        <p:spPr>
          <a:xfrm>
            <a:off x="2391843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2073364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5" name="Tijdelijke aanduiding voor afbeelding 18"/>
          <p:cNvSpPr>
            <a:spLocks noGrp="1"/>
          </p:cNvSpPr>
          <p:nvPr>
            <p:ph type="pic" sz="quarter" idx="53"/>
          </p:nvPr>
        </p:nvSpPr>
        <p:spPr>
          <a:xfrm>
            <a:off x="5331365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6" name="Tijdelijke aanduiding voor tekst 2"/>
          <p:cNvSpPr>
            <a:spLocks noGrp="1"/>
          </p:cNvSpPr>
          <p:nvPr>
            <p:ph type="body" sz="quarter" idx="54" hasCustomPrompt="1"/>
          </p:nvPr>
        </p:nvSpPr>
        <p:spPr>
          <a:xfrm>
            <a:off x="4999626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4681147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68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el +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589899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1258160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9681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5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402643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45" hasCustomPrompt="1"/>
          </p:nvPr>
        </p:nvSpPr>
        <p:spPr>
          <a:xfrm>
            <a:off x="3694691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3376212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9" name="Tijdelijke aanduiding voor afbeelding 18"/>
          <p:cNvSpPr>
            <a:spLocks noGrp="1"/>
          </p:cNvSpPr>
          <p:nvPr>
            <p:ph type="pic" sz="quarter" idx="47"/>
          </p:nvPr>
        </p:nvSpPr>
        <p:spPr>
          <a:xfrm>
            <a:off x="6781440" y="587691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0" name="Tijdelijke aanduiding voor tekst 2"/>
          <p:cNvSpPr>
            <a:spLocks noGrp="1"/>
          </p:cNvSpPr>
          <p:nvPr>
            <p:ph type="body" sz="quarter" idx="48" hasCustomPrompt="1"/>
          </p:nvPr>
        </p:nvSpPr>
        <p:spPr>
          <a:xfrm>
            <a:off x="6449701" y="1758475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6131222" y="2049412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50"/>
          </p:nvPr>
        </p:nvSpPr>
        <p:spPr>
          <a:xfrm>
            <a:off x="1589899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51" hasCustomPrompt="1"/>
          </p:nvPr>
        </p:nvSpPr>
        <p:spPr>
          <a:xfrm>
            <a:off x="1258160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39681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35" name="Tijdelijke aanduiding voor afbeelding 18"/>
          <p:cNvSpPr>
            <a:spLocks noGrp="1"/>
          </p:cNvSpPr>
          <p:nvPr>
            <p:ph type="pic" sz="quarter" idx="53"/>
          </p:nvPr>
        </p:nvSpPr>
        <p:spPr>
          <a:xfrm>
            <a:off x="4026430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6" name="Tijdelijke aanduiding voor tekst 2"/>
          <p:cNvSpPr>
            <a:spLocks noGrp="1"/>
          </p:cNvSpPr>
          <p:nvPr>
            <p:ph type="body" sz="quarter" idx="54" hasCustomPrompt="1"/>
          </p:nvPr>
        </p:nvSpPr>
        <p:spPr>
          <a:xfrm>
            <a:off x="3694691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55" hasCustomPrompt="1"/>
          </p:nvPr>
        </p:nvSpPr>
        <p:spPr>
          <a:xfrm>
            <a:off x="3376212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18" name="Tijdelijke aanduiding voor afbeelding 18"/>
          <p:cNvSpPr>
            <a:spLocks noGrp="1"/>
          </p:cNvSpPr>
          <p:nvPr>
            <p:ph type="pic" sz="quarter" idx="56"/>
          </p:nvPr>
        </p:nvSpPr>
        <p:spPr>
          <a:xfrm>
            <a:off x="6781440" y="2579405"/>
            <a:ext cx="892748" cy="1159256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0" name="Tijdelijke aanduiding voor tekst 2"/>
          <p:cNvSpPr>
            <a:spLocks noGrp="1"/>
          </p:cNvSpPr>
          <p:nvPr>
            <p:ph type="body" sz="quarter" idx="57" hasCustomPrompt="1"/>
          </p:nvPr>
        </p:nvSpPr>
        <p:spPr>
          <a:xfrm>
            <a:off x="6449701" y="3750189"/>
            <a:ext cx="1556226" cy="216000"/>
          </a:xfrm>
        </p:spPr>
        <p:txBody>
          <a:bodyPr anchor="ctr"/>
          <a:lstStyle>
            <a:lvl1pPr marL="0" indent="0" algn="ctr"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131222" y="4041126"/>
            <a:ext cx="2093913" cy="460032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baseline="30000">
                <a:solidFill>
                  <a:srgbClr val="585858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nl-NL" dirty="0"/>
              <a:t>Ruimte voor tekst</a:t>
            </a:r>
            <a:r>
              <a:rPr lang="mr-IN" dirty="0"/>
              <a:t>…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179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Titel + afhankelijkhe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044229" y="1194874"/>
            <a:ext cx="2778910" cy="25648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44229" y="627693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89162" y="1572774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162" y="2588354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82756" y="1572774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756" y="2588354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044229" y="3846513"/>
            <a:ext cx="2778910" cy="4953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0" baseline="30000">
                <a:solidFill>
                  <a:srgbClr val="585858"/>
                </a:solidFill>
              </a:defRPr>
            </a:lvl1pPr>
          </a:lstStyle>
          <a:p>
            <a:pPr lvl="0"/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sz="1400" baseline="30000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sz="1400" baseline="30000" dirty="0"/>
              <a:t>Plaats hier tekst</a:t>
            </a:r>
            <a:r>
              <a:rPr lang="mr-IN" sz="1400" baseline="30000" dirty="0"/>
              <a:t>…</a:t>
            </a:r>
            <a:endParaRPr lang="nl-NL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010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Titel + subheading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0"/>
          <p:cNvCxnSpPr/>
          <p:nvPr userDrawn="1"/>
        </p:nvCxnSpPr>
        <p:spPr>
          <a:xfrm>
            <a:off x="433388" y="2676800"/>
            <a:ext cx="8249974" cy="0"/>
          </a:xfrm>
          <a:prstGeom prst="line">
            <a:avLst/>
          </a:prstGeom>
          <a:noFill/>
          <a:ln w="19050" cap="rnd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Rechte verbindingslijn 20"/>
          <p:cNvCxnSpPr/>
          <p:nvPr userDrawn="1"/>
        </p:nvCxnSpPr>
        <p:spPr>
          <a:xfrm>
            <a:off x="439152" y="3666268"/>
            <a:ext cx="8244210" cy="0"/>
          </a:xfrm>
          <a:prstGeom prst="line">
            <a:avLst/>
          </a:prstGeom>
          <a:noFill/>
          <a:ln w="19050" cap="rnd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ijdelijke aanduiding voor inhoud 2"/>
          <p:cNvSpPr txBox="1">
            <a:spLocks/>
          </p:cNvSpPr>
          <p:nvPr userDrawn="1"/>
        </p:nvSpPr>
        <p:spPr>
          <a:xfrm>
            <a:off x="450326" y="776037"/>
            <a:ext cx="8233036" cy="828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34988" indent="-1778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20725" indent="-1857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500" b="1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792" y="893165"/>
            <a:ext cx="6154768" cy="626089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Ruimte voor inleiding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26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450409" y="172116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9" name="Tijdelijke aanduiding voor tekst 2"/>
          <p:cNvSpPr>
            <a:spLocks noGrp="1"/>
          </p:cNvSpPr>
          <p:nvPr>
            <p:ph type="body" sz="quarter" idx="33" hasCustomPrompt="1"/>
          </p:nvPr>
        </p:nvSpPr>
        <p:spPr>
          <a:xfrm>
            <a:off x="1399545" y="2030730"/>
            <a:ext cx="1306014" cy="261701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0" name="Tijdelijke aanduiding voor afbeelding 18"/>
          <p:cNvSpPr>
            <a:spLocks noGrp="1"/>
          </p:cNvSpPr>
          <p:nvPr>
            <p:ph type="pic" sz="quarter" idx="36"/>
          </p:nvPr>
        </p:nvSpPr>
        <p:spPr>
          <a:xfrm>
            <a:off x="450409" y="273869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1" name="Tijdelijke aanduiding voor tekst 2"/>
          <p:cNvSpPr>
            <a:spLocks noGrp="1"/>
          </p:cNvSpPr>
          <p:nvPr>
            <p:ph type="body" sz="quarter" idx="37" hasCustomPrompt="1"/>
          </p:nvPr>
        </p:nvSpPr>
        <p:spPr>
          <a:xfrm>
            <a:off x="1399545" y="3027592"/>
            <a:ext cx="1306014" cy="261701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2" name="Tijdelijke aanduiding voor afbeelding 18"/>
          <p:cNvSpPr>
            <a:spLocks noGrp="1"/>
          </p:cNvSpPr>
          <p:nvPr>
            <p:ph type="pic" sz="quarter" idx="38"/>
          </p:nvPr>
        </p:nvSpPr>
        <p:spPr>
          <a:xfrm>
            <a:off x="450409" y="3710453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39" hasCustomPrompt="1"/>
          </p:nvPr>
        </p:nvSpPr>
        <p:spPr>
          <a:xfrm>
            <a:off x="1399545" y="4020018"/>
            <a:ext cx="1306014" cy="261701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5" name="Tijdelijke aanduiding voor inhoud 2"/>
          <p:cNvSpPr>
            <a:spLocks noGrp="1"/>
          </p:cNvSpPr>
          <p:nvPr>
            <p:ph sz="half" idx="34" hasCustomPrompt="1"/>
          </p:nvPr>
        </p:nvSpPr>
        <p:spPr>
          <a:xfrm>
            <a:off x="3023584" y="1721165"/>
            <a:ext cx="4337336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6" name="Tijdelijke aanduiding voor inhoud 2"/>
          <p:cNvSpPr>
            <a:spLocks noGrp="1"/>
          </p:cNvSpPr>
          <p:nvPr>
            <p:ph sz="half" idx="40" hasCustomPrompt="1"/>
          </p:nvPr>
        </p:nvSpPr>
        <p:spPr>
          <a:xfrm>
            <a:off x="3023584" y="2739429"/>
            <a:ext cx="4337336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7" name="Tijdelijke aanduiding voor inhoud 2"/>
          <p:cNvSpPr>
            <a:spLocks noGrp="1"/>
          </p:cNvSpPr>
          <p:nvPr>
            <p:ph sz="half" idx="41" hasCustomPrompt="1"/>
          </p:nvPr>
        </p:nvSpPr>
        <p:spPr>
          <a:xfrm>
            <a:off x="3023584" y="3719602"/>
            <a:ext cx="4337336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8" name="Tijdelijke aanduiding voor afbeelding 18"/>
          <p:cNvSpPr>
            <a:spLocks noGrp="1"/>
          </p:cNvSpPr>
          <p:nvPr>
            <p:ph type="pic" sz="quarter" idx="42"/>
          </p:nvPr>
        </p:nvSpPr>
        <p:spPr>
          <a:xfrm>
            <a:off x="7520940" y="1721165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9" name="Tijdelijke aanduiding voor afbeelding 18"/>
          <p:cNvSpPr>
            <a:spLocks noGrp="1"/>
          </p:cNvSpPr>
          <p:nvPr>
            <p:ph type="pic" sz="quarter" idx="43"/>
          </p:nvPr>
        </p:nvSpPr>
        <p:spPr>
          <a:xfrm>
            <a:off x="7520940" y="2738695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0" name="Tijdelijke aanduiding voor afbeelding 18"/>
          <p:cNvSpPr>
            <a:spLocks noGrp="1"/>
          </p:cNvSpPr>
          <p:nvPr>
            <p:ph type="pic" sz="quarter" idx="44"/>
          </p:nvPr>
        </p:nvSpPr>
        <p:spPr>
          <a:xfrm>
            <a:off x="7520940" y="3710453"/>
            <a:ext cx="1072669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21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802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Titel + indeling v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hte verbindingslijn 19"/>
          <p:cNvCxnSpPr/>
          <p:nvPr userDrawn="1"/>
        </p:nvCxnSpPr>
        <p:spPr>
          <a:xfrm>
            <a:off x="433388" y="3283501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Rechte verbindingslijn 20"/>
          <p:cNvCxnSpPr/>
          <p:nvPr userDrawn="1"/>
        </p:nvCxnSpPr>
        <p:spPr>
          <a:xfrm>
            <a:off x="433388" y="1915792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544898" y="798469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1654678" y="798468"/>
            <a:ext cx="1923029" cy="864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31" hasCustomPrompt="1"/>
          </p:nvPr>
        </p:nvSpPr>
        <p:spPr>
          <a:xfrm>
            <a:off x="3639873" y="799938"/>
            <a:ext cx="5250511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0" name="Tijdelijke aanduiding voor afbeelding 18"/>
          <p:cNvSpPr>
            <a:spLocks noGrp="1"/>
          </p:cNvSpPr>
          <p:nvPr>
            <p:ph type="pic" sz="quarter" idx="32"/>
          </p:nvPr>
        </p:nvSpPr>
        <p:spPr>
          <a:xfrm>
            <a:off x="544898" y="2166177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sz="quarter" idx="33" hasCustomPrompt="1"/>
          </p:nvPr>
        </p:nvSpPr>
        <p:spPr>
          <a:xfrm>
            <a:off x="1654678" y="2166176"/>
            <a:ext cx="1923029" cy="864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sz="half" idx="34" hasCustomPrompt="1"/>
          </p:nvPr>
        </p:nvSpPr>
        <p:spPr>
          <a:xfrm>
            <a:off x="3639873" y="2167646"/>
            <a:ext cx="5250511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3" name="Tijdelijke aanduiding voor afbeelding 18"/>
          <p:cNvSpPr>
            <a:spLocks noGrp="1"/>
          </p:cNvSpPr>
          <p:nvPr>
            <p:ph type="pic" sz="quarter" idx="35"/>
          </p:nvPr>
        </p:nvSpPr>
        <p:spPr>
          <a:xfrm>
            <a:off x="544898" y="3533885"/>
            <a:ext cx="828000" cy="864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sz="quarter" idx="36" hasCustomPrompt="1"/>
          </p:nvPr>
        </p:nvSpPr>
        <p:spPr>
          <a:xfrm>
            <a:off x="1654678" y="3533884"/>
            <a:ext cx="1923029" cy="864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5" name="Tijdelijke aanduiding voor inhoud 2"/>
          <p:cNvSpPr>
            <a:spLocks noGrp="1"/>
          </p:cNvSpPr>
          <p:nvPr>
            <p:ph sz="half" idx="37" hasCustomPrompt="1"/>
          </p:nvPr>
        </p:nvSpPr>
        <p:spPr>
          <a:xfrm>
            <a:off x="3639873" y="3535354"/>
            <a:ext cx="5250511" cy="862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8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18626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el + indel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 userDrawn="1"/>
        </p:nvCxnSpPr>
        <p:spPr>
          <a:xfrm>
            <a:off x="433388" y="2592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Rechte verbindingslijn 8"/>
          <p:cNvCxnSpPr/>
          <p:nvPr userDrawn="1"/>
        </p:nvCxnSpPr>
        <p:spPr>
          <a:xfrm>
            <a:off x="433388" y="1584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Rechte verbindingslijn 13"/>
          <p:cNvCxnSpPr/>
          <p:nvPr userDrawn="1"/>
        </p:nvCxnSpPr>
        <p:spPr>
          <a:xfrm>
            <a:off x="433388" y="3600000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jdelijke aanduiding voor afbeelding 18"/>
          <p:cNvSpPr>
            <a:spLocks noGrp="1"/>
          </p:cNvSpPr>
          <p:nvPr>
            <p:ph type="pic" sz="quarter" idx="20"/>
          </p:nvPr>
        </p:nvSpPr>
        <p:spPr>
          <a:xfrm>
            <a:off x="604373" y="3816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1" name="Tijdelijke aanduiding voor tekst 2"/>
          <p:cNvSpPr>
            <a:spLocks noGrp="1"/>
          </p:cNvSpPr>
          <p:nvPr>
            <p:ph type="body" sz="quarter" idx="21" hasCustomPrompt="1"/>
          </p:nvPr>
        </p:nvSpPr>
        <p:spPr>
          <a:xfrm>
            <a:off x="1714152" y="3815431"/>
            <a:ext cx="1923029" cy="648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2" name="Tijdelijke aanduiding voor inhoud 2"/>
          <p:cNvSpPr>
            <a:spLocks noGrp="1"/>
          </p:cNvSpPr>
          <p:nvPr>
            <p:ph sz="half" idx="22" hasCustomPrompt="1"/>
          </p:nvPr>
        </p:nvSpPr>
        <p:spPr>
          <a:xfrm>
            <a:off x="3699348" y="3817469"/>
            <a:ext cx="5250511" cy="646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3" name="Tijdelijke aanduiding voor afbeelding 18"/>
          <p:cNvSpPr>
            <a:spLocks noGrp="1"/>
          </p:cNvSpPr>
          <p:nvPr>
            <p:ph type="pic" sz="quarter" idx="23"/>
          </p:nvPr>
        </p:nvSpPr>
        <p:spPr>
          <a:xfrm>
            <a:off x="604374" y="2808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4" name="Tijdelijke aanduiding voor tekst 2"/>
          <p:cNvSpPr>
            <a:spLocks noGrp="1"/>
          </p:cNvSpPr>
          <p:nvPr>
            <p:ph type="body" sz="quarter" idx="24" hasCustomPrompt="1"/>
          </p:nvPr>
        </p:nvSpPr>
        <p:spPr>
          <a:xfrm>
            <a:off x="1714153" y="2807432"/>
            <a:ext cx="1923029" cy="648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5" name="Tijdelijke aanduiding voor inhoud 2"/>
          <p:cNvSpPr>
            <a:spLocks noGrp="1"/>
          </p:cNvSpPr>
          <p:nvPr>
            <p:ph sz="half" idx="25" hasCustomPrompt="1"/>
          </p:nvPr>
        </p:nvSpPr>
        <p:spPr>
          <a:xfrm>
            <a:off x="3699348" y="2808166"/>
            <a:ext cx="5250511" cy="646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6" name="Tijdelijke aanduiding voor afbeelding 18"/>
          <p:cNvSpPr>
            <a:spLocks noGrp="1"/>
          </p:cNvSpPr>
          <p:nvPr>
            <p:ph type="pic" sz="quarter" idx="26"/>
          </p:nvPr>
        </p:nvSpPr>
        <p:spPr>
          <a:xfrm>
            <a:off x="604373" y="1800000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7" name="Tijdelijke aanduiding voor tekst 2"/>
          <p:cNvSpPr>
            <a:spLocks noGrp="1"/>
          </p:cNvSpPr>
          <p:nvPr>
            <p:ph type="body" sz="quarter" idx="27" hasCustomPrompt="1"/>
          </p:nvPr>
        </p:nvSpPr>
        <p:spPr>
          <a:xfrm>
            <a:off x="1714153" y="1800000"/>
            <a:ext cx="1923029" cy="648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8" name="Tijdelijke aanduiding voor inhoud 2"/>
          <p:cNvSpPr>
            <a:spLocks noGrp="1"/>
          </p:cNvSpPr>
          <p:nvPr>
            <p:ph sz="half" idx="28" hasCustomPrompt="1"/>
          </p:nvPr>
        </p:nvSpPr>
        <p:spPr>
          <a:xfrm>
            <a:off x="3699348" y="1800000"/>
            <a:ext cx="5250511" cy="646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39" name="Tijdelijke aanduiding voor afbeelding 18"/>
          <p:cNvSpPr>
            <a:spLocks noGrp="1"/>
          </p:cNvSpPr>
          <p:nvPr>
            <p:ph type="pic" sz="quarter" idx="29"/>
          </p:nvPr>
        </p:nvSpPr>
        <p:spPr>
          <a:xfrm>
            <a:off x="604374" y="793112"/>
            <a:ext cx="648000" cy="64800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0" name="Tijdelijke aanduiding voor tekst 2"/>
          <p:cNvSpPr>
            <a:spLocks noGrp="1"/>
          </p:cNvSpPr>
          <p:nvPr>
            <p:ph type="body" sz="quarter" idx="30" hasCustomPrompt="1"/>
          </p:nvPr>
        </p:nvSpPr>
        <p:spPr>
          <a:xfrm>
            <a:off x="1714153" y="791433"/>
            <a:ext cx="1923029" cy="64800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41" name="Tijdelijke aanduiding voor inhoud 2"/>
          <p:cNvSpPr>
            <a:spLocks noGrp="1"/>
          </p:cNvSpPr>
          <p:nvPr>
            <p:ph sz="half" idx="31" hasCustomPrompt="1"/>
          </p:nvPr>
        </p:nvSpPr>
        <p:spPr>
          <a:xfrm>
            <a:off x="3699346" y="792167"/>
            <a:ext cx="5250511" cy="646531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7800" indent="-1778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</p:txBody>
      </p:sp>
      <p:sp>
        <p:nvSpPr>
          <p:cNvPr id="20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38589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 Titel + indeling v 4 kr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Rechte verbindingslijn 21"/>
          <p:cNvCxnSpPr/>
          <p:nvPr userDrawn="1"/>
        </p:nvCxnSpPr>
        <p:spPr>
          <a:xfrm>
            <a:off x="432000" y="2574601"/>
            <a:ext cx="8496000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ijdelijke aanduiding voor tekst 25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5667"/>
            <a:ext cx="1563323" cy="294128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592000"/>
            <a:ext cx="2007420" cy="304814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cxnSp>
        <p:nvCxnSpPr>
          <p:cNvPr id="31" name="Rechte verbindingslijn 30"/>
          <p:cNvCxnSpPr/>
          <p:nvPr userDrawn="1"/>
        </p:nvCxnSpPr>
        <p:spPr>
          <a:xfrm>
            <a:off x="4680000" y="576000"/>
            <a:ext cx="0" cy="3898994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ijdelijke aanduiding voor tekst 25"/>
          <p:cNvSpPr>
            <a:spLocks noGrp="1"/>
          </p:cNvSpPr>
          <p:nvPr>
            <p:ph type="body" sz="quarter" idx="12" hasCustomPrompt="1"/>
          </p:nvPr>
        </p:nvSpPr>
        <p:spPr>
          <a:xfrm>
            <a:off x="4788000" y="576000"/>
            <a:ext cx="1563323" cy="294128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35" name="Tijdelijke aanduiding voor tekst 25"/>
          <p:cNvSpPr>
            <a:spLocks noGrp="1"/>
          </p:cNvSpPr>
          <p:nvPr>
            <p:ph type="body" sz="quarter" idx="13" hasCustomPrompt="1"/>
          </p:nvPr>
        </p:nvSpPr>
        <p:spPr>
          <a:xfrm>
            <a:off x="4824000" y="2592000"/>
            <a:ext cx="2007420" cy="304814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dirty="0"/>
              <a:t>Kopje</a:t>
            </a:r>
          </a:p>
        </p:txBody>
      </p:sp>
      <p:sp>
        <p:nvSpPr>
          <p:cNvPr id="11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404358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 Referentie Showcas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2"/>
          </p:nvPr>
        </p:nvSpPr>
        <p:spPr>
          <a:xfrm>
            <a:off x="4559300" y="-1"/>
            <a:ext cx="4643906" cy="51903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800"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292099" y="780467"/>
            <a:ext cx="4089127" cy="4994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2000" b="0" baseline="0">
                <a:solidFill>
                  <a:srgbClr val="585858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3pPr>
            <a:lvl4pPr marL="13716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4pPr>
            <a:lvl5pPr marL="1828800" indent="0">
              <a:buFontTx/>
              <a:buNone/>
              <a:defRPr sz="1600" b="1">
                <a:solidFill>
                  <a:schemeClr val="accent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Kop/ intro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0"/>
            <a:ext cx="4559300" cy="5168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92100" y="1333500"/>
            <a:ext cx="4089126" cy="3169748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 sz="140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Tx/>
              <a:buNone/>
              <a:tabLst/>
              <a:defRPr/>
            </a:pPr>
            <a:r>
              <a:rPr lang="nl-NL" sz="1200" dirty="0">
                <a:solidFill>
                  <a:srgbClr val="585858"/>
                </a:solidFill>
              </a:rPr>
              <a:t>Plaats hier tekst</a:t>
            </a:r>
            <a:r>
              <a:rPr lang="mr-IN" sz="1200" dirty="0">
                <a:solidFill>
                  <a:srgbClr val="585858"/>
                </a:solidFill>
              </a:rPr>
              <a:t>…</a:t>
            </a:r>
            <a:endParaRPr lang="nl-NL" sz="1200" dirty="0">
              <a:solidFill>
                <a:srgbClr val="585858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4893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 Standaard sheet_No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4" name="Tijdelijke aanduiding voor tekst 2"/>
          <p:cNvSpPr>
            <a:spLocks noGrp="1"/>
          </p:cNvSpPr>
          <p:nvPr>
            <p:ph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439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4" name="Tijdelijke aanduiding voor tekst 2"/>
          <p:cNvSpPr>
            <a:spLocks noGrp="1"/>
          </p:cNvSpPr>
          <p:nvPr>
            <p:ph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. Tussen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312111" y="1700385"/>
            <a:ext cx="4575289" cy="1777267"/>
          </a:xfrm>
          <a:prstGeom prst="rect">
            <a:avLst/>
          </a:prstGeom>
        </p:spPr>
        <p:txBody>
          <a:bodyPr/>
          <a:lstStyle>
            <a:lvl1pPr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Ruimte voor eigen tekst</a:t>
            </a:r>
          </a:p>
        </p:txBody>
      </p:sp>
    </p:spTree>
    <p:extLst>
      <p:ext uri="{BB962C8B-B14F-4D97-AF65-F5344CB8AC3E}">
        <p14:creationId xmlns:p14="http://schemas.microsoft.com/office/powerpoint/2010/main" val="164681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lang="nl-NL" sz="2400" kern="1200" dirty="0" smtClean="0">
                <a:solidFill>
                  <a:srgbClr val="585858"/>
                </a:solidFill>
                <a:latin typeface="Arial"/>
                <a:ea typeface="+mn-ea"/>
                <a:cs typeface="Arial"/>
              </a:defRPr>
            </a:lvl1pPr>
            <a:lvl2pPr marL="534988" indent="-177800">
              <a:buFont typeface="Arial" panose="020B0604020202020204" pitchFamily="34" charset="0"/>
              <a:buChar char="-"/>
              <a:defRPr>
                <a:solidFill>
                  <a:srgbClr val="585858"/>
                </a:solidFill>
              </a:defRPr>
            </a:lvl2pPr>
            <a:lvl3pPr marL="720725" indent="-185738">
              <a:defRPr sz="1400">
                <a:solidFill>
                  <a:srgbClr val="585858"/>
                </a:solidFill>
              </a:defRPr>
            </a:lvl3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4681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 + sub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837391"/>
            <a:ext cx="7948044" cy="479822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idx="10"/>
          </p:nvPr>
        </p:nvSpPr>
        <p:spPr>
          <a:xfrm>
            <a:off x="597978" y="1512000"/>
            <a:ext cx="7948044" cy="28739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el + 2 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idx="11"/>
          </p:nvPr>
        </p:nvSpPr>
        <p:spPr>
          <a:xfrm>
            <a:off x="457200" y="914922"/>
            <a:ext cx="4038600" cy="345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idx="12"/>
          </p:nvPr>
        </p:nvSpPr>
        <p:spPr>
          <a:xfrm>
            <a:off x="4648200" y="914922"/>
            <a:ext cx="4038600" cy="3456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Wingdings" charset="2"/>
              <a:buChar char="§"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el +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325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el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" y="0"/>
            <a:ext cx="9144000" cy="4505295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48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el + visua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0" y="0"/>
            <a:ext cx="9218341" cy="5218770"/>
          </a:xfrm>
          <a:prstGeom prst="rect">
            <a:avLst/>
          </a:prstGeom>
          <a:ln w="12700" cmpd="sng">
            <a:noFill/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1"/>
          </p:nvPr>
        </p:nvSpPr>
        <p:spPr>
          <a:xfrm>
            <a:off x="454026" y="1930210"/>
            <a:ext cx="4110540" cy="163074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9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884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itel + team v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 userDrawn="1"/>
        </p:nvCxnSpPr>
        <p:spPr>
          <a:xfrm>
            <a:off x="3189659" y="744258"/>
            <a:ext cx="0" cy="3800787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Rechte verbindingslijn 7"/>
          <p:cNvCxnSpPr/>
          <p:nvPr userDrawn="1"/>
        </p:nvCxnSpPr>
        <p:spPr>
          <a:xfrm>
            <a:off x="6017869" y="744258"/>
            <a:ext cx="0" cy="3800787"/>
          </a:xfrm>
          <a:prstGeom prst="line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ijdelijke aanduiding voor afbeelding 18"/>
          <p:cNvSpPr>
            <a:spLocks noGrp="1"/>
          </p:cNvSpPr>
          <p:nvPr>
            <p:ph type="pic" sz="quarter" idx="15"/>
          </p:nvPr>
        </p:nvSpPr>
        <p:spPr>
          <a:xfrm>
            <a:off x="4153759" y="804680"/>
            <a:ext cx="892748" cy="1159256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3304133" y="2033749"/>
            <a:ext cx="2592000" cy="216000"/>
          </a:xfr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33" name="Tijdelijke aanduiding voor tekst 2"/>
          <p:cNvSpPr>
            <a:spLocks noGrp="1"/>
          </p:cNvSpPr>
          <p:nvPr>
            <p:ph type="body" sz="quarter" idx="18" hasCustomPrompt="1"/>
          </p:nvPr>
        </p:nvSpPr>
        <p:spPr>
          <a:xfrm>
            <a:off x="3311396" y="2269255"/>
            <a:ext cx="2592000" cy="216000"/>
          </a:xfrm>
        </p:spPr>
        <p:txBody>
          <a:bodyPr anchor="ctr"/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35" name="Tijdelijke aanduiding voor inhoud 2"/>
          <p:cNvSpPr>
            <a:spLocks noGrp="1"/>
          </p:cNvSpPr>
          <p:nvPr>
            <p:ph sz="half" idx="34" hasCustomPrompt="1"/>
          </p:nvPr>
        </p:nvSpPr>
        <p:spPr>
          <a:xfrm>
            <a:off x="3311396" y="2771068"/>
            <a:ext cx="2584737" cy="1773977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36" name="Tijdelijke aanduiding voor afbeelding 18"/>
          <p:cNvSpPr>
            <a:spLocks noGrp="1"/>
          </p:cNvSpPr>
          <p:nvPr>
            <p:ph type="pic" sz="quarter" idx="35"/>
          </p:nvPr>
        </p:nvSpPr>
        <p:spPr>
          <a:xfrm>
            <a:off x="6989232" y="803745"/>
            <a:ext cx="892748" cy="1159256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37" name="Tijdelijke aanduiding voor tekst 2"/>
          <p:cNvSpPr>
            <a:spLocks noGrp="1"/>
          </p:cNvSpPr>
          <p:nvPr>
            <p:ph type="body" sz="quarter" idx="36" hasCustomPrompt="1"/>
          </p:nvPr>
        </p:nvSpPr>
        <p:spPr>
          <a:xfrm>
            <a:off x="6139606" y="2032814"/>
            <a:ext cx="2592000" cy="216000"/>
          </a:xfr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38" name="Tijdelijke aanduiding voor tekst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6869" y="2268320"/>
            <a:ext cx="2592000" cy="216000"/>
          </a:xfrm>
        </p:spPr>
        <p:txBody>
          <a:bodyPr anchor="ctr"/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39" name="Tijdelijke aanduiding voor inhoud 2"/>
          <p:cNvSpPr>
            <a:spLocks noGrp="1"/>
          </p:cNvSpPr>
          <p:nvPr>
            <p:ph sz="half" idx="38" hasCustomPrompt="1"/>
          </p:nvPr>
        </p:nvSpPr>
        <p:spPr>
          <a:xfrm>
            <a:off x="6146869" y="2770133"/>
            <a:ext cx="2584737" cy="1773977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40" name="Tijdelijke aanduiding voor afbeelding 18"/>
          <p:cNvSpPr>
            <a:spLocks noGrp="1"/>
          </p:cNvSpPr>
          <p:nvPr>
            <p:ph type="pic" sz="quarter" idx="39"/>
          </p:nvPr>
        </p:nvSpPr>
        <p:spPr>
          <a:xfrm>
            <a:off x="1311023" y="804680"/>
            <a:ext cx="892748" cy="1159256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41" name="Tijdelijke aanduiding voor tekst 2"/>
          <p:cNvSpPr>
            <a:spLocks noGrp="1"/>
          </p:cNvSpPr>
          <p:nvPr>
            <p:ph type="body" sz="quarter" idx="40" hasCustomPrompt="1"/>
          </p:nvPr>
        </p:nvSpPr>
        <p:spPr>
          <a:xfrm>
            <a:off x="461397" y="2033749"/>
            <a:ext cx="2592000" cy="216000"/>
          </a:xfr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nl-NL" dirty="0"/>
              <a:t>Naam</a:t>
            </a:r>
          </a:p>
        </p:txBody>
      </p:sp>
      <p:sp>
        <p:nvSpPr>
          <p:cNvPr id="42" name="Tijdelijke aanduiding voor tekst 2"/>
          <p:cNvSpPr>
            <a:spLocks noGrp="1"/>
          </p:cNvSpPr>
          <p:nvPr>
            <p:ph type="body" sz="quarter" idx="41" hasCustomPrompt="1"/>
          </p:nvPr>
        </p:nvSpPr>
        <p:spPr>
          <a:xfrm>
            <a:off x="468660" y="2269255"/>
            <a:ext cx="2592000" cy="216000"/>
          </a:xfrm>
        </p:spPr>
        <p:txBody>
          <a:bodyPr anchor="ctr"/>
          <a:lstStyle>
            <a:lvl1pPr marL="0" indent="0" algn="ctr">
              <a:buNone/>
              <a:defRPr sz="1200" b="0"/>
            </a:lvl1pPr>
          </a:lstStyle>
          <a:p>
            <a:pPr lvl="0"/>
            <a:r>
              <a:rPr lang="nl-NL" dirty="0"/>
              <a:t>Rol</a:t>
            </a:r>
          </a:p>
        </p:txBody>
      </p:sp>
      <p:sp>
        <p:nvSpPr>
          <p:cNvPr id="43" name="Tijdelijke aanduiding voor inhoud 2"/>
          <p:cNvSpPr>
            <a:spLocks noGrp="1"/>
          </p:cNvSpPr>
          <p:nvPr>
            <p:ph sz="half" idx="42" hasCustomPrompt="1"/>
          </p:nvPr>
        </p:nvSpPr>
        <p:spPr>
          <a:xfrm>
            <a:off x="468660" y="2771068"/>
            <a:ext cx="2584737" cy="1773977"/>
          </a:xfrm>
        </p:spPr>
        <p:txBody>
          <a:bodyPr/>
          <a:lstStyle>
            <a:lvl1pPr marL="177800" indent="-1778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1pPr>
            <a:lvl2pPr marL="534988" indent="-177800">
              <a:buFont typeface="Arial" panose="020B0604020202020204" pitchFamily="34" charset="0"/>
              <a:buChar char="-"/>
              <a:defRPr sz="1200"/>
            </a:lvl2pPr>
            <a:lvl3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2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2"/>
            <a:r>
              <a:rPr lang="nl-NL" dirty="0"/>
              <a:t>Ruimte voor eigen tekst</a:t>
            </a:r>
          </a:p>
          <a:p>
            <a:pPr lvl="2"/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marL="177800" marR="0" lvl="2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nl-NL" dirty="0"/>
              <a:t>Ruimte voor eigen tekst</a:t>
            </a:r>
          </a:p>
          <a:p>
            <a:pPr lvl="2"/>
            <a:endParaRPr lang="nl-NL" dirty="0"/>
          </a:p>
        </p:txBody>
      </p:sp>
      <p:sp>
        <p:nvSpPr>
          <p:cNvPr id="19" name="Tijdelijke aanduiding voor titel 1"/>
          <p:cNvSpPr>
            <a:spLocks noGrp="1"/>
          </p:cNvSpPr>
          <p:nvPr>
            <p:ph type="title"/>
          </p:nvPr>
        </p:nvSpPr>
        <p:spPr>
          <a:xfrm>
            <a:off x="323023" y="114632"/>
            <a:ext cx="2846933" cy="24622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405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Relationship Id="rId3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4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xmlns="" id="{01865421-B783-8649-8FC0-27A99B28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99" y="2160000"/>
            <a:ext cx="6480000" cy="108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Klik om de stijl te bewerken en typ hier de kop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xmlns="" id="{5003CC05-DA86-FE4E-AA5D-587070DCB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999" y="3246909"/>
            <a:ext cx="6480000" cy="5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9DEC9F-1DD4-EC48-93C1-8B57516D2A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027" y="4467976"/>
            <a:ext cx="3939956" cy="4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hape 2"/>
          <p:cNvSpPr txBox="1">
            <a:spLocks/>
          </p:cNvSpPr>
          <p:nvPr userDrawn="1"/>
        </p:nvSpPr>
        <p:spPr>
          <a:xfrm>
            <a:off x="8693547" y="4751123"/>
            <a:ext cx="213198" cy="210633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200" b="1" kern="1200">
                <a:solidFill>
                  <a:srgbClr val="585858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tr-TR" sz="900" b="1" smtClean="0">
                <a:latin typeface="Arial"/>
                <a:cs typeface="Arial"/>
              </a:rPr>
              <a:pPr algn="r"/>
              <a:t>‹#›</a:t>
            </a:fld>
            <a:endParaRPr lang="tr-TR" sz="900" b="1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674EE9-CBA3-F14C-A8BB-313013C0A48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22989" y="4721734"/>
            <a:ext cx="2183810" cy="2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0" r:id="rId2"/>
    <p:sldLayoutId id="2147483685" r:id="rId3"/>
    <p:sldLayoutId id="2147483686" r:id="rId4"/>
    <p:sldLayoutId id="2147483649" r:id="rId5"/>
    <p:sldLayoutId id="2147483707" r:id="rId6"/>
    <p:sldLayoutId id="2147483654" r:id="rId7"/>
    <p:sldLayoutId id="2147483651" r:id="rId8"/>
    <p:sldLayoutId id="2147483708" r:id="rId9"/>
    <p:sldLayoutId id="2147483709" r:id="rId10"/>
    <p:sldLayoutId id="2147483710" r:id="rId11"/>
    <p:sldLayoutId id="2147483711" r:id="rId12"/>
    <p:sldLayoutId id="2147483679" r:id="rId13"/>
    <p:sldLayoutId id="2147483676" r:id="rId14"/>
    <p:sldLayoutId id="2147483675" r:id="rId15"/>
    <p:sldLayoutId id="2147483677" r:id="rId16"/>
    <p:sldLayoutId id="2147483706" r:id="rId17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800" b="1" i="0" kern="1200">
          <a:solidFill>
            <a:srgbClr val="585858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rgbClr val="585858"/>
          </a:solidFill>
          <a:latin typeface="Arial"/>
          <a:ea typeface="+mn-ea"/>
          <a:cs typeface="Arial"/>
        </a:defRPr>
      </a:lvl1pPr>
      <a:lvl2pPr marL="534988" indent="-177800" algn="l" defTabSz="457200" rtl="0" eaLnBrk="1" latinLnBrk="0" hangingPunct="1">
        <a:spcBef>
          <a:spcPct val="20000"/>
        </a:spcBef>
        <a:buFont typeface="Arial" panose="020B0604020202020204" pitchFamily="34" charset="0"/>
        <a:buChar char="-"/>
        <a:defRPr sz="1800" kern="1200">
          <a:solidFill>
            <a:srgbClr val="585858"/>
          </a:solidFill>
          <a:latin typeface="Arial"/>
          <a:ea typeface="+mn-ea"/>
          <a:cs typeface="Arial"/>
        </a:defRPr>
      </a:lvl2pPr>
      <a:lvl3pPr marL="720725" indent="-1857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585858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055C92-B82D-0940-82A1-7DB0EAFE16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49400" b="-3164"/>
          <a:stretch/>
        </p:blipFill>
        <p:spPr>
          <a:xfrm>
            <a:off x="323024" y="4722559"/>
            <a:ext cx="1111766" cy="239197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hape 2"/>
          <p:cNvSpPr txBox="1">
            <a:spLocks/>
          </p:cNvSpPr>
          <p:nvPr userDrawn="1"/>
        </p:nvSpPr>
        <p:spPr>
          <a:xfrm>
            <a:off x="8693547" y="4751123"/>
            <a:ext cx="213198" cy="210633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defPPr>
              <a:defRPr lang="nl-NL"/>
            </a:defPPr>
            <a:lvl1pPr marL="0" algn="l" defTabSz="457200" rtl="0" eaLnBrk="1" latinLnBrk="0" hangingPunct="1">
              <a:defRPr sz="1200" b="1" kern="1200">
                <a:solidFill>
                  <a:srgbClr val="585858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tr-TR" sz="900" b="1" smtClean="0">
                <a:latin typeface="Arial"/>
                <a:cs typeface="Arial"/>
              </a:rPr>
              <a:pPr algn="r"/>
              <a:t>‹#›</a:t>
            </a:fld>
            <a:endParaRPr lang="tr-TR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0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800" b="1" i="0" kern="1200">
          <a:solidFill>
            <a:srgbClr val="585858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rgbClr val="585858"/>
          </a:solidFill>
          <a:latin typeface="Arial"/>
          <a:ea typeface="+mn-ea"/>
          <a:cs typeface="Arial"/>
        </a:defRPr>
      </a:lvl1pPr>
      <a:lvl2pPr marL="534988" indent="-177800" algn="l" defTabSz="457200" rtl="0" eaLnBrk="1" latinLnBrk="0" hangingPunct="1">
        <a:spcBef>
          <a:spcPct val="20000"/>
        </a:spcBef>
        <a:buFont typeface="Arial" panose="020B0604020202020204" pitchFamily="34" charset="0"/>
        <a:buChar char="-"/>
        <a:defRPr sz="1800" kern="1200">
          <a:solidFill>
            <a:srgbClr val="585858"/>
          </a:solidFill>
          <a:latin typeface="Arial"/>
          <a:ea typeface="+mn-ea"/>
          <a:cs typeface="Arial"/>
        </a:defRPr>
      </a:lvl2pPr>
      <a:lvl3pPr marL="720725" indent="-1857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585858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3;&#10;&#13;&#10;Description automatically generated">
            <a:extLst>
              <a:ext uri="{FF2B5EF4-FFF2-40B4-BE49-F238E27FC236}">
                <a16:creationId xmlns:a16="http://schemas.microsoft.com/office/drawing/2014/main" xmlns="" id="{2A3D2C84-3F98-3A4F-80C2-8926F156F8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361" y="4652569"/>
            <a:ext cx="2193247" cy="3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1600" b="1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s://www.meetup.com/Groningen-Java-User-Group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22EE5541-B86A-E94B-BF75-0C764B7B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out of the </a:t>
            </a:r>
            <a:r>
              <a:rPr lang="en-US" dirty="0" smtClean="0"/>
              <a:t>browser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49C7B9A6-8DB2-374E-9960-9E8E8D82C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TensorFlow.js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62445" y="2015836"/>
            <a:ext cx="1018310" cy="10910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Build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338319" y="2015836"/>
            <a:ext cx="1018310" cy="10910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GB" dirty="0" smtClean="0"/>
              <a:t>rain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814375" y="2015836"/>
            <a:ext cx="1018310" cy="10910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394340" y="2015836"/>
            <a:ext cx="1018310" cy="10910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Deploy</a:t>
            </a:r>
            <a:endParaRPr lang="en-GB" i="1" dirty="0"/>
          </a:p>
        </p:txBody>
      </p:sp>
      <p:sp>
        <p:nvSpPr>
          <p:cNvPr id="8" name="Rounded Rectangle 7"/>
          <p:cNvSpPr/>
          <p:nvPr/>
        </p:nvSpPr>
        <p:spPr>
          <a:xfrm>
            <a:off x="6970181" y="2015836"/>
            <a:ext cx="1018310" cy="10910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Run</a:t>
            </a:r>
            <a:endParaRPr lang="en-GB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880755" y="2561359"/>
            <a:ext cx="457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3356629" y="2561359"/>
            <a:ext cx="457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4832685" y="2561359"/>
            <a:ext cx="561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6412650" y="2561359"/>
            <a:ext cx="5575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a look at the results</a:t>
            </a:r>
          </a:p>
          <a:p>
            <a:r>
              <a:rPr lang="en-US" dirty="0" smtClean="0"/>
              <a:t>Anyone like to share their work?</a:t>
            </a:r>
          </a:p>
          <a:p>
            <a:r>
              <a:rPr lang="en-US" dirty="0" smtClean="0"/>
              <a:t>With this experience, what other possibilities are there?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get into (due to .</a:t>
            </a:r>
            <a:r>
              <a:rPr lang="en-US" dirty="0" err="1" smtClean="0"/>
              <a:t>js</a:t>
            </a:r>
            <a:r>
              <a:rPr lang="en-US" dirty="0" smtClean="0"/>
              <a:t>) and prototype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Local data storage and processing (GDPR!)</a:t>
            </a:r>
          </a:p>
          <a:p>
            <a:r>
              <a:rPr lang="en-US" dirty="0" smtClean="0"/>
              <a:t>Performance is a bit slower than Python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TensorBoard</a:t>
            </a:r>
            <a:r>
              <a:rPr lang="en-US" dirty="0" smtClean="0"/>
              <a:t> support at the moment</a:t>
            </a:r>
          </a:p>
          <a:p>
            <a:r>
              <a:rPr lang="en-US" dirty="0" err="1" smtClean="0"/>
              <a:t>Javascript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good, the bad &amp; the ugly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achieve today?</a:t>
            </a:r>
          </a:p>
          <a:p>
            <a:r>
              <a:rPr lang="en-US" dirty="0" smtClean="0"/>
              <a:t>Showcase/demo your work!</a:t>
            </a:r>
          </a:p>
          <a:p>
            <a:r>
              <a:rPr lang="en-US" dirty="0" smtClean="0"/>
              <a:t>Future possibilities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xmlns="" id="{4B3063DC-6C91-8441-A2E0-E6CB1A4B30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l-NL" dirty="0" smtClean="0"/>
              <a:t>Feedback graag!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11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xmlns="" id="{22F147B2-B1DA-1443-8EB4-3E362F08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276" y="917621"/>
            <a:ext cx="3819786" cy="49727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Erik-</a:t>
            </a:r>
            <a:r>
              <a:rPr lang="nl-NL" dirty="0" err="1" smtClean="0"/>
              <a:t>Berndt</a:t>
            </a:r>
            <a:r>
              <a:rPr lang="nl-NL" dirty="0" smtClean="0"/>
              <a:t> Scheper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201C0BBE-0C66-9740-9097-9B05A243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354932" y="3674011"/>
            <a:ext cx="191642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85858"/>
                </a:solidFill>
              </a:rPr>
              <a:t>Johan Hutting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3" y="917621"/>
            <a:ext cx="1897961" cy="1897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54" y="1734327"/>
            <a:ext cx="1975493" cy="24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360853"/>
            <a:ext cx="3937000" cy="42672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Ordina</a:t>
            </a:r>
            <a:r>
              <a:rPr lang="en-US" dirty="0" smtClean="0"/>
              <a:t> </a:t>
            </a:r>
            <a:r>
              <a:rPr lang="en-US" dirty="0" err="1" smtClean="0"/>
              <a:t>noord</a:t>
            </a:r>
            <a:r>
              <a:rPr lang="en-US" dirty="0" smtClean="0"/>
              <a:t> (Groningen)</a:t>
            </a:r>
          </a:p>
          <a:p>
            <a:r>
              <a:rPr lang="en-US" dirty="0">
                <a:hlinkClick r:id="rId4"/>
              </a:rPr>
              <a:t>https://www.meetup.com/Groningen-Java-User-Group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Innovatiedagen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</a:t>
            </a:r>
            <a:r>
              <a:rPr lang="en-US" dirty="0" smtClean="0"/>
              <a:t>: </a:t>
            </a:r>
            <a:r>
              <a:rPr lang="en-US" dirty="0" err="1" smtClean="0"/>
              <a:t>WelkombijOrdina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Ordina</a:t>
            </a:r>
            <a:r>
              <a:rPr lang="en-US" dirty="0" smtClean="0"/>
              <a:t> </a:t>
            </a:r>
            <a:r>
              <a:rPr lang="en-US" dirty="0" err="1" smtClean="0"/>
              <a:t>JTech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3" y="526592"/>
            <a:ext cx="3293177" cy="24589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Machinelearning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53" y="526592"/>
            <a:ext cx="256946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10" y="2371685"/>
            <a:ext cx="4759286" cy="2587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611" y="1111404"/>
            <a:ext cx="5338590" cy="30029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335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knows what </a:t>
            </a:r>
            <a:r>
              <a:rPr lang="en-GB" dirty="0" err="1" smtClean="0"/>
              <a:t>tensorflow</a:t>
            </a:r>
            <a:r>
              <a:rPr lang="en-GB" dirty="0" smtClean="0"/>
              <a:t> is?</a:t>
            </a:r>
          </a:p>
          <a:p>
            <a:pPr lvl="1"/>
            <a:r>
              <a:rPr lang="en-GB" dirty="0" smtClean="0"/>
              <a:t>What about </a:t>
            </a:r>
            <a:r>
              <a:rPr lang="en-GB" dirty="0" err="1" smtClean="0"/>
              <a:t>tensorflow.js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Or any other machine learning framework?</a:t>
            </a:r>
          </a:p>
          <a:p>
            <a:r>
              <a:rPr lang="en-GB" dirty="0" smtClean="0"/>
              <a:t>Who has experience with machine learning?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9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DeepBrain</a:t>
            </a:r>
            <a:r>
              <a:rPr lang="en-US" dirty="0" smtClean="0"/>
              <a:t> library for ML since 2011</a:t>
            </a:r>
          </a:p>
          <a:p>
            <a:r>
              <a:rPr lang="en-US" dirty="0" err="1" smtClean="0"/>
              <a:t>Opensourced</a:t>
            </a:r>
            <a:r>
              <a:rPr lang="en-US" dirty="0" smtClean="0"/>
              <a:t> in 2015</a:t>
            </a:r>
          </a:p>
          <a:p>
            <a:r>
              <a:rPr lang="en-US" dirty="0" smtClean="0"/>
              <a:t>Tensor = multidimensional data array </a:t>
            </a:r>
            <a:r>
              <a:rPr lang="en-US" i="1" dirty="0" smtClean="0"/>
              <a:t>(in math</a:t>
            </a:r>
            <a:r>
              <a:rPr lang="mr-IN" i="1" dirty="0" smtClean="0"/>
              <a:t>…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dirty="0" smtClean="0"/>
              <a:t>Hardware: </a:t>
            </a:r>
            <a:r>
              <a:rPr lang="en-US" dirty="0" err="1" smtClean="0"/>
              <a:t>Tensorflow</a:t>
            </a:r>
            <a:r>
              <a:rPr lang="en-US" dirty="0" smtClean="0"/>
              <a:t> Processing Unit since 2016</a:t>
            </a:r>
          </a:p>
          <a:p>
            <a:r>
              <a:rPr lang="en-US" dirty="0" smtClean="0"/>
              <a:t>Hardware acceleration in </a:t>
            </a:r>
            <a:r>
              <a:rPr lang="en-US" dirty="0"/>
              <a:t>O</a:t>
            </a:r>
            <a:r>
              <a:rPr lang="en-US" dirty="0" smtClean="0"/>
              <a:t>penGL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out as </a:t>
            </a:r>
            <a:r>
              <a:rPr lang="en-US" dirty="0" err="1" smtClean="0"/>
              <a:t>deeplearn.js</a:t>
            </a:r>
            <a:r>
              <a:rPr lang="en-US" dirty="0" smtClean="0"/>
              <a:t> using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err="1" smtClean="0"/>
              <a:t>Tensorflow</a:t>
            </a:r>
            <a:r>
              <a:rPr lang="en-US" dirty="0" smtClean="0"/>
              <a:t> API bindings supported</a:t>
            </a:r>
          </a:p>
          <a:p>
            <a:r>
              <a:rPr lang="en-US" dirty="0" smtClean="0"/>
              <a:t>Build using JavaScript, </a:t>
            </a:r>
            <a:r>
              <a:rPr lang="en-US" dirty="0" err="1" smtClean="0"/>
              <a:t>TypeScript</a:t>
            </a:r>
            <a:r>
              <a:rPr lang="en-US" dirty="0" smtClean="0"/>
              <a:t> and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Imports </a:t>
            </a:r>
            <a:r>
              <a:rPr lang="en-US" dirty="0" err="1" smtClean="0"/>
              <a:t>TensorFlow</a:t>
            </a:r>
            <a:r>
              <a:rPr lang="en-US" dirty="0" smtClean="0"/>
              <a:t>(.</a:t>
            </a:r>
            <a:r>
              <a:rPr lang="en-US" dirty="0" err="1" smtClean="0"/>
              <a:t>js</a:t>
            </a:r>
            <a:r>
              <a:rPr lang="en-US" dirty="0" smtClean="0"/>
              <a:t>) and </a:t>
            </a:r>
            <a:r>
              <a:rPr lang="en-US" dirty="0" err="1" smtClean="0"/>
              <a:t>Keras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Runs almost everywhere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Local </a:t>
            </a:r>
            <a:r>
              <a:rPr lang="en-US" smtClean="0"/>
              <a:t>data storage, no need to deploy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45" y="360853"/>
            <a:ext cx="3252577" cy="300593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tool to achieve your goals</a:t>
            </a:r>
          </a:p>
          <a:p>
            <a:endParaRPr lang="en-US" dirty="0"/>
          </a:p>
          <a:p>
            <a:r>
              <a:rPr lang="en-US" dirty="0" smtClean="0"/>
              <a:t>Your parameters matter!</a:t>
            </a:r>
          </a:p>
          <a:p>
            <a:pPr lvl="1"/>
            <a:r>
              <a:rPr lang="en-US" dirty="0" smtClean="0"/>
              <a:t>Quality of input data</a:t>
            </a:r>
          </a:p>
          <a:p>
            <a:pPr lvl="1"/>
            <a:r>
              <a:rPr lang="en-US" dirty="0" smtClean="0"/>
              <a:t>Quality and amount of your verification data</a:t>
            </a:r>
          </a:p>
          <a:p>
            <a:pPr lvl="1"/>
            <a:r>
              <a:rPr lang="en-US" dirty="0" smtClean="0"/>
              <a:t>Configuration of your neural </a:t>
            </a:r>
            <a:r>
              <a:rPr lang="en-US" dirty="0" smtClean="0"/>
              <a:t>network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is all I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Avondeten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dia 1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dina - PPT Template" id="{77BE040D-BBAD-5341-8EC3-95A7124C7DB4}" vid="{7F60B61F-7787-7347-BEB5-7B1A01AEFAB4}"/>
    </a:ext>
  </a:extLst>
</a:theme>
</file>

<file path=ppt/theme/theme2.xml><?xml version="1.0" encoding="utf-8"?>
<a:theme xmlns:a="http://schemas.openxmlformats.org/drawingml/2006/main" name="Ordina diamodel 2018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dina - PPT Template" id="{77BE040D-BBAD-5341-8EC3-95A7124C7DB4}" vid="{8EA69A72-C689-1644-95A5-E3BD913894C7}"/>
    </a:ext>
  </a:extLst>
</a:theme>
</file>

<file path=ppt/theme/theme3.xml><?xml version="1.0" encoding="utf-8"?>
<a:theme xmlns:a="http://schemas.openxmlformats.org/drawingml/2006/main" name="1_Ordina diamodel 2018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dina - PPT Template" id="{77BE040D-BBAD-5341-8EC3-95A7124C7DB4}" vid="{9D8B7236-E4CD-B541-B62F-7395EC851F77}"/>
    </a:ext>
  </a:extLst>
</a:theme>
</file>

<file path=ppt/theme/theme4.xml><?xml version="1.0" encoding="utf-8"?>
<a:theme xmlns:a="http://schemas.openxmlformats.org/drawingml/2006/main" name="B. Tussen pagina">
  <a:themeElements>
    <a:clrScheme name="ORDINA 1">
      <a:dk1>
        <a:sysClr val="windowText" lastClr="000000"/>
      </a:dk1>
      <a:lt1>
        <a:sysClr val="window" lastClr="FFFFFF"/>
      </a:lt1>
      <a:dk2>
        <a:srgbClr val="EA8408"/>
      </a:dk2>
      <a:lt2>
        <a:srgbClr val="FFFFFF"/>
      </a:lt2>
      <a:accent1>
        <a:srgbClr val="EA8408"/>
      </a:accent1>
      <a:accent2>
        <a:srgbClr val="585858"/>
      </a:accent2>
      <a:accent3>
        <a:srgbClr val="000000"/>
      </a:accent3>
      <a:accent4>
        <a:srgbClr val="999999"/>
      </a:accent4>
      <a:accent5>
        <a:srgbClr val="E7E7E7"/>
      </a:accent5>
      <a:accent6>
        <a:srgbClr val="FEB65B"/>
      </a:accent6>
      <a:hlink>
        <a:srgbClr val="EA8408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spcAft>
            <a:spcPts val="0"/>
          </a:spcAft>
          <a:defRPr sz="1100" b="1" dirty="0" smtClean="0">
            <a:solidFill>
              <a:schemeClr val="tx2"/>
            </a:solidFill>
            <a:latin typeface="Arial" panose="020B0604020202020204" pitchFamily="34" charset="0"/>
            <a:ea typeface="Times New Roman" panose="020206030504050203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dina - PPT Template" id="{77BE040D-BBAD-5341-8EC3-95A7124C7DB4}" vid="{F92EA1EF-719B-A640-84D9-8C12BA559170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eur xmlns="http://schemas.microsoft.com/sharepoint/v3">
      <UserInfo>
        <DisplayName/>
        <AccountId xsi:nil="true"/>
        <AccountType/>
      </UserInfo>
    </Auteur>
    <Classificatie xmlns="http://schemas.microsoft.com/sharepoint/v3">Restricted</Classificatie>
    <BronTaxHTField0 xmlns="3db697d9-c846-481f-851e-aa2c8e9779cf">
      <Terms xmlns="http://schemas.microsoft.com/office/infopath/2007/PartnerControls"/>
    </BronTaxHTField0>
    <TaxCatchAll xmlns="3db697d9-c846-481f-851e-aa2c8e9779cf"/>
    <ToonInOverzicht xmlns="05a54771-87a9-471f-88e8-e6ec939acab1">true</ToonInOverzicht>
    <Documentstatus xmlns="http://schemas.microsoft.com/sharepoint/v3" xsi:nil="true"/>
    <Categori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rdina Document" ma:contentTypeID="0x0101006AC3DA08670B465CB1DC34559DCF89E5007D4FA6C3629F594DB3458AADA219F21E" ma:contentTypeVersion="3" ma:contentTypeDescription="" ma:contentTypeScope="" ma:versionID="eba529d9303b8dfc9e9c42e47a2110f3">
  <xsd:schema xmlns:xsd="http://www.w3.org/2001/XMLSchema" xmlns:xs="http://www.w3.org/2001/XMLSchema" xmlns:p="http://schemas.microsoft.com/office/2006/metadata/properties" xmlns:ns1="http://schemas.microsoft.com/sharepoint/v3" xmlns:ns2="05a54771-87a9-471f-88e8-e6ec939acab1" xmlns:ns3="3db697d9-c846-481f-851e-aa2c8e9779cf" targetNamespace="http://schemas.microsoft.com/office/2006/metadata/properties" ma:root="true" ma:fieldsID="df58015bb3a0cbd6093889b8e980531f" ns1:_="" ns2:_="" ns3:_="">
    <xsd:import namespace="http://schemas.microsoft.com/sharepoint/v3"/>
    <xsd:import namespace="05a54771-87a9-471f-88e8-e6ec939acab1"/>
    <xsd:import namespace="3db697d9-c846-481f-851e-aa2c8e9779cf"/>
    <xsd:element name="properties">
      <xsd:complexType>
        <xsd:sequence>
          <xsd:element name="documentManagement">
            <xsd:complexType>
              <xsd:all>
                <xsd:element ref="ns1:Documentstatus" minOccurs="0"/>
                <xsd:element ref="ns1:Classificatie" minOccurs="0"/>
                <xsd:element ref="ns1:Auteur" minOccurs="0"/>
                <xsd:element ref="ns2:ToonInOverzicht" minOccurs="0"/>
                <xsd:element ref="ns1:Categorie" minOccurs="0"/>
                <xsd:element ref="ns3:BronTaxHTField0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tatus" ma:index="9" nillable="true" ma:displayName="Documentstatus" ma:internalName="Documentstatus">
      <xsd:simpleType>
        <xsd:restriction base="dms:Choice">
          <xsd:enumeration value="Concept"/>
          <xsd:enumeration value="Definitief"/>
          <xsd:enumeration value="Vervallen"/>
        </xsd:restriction>
      </xsd:simpleType>
    </xsd:element>
    <xsd:element name="Classificatie" ma:index="10" nillable="true" ma:displayName="Classificatie" ma:default="Restricted" ma:description="Unrestricted: vrij te verspreiden&#10;Restricted: Alleen voor Ordinamedewerkers&#10;Confidential: Alleen op aanvraag beschikbaar" ma:format="Dropdown" ma:internalName="Classificatie">
      <xsd:simpleType>
        <xsd:restriction base="dms:Choice">
          <xsd:enumeration value="Unrestricted"/>
          <xsd:enumeration value="Restricted"/>
          <xsd:enumeration value="Confidential"/>
        </xsd:restriction>
      </xsd:simpleType>
    </xsd:element>
    <xsd:element name="Auteur" ma:index="11" nillable="true" ma:displayName="Auteur" ma:list="UserInfo" ma:internalName="Auteu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egorie" ma:index="13" nillable="true" ma:displayName="Categorie" ma:internalName="Categorie">
      <xsd:simpleType>
        <xsd:restriction base="dms:Choice">
          <xsd:enumeration value="Categorie 1"/>
          <xsd:enumeration value="Categorie 2"/>
          <xsd:enumeration value="Categorie 3"/>
          <xsd:enumeration value="Categorie 4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a54771-87a9-471f-88e8-e6ec939acab1" elementFormDefault="qualified">
    <xsd:import namespace="http://schemas.microsoft.com/office/2006/documentManagement/types"/>
    <xsd:import namespace="http://schemas.microsoft.com/office/infopath/2007/PartnerControls"/>
    <xsd:element name="ToonInOverzicht" ma:index="12" nillable="true" ma:displayName="Toon in overzicht" ma:default="1" ma:internalName="ToonInOverzicht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697d9-c846-481f-851e-aa2c8e9779cf" elementFormDefault="qualified">
    <xsd:import namespace="http://schemas.microsoft.com/office/2006/documentManagement/types"/>
    <xsd:import namespace="http://schemas.microsoft.com/office/infopath/2007/PartnerControls"/>
    <xsd:element name="BronTaxHTField0" ma:index="14" nillable="true" ma:taxonomy="true" ma:internalName="BronTaxHTField0" ma:taxonomyFieldName="Bron" ma:displayName="Bron" ma:readOnly="false" ma:default="" ma:fieldId="{27aecc17-beb2-4ab0-bbbd-d9ad4f853404}" ma:sspId="72b4cfdb-544d-43a8-a60c-6c2d09e0741b" ma:termSetId="ce6c0e9b-57cd-48a0-8ceb-4daf5a93936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f1064064-6286-43cb-aaf2-85429670a659}" ma:internalName="TaxCatchAll" ma:showField="CatchAllData" ma:web="3db697d9-c846-481f-851e-aa2c8e977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8" ma:displayName="Description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7B713A-A170-42BA-9EBB-334761E8AE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db697d9-c846-481f-851e-aa2c8e9779cf"/>
    <ds:schemaRef ds:uri="05a54771-87a9-471f-88e8-e6ec939acab1"/>
  </ds:schemaRefs>
</ds:datastoreItem>
</file>

<file path=customXml/itemProps2.xml><?xml version="1.0" encoding="utf-8"?>
<ds:datastoreItem xmlns:ds="http://schemas.openxmlformats.org/officeDocument/2006/customXml" ds:itemID="{BFBF9992-B6EC-419D-BE59-68322FF522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31239-AE08-4DD3-AE60-9F93ED6C8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5a54771-87a9-471f-88e8-e6ec939acab1"/>
    <ds:schemaRef ds:uri="3db697d9-c846-481f-851e-aa2c8e977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Ordina - PPT Template</Template>
  <TotalTime>10740</TotalTime>
  <Words>743</Words>
  <Application>Microsoft Macintosh PowerPoint</Application>
  <PresentationFormat>On-screen Show (16:9)</PresentationFormat>
  <Paragraphs>118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Helvetica</vt:lpstr>
      <vt:lpstr>Mangal</vt:lpstr>
      <vt:lpstr>Wingdings</vt:lpstr>
      <vt:lpstr>Arial</vt:lpstr>
      <vt:lpstr>titeldia 1</vt:lpstr>
      <vt:lpstr>Ordina diamodel 2018</vt:lpstr>
      <vt:lpstr>1_Ordina diamodel 2018</vt:lpstr>
      <vt:lpstr>B. Tussen pagina</vt:lpstr>
      <vt:lpstr>Break out of the browser </vt:lpstr>
      <vt:lpstr>Introduction</vt:lpstr>
      <vt:lpstr>Ordina JTech</vt:lpstr>
      <vt:lpstr>Machinelearning</vt:lpstr>
      <vt:lpstr>Tensorflow</vt:lpstr>
      <vt:lpstr>Tensorflow</vt:lpstr>
      <vt:lpstr>Tensorflow.js</vt:lpstr>
      <vt:lpstr>Tensorflow is all I need?</vt:lpstr>
      <vt:lpstr>PowerPoint Presentation</vt:lpstr>
      <vt:lpstr>Workflow</vt:lpstr>
      <vt:lpstr>Workshop part I</vt:lpstr>
      <vt:lpstr>Recap</vt:lpstr>
      <vt:lpstr>The good, the bad &amp; the ugly</vt:lpstr>
      <vt:lpstr>Workshop part II</vt:lpstr>
      <vt:lpstr>Recap part II</vt:lpstr>
      <vt:lpstr>PowerPoint Presentation</vt:lpstr>
      <vt:lpstr>Useful links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 of the browser </dc:title>
  <dc:creator>Hutting, Johan</dc:creator>
  <dc:description/>
  <cp:lastModifiedBy>Hutting, Johan</cp:lastModifiedBy>
  <cp:revision>44</cp:revision>
  <cp:lastPrinted>2018-03-21T15:44:33Z</cp:lastPrinted>
  <dcterms:created xsi:type="dcterms:W3CDTF">2019-02-27T10:07:30Z</dcterms:created>
  <dcterms:modified xsi:type="dcterms:W3CDTF">2019-03-06T21:12:58Z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0x0101006AC3DA08670B465CB1DC34559DCF89E5007D4FA6C3629F594DB3458AADA219F21E</vt:lpwstr>
  </property>
  <property fmtid="{D5CDD505-2E9C-101B-9397-08002B2CF9AE}" pid="3" name="Bron">
    <vt:lpwstr/>
  </property>
</Properties>
</file>