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92" r:id="rId5"/>
    <p:sldId id="276" r:id="rId6"/>
    <p:sldId id="293" r:id="rId7"/>
    <p:sldId id="294" r:id="rId8"/>
    <p:sldId id="297" r:id="rId9"/>
    <p:sldId id="298" r:id="rId10"/>
    <p:sldId id="299" r:id="rId11"/>
    <p:sldId id="300" r:id="rId12"/>
    <p:sldId id="301" r:id="rId13"/>
    <p:sldId id="302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3FE9641-40C4-40E9-884F-492CA8224E55}">
          <p14:sldIdLst>
            <p14:sldId id="292"/>
            <p14:sldId id="276"/>
            <p14:sldId id="293"/>
            <p14:sldId id="294"/>
            <p14:sldId id="297"/>
            <p14:sldId id="298"/>
            <p14:sldId id="299"/>
            <p14:sldId id="300"/>
            <p14:sldId id="301"/>
            <p14:sldId id="3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253E"/>
    <a:srgbClr val="0C305C"/>
    <a:srgbClr val="446992"/>
    <a:srgbClr val="AEC2D8"/>
    <a:srgbClr val="98432A"/>
    <a:srgbClr val="D84400"/>
    <a:srgbClr val="44678D"/>
    <a:srgbClr val="263E5A"/>
    <a:srgbClr val="D6E0EB"/>
    <a:srgbClr val="728D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04" autoAdjust="0"/>
    <p:restoredTop sz="95634"/>
  </p:normalViewPr>
  <p:slideViewPr>
    <p:cSldViewPr snapToGrid="0" showGuides="1">
      <p:cViewPr varScale="1">
        <p:scale>
          <a:sx n="114" d="100"/>
          <a:sy n="114" d="100"/>
        </p:scale>
        <p:origin x="486" y="102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58" d="100"/>
          <a:sy n="58" d="100"/>
        </p:scale>
        <p:origin x="249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87834D1B-A726-18FB-799A-8294A1FE8A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63B9152-B336-5993-1C67-48946279B0E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6253B2-FD87-4AAE-AF69-14FE02FB4D05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10" name="Notes Placeholder 9">
            <a:extLst>
              <a:ext uri="{FF2B5EF4-FFF2-40B4-BE49-F238E27FC236}">
                <a16:creationId xmlns:a16="http://schemas.microsoft.com/office/drawing/2014/main" id="{598999B6-0E65-F457-D4BF-F96BE9F9A9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76FEA9E-549C-DA0D-8B3C-832BF1072B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EDBB3-C345-4EAB-AB5D-9FB3AF589CF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Slide Image Placeholder 11">
            <a:extLst>
              <a:ext uri="{FF2B5EF4-FFF2-40B4-BE49-F238E27FC236}">
                <a16:creationId xmlns:a16="http://schemas.microsoft.com/office/drawing/2014/main" id="{F627E2FE-9CC2-836E-40FC-1A1183B951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413B0C97-27B2-A894-9DEA-82E460C91F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431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2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390635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3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954175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4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193110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rgbClr val="44678D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12BFFCE7-C68B-4904-8795-9589C3F38FD4}"/>
              </a:ext>
            </a:extLst>
          </p:cNvPr>
          <p:cNvSpPr/>
          <p:nvPr userDrawn="1"/>
        </p:nvSpPr>
        <p:spPr>
          <a:xfrm>
            <a:off x="636161" y="5854024"/>
            <a:ext cx="2330137" cy="708120"/>
          </a:xfrm>
          <a:prstGeom prst="rect">
            <a:avLst/>
          </a:prstGeom>
          <a:solidFill>
            <a:srgbClr val="0F2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 noProof="0"/>
              <a:t>Click icon to add picture</a:t>
            </a:r>
            <a:endParaRPr lang="en-US" altLang="zh-CN" noProof="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94440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rgbClr val="9843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 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tx2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noProof="0" dirty="0"/>
              <a:t>Click to edit </a:t>
            </a:r>
            <a:r>
              <a:rPr lang="en-US" altLang="zh-CN" noProof="0" dirty="0"/>
              <a:t>Text </a:t>
            </a:r>
            <a:r>
              <a:rPr lang="en-US" noProof="0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2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noProof="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/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3680" y="810302"/>
            <a:ext cx="6644640" cy="2402458"/>
          </a:xfrm>
        </p:spPr>
        <p:txBody>
          <a:bodyPr/>
          <a:lstStyle/>
          <a:p>
            <a:r>
              <a:rPr lang="ru-RU" dirty="0"/>
              <a:t>Курсовая</a:t>
            </a:r>
            <a:r>
              <a:rPr lang="ru-RU" sz="4400" dirty="0"/>
              <a:t> работа на  тему</a:t>
            </a:r>
            <a:r>
              <a:rPr lang="en-US" sz="4400" dirty="0"/>
              <a:t>:</a:t>
            </a:r>
            <a:r>
              <a:rPr lang="ru-RU" sz="4400" dirty="0"/>
              <a:t> </a:t>
            </a:r>
            <a:r>
              <a:rPr lang="ru-RU" b="0" i="0" dirty="0">
                <a:effectLst/>
              </a:rPr>
              <a:t>Создание платформы для управления ресурсами и</a:t>
            </a:r>
            <a:br>
              <a:rPr lang="ru-RU" b="0" i="0" dirty="0">
                <a:effectLst/>
              </a:rPr>
            </a:br>
            <a:r>
              <a:rPr lang="ru-RU" b="0" i="0" dirty="0">
                <a:effectLst/>
              </a:rPr>
              <a:t>эффективностью работы компании.</a:t>
            </a:r>
            <a:br>
              <a:rPr lang="ru-RU" b="0" i="0" dirty="0">
                <a:solidFill>
                  <a:srgbClr val="1A1A1A"/>
                </a:solidFill>
                <a:effectLst/>
                <a:latin typeface="YS Text"/>
              </a:rPr>
            </a:br>
            <a:endParaRPr lang="en-US" dirty="0"/>
          </a:p>
        </p:txBody>
      </p:sp>
      <p:pic>
        <p:nvPicPr>
          <p:cNvPr id="12" name="Shape 31">
            <a:extLst>
              <a:ext uri="{FF2B5EF4-FFF2-40B4-BE49-F238E27FC236}">
                <a16:creationId xmlns:a16="http://schemas.microsoft.com/office/drawing/2014/main" id="{A2E096B7-3B4F-355B-58E5-41784AC8B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284315" y="3984454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pic>
        <p:nvPicPr>
          <p:cNvPr id="13" name="Shape 33">
            <a:extLst>
              <a:ext uri="{FF2B5EF4-FFF2-40B4-BE49-F238E27FC236}">
                <a16:creationId xmlns:a16="http://schemas.microsoft.com/office/drawing/2014/main" id="{4D81E37E-7366-D88D-83B8-BBA577CA4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897686" y="1064464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1F3967-173A-4BCF-BE96-1EAFF88D3BAA}"/>
              </a:ext>
            </a:extLst>
          </p:cNvPr>
          <p:cNvSpPr txBox="1"/>
          <p:nvPr/>
        </p:nvSpPr>
        <p:spPr>
          <a:xfrm>
            <a:off x="0" y="3315912"/>
            <a:ext cx="12192000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+mj-lt"/>
              </a:rPr>
              <a:t>Специальность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: </a:t>
            </a:r>
            <a:r>
              <a:rPr lang="ru-RU" dirty="0">
                <a:solidFill>
                  <a:schemeClr val="bg1"/>
                </a:solidFill>
                <a:latin typeface="+mj-lt"/>
              </a:rPr>
              <a:t>09.02.07 Информационные системы</a:t>
            </a:r>
          </a:p>
          <a:p>
            <a:pPr algn="ctr"/>
            <a:r>
              <a:rPr lang="ru-RU" dirty="0">
                <a:solidFill>
                  <a:schemeClr val="bg1"/>
                </a:solidFill>
                <a:latin typeface="+mj-lt"/>
              </a:rPr>
              <a:t> и программирование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7D3933-2373-4F7B-ACDA-6A0253C338AF}"/>
              </a:ext>
            </a:extLst>
          </p:cNvPr>
          <p:cNvSpPr txBox="1"/>
          <p:nvPr/>
        </p:nvSpPr>
        <p:spPr>
          <a:xfrm>
            <a:off x="1649641" y="4226444"/>
            <a:ext cx="4459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Студент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ru-RU" dirty="0">
                <a:solidFill>
                  <a:schemeClr val="bg1"/>
                </a:solidFill>
              </a:rPr>
              <a:t>Афонин Андрей Александрович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Руководитель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ru-RU" dirty="0" err="1">
                <a:solidFill>
                  <a:schemeClr val="bg1"/>
                </a:solidFill>
              </a:rPr>
              <a:t>Оствальд</a:t>
            </a:r>
            <a:r>
              <a:rPr lang="ru-RU" dirty="0">
                <a:solidFill>
                  <a:schemeClr val="bg1"/>
                </a:solidFill>
              </a:rPr>
              <a:t> Анна Николаевна</a:t>
            </a:r>
          </a:p>
        </p:txBody>
      </p:sp>
      <p:sp>
        <p:nvSpPr>
          <p:cNvPr id="11" name="Надпись 50">
            <a:extLst>
              <a:ext uri="{FF2B5EF4-FFF2-40B4-BE49-F238E27FC236}">
                <a16:creationId xmlns:a16="http://schemas.microsoft.com/office/drawing/2014/main" id="{4FA90EE5-1FF7-46A1-AC1A-7313C1368A57}"/>
              </a:ext>
            </a:extLst>
          </p:cNvPr>
          <p:cNvSpPr txBox="1"/>
          <p:nvPr/>
        </p:nvSpPr>
        <p:spPr>
          <a:xfrm>
            <a:off x="5239513" y="6130768"/>
            <a:ext cx="1712974" cy="323857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ctr" rtl="0">
              <a:lnSpc>
                <a:spcPts val="1600"/>
              </a:lnSpc>
            </a:pPr>
            <a:r>
              <a:rPr lang="ru-RU" b="0" i="0" spc="140" dirty="0">
                <a:solidFill>
                  <a:schemeClr val="bg1"/>
                </a:solidFill>
                <a:latin typeface="Bahnschrift SemiLight" panose="020B0502040204020203" pitchFamily="34" charset="0"/>
              </a:rPr>
              <a:t>Москва 2023</a:t>
            </a:r>
          </a:p>
        </p:txBody>
      </p:sp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0B7E0DD-E6B9-48FD-8017-E1306D2DD03C}"/>
              </a:ext>
            </a:extLst>
          </p:cNvPr>
          <p:cNvSpPr txBox="1"/>
          <p:nvPr/>
        </p:nvSpPr>
        <p:spPr>
          <a:xfrm>
            <a:off x="0" y="2875002"/>
            <a:ext cx="12192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6600" b="1" i="0" dirty="0">
                <a:solidFill>
                  <a:schemeClr val="bg1"/>
                </a:solidFill>
                <a:effectLst/>
                <a:latin typeface="Bahnschrift Light SemiCondensed" panose="020B0502040204020203" pitchFamily="34" charset="0"/>
              </a:rPr>
              <a:t>Спасибо за внимание!</a:t>
            </a:r>
            <a:endParaRPr lang="en-US" sz="6600" b="1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62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91FB993-29E1-3DBD-8335-7970016F8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84821" y="311581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39" y="1157630"/>
            <a:ext cx="5117162" cy="1325563"/>
          </a:xfrm>
        </p:spPr>
        <p:txBody>
          <a:bodyPr/>
          <a:lstStyle/>
          <a:p>
            <a:r>
              <a:rPr lang="ru-RU" altLang="zh-CN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Актуальность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0" y="2343194"/>
            <a:ext cx="5846115" cy="2171612"/>
          </a:xfrm>
        </p:spPr>
        <p:txBody>
          <a:bodyPr/>
          <a:lstStyle/>
          <a:p>
            <a:r>
              <a:rPr lang="ru-RU" sz="2400" i="0" dirty="0">
                <a:effectLst/>
                <a:latin typeface="Bahnschrift Light SemiCondensed" panose="020B0502040204020203" pitchFamily="34" charset="0"/>
              </a:rPr>
              <a:t>В динамично меняющемся мире предприятий и интернет технологий, эффективное управление ресурсами является ключевым фактором успеха компании. Разработка специализированной платформы позволяет: оптимизировать использование ресурсов, повысить производительность, усилить прозрачность процессов.</a:t>
            </a:r>
            <a:endParaRPr lang="en-US" sz="2400" dirty="0">
              <a:latin typeface="Bahnschrift Light SemiCondensed" panose="020B0502040204020203" pitchFamily="34" charset="0"/>
            </a:endParaRPr>
          </a:p>
          <a:p>
            <a:endParaRPr lang="en-US" dirty="0"/>
          </a:p>
        </p:txBody>
      </p:sp>
      <p:pic>
        <p:nvPicPr>
          <p:cNvPr id="12" name="Picture Placeholder 11" descr="People around a table on their laptops">
            <a:extLst>
              <a:ext uri="{FF2B5EF4-FFF2-40B4-BE49-F238E27FC236}">
                <a16:creationId xmlns:a16="http://schemas.microsoft.com/office/drawing/2014/main" id="{8C4B5C6A-45B4-1976-622A-4CEB4E3211B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" r="26"/>
          <a:stretch/>
        </p:blipFill>
        <p:spPr>
          <a:xfrm>
            <a:off x="5745001" y="0"/>
            <a:ext cx="6446999" cy="6858000"/>
          </a:xfrm>
        </p:spPr>
      </p:pic>
      <p:sp>
        <p:nvSpPr>
          <p:cNvPr id="9" name="Slide Number Placeholder 13">
            <a:extLst>
              <a:ext uri="{FF2B5EF4-FFF2-40B4-BE49-F238E27FC236}">
                <a16:creationId xmlns:a16="http://schemas.microsoft.com/office/drawing/2014/main" id="{D246665A-6901-3F62-340A-A95E775ACA48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7554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59">
            <a:extLst>
              <a:ext uri="{FF2B5EF4-FFF2-40B4-BE49-F238E27FC236}">
                <a16:creationId xmlns:a16="http://schemas.microsoft.com/office/drawing/2014/main" id="{0031CE36-F77D-3964-C169-771DBA49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2790" y="429767"/>
            <a:ext cx="5416255" cy="913321"/>
          </a:xfrm>
        </p:spPr>
        <p:txBody>
          <a:bodyPr/>
          <a:lstStyle/>
          <a:p>
            <a:r>
              <a:rPr lang="ru-RU" sz="5400" dirty="0"/>
              <a:t>Цели и задачи</a:t>
            </a:r>
            <a:endParaRPr lang="en-US" sz="5400" dirty="0"/>
          </a:p>
        </p:txBody>
      </p:sp>
      <p:pic>
        <p:nvPicPr>
          <p:cNvPr id="26" name="Picture Placeholder 25" descr="Layout of website design sketches on white paper">
            <a:extLst>
              <a:ext uri="{FF2B5EF4-FFF2-40B4-BE49-F238E27FC236}">
                <a16:creationId xmlns:a16="http://schemas.microsoft.com/office/drawing/2014/main" id="{4CBFAFCC-A306-4EA1-BEE3-7557795635A8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1" name="Slide Number Placeholder 13">
            <a:extLst>
              <a:ext uri="{FF2B5EF4-FFF2-40B4-BE49-F238E27FC236}">
                <a16:creationId xmlns:a16="http://schemas.microsoft.com/office/drawing/2014/main" id="{930FF33C-2E3C-37EC-75C2-1BE4513D9B62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0564AD-76B8-44B7-AFD3-A6113D56E5B3}"/>
              </a:ext>
            </a:extLst>
          </p:cNvPr>
          <p:cNvSpPr txBox="1"/>
          <p:nvPr/>
        </p:nvSpPr>
        <p:spPr>
          <a:xfrm>
            <a:off x="4251957" y="1557461"/>
            <a:ext cx="6729987" cy="147732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ru-RU" sz="2400" b="1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Основная цель курсовой работы:</a:t>
            </a:r>
          </a:p>
          <a:p>
            <a:r>
              <a:rPr lang="ru-RU" sz="24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Разработать платформу для управления ресурсами и эффективностью работы компании.</a:t>
            </a:r>
            <a:endParaRPr lang="en-US" sz="24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1800" b="1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BC359A-6484-4C74-9C2D-22931124EB02}"/>
              </a:ext>
            </a:extLst>
          </p:cNvPr>
          <p:cNvSpPr txBox="1"/>
          <p:nvPr/>
        </p:nvSpPr>
        <p:spPr>
          <a:xfrm>
            <a:off x="4251957" y="3034789"/>
            <a:ext cx="6037919" cy="400109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ru-RU" sz="2400" b="1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Задачи: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Провести анализ рынка разработки ПО для выявления оптимальной платформы разработки;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Изучить процесс и особенности выбранной платформы;</a:t>
            </a:r>
            <a:endParaRPr lang="en-US" sz="24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Спроектировать базу данных</a:t>
            </a:r>
            <a:r>
              <a:rPr lang="en-US" sz="24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Разработать программный интерфейс взаимодействия пользователя и ИС.</a:t>
            </a:r>
            <a:endParaRPr lang="en-US" sz="24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1800" b="1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148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amond 6">
            <a:extLst>
              <a:ext uri="{FF2B5EF4-FFF2-40B4-BE49-F238E27FC236}">
                <a16:creationId xmlns:a16="http://schemas.microsoft.com/office/drawing/2014/main" id="{89BCCDFA-DAF1-41EE-B78E-9D3A62123881}"/>
              </a:ext>
            </a:extLst>
          </p:cNvPr>
          <p:cNvSpPr/>
          <p:nvPr/>
        </p:nvSpPr>
        <p:spPr>
          <a:xfrm>
            <a:off x="3081528" y="490175"/>
            <a:ext cx="2743200" cy="1700784"/>
          </a:xfrm>
          <a:prstGeom prst="diamond">
            <a:avLst/>
          </a:prstGeom>
          <a:solidFill>
            <a:srgbClr val="0F2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13663CA-BA5A-41E7-1FBE-D38846DFE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1945" y="971620"/>
            <a:ext cx="6394704" cy="737893"/>
          </a:xfrm>
        </p:spPr>
        <p:txBody>
          <a:bodyPr/>
          <a:lstStyle/>
          <a:p>
            <a:r>
              <a:rPr lang="ru-RU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Предметная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область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 Placeholder 13">
            <a:extLst>
              <a:ext uri="{FF2B5EF4-FFF2-40B4-BE49-F238E27FC236}">
                <a16:creationId xmlns:a16="http://schemas.microsoft.com/office/drawing/2014/main" id="{7B1FF929-CED0-79CA-154D-98463CC4A608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9E7690-C34A-4F1E-AFB4-562B7B03C250}"/>
              </a:ext>
            </a:extLst>
          </p:cNvPr>
          <p:cNvSpPr txBox="1"/>
          <p:nvPr/>
        </p:nvSpPr>
        <p:spPr>
          <a:xfrm>
            <a:off x="4453128" y="2190958"/>
            <a:ext cx="5431536" cy="2677656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ru-RU" sz="2800" b="0" i="0" dirty="0">
                <a:solidFill>
                  <a:srgbClr val="D1D5DB"/>
                </a:solidFill>
                <a:effectLst/>
                <a:latin typeface="Bahnschrift Light SemiCondensed" panose="020B0502040204020203" pitchFamily="34" charset="0"/>
              </a:rPr>
              <a:t>Разрабатываемое веб-приложение нацелено на широкий спектр предприятий, нуждающихся в средствах по оптимизации производственных процессов и </a:t>
            </a:r>
            <a:r>
              <a:rPr lang="ru-RU" sz="2800" i="0" dirty="0">
                <a:solidFill>
                  <a:srgbClr val="D1D5DB"/>
                </a:solidFill>
                <a:effectLst/>
                <a:latin typeface="Bahnschrift Light SemiCondensed" panose="020B0502040204020203" pitchFamily="34" charset="0"/>
              </a:rPr>
              <a:t>управлении</a:t>
            </a:r>
            <a:r>
              <a:rPr lang="ru-RU" sz="2800" b="0" i="0" dirty="0">
                <a:solidFill>
                  <a:srgbClr val="D1D5DB"/>
                </a:solidFill>
                <a:effectLst/>
                <a:latin typeface="Bahnschrift Light SemiCondensed" panose="020B0502040204020203" pitchFamily="34" charset="0"/>
              </a:rPr>
              <a:t> персоналом.</a:t>
            </a:r>
            <a:endParaRPr lang="en-US" sz="2800" dirty="0">
              <a:solidFill>
                <a:prstClr val="white"/>
              </a:solidFill>
              <a:latin typeface="Bahnschrift Light SemiCondensed" panose="020B0502040204020203" pitchFamily="34" charset="0"/>
              <a:ea typeface="微软雅黑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59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6EB85D2-54D3-47B8-ACC5-8DCF3199CB53}"/>
              </a:ext>
            </a:extLst>
          </p:cNvPr>
          <p:cNvSpPr/>
          <p:nvPr/>
        </p:nvSpPr>
        <p:spPr>
          <a:xfrm>
            <a:off x="0" y="3410712"/>
            <a:ext cx="12192000" cy="34472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9865BBD-DDF7-4F82-9933-D574EE1E6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332100"/>
            <a:ext cx="6851346" cy="1325563"/>
          </a:xfrm>
        </p:spPr>
        <p:txBody>
          <a:bodyPr/>
          <a:lstStyle/>
          <a:p>
            <a:r>
              <a:rPr lang="ru-RU" sz="5400" dirty="0"/>
              <a:t>Средства реализации</a:t>
            </a:r>
            <a:endParaRPr lang="en-US" sz="5400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6400F435-3635-46BC-AB5F-3D81FD230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675" y="1550443"/>
            <a:ext cx="6520530" cy="1675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ownload - Thymeleaf">
            <a:extLst>
              <a:ext uri="{FF2B5EF4-FFF2-40B4-BE49-F238E27FC236}">
                <a16:creationId xmlns:a16="http://schemas.microsoft.com/office/drawing/2014/main" id="{D3601B2A-67A2-4107-BD67-E1C6CA841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454" y="3429000"/>
            <a:ext cx="6520530" cy="1321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ostgreSQL">
            <a:extLst>
              <a:ext uri="{FF2B5EF4-FFF2-40B4-BE49-F238E27FC236}">
                <a16:creationId xmlns:a16="http://schemas.microsoft.com/office/drawing/2014/main" id="{8B6967E0-A5D8-47CC-8A6C-8C06368FB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634" y="4750933"/>
            <a:ext cx="4500925" cy="210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ACC61BF-B0CD-4142-90B4-1DF14211B188}"/>
              </a:ext>
            </a:extLst>
          </p:cNvPr>
          <p:cNvSpPr txBox="1"/>
          <p:nvPr/>
        </p:nvSpPr>
        <p:spPr>
          <a:xfrm>
            <a:off x="128001" y="2325945"/>
            <a:ext cx="4443845" cy="58477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3200" dirty="0">
                <a:solidFill>
                  <a:prstClr val="white"/>
                </a:solidFill>
                <a:latin typeface="Bahnschrift Light SemiCondensed" panose="020B0502040204020203" pitchFamily="34" charset="0"/>
                <a:ea typeface="微软雅黑"/>
                <a:cs typeface="Posterama" panose="020B0504020200020000" pitchFamily="34" charset="0"/>
              </a:rPr>
              <a:t>Spring framework: </a:t>
            </a:r>
            <a:r>
              <a:rPr lang="ru-RU" sz="3200" dirty="0">
                <a:solidFill>
                  <a:prstClr val="white"/>
                </a:solidFill>
                <a:latin typeface="Bahnschrift Light SemiCondensed" panose="020B0502040204020203" pitchFamily="34" charset="0"/>
                <a:ea typeface="微软雅黑"/>
                <a:cs typeface="Posterama" panose="020B0504020200020000" pitchFamily="34" charset="0"/>
              </a:rPr>
              <a:t>бэкенд</a:t>
            </a:r>
            <a:endParaRPr lang="en-US" sz="3200" dirty="0">
              <a:solidFill>
                <a:prstClr val="white"/>
              </a:solidFill>
              <a:latin typeface="Bahnschrift Light SemiCondensed" panose="020B0502040204020203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B0AB17-1D86-4345-A7AE-4972B210ECA1}"/>
              </a:ext>
            </a:extLst>
          </p:cNvPr>
          <p:cNvSpPr txBox="1"/>
          <p:nvPr/>
        </p:nvSpPr>
        <p:spPr>
          <a:xfrm>
            <a:off x="87017" y="3842004"/>
            <a:ext cx="5389617" cy="58477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3200" dirty="0" err="1">
                <a:solidFill>
                  <a:schemeClr val="accent6">
                    <a:lumMod val="90000"/>
                    <a:lumOff val="10000"/>
                  </a:schemeClr>
                </a:solidFill>
                <a:latin typeface="Bahnschrift Light SemiCondensed" panose="020B0502040204020203" pitchFamily="34" charset="0"/>
                <a:ea typeface="微软雅黑"/>
                <a:cs typeface="Posterama" panose="020B0504020200020000" pitchFamily="34" charset="0"/>
              </a:rPr>
              <a:t>Thymeleaf</a:t>
            </a:r>
            <a:r>
              <a:rPr lang="en-US" sz="3200" dirty="0">
                <a:solidFill>
                  <a:schemeClr val="accent6">
                    <a:lumMod val="90000"/>
                    <a:lumOff val="10000"/>
                  </a:schemeClr>
                </a:solidFill>
                <a:latin typeface="Bahnschrift Light SemiCondensed" panose="020B0502040204020203" pitchFamily="34" charset="0"/>
                <a:ea typeface="微软雅黑"/>
                <a:cs typeface="Posterama" panose="020B0504020200020000" pitchFamily="34" charset="0"/>
              </a:rPr>
              <a:t>: </a:t>
            </a:r>
            <a:r>
              <a:rPr lang="ru-RU" sz="3200" dirty="0">
                <a:solidFill>
                  <a:schemeClr val="accent6">
                    <a:lumMod val="90000"/>
                    <a:lumOff val="10000"/>
                  </a:schemeClr>
                </a:solidFill>
                <a:latin typeface="Bahnschrift Light SemiCondensed" panose="020B0502040204020203" pitchFamily="34" charset="0"/>
                <a:ea typeface="微软雅黑"/>
                <a:cs typeface="Posterama" panose="020B0504020200020000" pitchFamily="34" charset="0"/>
              </a:rPr>
              <a:t>генератор шаблонов</a:t>
            </a:r>
            <a:endParaRPr lang="en-US" sz="3200" dirty="0">
              <a:solidFill>
                <a:schemeClr val="accent6">
                  <a:lumMod val="90000"/>
                  <a:lumOff val="10000"/>
                </a:schemeClr>
              </a:solidFill>
              <a:latin typeface="Bahnschrift Light SemiCondensed" panose="020B0502040204020203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9A4655-5210-4FA8-B918-BED1637BB139}"/>
              </a:ext>
            </a:extLst>
          </p:cNvPr>
          <p:cNvSpPr txBox="1"/>
          <p:nvPr/>
        </p:nvSpPr>
        <p:spPr>
          <a:xfrm>
            <a:off x="128001" y="5327789"/>
            <a:ext cx="3134192" cy="58477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3200" dirty="0">
                <a:solidFill>
                  <a:schemeClr val="accent6">
                    <a:lumMod val="90000"/>
                    <a:lumOff val="10000"/>
                  </a:schemeClr>
                </a:solidFill>
                <a:latin typeface="Bahnschrift Light SemiCondensed" panose="020B0502040204020203" pitchFamily="34" charset="0"/>
                <a:ea typeface="微软雅黑"/>
                <a:cs typeface="Posterama" panose="020B0504020200020000" pitchFamily="34" charset="0"/>
              </a:rPr>
              <a:t>PostgreSQL: </a:t>
            </a:r>
            <a:r>
              <a:rPr lang="ru-RU" sz="3200" dirty="0">
                <a:solidFill>
                  <a:schemeClr val="accent6">
                    <a:lumMod val="90000"/>
                    <a:lumOff val="10000"/>
                  </a:schemeClr>
                </a:solidFill>
                <a:latin typeface="Bahnschrift Light SemiCondensed" panose="020B0502040204020203" pitchFamily="34" charset="0"/>
                <a:ea typeface="微软雅黑"/>
                <a:cs typeface="Posterama" panose="020B0504020200020000" pitchFamily="34" charset="0"/>
              </a:rPr>
              <a:t>СУБД</a:t>
            </a:r>
            <a:endParaRPr lang="en-US" sz="3200" dirty="0">
              <a:solidFill>
                <a:schemeClr val="accent6">
                  <a:lumMod val="90000"/>
                  <a:lumOff val="10000"/>
                </a:schemeClr>
              </a:solidFill>
              <a:latin typeface="Bahnschrift Light SemiCondensed" panose="020B0502040204020203" pitchFamily="34" charset="0"/>
              <a:ea typeface="微软雅黑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865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34BE02E-55C2-4B12-8F2D-745DEC8DD3D9}"/>
              </a:ext>
            </a:extLst>
          </p:cNvPr>
          <p:cNvSpPr txBox="1"/>
          <p:nvPr/>
        </p:nvSpPr>
        <p:spPr>
          <a:xfrm>
            <a:off x="593937" y="201835"/>
            <a:ext cx="3794629" cy="76944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ru-RU" sz="44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Контроллеры</a:t>
            </a:r>
            <a:endParaRPr lang="en-US" sz="44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95E81F-6413-4253-BF0F-BDFCE9922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36" y="1271653"/>
            <a:ext cx="4906060" cy="17909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9077A3-10EE-4C1A-B361-77678C3AA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4370" y="3280159"/>
            <a:ext cx="4077269" cy="13336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5957A8F-AEFC-464D-A776-7D508E223E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536" y="5282269"/>
            <a:ext cx="5048955" cy="11622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8621D48-FD34-4DE1-924D-5B2385322C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9281" y="5201537"/>
            <a:ext cx="5115639" cy="12098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D21525C-C04E-4E2E-910A-BAEB12902E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3631" y="1802628"/>
            <a:ext cx="5020376" cy="118126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5FB6857-1161-4D13-B479-4082F9FA2B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536" y="3215393"/>
            <a:ext cx="6400826" cy="170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41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16D91-801B-4CF1-AA6F-5CEBFA5D8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215201"/>
            <a:ext cx="4501338" cy="849757"/>
          </a:xfrm>
        </p:spPr>
        <p:txBody>
          <a:bodyPr/>
          <a:lstStyle/>
          <a:p>
            <a:r>
              <a:rPr lang="en-US" dirty="0"/>
              <a:t>HTML</a:t>
            </a:r>
            <a:r>
              <a:rPr lang="ru-RU" dirty="0"/>
              <a:t> шаблоны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4C8200-ACE4-4CB8-AA29-29B872763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742" y="4485955"/>
            <a:ext cx="7628627" cy="20970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6CFBDB-2EF4-4C53-87E8-6C7FB96D1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393" y="912543"/>
            <a:ext cx="6811326" cy="34390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555467-4B16-45D0-A983-2A3B54C448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971" y="912543"/>
            <a:ext cx="3911287" cy="483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362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B2367-9D1C-4DF0-BA90-9A34AB3E6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50" y="274955"/>
            <a:ext cx="5117162" cy="551239"/>
          </a:xfrm>
        </p:spPr>
        <p:txBody>
          <a:bodyPr/>
          <a:lstStyle/>
          <a:p>
            <a:r>
              <a:rPr lang="ru-RU" dirty="0"/>
              <a:t>Веб-приложение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E16144-74FD-47E4-B3F3-CC5B1F079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128" y="756471"/>
            <a:ext cx="3829584" cy="37152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8CF661-77BC-46DE-9D1D-B45FE40F8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956" y="274955"/>
            <a:ext cx="5058481" cy="30579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54DFDA-7C5C-4956-AD50-DB8F750C14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0742" y="3553672"/>
            <a:ext cx="4763165" cy="30293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89BE86-596A-4733-851C-9FA757DDCF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158" y="3706094"/>
            <a:ext cx="5715798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161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E95A58F-9368-4866-82EC-693B278B6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535" y="1024091"/>
            <a:ext cx="4518122" cy="1688906"/>
          </a:xfrm>
        </p:spPr>
        <p:txBody>
          <a:bodyPr/>
          <a:lstStyle/>
          <a:p>
            <a:r>
              <a:rPr lang="ru-RU" sz="5400" dirty="0"/>
              <a:t>Заключение</a:t>
            </a:r>
            <a:endParaRPr lang="en-US" sz="5400" dirty="0"/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id="{66441695-3E9C-49DF-BFA0-106FC8548076}"/>
              </a:ext>
            </a:extLst>
          </p:cNvPr>
          <p:cNvSpPr txBox="1">
            <a:spLocks/>
          </p:cNvSpPr>
          <p:nvPr/>
        </p:nvSpPr>
        <p:spPr>
          <a:xfrm>
            <a:off x="5980207" y="3224747"/>
            <a:ext cx="5001737" cy="16889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ru-RU" sz="2400" dirty="0">
                <a:latin typeface="Times New Roman"/>
                <a:cs typeface="Times New Roman"/>
              </a:rPr>
              <a:t>В ходе выполнения данной курсовой работы были решены все поставленные задачи</a:t>
            </a:r>
            <a:r>
              <a:rPr lang="en-US" sz="2400" dirty="0">
                <a:latin typeface="Times New Roman"/>
                <a:cs typeface="Times New Roman"/>
              </a:rPr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ru-RU" sz="2400" dirty="0">
                <a:latin typeface="Times New Roman"/>
                <a:cs typeface="Times New Roman"/>
              </a:rPr>
              <a:t>Цель достигнута</a:t>
            </a:r>
            <a:r>
              <a:rPr lang="en-US" sz="2400" dirty="0">
                <a:latin typeface="Times New Roman"/>
                <a:cs typeface="Times New Roman"/>
              </a:rPr>
              <a:t>:</a:t>
            </a:r>
            <a:r>
              <a:rPr lang="ru-RU" sz="2400" dirty="0">
                <a:latin typeface="Times New Roman"/>
                <a:cs typeface="Times New Roman"/>
              </a:rPr>
              <a:t> веб-приложение разработано и готово к </a:t>
            </a:r>
            <a:r>
              <a:rPr lang="ru-RU" sz="2400" dirty="0"/>
              <a:t>эксплуатации.</a:t>
            </a:r>
          </a:p>
        </p:txBody>
      </p:sp>
    </p:spTree>
    <p:extLst>
      <p:ext uri="{BB962C8B-B14F-4D97-AF65-F5344CB8AC3E}">
        <p14:creationId xmlns:p14="http://schemas.microsoft.com/office/powerpoint/2010/main" val="396953762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903"/>
      </a:accent2>
      <a:accent3>
        <a:srgbClr val="75262A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Dark Presentation_win32_v5" id="{58BAEBF1-5D61-4C15-85CE-FF9951014D92}" vid="{276E4683-2F29-4A34-B0D2-95452F46AA5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7">
    <a:dk1>
      <a:srgbClr val="000000"/>
    </a:dk1>
    <a:lt1>
      <a:srgbClr val="FFFFFF"/>
    </a:lt1>
    <a:dk2>
      <a:srgbClr val="0F253E"/>
    </a:dk2>
    <a:lt2>
      <a:srgbClr val="E7E6E6"/>
    </a:lt2>
    <a:accent1>
      <a:srgbClr val="4472C4"/>
    </a:accent1>
    <a:accent2>
      <a:srgbClr val="B83903"/>
    </a:accent2>
    <a:accent3>
      <a:srgbClr val="75262A"/>
    </a:accent3>
    <a:accent4>
      <a:srgbClr val="F79320"/>
    </a:accent4>
    <a:accent5>
      <a:srgbClr val="44668D"/>
    </a:accent5>
    <a:accent6>
      <a:srgbClr val="0F253E"/>
    </a:accent6>
    <a:hlink>
      <a:srgbClr val="AEC0D9"/>
    </a:hlink>
    <a:folHlink>
      <a:srgbClr val="B83903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8C25491-3B09-4F3E-8C86-936D290E401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37AE0CD-4570-4F66-89CD-DDD19F091E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4D5854E-F453-4846-A87D-6EF3DCF73E3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</TotalTime>
  <Words>195</Words>
  <Application>Microsoft Office PowerPoint</Application>
  <PresentationFormat>Widescreen</PresentationFormat>
  <Paragraphs>35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等线</vt:lpstr>
      <vt:lpstr>Posterama Text Black</vt:lpstr>
      <vt:lpstr>Posterama Text SemiBold</vt:lpstr>
      <vt:lpstr>YS Text</vt:lpstr>
      <vt:lpstr>Abadi</vt:lpstr>
      <vt:lpstr>Arial</vt:lpstr>
      <vt:lpstr>Bahnschrift Light SemiCondensed</vt:lpstr>
      <vt:lpstr>Bahnschrift SemiLight</vt:lpstr>
      <vt:lpstr>Calibri</vt:lpstr>
      <vt:lpstr>Posterama</vt:lpstr>
      <vt:lpstr>Times New Roman</vt:lpstr>
      <vt:lpstr>Custom</vt:lpstr>
      <vt:lpstr>Курсовая работа на  тему: Создание платформы для управления ресурсами и эффективностью работы компании. </vt:lpstr>
      <vt:lpstr>Актуальность</vt:lpstr>
      <vt:lpstr>Цели и задачи</vt:lpstr>
      <vt:lpstr>Предметная область</vt:lpstr>
      <vt:lpstr>Средства реализации</vt:lpstr>
      <vt:lpstr>PowerPoint Presentation</vt:lpstr>
      <vt:lpstr>HTML шаблоны</vt:lpstr>
      <vt:lpstr>Веб-приложение</vt:lpstr>
      <vt:lpstr>Заключение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Андрей Афонин</dc:creator>
  <cp:lastModifiedBy>Андрей Афонин</cp:lastModifiedBy>
  <cp:revision>15</cp:revision>
  <dcterms:created xsi:type="dcterms:W3CDTF">2023-11-25T15:58:57Z</dcterms:created>
  <dcterms:modified xsi:type="dcterms:W3CDTF">2023-11-30T05:16:27Z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