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7559675" cy="10691813"/>
  <p:notesSz cx="6858000" cy="9144000"/>
  <p:embeddedFontLs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8">
          <p15:clr>
            <a:srgbClr val="A4A3A4"/>
          </p15:clr>
        </p15:guide>
        <p15:guide id="2" pos="23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604F36-8768-4653-9A22-69010F046B1D}">
  <a:tblStyle styleId="{F7604F36-8768-4653-9A22-69010F046B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74"/>
  </p:normalViewPr>
  <p:slideViewPr>
    <p:cSldViewPr snapToGrid="0">
      <p:cViewPr varScale="1">
        <p:scale>
          <a:sx n="79" d="100"/>
          <a:sy n="79" d="100"/>
        </p:scale>
        <p:origin x="3096" y="224"/>
      </p:cViewPr>
      <p:guideLst>
        <p:guide orient="horz" pos="3368"/>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font" Target="fonts/font1.fntdata"/><Relationship Id="rId11" Type="http://schemas.openxmlformats.org/officeDocument/2006/relationships/font" Target="fonts/font2.fntdata"/><Relationship Id="rId12" Type="http://schemas.openxmlformats.org/officeDocument/2006/relationships/font" Target="fonts/font3.fntdata"/><Relationship Id="rId13" Type="http://schemas.openxmlformats.org/officeDocument/2006/relationships/font" Target="fonts/font4.fntdata"/><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e43339a004_0_0: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e43339a0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43339a004_0_71: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43339a00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43339a004_0_44: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43339a00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43339a004_0_123:notes"/>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43339a00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e43339a004_0_102:notes"/>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e43339a00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81812e20f_1_19:notes"/>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81812e20f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1812e20f_1_56:notes"/>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1812e20f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57712" y="1547778"/>
            <a:ext cx="7044600" cy="426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57705" y="5891409"/>
            <a:ext cx="7044600" cy="1647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57705" y="2299346"/>
            <a:ext cx="7044600" cy="4081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57705" y="6552657"/>
            <a:ext cx="7044600" cy="2703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57705" y="4471058"/>
            <a:ext cx="7044600" cy="1749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57705" y="925091"/>
            <a:ext cx="7044600" cy="1190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57705" y="2395696"/>
            <a:ext cx="7044600" cy="7101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57705" y="925091"/>
            <a:ext cx="7044600" cy="1190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57705" y="2395696"/>
            <a:ext cx="3306900" cy="7101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3995291" y="2395696"/>
            <a:ext cx="3306900" cy="7101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57705" y="925091"/>
            <a:ext cx="7044600" cy="1190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57705" y="1154948"/>
            <a:ext cx="2321700" cy="15708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57705" y="2888617"/>
            <a:ext cx="2321700" cy="6609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05325" y="935745"/>
            <a:ext cx="5264700" cy="8503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780000" y="-260"/>
            <a:ext cx="3780000" cy="1069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19508" y="2563450"/>
            <a:ext cx="3344400" cy="3081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19508" y="5826865"/>
            <a:ext cx="3344400" cy="2567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083839" y="1505164"/>
            <a:ext cx="3172200" cy="76812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57705" y="8794266"/>
            <a:ext cx="4959600" cy="12579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57705" y="2395696"/>
            <a:ext cx="7044600" cy="7101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it"/>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682525" y="6552925"/>
            <a:ext cx="1974000" cy="323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it" sz="900">
                <a:solidFill>
                  <a:srgbClr val="0097A7"/>
                </a:solidFill>
                <a:latin typeface="Roboto"/>
                <a:ea typeface="Roboto"/>
                <a:cs typeface="Roboto"/>
                <a:sym typeface="Roboto"/>
              </a:rPr>
              <a:t>PUNTUACIÓN MEDIOAMBIENTAL</a:t>
            </a:r>
            <a:endParaRPr sz="900">
              <a:solidFill>
                <a:srgbClr val="0097A7"/>
              </a:solidFill>
              <a:latin typeface="Roboto"/>
              <a:ea typeface="Roboto"/>
              <a:cs typeface="Roboto"/>
              <a:sym typeface="Roboto"/>
            </a:endParaRPr>
          </a:p>
        </p:txBody>
      </p:sp>
      <p:sp>
        <p:nvSpPr>
          <p:cNvPr id="55" name="Google Shape;55;p13"/>
          <p:cNvSpPr/>
          <p:nvPr/>
        </p:nvSpPr>
        <p:spPr>
          <a:xfrm>
            <a:off x="0" y="1144875"/>
            <a:ext cx="316200" cy="13620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 name="Google Shape;56;p13"/>
          <p:cNvPicPr preferRelativeResize="0"/>
          <p:nvPr/>
        </p:nvPicPr>
        <p:blipFill rotWithShape="1">
          <a:blip r:embed="rId3">
            <a:alphaModFix/>
          </a:blip>
          <a:srcRect l="4238" t="42921" r="35549" b="36017"/>
          <a:stretch/>
        </p:blipFill>
        <p:spPr>
          <a:xfrm>
            <a:off x="0" y="0"/>
            <a:ext cx="7560000" cy="661075"/>
          </a:xfrm>
          <a:prstGeom prst="rect">
            <a:avLst/>
          </a:prstGeom>
          <a:noFill/>
          <a:ln>
            <a:noFill/>
          </a:ln>
        </p:spPr>
      </p:pic>
      <p:sp>
        <p:nvSpPr>
          <p:cNvPr id="57" name="Google Shape;57;p13"/>
          <p:cNvSpPr txBox="1"/>
          <p:nvPr/>
        </p:nvSpPr>
        <p:spPr>
          <a:xfrm>
            <a:off x="425450" y="1961325"/>
            <a:ext cx="30000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600" b="1">
                <a:solidFill>
                  <a:srgbClr val="434343"/>
                </a:solidFill>
                <a:latin typeface="Roboto"/>
                <a:ea typeface="Roboto"/>
                <a:cs typeface="Roboto"/>
                <a:sym typeface="Roboto"/>
              </a:rPr>
              <a:t>INFORME ESG</a:t>
            </a:r>
            <a:endParaRPr sz="1200"/>
          </a:p>
        </p:txBody>
      </p:sp>
      <p:sp>
        <p:nvSpPr>
          <p:cNvPr id="58" name="Google Shape;58;p13"/>
          <p:cNvSpPr txBox="1"/>
          <p:nvPr/>
        </p:nvSpPr>
        <p:spPr>
          <a:xfrm>
            <a:off x="425450" y="1506075"/>
            <a:ext cx="63063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2000" b="1">
                <a:solidFill>
                  <a:srgbClr val="434343"/>
                </a:solidFill>
                <a:latin typeface="Roboto"/>
                <a:ea typeface="Roboto"/>
                <a:cs typeface="Roboto"/>
                <a:sym typeface="Roboto"/>
              </a:rPr>
              <a:t>FONDO ESTRATEGIA</a:t>
            </a:r>
            <a:endParaRPr sz="1600"/>
          </a:p>
        </p:txBody>
      </p:sp>
      <p:sp>
        <p:nvSpPr>
          <p:cNvPr id="59" name="Google Shape;59;p13"/>
          <p:cNvSpPr txBox="1"/>
          <p:nvPr/>
        </p:nvSpPr>
        <p:spPr>
          <a:xfrm>
            <a:off x="425450" y="2483675"/>
            <a:ext cx="1509900" cy="52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2200">
                <a:solidFill>
                  <a:srgbClr val="434343"/>
                </a:solidFill>
                <a:latin typeface="Roboto"/>
                <a:ea typeface="Roboto"/>
                <a:cs typeface="Roboto"/>
                <a:sym typeface="Roboto"/>
              </a:rPr>
              <a:t>ESG Score</a:t>
            </a:r>
            <a:endParaRPr sz="1200"/>
          </a:p>
        </p:txBody>
      </p:sp>
      <p:sp>
        <p:nvSpPr>
          <p:cNvPr id="60" name="Google Shape;60;p13"/>
          <p:cNvSpPr/>
          <p:nvPr/>
        </p:nvSpPr>
        <p:spPr>
          <a:xfrm flipH="1">
            <a:off x="526175" y="3006875"/>
            <a:ext cx="86100" cy="4002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p:nvPr/>
        </p:nvSpPr>
        <p:spPr>
          <a:xfrm>
            <a:off x="612275" y="2996625"/>
            <a:ext cx="38667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200">
                <a:solidFill>
                  <a:srgbClr val="434343"/>
                </a:solidFill>
                <a:latin typeface="Roboto"/>
                <a:ea typeface="Roboto"/>
                <a:cs typeface="Roboto"/>
                <a:sym typeface="Roboto"/>
              </a:rPr>
              <a:t>Punctuación total ESG de la cartera o fondo</a:t>
            </a:r>
            <a:endParaRPr sz="1200">
              <a:solidFill>
                <a:schemeClr val="dk1"/>
              </a:solidFill>
            </a:endParaRPr>
          </a:p>
        </p:txBody>
      </p:sp>
      <p:sp>
        <p:nvSpPr>
          <p:cNvPr id="62" name="Google Shape;62;p13"/>
          <p:cNvSpPr txBox="1"/>
          <p:nvPr/>
        </p:nvSpPr>
        <p:spPr>
          <a:xfrm>
            <a:off x="425450" y="3330875"/>
            <a:ext cx="4628400" cy="3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900">
                <a:solidFill>
                  <a:srgbClr val="838383"/>
                </a:solidFill>
                <a:latin typeface="Roboto"/>
                <a:ea typeface="Roboto"/>
                <a:cs typeface="Roboto"/>
                <a:sym typeface="Roboto"/>
              </a:rPr>
              <a:t>Análisis de la punctuación global ESG de la cartera o fondo</a:t>
            </a:r>
            <a:endParaRPr sz="900">
              <a:solidFill>
                <a:srgbClr val="838383"/>
              </a:solidFill>
            </a:endParaRPr>
          </a:p>
        </p:txBody>
      </p:sp>
      <p:sp>
        <p:nvSpPr>
          <p:cNvPr id="63" name="Google Shape;63;p13"/>
          <p:cNvSpPr txBox="1"/>
          <p:nvPr/>
        </p:nvSpPr>
        <p:spPr>
          <a:xfrm>
            <a:off x="1104313" y="3847613"/>
            <a:ext cx="11304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a:solidFill>
                  <a:srgbClr val="0097A7"/>
                </a:solidFill>
                <a:latin typeface="Roboto"/>
                <a:ea typeface="Roboto"/>
                <a:cs typeface="Roboto"/>
                <a:sym typeface="Roboto"/>
              </a:rPr>
              <a:t>ESG SCORE </a:t>
            </a:r>
            <a:endParaRPr>
              <a:solidFill>
                <a:srgbClr val="0097A7"/>
              </a:solidFill>
            </a:endParaRPr>
          </a:p>
        </p:txBody>
      </p:sp>
      <p:sp>
        <p:nvSpPr>
          <p:cNvPr id="64" name="Google Shape;64;p13"/>
          <p:cNvSpPr txBox="1"/>
          <p:nvPr/>
        </p:nvSpPr>
        <p:spPr>
          <a:xfrm>
            <a:off x="2740075" y="3940475"/>
            <a:ext cx="4369800" cy="2432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800">
                <a:solidFill>
                  <a:srgbClr val="666666"/>
                </a:solidFill>
              </a:rPr>
              <a:t>La cartera tiene una puntuación total ESG de 59.14/100, clasificado como el promedio actual de la industria. La puntuación, es el resultado de una agregación de las puntuaciones individuales de los valores, y, tiene en cuenta la ponderación por categoría, industria, distribución de las controversias, clases de activos y factores de materialidad adicionales. La puntuación se puede utilizar para evaluar el rendimiento de sostenibilidad a nivel de cartera/fondo frente al punto de referencia de la industria y para ajustar, optimizar e invertir en consecuencia.</a:t>
            </a:r>
            <a:endParaRPr sz="800">
              <a:solidFill>
                <a:srgbClr val="666666"/>
              </a:solidFill>
              <a:latin typeface="Roboto"/>
              <a:ea typeface="Roboto"/>
              <a:cs typeface="Roboto"/>
              <a:sym typeface="Roboto"/>
            </a:endParaRPr>
          </a:p>
          <a:p>
            <a:pPr marL="0" lvl="0" indent="0" algn="l" rtl="0">
              <a:lnSpc>
                <a:spcPct val="115000"/>
              </a:lnSpc>
              <a:spcBef>
                <a:spcPts val="0"/>
              </a:spcBef>
              <a:spcAft>
                <a:spcPts val="0"/>
              </a:spcAft>
              <a:buNone/>
            </a:pPr>
            <a:endParaRPr sz="800">
              <a:solidFill>
                <a:srgbClr val="666666"/>
              </a:solidFill>
              <a:latin typeface="Roboto"/>
              <a:ea typeface="Roboto"/>
              <a:cs typeface="Roboto"/>
              <a:sym typeface="Roboto"/>
            </a:endParaRPr>
          </a:p>
          <a:p>
            <a:pPr marL="0" lvl="0" indent="0" algn="l" rtl="0">
              <a:lnSpc>
                <a:spcPct val="115000"/>
              </a:lnSpc>
              <a:spcBef>
                <a:spcPts val="0"/>
              </a:spcBef>
              <a:spcAft>
                <a:spcPts val="0"/>
              </a:spcAft>
              <a:buNone/>
            </a:pPr>
            <a:r>
              <a:rPr lang="it" sz="800" b="1">
                <a:solidFill>
                  <a:srgbClr val="666666"/>
                </a:solidFill>
                <a:latin typeface="Roboto"/>
                <a:ea typeface="Roboto"/>
                <a:cs typeface="Roboto"/>
                <a:sym typeface="Roboto"/>
              </a:rPr>
              <a:t>Interpretacioón de la punctuacion</a:t>
            </a:r>
            <a:endParaRPr sz="800" b="1">
              <a:solidFill>
                <a:srgbClr val="666666"/>
              </a:solidFill>
              <a:latin typeface="Roboto"/>
              <a:ea typeface="Roboto"/>
              <a:cs typeface="Roboto"/>
              <a:sym typeface="Roboto"/>
            </a:endParaRPr>
          </a:p>
          <a:p>
            <a:pPr marL="0" lvl="0" indent="0" algn="l" rtl="0">
              <a:lnSpc>
                <a:spcPct val="115000"/>
              </a:lnSpc>
              <a:spcBef>
                <a:spcPts val="0"/>
              </a:spcBef>
              <a:spcAft>
                <a:spcPts val="0"/>
              </a:spcAft>
              <a:buNone/>
            </a:pPr>
            <a:r>
              <a:rPr lang="it" sz="800">
                <a:solidFill>
                  <a:srgbClr val="666666"/>
                </a:solidFill>
              </a:rPr>
              <a:t>La puntuación ESG se calcula para cada activo subyacente de la cartera/fondo y se deriva para la cartera/fondo total. La puntuación de riesgo total oscila entre 0 (bajo rendimiento de ESG) y 100 (mejor rendimiento superior de ESG). Los benchmark de la industria se muestran junto a las puntuaciones.</a:t>
            </a:r>
            <a:endParaRPr sz="800">
              <a:solidFill>
                <a:srgbClr val="666666"/>
              </a:solidFill>
            </a:endParaRPr>
          </a:p>
          <a:p>
            <a:pPr marL="0" lvl="0" indent="0" algn="l" rtl="0">
              <a:lnSpc>
                <a:spcPct val="115000"/>
              </a:lnSpc>
              <a:spcBef>
                <a:spcPts val="0"/>
              </a:spcBef>
              <a:spcAft>
                <a:spcPts val="0"/>
              </a:spcAft>
              <a:buNone/>
            </a:pPr>
            <a:endParaRPr sz="800">
              <a:solidFill>
                <a:srgbClr val="666666"/>
              </a:solidFill>
            </a:endParaRPr>
          </a:p>
          <a:p>
            <a:pPr marL="0" lvl="0" indent="0" algn="l" rtl="0">
              <a:lnSpc>
                <a:spcPct val="115000"/>
              </a:lnSpc>
              <a:spcBef>
                <a:spcPts val="0"/>
              </a:spcBef>
              <a:spcAft>
                <a:spcPts val="0"/>
              </a:spcAft>
              <a:buClr>
                <a:schemeClr val="dk1"/>
              </a:buClr>
              <a:buSzPts val="1100"/>
              <a:buFont typeface="Arial"/>
              <a:buNone/>
            </a:pPr>
            <a:r>
              <a:rPr lang="it" sz="800" b="1">
                <a:solidFill>
                  <a:srgbClr val="666666"/>
                </a:solidFill>
                <a:latin typeface="Roboto"/>
                <a:ea typeface="Roboto"/>
                <a:cs typeface="Roboto"/>
                <a:sym typeface="Roboto"/>
              </a:rPr>
              <a:t>BENCHMARK: </a:t>
            </a:r>
            <a:r>
              <a:rPr lang="it" sz="800" b="1">
                <a:solidFill>
                  <a:srgbClr val="0097A7"/>
                </a:solidFill>
                <a:latin typeface="Roboto"/>
                <a:ea typeface="Roboto"/>
                <a:cs typeface="Roboto"/>
                <a:sym typeface="Roboto"/>
              </a:rPr>
              <a:t>ISHARES GLOBAL CLEAN ENERGY </a:t>
            </a:r>
            <a:r>
              <a:rPr lang="it" sz="800" b="1">
                <a:solidFill>
                  <a:srgbClr val="999999"/>
                </a:solidFill>
                <a:latin typeface="Roboto"/>
                <a:ea typeface="Roboto"/>
                <a:cs typeface="Roboto"/>
                <a:sym typeface="Roboto"/>
              </a:rPr>
              <a:t>NASDAQ.NMS</a:t>
            </a:r>
            <a:endParaRPr sz="800" b="1">
              <a:solidFill>
                <a:srgbClr val="999999"/>
              </a:solidFill>
              <a:latin typeface="Roboto"/>
              <a:ea typeface="Roboto"/>
              <a:cs typeface="Roboto"/>
              <a:sym typeface="Roboto"/>
            </a:endParaRPr>
          </a:p>
          <a:p>
            <a:pPr marL="0" lvl="0" indent="0" algn="l" rtl="0">
              <a:lnSpc>
                <a:spcPct val="115000"/>
              </a:lnSpc>
              <a:spcBef>
                <a:spcPts val="0"/>
              </a:spcBef>
              <a:spcAft>
                <a:spcPts val="0"/>
              </a:spcAft>
              <a:buNone/>
            </a:pPr>
            <a:endParaRPr sz="800">
              <a:solidFill>
                <a:srgbClr val="666666"/>
              </a:solidFill>
            </a:endParaRPr>
          </a:p>
        </p:txBody>
      </p:sp>
      <p:sp>
        <p:nvSpPr>
          <p:cNvPr id="65" name="Google Shape;65;p13"/>
          <p:cNvSpPr txBox="1"/>
          <p:nvPr/>
        </p:nvSpPr>
        <p:spPr>
          <a:xfrm>
            <a:off x="2740075" y="3649338"/>
            <a:ext cx="35694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200">
                <a:solidFill>
                  <a:srgbClr val="434343"/>
                </a:solidFill>
                <a:latin typeface="Roboto"/>
                <a:ea typeface="Roboto"/>
                <a:cs typeface="Roboto"/>
                <a:sym typeface="Roboto"/>
              </a:rPr>
              <a:t>VISIÓN GENERAL DE LA SOSTENIBILIDAD</a:t>
            </a:r>
            <a:endParaRPr sz="1200"/>
          </a:p>
        </p:txBody>
      </p:sp>
      <p:sp>
        <p:nvSpPr>
          <p:cNvPr id="66" name="Google Shape;66;p13"/>
          <p:cNvSpPr/>
          <p:nvPr/>
        </p:nvSpPr>
        <p:spPr>
          <a:xfrm flipH="1">
            <a:off x="526175" y="8578800"/>
            <a:ext cx="86100" cy="4002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3"/>
          <p:cNvPicPr preferRelativeResize="0"/>
          <p:nvPr/>
        </p:nvPicPr>
        <p:blipFill>
          <a:blip r:embed="rId4">
            <a:alphaModFix/>
          </a:blip>
          <a:stretch>
            <a:fillRect/>
          </a:stretch>
        </p:blipFill>
        <p:spPr>
          <a:xfrm>
            <a:off x="830575" y="4219005"/>
            <a:ext cx="1677900" cy="1480845"/>
          </a:xfrm>
          <a:prstGeom prst="rect">
            <a:avLst/>
          </a:prstGeom>
          <a:noFill/>
          <a:ln>
            <a:noFill/>
          </a:ln>
        </p:spPr>
      </p:pic>
      <p:sp>
        <p:nvSpPr>
          <p:cNvPr id="68" name="Google Shape;68;p13"/>
          <p:cNvSpPr txBox="1"/>
          <p:nvPr/>
        </p:nvSpPr>
        <p:spPr>
          <a:xfrm>
            <a:off x="612275" y="8568550"/>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a:solidFill>
                  <a:srgbClr val="434343"/>
                </a:solidFill>
                <a:latin typeface="Roboto"/>
                <a:ea typeface="Roboto"/>
                <a:cs typeface="Roboto"/>
                <a:sym typeface="Roboto"/>
              </a:rPr>
              <a:t>ESG Alignment</a:t>
            </a:r>
            <a:endParaRPr>
              <a:solidFill>
                <a:schemeClr val="dk1"/>
              </a:solidFill>
            </a:endParaRPr>
          </a:p>
        </p:txBody>
      </p:sp>
      <p:sp>
        <p:nvSpPr>
          <p:cNvPr id="69" name="Google Shape;69;p13"/>
          <p:cNvSpPr txBox="1"/>
          <p:nvPr/>
        </p:nvSpPr>
        <p:spPr>
          <a:xfrm>
            <a:off x="425450" y="8979000"/>
            <a:ext cx="64833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100">
                <a:solidFill>
                  <a:srgbClr val="838383"/>
                </a:solidFill>
                <a:latin typeface="Roboto"/>
                <a:ea typeface="Roboto"/>
                <a:cs typeface="Roboto"/>
                <a:sym typeface="Roboto"/>
              </a:rPr>
              <a:t>Analysis of the revenues from activities contributing to key climate change mitigation goals</a:t>
            </a:r>
            <a:endParaRPr sz="1100">
              <a:solidFill>
                <a:srgbClr val="838383"/>
              </a:solidFill>
            </a:endParaRPr>
          </a:p>
        </p:txBody>
      </p:sp>
      <p:pic>
        <p:nvPicPr>
          <p:cNvPr id="70" name="Google Shape;70;p13"/>
          <p:cNvPicPr preferRelativeResize="0"/>
          <p:nvPr/>
        </p:nvPicPr>
        <p:blipFill>
          <a:blip r:embed="rId5">
            <a:alphaModFix/>
          </a:blip>
          <a:stretch>
            <a:fillRect/>
          </a:stretch>
        </p:blipFill>
        <p:spPr>
          <a:xfrm>
            <a:off x="928900" y="6882347"/>
            <a:ext cx="5476399" cy="1421075"/>
          </a:xfrm>
          <a:prstGeom prst="rect">
            <a:avLst/>
          </a:prstGeom>
          <a:noFill/>
          <a:ln>
            <a:noFill/>
          </a:ln>
        </p:spPr>
      </p:pic>
      <p:sp>
        <p:nvSpPr>
          <p:cNvPr id="71" name="Google Shape;71;p13"/>
          <p:cNvSpPr txBox="1"/>
          <p:nvPr/>
        </p:nvSpPr>
        <p:spPr>
          <a:xfrm>
            <a:off x="449975" y="9485925"/>
            <a:ext cx="19740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a:solidFill>
                  <a:srgbClr val="0097A7"/>
                </a:solidFill>
                <a:latin typeface="Roboto"/>
                <a:ea typeface="Roboto"/>
                <a:cs typeface="Roboto"/>
                <a:sym typeface="Roboto"/>
              </a:rPr>
              <a:t>GLOBAL ESG </a:t>
            </a:r>
            <a:endParaRPr>
              <a:solidFill>
                <a:srgbClr val="0097A7"/>
              </a:solidFill>
              <a:latin typeface="Roboto"/>
              <a:ea typeface="Roboto"/>
              <a:cs typeface="Roboto"/>
              <a:sym typeface="Roboto"/>
            </a:endParaRPr>
          </a:p>
          <a:p>
            <a:pPr marL="0" lvl="0" indent="0" algn="l" rtl="0">
              <a:lnSpc>
                <a:spcPct val="115000"/>
              </a:lnSpc>
              <a:spcBef>
                <a:spcPts val="0"/>
              </a:spcBef>
              <a:spcAft>
                <a:spcPts val="0"/>
              </a:spcAft>
              <a:buNone/>
            </a:pPr>
            <a:r>
              <a:rPr lang="it" b="1">
                <a:solidFill>
                  <a:srgbClr val="434343"/>
                </a:solidFill>
                <a:latin typeface="Roboto"/>
                <a:ea typeface="Roboto"/>
                <a:cs typeface="Roboto"/>
                <a:sym typeface="Roboto"/>
              </a:rPr>
              <a:t>Revenues Alignment</a:t>
            </a:r>
            <a:endParaRPr b="1">
              <a:solidFill>
                <a:srgbClr val="434343"/>
              </a:solidFill>
              <a:latin typeface="Roboto"/>
              <a:ea typeface="Roboto"/>
              <a:cs typeface="Roboto"/>
              <a:sym typeface="Roboto"/>
            </a:endParaRPr>
          </a:p>
        </p:txBody>
      </p:sp>
      <p:sp>
        <p:nvSpPr>
          <p:cNvPr id="72" name="Google Shape;72;p13"/>
          <p:cNvSpPr txBox="1"/>
          <p:nvPr/>
        </p:nvSpPr>
        <p:spPr>
          <a:xfrm>
            <a:off x="2941050" y="9485925"/>
            <a:ext cx="1677900" cy="6480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a:solidFill>
                  <a:srgbClr val="0097A7"/>
                </a:solidFill>
                <a:latin typeface="Roboto"/>
                <a:ea typeface="Roboto"/>
                <a:cs typeface="Roboto"/>
                <a:sym typeface="Roboto"/>
              </a:rPr>
              <a:t>46%</a:t>
            </a:r>
            <a:endParaRPr>
              <a:solidFill>
                <a:srgbClr val="0097A7"/>
              </a:solidFill>
              <a:latin typeface="Roboto"/>
              <a:ea typeface="Roboto"/>
              <a:cs typeface="Roboto"/>
              <a:sym typeface="Roboto"/>
            </a:endParaRPr>
          </a:p>
          <a:p>
            <a:pPr marL="0" lvl="0" indent="0" algn="l" rtl="0">
              <a:lnSpc>
                <a:spcPct val="115000"/>
              </a:lnSpc>
              <a:spcBef>
                <a:spcPts val="0"/>
              </a:spcBef>
              <a:spcAft>
                <a:spcPts val="0"/>
              </a:spcAft>
              <a:buNone/>
            </a:pPr>
            <a:r>
              <a:rPr lang="it" b="1">
                <a:solidFill>
                  <a:srgbClr val="434343"/>
                </a:solidFill>
                <a:latin typeface="Roboto"/>
                <a:ea typeface="Roboto"/>
                <a:cs typeface="Roboto"/>
                <a:sym typeface="Roboto"/>
              </a:rPr>
              <a:t>ESG Aligned</a:t>
            </a:r>
            <a:endParaRPr b="1">
              <a:solidFill>
                <a:srgbClr val="434343"/>
              </a:solidFill>
              <a:latin typeface="Roboto"/>
              <a:ea typeface="Roboto"/>
              <a:cs typeface="Roboto"/>
              <a:sym typeface="Roboto"/>
            </a:endParaRPr>
          </a:p>
        </p:txBody>
      </p:sp>
      <p:sp>
        <p:nvSpPr>
          <p:cNvPr id="73" name="Google Shape;73;p13"/>
          <p:cNvSpPr txBox="1"/>
          <p:nvPr/>
        </p:nvSpPr>
        <p:spPr>
          <a:xfrm>
            <a:off x="5432125" y="9485925"/>
            <a:ext cx="1677900" cy="648000"/>
          </a:xfrm>
          <a:prstGeom prst="rect">
            <a:avLst/>
          </a:prstGeom>
          <a:noFill/>
          <a:ln w="9525" cap="flat" cmpd="sng">
            <a:solidFill>
              <a:srgbClr val="99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a:solidFill>
                  <a:srgbClr val="0097A7"/>
                </a:solidFill>
                <a:latin typeface="Roboto"/>
                <a:ea typeface="Roboto"/>
                <a:cs typeface="Roboto"/>
                <a:sym typeface="Roboto"/>
              </a:rPr>
              <a:t>54%</a:t>
            </a:r>
            <a:endParaRPr>
              <a:solidFill>
                <a:srgbClr val="0097A7"/>
              </a:solidFill>
              <a:latin typeface="Roboto"/>
              <a:ea typeface="Roboto"/>
              <a:cs typeface="Roboto"/>
              <a:sym typeface="Roboto"/>
            </a:endParaRPr>
          </a:p>
          <a:p>
            <a:pPr marL="0" lvl="0" indent="0" algn="l" rtl="0">
              <a:lnSpc>
                <a:spcPct val="115000"/>
              </a:lnSpc>
              <a:spcBef>
                <a:spcPts val="0"/>
              </a:spcBef>
              <a:spcAft>
                <a:spcPts val="0"/>
              </a:spcAft>
              <a:buNone/>
            </a:pPr>
            <a:r>
              <a:rPr lang="it" b="1">
                <a:solidFill>
                  <a:srgbClr val="434343"/>
                </a:solidFill>
                <a:latin typeface="Roboto"/>
                <a:ea typeface="Roboto"/>
                <a:cs typeface="Roboto"/>
                <a:sym typeface="Roboto"/>
              </a:rPr>
              <a:t>Not ESG Aligned</a:t>
            </a:r>
            <a:endParaRPr b="1">
              <a:solidFill>
                <a:srgbClr val="434343"/>
              </a:solidFill>
              <a:latin typeface="Roboto"/>
              <a:ea typeface="Roboto"/>
              <a:cs typeface="Roboto"/>
              <a:sym typeface="Roboto"/>
            </a:endParaRPr>
          </a:p>
        </p:txBody>
      </p:sp>
      <p:sp>
        <p:nvSpPr>
          <p:cNvPr id="74" name="Google Shape;74;p13"/>
          <p:cNvSpPr txBox="1"/>
          <p:nvPr/>
        </p:nvSpPr>
        <p:spPr>
          <a:xfrm>
            <a:off x="6107775" y="27375"/>
            <a:ext cx="1265400" cy="606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it" sz="1600" b="1">
                <a:solidFill>
                  <a:schemeClr val="lt1"/>
                </a:solidFill>
                <a:latin typeface="Roboto"/>
                <a:ea typeface="Roboto"/>
                <a:cs typeface="Roboto"/>
                <a:sym typeface="Roboto"/>
              </a:rPr>
              <a:t>IMPΛCT</a:t>
            </a:r>
            <a:endParaRPr sz="1600" b="1">
              <a:solidFill>
                <a:schemeClr val="lt1"/>
              </a:solidFill>
              <a:latin typeface="Roboto"/>
              <a:ea typeface="Roboto"/>
              <a:cs typeface="Roboto"/>
              <a:sym typeface="Roboto"/>
            </a:endParaRPr>
          </a:p>
          <a:p>
            <a:pPr marL="0" lvl="0" indent="0" algn="r" rtl="0">
              <a:lnSpc>
                <a:spcPct val="115000"/>
              </a:lnSpc>
              <a:spcBef>
                <a:spcPts val="0"/>
              </a:spcBef>
              <a:spcAft>
                <a:spcPts val="0"/>
              </a:spcAft>
              <a:buNone/>
            </a:pPr>
            <a:r>
              <a:rPr lang="it" sz="900">
                <a:solidFill>
                  <a:schemeClr val="lt1"/>
                </a:solidFill>
                <a:latin typeface="Roboto"/>
                <a:ea typeface="Roboto"/>
                <a:cs typeface="Roboto"/>
                <a:sym typeface="Roboto"/>
              </a:rPr>
              <a:t>by QVΛN </a:t>
            </a:r>
            <a:endParaRPr sz="900">
              <a:solidFill>
                <a:schemeClr val="lt1"/>
              </a:solidFill>
              <a:latin typeface="Roboto"/>
              <a:ea typeface="Roboto"/>
              <a:cs typeface="Roboto"/>
              <a:sym typeface="Roboto"/>
            </a:endParaRPr>
          </a:p>
        </p:txBody>
      </p:sp>
      <p:sp>
        <p:nvSpPr>
          <p:cNvPr id="75" name="Google Shape;75;p13"/>
          <p:cNvSpPr txBox="1"/>
          <p:nvPr/>
        </p:nvSpPr>
        <p:spPr>
          <a:xfrm>
            <a:off x="2793000" y="6552925"/>
            <a:ext cx="1974000" cy="323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it" sz="900">
                <a:solidFill>
                  <a:srgbClr val="0097A7"/>
                </a:solidFill>
                <a:latin typeface="Roboto"/>
                <a:ea typeface="Roboto"/>
                <a:cs typeface="Roboto"/>
                <a:sym typeface="Roboto"/>
              </a:rPr>
              <a:t>PUNTUACIÓN SOCIAL</a:t>
            </a:r>
            <a:endParaRPr sz="900">
              <a:solidFill>
                <a:srgbClr val="0097A7"/>
              </a:solidFill>
              <a:latin typeface="Roboto"/>
              <a:ea typeface="Roboto"/>
              <a:cs typeface="Roboto"/>
              <a:sym typeface="Roboto"/>
            </a:endParaRPr>
          </a:p>
        </p:txBody>
      </p:sp>
      <p:sp>
        <p:nvSpPr>
          <p:cNvPr id="76" name="Google Shape;76;p13"/>
          <p:cNvSpPr txBox="1"/>
          <p:nvPr/>
        </p:nvSpPr>
        <p:spPr>
          <a:xfrm>
            <a:off x="4478975" y="6552925"/>
            <a:ext cx="1974000" cy="323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it" sz="900">
                <a:solidFill>
                  <a:srgbClr val="0097A7"/>
                </a:solidFill>
                <a:latin typeface="Roboto"/>
                <a:ea typeface="Roboto"/>
                <a:cs typeface="Roboto"/>
                <a:sym typeface="Roboto"/>
              </a:rPr>
              <a:t>PUNTUACIÓN GOBERNANZA</a:t>
            </a:r>
            <a:endParaRPr sz="900">
              <a:solidFill>
                <a:srgbClr val="0097A7"/>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p:nvPr/>
        </p:nvSpPr>
        <p:spPr>
          <a:xfrm>
            <a:off x="5337725" y="7695550"/>
            <a:ext cx="1423500" cy="4926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it" sz="1000">
                <a:solidFill>
                  <a:schemeClr val="dk1"/>
                </a:solidFill>
              </a:rPr>
              <a:t>HIGH WATER USAGE</a:t>
            </a:r>
            <a:endParaRPr sz="1000">
              <a:solidFill>
                <a:schemeClr val="dk1"/>
              </a:solidFill>
            </a:endParaRPr>
          </a:p>
        </p:txBody>
      </p:sp>
      <p:sp>
        <p:nvSpPr>
          <p:cNvPr id="83" name="Google Shape;83;p14"/>
          <p:cNvSpPr txBox="1"/>
          <p:nvPr/>
        </p:nvSpPr>
        <p:spPr>
          <a:xfrm>
            <a:off x="526175" y="7695550"/>
            <a:ext cx="1423500" cy="4926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it" sz="1000">
                <a:solidFill>
                  <a:schemeClr val="dk1"/>
                </a:solidFill>
              </a:rPr>
              <a:t>HIGH ENERGY USAGE</a:t>
            </a:r>
            <a:endParaRPr sz="1000">
              <a:solidFill>
                <a:schemeClr val="dk1"/>
              </a:solidFill>
            </a:endParaRPr>
          </a:p>
        </p:txBody>
      </p:sp>
      <p:graphicFrame>
        <p:nvGraphicFramePr>
          <p:cNvPr id="84" name="Google Shape;84;p14"/>
          <p:cNvGraphicFramePr/>
          <p:nvPr/>
        </p:nvGraphicFramePr>
        <p:xfrm>
          <a:off x="557250" y="2065867"/>
          <a:ext cx="6445500" cy="4192125"/>
        </p:xfrm>
        <a:graphic>
          <a:graphicData uri="http://schemas.openxmlformats.org/drawingml/2006/table">
            <a:tbl>
              <a:tblPr>
                <a:noFill/>
                <a:tableStyleId>{F7604F36-8768-4653-9A22-69010F046B1D}</a:tableStyleId>
              </a:tblPr>
              <a:tblGrid>
                <a:gridCol w="2200575">
                  <a:extLst>
                    <a:ext uri="{9D8B030D-6E8A-4147-A177-3AD203B41FA5}">
                      <a16:colId xmlns:a16="http://schemas.microsoft.com/office/drawing/2014/main" val="20000"/>
                    </a:ext>
                  </a:extLst>
                </a:gridCol>
                <a:gridCol w="1771900">
                  <a:extLst>
                    <a:ext uri="{9D8B030D-6E8A-4147-A177-3AD203B41FA5}">
                      <a16:colId xmlns:a16="http://schemas.microsoft.com/office/drawing/2014/main" val="20001"/>
                    </a:ext>
                  </a:extLst>
                </a:gridCol>
                <a:gridCol w="1163450">
                  <a:extLst>
                    <a:ext uri="{9D8B030D-6E8A-4147-A177-3AD203B41FA5}">
                      <a16:colId xmlns:a16="http://schemas.microsoft.com/office/drawing/2014/main" val="20002"/>
                    </a:ext>
                  </a:extLst>
                </a:gridCol>
                <a:gridCol w="1309575">
                  <a:extLst>
                    <a:ext uri="{9D8B030D-6E8A-4147-A177-3AD203B41FA5}">
                      <a16:colId xmlns:a16="http://schemas.microsoft.com/office/drawing/2014/main" val="20003"/>
                    </a:ext>
                  </a:extLst>
                </a:gridCol>
              </a:tblGrid>
              <a:tr h="336525">
                <a:tc>
                  <a:txBody>
                    <a:bodyPr/>
                    <a:lstStyle/>
                    <a:p>
                      <a:pPr marL="0" lvl="0" indent="0" algn="ctr" rtl="0">
                        <a:spcBef>
                          <a:spcPts val="0"/>
                        </a:spcBef>
                        <a:spcAft>
                          <a:spcPts val="0"/>
                        </a:spcAft>
                        <a:buNone/>
                      </a:pPr>
                      <a:r>
                        <a:rPr lang="it" sz="1000" b="1">
                          <a:solidFill>
                            <a:schemeClr val="lt1"/>
                          </a:solidFill>
                        </a:rPr>
                        <a:t>Categories</a:t>
                      </a:r>
                      <a:endParaRPr sz="1000" b="1">
                        <a:solidFill>
                          <a:schemeClr val="lt1"/>
                        </a:solidFill>
                      </a:endParaRPr>
                    </a:p>
                  </a:txBody>
                  <a:tcPr marL="91425" marR="91425" marT="91425" marB="91425">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tc>
                  <a:txBody>
                    <a:bodyPr/>
                    <a:lstStyle/>
                    <a:p>
                      <a:pPr marL="0" marR="0" lvl="0" indent="0" algn="ctr" rtl="0">
                        <a:lnSpc>
                          <a:spcPct val="100000"/>
                        </a:lnSpc>
                        <a:spcBef>
                          <a:spcPts val="0"/>
                        </a:spcBef>
                        <a:spcAft>
                          <a:spcPts val="0"/>
                        </a:spcAft>
                        <a:buNone/>
                      </a:pPr>
                      <a:r>
                        <a:rPr lang="it" sz="1000" b="1">
                          <a:solidFill>
                            <a:schemeClr val="lt1"/>
                          </a:solidFill>
                        </a:rPr>
                        <a:t>Score</a:t>
                      </a:r>
                      <a:endParaRPr sz="10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1000" b="1">
                          <a:solidFill>
                            <a:schemeClr val="lt1"/>
                          </a:solidFill>
                        </a:rPr>
                        <a:t>Benchmark</a:t>
                      </a:r>
                      <a:endParaRPr sz="10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1000" b="1">
                          <a:solidFill>
                            <a:schemeClr val="lt1"/>
                          </a:solidFill>
                        </a:rPr>
                        <a:t>Diff.</a:t>
                      </a:r>
                      <a:endParaRPr sz="10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B w="9525" cap="flat" cmpd="sng">
                      <a:solidFill>
                        <a:schemeClr val="lt2"/>
                      </a:solidFill>
                      <a:prstDash val="solid"/>
                      <a:round/>
                      <a:headEnd type="none" w="sm" len="sm"/>
                      <a:tailEnd type="none" w="sm" len="sm"/>
                    </a:lnB>
                    <a:solidFill>
                      <a:srgbClr val="0097A7"/>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it" sz="1000" b="1"/>
                        <a:t>Emissions</a:t>
                      </a:r>
                      <a:endParaRPr sz="1000" b="1"/>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it" sz="1000" b="1">
                          <a:solidFill>
                            <a:srgbClr val="0097A7"/>
                          </a:solidFill>
                        </a:rPr>
                        <a:t>73</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52</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40.05%</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it" sz="1000" b="1"/>
                        <a:t>Innovation</a:t>
                      </a:r>
                      <a:endParaRPr sz="1000" b="1"/>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it" sz="1000" b="1">
                          <a:solidFill>
                            <a:srgbClr val="0097A7"/>
                          </a:solidFill>
                        </a:rPr>
                        <a:t>67</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48</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39.34%</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it" sz="1000" b="1"/>
                        <a:t>Resource Use</a:t>
                      </a:r>
                      <a:endParaRPr sz="1000" b="1"/>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it" sz="1000" b="1">
                          <a:solidFill>
                            <a:srgbClr val="0097A7"/>
                          </a:solidFill>
                        </a:rPr>
                        <a:t>55</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51</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7.20%</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it" sz="1000" b="1"/>
                        <a:t>Human Rights</a:t>
                      </a:r>
                      <a:endParaRPr sz="1000" b="1"/>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it" sz="1000" b="1">
                          <a:solidFill>
                            <a:srgbClr val="0097A7"/>
                          </a:solidFill>
                        </a:rPr>
                        <a:t>75</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63</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19.73%</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it" sz="1000" b="1"/>
                        <a:t>Product Responsibility</a:t>
                      </a:r>
                      <a:endParaRPr sz="1000" b="1"/>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it" sz="1000" b="1">
                          <a:solidFill>
                            <a:srgbClr val="0097A7"/>
                          </a:solidFill>
                        </a:rPr>
                        <a:t>70</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59</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19.40%</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96200">
                <a:tc>
                  <a:txBody>
                    <a:bodyPr/>
                    <a:lstStyle/>
                    <a:p>
                      <a:pPr marL="0" lvl="0" indent="0" algn="l" rtl="0">
                        <a:spcBef>
                          <a:spcPts val="0"/>
                        </a:spcBef>
                        <a:spcAft>
                          <a:spcPts val="0"/>
                        </a:spcAft>
                        <a:buNone/>
                      </a:pPr>
                      <a:r>
                        <a:rPr lang="it" sz="1000" b="1"/>
                        <a:t>Workforce</a:t>
                      </a:r>
                      <a:endParaRPr sz="1000" b="1"/>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it" sz="1000" b="1">
                          <a:solidFill>
                            <a:srgbClr val="0097A7"/>
                          </a:solidFill>
                        </a:rPr>
                        <a:t>68</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54</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26.22%</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it" sz="1000" b="1"/>
                        <a:t>Community</a:t>
                      </a:r>
                      <a:endParaRPr sz="1000" b="1"/>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it" sz="1000" b="1">
                          <a:solidFill>
                            <a:srgbClr val="0097A7"/>
                          </a:solidFill>
                        </a:rPr>
                        <a:t>70</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55</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27.75%</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r h="396200">
                <a:tc>
                  <a:txBody>
                    <a:bodyPr/>
                    <a:lstStyle/>
                    <a:p>
                      <a:pPr marL="0" lvl="0" indent="0" algn="l" rtl="0">
                        <a:spcBef>
                          <a:spcPts val="0"/>
                        </a:spcBef>
                        <a:spcAft>
                          <a:spcPts val="0"/>
                        </a:spcAft>
                        <a:buNone/>
                      </a:pPr>
                      <a:r>
                        <a:rPr lang="it" sz="1000" b="1"/>
                        <a:t>Management</a:t>
                      </a:r>
                      <a:endParaRPr sz="1000" b="1"/>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it" sz="1000" b="1">
                          <a:solidFill>
                            <a:srgbClr val="0097A7"/>
                          </a:solidFill>
                        </a:rPr>
                        <a:t>68</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42</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62.32%</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8"/>
                  </a:ext>
                </a:extLst>
              </a:tr>
              <a:tr h="381000">
                <a:tc>
                  <a:txBody>
                    <a:bodyPr/>
                    <a:lstStyle/>
                    <a:p>
                      <a:pPr marL="0" lvl="0" indent="0" algn="l" rtl="0">
                        <a:spcBef>
                          <a:spcPts val="0"/>
                        </a:spcBef>
                        <a:spcAft>
                          <a:spcPts val="0"/>
                        </a:spcAft>
                        <a:buNone/>
                      </a:pPr>
                      <a:r>
                        <a:rPr lang="it" sz="1000" b="1"/>
                        <a:t>Shareholder Rights</a:t>
                      </a:r>
                      <a:endParaRPr sz="1000" b="1"/>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it" sz="1000" b="1">
                          <a:solidFill>
                            <a:srgbClr val="0097A7"/>
                          </a:solidFill>
                        </a:rPr>
                        <a:t>60</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38</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58.11%</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9"/>
                  </a:ext>
                </a:extLst>
              </a:tr>
              <a:tr h="381000">
                <a:tc>
                  <a:txBody>
                    <a:bodyPr/>
                    <a:lstStyle/>
                    <a:p>
                      <a:pPr marL="0" lvl="0" indent="0" algn="l" rtl="0">
                        <a:spcBef>
                          <a:spcPts val="0"/>
                        </a:spcBef>
                        <a:spcAft>
                          <a:spcPts val="0"/>
                        </a:spcAft>
                        <a:buNone/>
                      </a:pPr>
                      <a:r>
                        <a:rPr lang="it" sz="1000" b="1"/>
                        <a:t>CSR Strategy</a:t>
                      </a:r>
                      <a:endParaRPr sz="1000" b="1"/>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it" sz="1000" b="1">
                          <a:solidFill>
                            <a:srgbClr val="0097A7"/>
                          </a:solidFill>
                        </a:rPr>
                        <a:t>62</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it" sz="1000">
                          <a:solidFill>
                            <a:srgbClr val="434343"/>
                          </a:solidFill>
                        </a:rPr>
                        <a:t>52</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a:solidFill>
                            <a:srgbClr val="434343"/>
                          </a:solidFill>
                        </a:rPr>
                        <a:t>18.40%</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85" name="Google Shape;85;p14"/>
          <p:cNvSpPr/>
          <p:nvPr/>
        </p:nvSpPr>
        <p:spPr>
          <a:xfrm flipH="1">
            <a:off x="526175" y="1163375"/>
            <a:ext cx="86100" cy="4002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txBox="1"/>
          <p:nvPr/>
        </p:nvSpPr>
        <p:spPr>
          <a:xfrm>
            <a:off x="612275" y="11531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a:solidFill>
                  <a:srgbClr val="434343"/>
                </a:solidFill>
                <a:latin typeface="Roboto"/>
                <a:ea typeface="Roboto"/>
                <a:cs typeface="Roboto"/>
                <a:sym typeface="Roboto"/>
              </a:rPr>
              <a:t>ESG Score Composition</a:t>
            </a:r>
            <a:endParaRPr>
              <a:solidFill>
                <a:schemeClr val="dk1"/>
              </a:solidFill>
            </a:endParaRPr>
          </a:p>
        </p:txBody>
      </p:sp>
      <p:sp>
        <p:nvSpPr>
          <p:cNvPr id="87" name="Google Shape;87;p14"/>
          <p:cNvSpPr txBox="1"/>
          <p:nvPr/>
        </p:nvSpPr>
        <p:spPr>
          <a:xfrm>
            <a:off x="425450" y="1563575"/>
            <a:ext cx="30000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100">
                <a:solidFill>
                  <a:srgbClr val="838383"/>
                </a:solidFill>
                <a:latin typeface="Roboto"/>
                <a:ea typeface="Roboto"/>
                <a:cs typeface="Roboto"/>
                <a:sym typeface="Roboto"/>
              </a:rPr>
              <a:t>Breakdown of the ESG Score components</a:t>
            </a:r>
            <a:endParaRPr sz="1100">
              <a:solidFill>
                <a:srgbClr val="838383"/>
              </a:solidFill>
            </a:endParaRPr>
          </a:p>
        </p:txBody>
      </p:sp>
      <p:sp>
        <p:nvSpPr>
          <p:cNvPr id="88" name="Google Shape;88;p14"/>
          <p:cNvSpPr/>
          <p:nvPr/>
        </p:nvSpPr>
        <p:spPr>
          <a:xfrm flipH="1">
            <a:off x="526163" y="6848600"/>
            <a:ext cx="86100" cy="4002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4"/>
          <p:cNvSpPr txBox="1"/>
          <p:nvPr/>
        </p:nvSpPr>
        <p:spPr>
          <a:xfrm>
            <a:off x="612279" y="6838350"/>
            <a:ext cx="39174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a:solidFill>
                  <a:srgbClr val="434343"/>
                </a:solidFill>
                <a:latin typeface="Roboto"/>
                <a:ea typeface="Roboto"/>
                <a:cs typeface="Roboto"/>
                <a:sym typeface="Roboto"/>
              </a:rPr>
              <a:t>Impact Exposure</a:t>
            </a:r>
            <a:endParaRPr>
              <a:solidFill>
                <a:schemeClr val="dk1"/>
              </a:solidFill>
            </a:endParaRPr>
          </a:p>
        </p:txBody>
      </p:sp>
      <p:sp>
        <p:nvSpPr>
          <p:cNvPr id="90" name="Google Shape;90;p14"/>
          <p:cNvSpPr txBox="1"/>
          <p:nvPr/>
        </p:nvSpPr>
        <p:spPr>
          <a:xfrm>
            <a:off x="425466" y="7248800"/>
            <a:ext cx="67410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100">
                <a:solidFill>
                  <a:srgbClr val="838383"/>
                </a:solidFill>
                <a:latin typeface="Roboto"/>
                <a:ea typeface="Roboto"/>
                <a:cs typeface="Roboto"/>
                <a:sym typeface="Roboto"/>
              </a:rPr>
              <a:t>Company exposure to high ESG risk themes and GHG emissions</a:t>
            </a:r>
            <a:endParaRPr sz="1100">
              <a:solidFill>
                <a:srgbClr val="838383"/>
              </a:solidFill>
            </a:endParaRPr>
          </a:p>
        </p:txBody>
      </p:sp>
      <p:sp>
        <p:nvSpPr>
          <p:cNvPr id="91" name="Google Shape;91;p14"/>
          <p:cNvSpPr txBox="1"/>
          <p:nvPr/>
        </p:nvSpPr>
        <p:spPr>
          <a:xfrm>
            <a:off x="2130025" y="7695550"/>
            <a:ext cx="1423500" cy="4926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it" sz="1000">
                <a:solidFill>
                  <a:schemeClr val="dk1"/>
                </a:solidFill>
              </a:rPr>
              <a:t>HIGH GHG EMISSIONS</a:t>
            </a:r>
            <a:endParaRPr sz="1000">
              <a:solidFill>
                <a:schemeClr val="dk1"/>
              </a:solidFill>
            </a:endParaRPr>
          </a:p>
        </p:txBody>
      </p:sp>
      <p:sp>
        <p:nvSpPr>
          <p:cNvPr id="92" name="Google Shape;92;p14"/>
          <p:cNvSpPr txBox="1"/>
          <p:nvPr/>
        </p:nvSpPr>
        <p:spPr>
          <a:xfrm>
            <a:off x="3733875" y="7695550"/>
            <a:ext cx="1423500" cy="4926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it" sz="1000">
                <a:solidFill>
                  <a:schemeClr val="dk1"/>
                </a:solidFill>
              </a:rPr>
              <a:t>HAZARDOUS</a:t>
            </a:r>
            <a:endParaRPr sz="1000">
              <a:solidFill>
                <a:schemeClr val="dk1"/>
              </a:solidFill>
            </a:endParaRPr>
          </a:p>
          <a:p>
            <a:pPr marL="0" lvl="0" indent="0" algn="ctr" rtl="0">
              <a:spcBef>
                <a:spcPts val="0"/>
              </a:spcBef>
              <a:spcAft>
                <a:spcPts val="0"/>
              </a:spcAft>
              <a:buNone/>
            </a:pPr>
            <a:r>
              <a:rPr lang="it" sz="1000">
                <a:solidFill>
                  <a:schemeClr val="dk1"/>
                </a:solidFill>
              </a:rPr>
              <a:t>WASTE</a:t>
            </a:r>
            <a:endParaRPr sz="1000">
              <a:solidFill>
                <a:schemeClr val="dk1"/>
              </a:solidFill>
            </a:endParaRPr>
          </a:p>
        </p:txBody>
      </p:sp>
      <p:sp>
        <p:nvSpPr>
          <p:cNvPr id="93" name="Google Shape;93;p14"/>
          <p:cNvSpPr txBox="1"/>
          <p:nvPr/>
        </p:nvSpPr>
        <p:spPr>
          <a:xfrm>
            <a:off x="526175" y="8350950"/>
            <a:ext cx="1423500" cy="4926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it" sz="1000">
                <a:solidFill>
                  <a:schemeClr val="dk1"/>
                </a:solidFill>
              </a:rPr>
              <a:t>ALCOHOL</a:t>
            </a:r>
            <a:endParaRPr sz="1000">
              <a:solidFill>
                <a:schemeClr val="dk1"/>
              </a:solidFill>
            </a:endParaRPr>
          </a:p>
          <a:p>
            <a:pPr marL="0" lvl="0" indent="0" algn="ctr" rtl="0">
              <a:spcBef>
                <a:spcPts val="0"/>
              </a:spcBef>
              <a:spcAft>
                <a:spcPts val="0"/>
              </a:spcAft>
              <a:buNone/>
            </a:pPr>
            <a:r>
              <a:rPr lang="it" sz="1000">
                <a:solidFill>
                  <a:schemeClr val="dk1"/>
                </a:solidFill>
              </a:rPr>
              <a:t>PRODUCTION</a:t>
            </a:r>
            <a:endParaRPr sz="1000">
              <a:solidFill>
                <a:schemeClr val="dk1"/>
              </a:solidFill>
            </a:endParaRPr>
          </a:p>
        </p:txBody>
      </p:sp>
      <p:sp>
        <p:nvSpPr>
          <p:cNvPr id="94" name="Google Shape;94;p14"/>
          <p:cNvSpPr txBox="1"/>
          <p:nvPr/>
        </p:nvSpPr>
        <p:spPr>
          <a:xfrm>
            <a:off x="2130025" y="8350950"/>
            <a:ext cx="1423500" cy="4926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it" sz="1000">
                <a:solidFill>
                  <a:schemeClr val="dk1"/>
                </a:solidFill>
              </a:rPr>
              <a:t>WEAPONS</a:t>
            </a:r>
            <a:endParaRPr sz="1000">
              <a:solidFill>
                <a:schemeClr val="dk1"/>
              </a:solidFill>
            </a:endParaRPr>
          </a:p>
          <a:p>
            <a:pPr marL="0" lvl="0" indent="0" algn="ctr" rtl="0">
              <a:spcBef>
                <a:spcPts val="0"/>
              </a:spcBef>
              <a:spcAft>
                <a:spcPts val="0"/>
              </a:spcAft>
              <a:buNone/>
            </a:pPr>
            <a:r>
              <a:rPr lang="it" sz="1000">
                <a:solidFill>
                  <a:schemeClr val="dk1"/>
                </a:solidFill>
              </a:rPr>
              <a:t>MANUFACTURING</a:t>
            </a:r>
            <a:endParaRPr sz="1000">
              <a:solidFill>
                <a:schemeClr val="dk1"/>
              </a:solidFill>
            </a:endParaRPr>
          </a:p>
        </p:txBody>
      </p:sp>
      <p:pic>
        <p:nvPicPr>
          <p:cNvPr id="95" name="Google Shape;95;p14"/>
          <p:cNvPicPr preferRelativeResize="0"/>
          <p:nvPr/>
        </p:nvPicPr>
        <p:blipFill rotWithShape="1">
          <a:blip r:embed="rId3">
            <a:alphaModFix/>
          </a:blip>
          <a:srcRect l="4238" t="42921" r="35549" b="36017"/>
          <a:stretch/>
        </p:blipFill>
        <p:spPr>
          <a:xfrm>
            <a:off x="0" y="0"/>
            <a:ext cx="7560000" cy="661075"/>
          </a:xfrm>
          <a:prstGeom prst="rect">
            <a:avLst/>
          </a:prstGeom>
          <a:noFill/>
          <a:ln>
            <a:noFill/>
          </a:ln>
        </p:spPr>
      </p:pic>
      <p:sp>
        <p:nvSpPr>
          <p:cNvPr id="96" name="Google Shape;96;p14"/>
          <p:cNvSpPr txBox="1"/>
          <p:nvPr/>
        </p:nvSpPr>
        <p:spPr>
          <a:xfrm>
            <a:off x="6107775" y="27375"/>
            <a:ext cx="1265400" cy="606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it" sz="1600" b="1">
                <a:solidFill>
                  <a:schemeClr val="lt1"/>
                </a:solidFill>
                <a:latin typeface="Roboto"/>
                <a:ea typeface="Roboto"/>
                <a:cs typeface="Roboto"/>
                <a:sym typeface="Roboto"/>
              </a:rPr>
              <a:t>IMPΛCT</a:t>
            </a:r>
            <a:endParaRPr sz="1600" b="1">
              <a:solidFill>
                <a:schemeClr val="lt1"/>
              </a:solidFill>
              <a:latin typeface="Roboto"/>
              <a:ea typeface="Roboto"/>
              <a:cs typeface="Roboto"/>
              <a:sym typeface="Roboto"/>
            </a:endParaRPr>
          </a:p>
          <a:p>
            <a:pPr marL="0" lvl="0" indent="0" algn="r" rtl="0">
              <a:lnSpc>
                <a:spcPct val="115000"/>
              </a:lnSpc>
              <a:spcBef>
                <a:spcPts val="0"/>
              </a:spcBef>
              <a:spcAft>
                <a:spcPts val="0"/>
              </a:spcAft>
              <a:buNone/>
            </a:pPr>
            <a:r>
              <a:rPr lang="it" sz="900">
                <a:solidFill>
                  <a:schemeClr val="lt1"/>
                </a:solidFill>
                <a:latin typeface="Roboto"/>
                <a:ea typeface="Roboto"/>
                <a:cs typeface="Roboto"/>
                <a:sym typeface="Roboto"/>
              </a:rPr>
              <a:t>by QVΛN </a:t>
            </a:r>
            <a:endParaRPr sz="900">
              <a:solidFill>
                <a:schemeClr val="lt1"/>
              </a:solidFill>
              <a:latin typeface="Roboto"/>
              <a:ea typeface="Roboto"/>
              <a:cs typeface="Roboto"/>
              <a:sym typeface="Roboto"/>
            </a:endParaRPr>
          </a:p>
        </p:txBody>
      </p:sp>
      <p:sp>
        <p:nvSpPr>
          <p:cNvPr id="97" name="Google Shape;97;p14"/>
          <p:cNvSpPr txBox="1"/>
          <p:nvPr/>
        </p:nvSpPr>
        <p:spPr>
          <a:xfrm>
            <a:off x="3733875" y="8350950"/>
            <a:ext cx="1423500" cy="6465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it" sz="1000">
                <a:solidFill>
                  <a:schemeClr val="dk1"/>
                </a:solidFill>
              </a:rPr>
              <a:t>CORPORATE POLITICAL SPENDING</a:t>
            </a:r>
            <a:endParaRPr sz="1000">
              <a:solidFill>
                <a:schemeClr val="dk1"/>
              </a:solidFill>
            </a:endParaRPr>
          </a:p>
        </p:txBody>
      </p:sp>
      <p:sp>
        <p:nvSpPr>
          <p:cNvPr id="98" name="Google Shape;98;p14"/>
          <p:cNvSpPr txBox="1"/>
          <p:nvPr/>
        </p:nvSpPr>
        <p:spPr>
          <a:xfrm>
            <a:off x="5337725" y="8350950"/>
            <a:ext cx="1423500" cy="6465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it" sz="1000">
                <a:solidFill>
                  <a:schemeClr val="dk1"/>
                </a:solidFill>
              </a:rPr>
              <a:t>TOBACCO, ALCOHOL AND GAMBLING</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p:nvPr/>
        </p:nvSpPr>
        <p:spPr>
          <a:xfrm>
            <a:off x="682525" y="6571831"/>
            <a:ext cx="1974000" cy="323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it" sz="900">
                <a:solidFill>
                  <a:srgbClr val="0097A7"/>
                </a:solidFill>
                <a:latin typeface="Roboto"/>
                <a:ea typeface="Roboto"/>
                <a:cs typeface="Roboto"/>
                <a:sym typeface="Roboto"/>
              </a:rPr>
              <a:t>RIESGO  MEDIOAMBIENTAL</a:t>
            </a:r>
            <a:endParaRPr sz="900">
              <a:solidFill>
                <a:srgbClr val="0097A7"/>
              </a:solidFill>
              <a:latin typeface="Roboto"/>
              <a:ea typeface="Roboto"/>
              <a:cs typeface="Roboto"/>
              <a:sym typeface="Roboto"/>
            </a:endParaRPr>
          </a:p>
        </p:txBody>
      </p:sp>
      <p:sp>
        <p:nvSpPr>
          <p:cNvPr id="104" name="Google Shape;104;p15"/>
          <p:cNvSpPr/>
          <p:nvPr/>
        </p:nvSpPr>
        <p:spPr>
          <a:xfrm>
            <a:off x="0" y="1144875"/>
            <a:ext cx="316200" cy="13620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15"/>
          <p:cNvPicPr preferRelativeResize="0"/>
          <p:nvPr/>
        </p:nvPicPr>
        <p:blipFill rotWithShape="1">
          <a:blip r:embed="rId3">
            <a:alphaModFix/>
          </a:blip>
          <a:srcRect l="4238" t="42921" r="35549" b="36017"/>
          <a:stretch/>
        </p:blipFill>
        <p:spPr>
          <a:xfrm>
            <a:off x="0" y="0"/>
            <a:ext cx="7560000" cy="661075"/>
          </a:xfrm>
          <a:prstGeom prst="rect">
            <a:avLst/>
          </a:prstGeom>
          <a:noFill/>
          <a:ln>
            <a:noFill/>
          </a:ln>
        </p:spPr>
      </p:pic>
      <p:pic>
        <p:nvPicPr>
          <p:cNvPr id="106" name="Google Shape;106;p15"/>
          <p:cNvPicPr preferRelativeResize="0"/>
          <p:nvPr/>
        </p:nvPicPr>
        <p:blipFill>
          <a:blip r:embed="rId4">
            <a:alphaModFix/>
          </a:blip>
          <a:stretch>
            <a:fillRect/>
          </a:stretch>
        </p:blipFill>
        <p:spPr>
          <a:xfrm>
            <a:off x="744289" y="6817825"/>
            <a:ext cx="5668611" cy="1399200"/>
          </a:xfrm>
          <a:prstGeom prst="rect">
            <a:avLst/>
          </a:prstGeom>
          <a:noFill/>
          <a:ln>
            <a:noFill/>
          </a:ln>
        </p:spPr>
      </p:pic>
      <p:sp>
        <p:nvSpPr>
          <p:cNvPr id="107" name="Google Shape;107;p15"/>
          <p:cNvSpPr txBox="1"/>
          <p:nvPr/>
        </p:nvSpPr>
        <p:spPr>
          <a:xfrm>
            <a:off x="425450" y="1961325"/>
            <a:ext cx="3000000" cy="431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600" b="1">
                <a:solidFill>
                  <a:srgbClr val="434343"/>
                </a:solidFill>
                <a:latin typeface="Roboto"/>
                <a:ea typeface="Roboto"/>
                <a:cs typeface="Roboto"/>
                <a:sym typeface="Roboto"/>
              </a:rPr>
              <a:t>INFORME ESG</a:t>
            </a:r>
            <a:endParaRPr sz="1200"/>
          </a:p>
        </p:txBody>
      </p:sp>
      <p:sp>
        <p:nvSpPr>
          <p:cNvPr id="108" name="Google Shape;108;p15"/>
          <p:cNvSpPr txBox="1"/>
          <p:nvPr/>
        </p:nvSpPr>
        <p:spPr>
          <a:xfrm>
            <a:off x="425450" y="2483675"/>
            <a:ext cx="1509900" cy="52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2200">
                <a:solidFill>
                  <a:srgbClr val="434343"/>
                </a:solidFill>
                <a:latin typeface="Roboto"/>
                <a:ea typeface="Roboto"/>
                <a:cs typeface="Roboto"/>
                <a:sym typeface="Roboto"/>
              </a:rPr>
              <a:t>ESG Risk</a:t>
            </a:r>
            <a:endParaRPr sz="1200"/>
          </a:p>
        </p:txBody>
      </p:sp>
      <p:sp>
        <p:nvSpPr>
          <p:cNvPr id="109" name="Google Shape;109;p15"/>
          <p:cNvSpPr/>
          <p:nvPr/>
        </p:nvSpPr>
        <p:spPr>
          <a:xfrm flipH="1">
            <a:off x="526175" y="3006875"/>
            <a:ext cx="86100" cy="4002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612275" y="2996625"/>
            <a:ext cx="38667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200">
                <a:solidFill>
                  <a:srgbClr val="434343"/>
                </a:solidFill>
                <a:latin typeface="Roboto"/>
                <a:ea typeface="Roboto"/>
                <a:cs typeface="Roboto"/>
                <a:sym typeface="Roboto"/>
              </a:rPr>
              <a:t>Punctuación total ESG de la cartera o fondo</a:t>
            </a:r>
            <a:endParaRPr sz="1200">
              <a:solidFill>
                <a:schemeClr val="dk1"/>
              </a:solidFill>
            </a:endParaRPr>
          </a:p>
        </p:txBody>
      </p:sp>
      <p:sp>
        <p:nvSpPr>
          <p:cNvPr id="111" name="Google Shape;111;p15"/>
          <p:cNvSpPr txBox="1"/>
          <p:nvPr/>
        </p:nvSpPr>
        <p:spPr>
          <a:xfrm>
            <a:off x="425450" y="3330875"/>
            <a:ext cx="4628400" cy="3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800">
                <a:solidFill>
                  <a:srgbClr val="666666"/>
                </a:solidFill>
              </a:rPr>
              <a:t>El riesgo global ESG de la cartera/fondo en análisis.  </a:t>
            </a:r>
            <a:r>
              <a:rPr lang="it" sz="900">
                <a:solidFill>
                  <a:srgbClr val="838383"/>
                </a:solidFill>
                <a:latin typeface="Roboto"/>
                <a:ea typeface="Roboto"/>
                <a:cs typeface="Roboto"/>
                <a:sym typeface="Roboto"/>
              </a:rPr>
              <a:t>fondo</a:t>
            </a:r>
            <a:endParaRPr sz="900">
              <a:solidFill>
                <a:srgbClr val="838383"/>
              </a:solidFill>
            </a:endParaRPr>
          </a:p>
        </p:txBody>
      </p:sp>
      <p:sp>
        <p:nvSpPr>
          <p:cNvPr id="112" name="Google Shape;112;p15"/>
          <p:cNvSpPr txBox="1"/>
          <p:nvPr/>
        </p:nvSpPr>
        <p:spPr>
          <a:xfrm>
            <a:off x="1104313" y="3847613"/>
            <a:ext cx="11304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it">
                <a:solidFill>
                  <a:srgbClr val="0097A7"/>
                </a:solidFill>
                <a:latin typeface="Roboto"/>
                <a:ea typeface="Roboto"/>
                <a:cs typeface="Roboto"/>
                <a:sym typeface="Roboto"/>
              </a:rPr>
              <a:t>ESG RISK </a:t>
            </a:r>
            <a:endParaRPr>
              <a:solidFill>
                <a:srgbClr val="0097A7"/>
              </a:solidFill>
            </a:endParaRPr>
          </a:p>
        </p:txBody>
      </p:sp>
      <p:sp>
        <p:nvSpPr>
          <p:cNvPr id="113" name="Google Shape;113;p15"/>
          <p:cNvSpPr txBox="1"/>
          <p:nvPr/>
        </p:nvSpPr>
        <p:spPr>
          <a:xfrm>
            <a:off x="2740075" y="3940475"/>
            <a:ext cx="4369800" cy="2302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800">
                <a:solidFill>
                  <a:srgbClr val="666666"/>
                </a:solidFill>
              </a:rPr>
              <a:t>La cartera tiene un riesgo de 16.21/50, clasificado como riesgo bajo ESG. La puntuación es el resultado de la suma de los tres componentes de riesgo: Riesgo Medioambiental, Social y de Gobernanza. Mide el impacto de la cartera de diferentes componentes ESG. La puntuación es de utilidad en la evaluación y alineación de la cartera/fondo a ESG y para mitigar el impacto negativo de sus activos subyacentes.  </a:t>
            </a:r>
            <a:endParaRPr sz="800">
              <a:solidFill>
                <a:srgbClr val="666666"/>
              </a:solidFill>
              <a:latin typeface="Roboto"/>
              <a:ea typeface="Roboto"/>
              <a:cs typeface="Roboto"/>
              <a:sym typeface="Roboto"/>
            </a:endParaRPr>
          </a:p>
          <a:p>
            <a:pPr marL="0" lvl="0" indent="0" algn="l" rtl="0">
              <a:lnSpc>
                <a:spcPct val="115000"/>
              </a:lnSpc>
              <a:spcBef>
                <a:spcPts val="0"/>
              </a:spcBef>
              <a:spcAft>
                <a:spcPts val="0"/>
              </a:spcAft>
              <a:buNone/>
            </a:pPr>
            <a:endParaRPr sz="800">
              <a:solidFill>
                <a:srgbClr val="666666"/>
              </a:solidFill>
              <a:latin typeface="Roboto"/>
              <a:ea typeface="Roboto"/>
              <a:cs typeface="Roboto"/>
              <a:sym typeface="Roboto"/>
            </a:endParaRPr>
          </a:p>
          <a:p>
            <a:pPr marL="0" lvl="0" indent="0" algn="l" rtl="0">
              <a:lnSpc>
                <a:spcPct val="115000"/>
              </a:lnSpc>
              <a:spcBef>
                <a:spcPts val="0"/>
              </a:spcBef>
              <a:spcAft>
                <a:spcPts val="0"/>
              </a:spcAft>
              <a:buNone/>
            </a:pPr>
            <a:r>
              <a:rPr lang="it" sz="800" b="1">
                <a:solidFill>
                  <a:srgbClr val="666666"/>
                </a:solidFill>
                <a:latin typeface="Roboto"/>
                <a:ea typeface="Roboto"/>
                <a:cs typeface="Roboto"/>
                <a:sym typeface="Roboto"/>
              </a:rPr>
              <a:t>Interpretacioón de la punctuacion</a:t>
            </a:r>
            <a:endParaRPr sz="800" b="1">
              <a:solidFill>
                <a:srgbClr val="666666"/>
              </a:solidFill>
              <a:latin typeface="Roboto"/>
              <a:ea typeface="Roboto"/>
              <a:cs typeface="Roboto"/>
              <a:sym typeface="Roboto"/>
            </a:endParaRPr>
          </a:p>
          <a:p>
            <a:pPr marL="0" lvl="0" indent="0" algn="l" rtl="0">
              <a:lnSpc>
                <a:spcPct val="115000"/>
              </a:lnSpc>
              <a:spcBef>
                <a:spcPts val="0"/>
              </a:spcBef>
              <a:spcAft>
                <a:spcPts val="0"/>
              </a:spcAft>
              <a:buNone/>
            </a:pPr>
            <a:r>
              <a:rPr lang="it" sz="800">
                <a:solidFill>
                  <a:srgbClr val="666666"/>
                </a:solidFill>
              </a:rPr>
              <a:t>La puntuación ESG se calcula para cada activo subyacente de la cartera/fondo y se deriva para la cartera/fondo total. La puntuación de riesgo total oscila entre 0 (bajo riesgo) a 50 (alto riesgo). Es el resultado de la suma de los tres componentes individuales: Medioambiente, Social y Gobernanza. El riesgo de cada componente se mide en una escala de 0 (bajo riesgo) a 50 (riesgo alto).</a:t>
            </a:r>
            <a:endParaRPr sz="800">
              <a:solidFill>
                <a:srgbClr val="666666"/>
              </a:solidFill>
            </a:endParaRPr>
          </a:p>
          <a:p>
            <a:pPr marL="0" lvl="0" indent="0" algn="l" rtl="0">
              <a:lnSpc>
                <a:spcPct val="115000"/>
              </a:lnSpc>
              <a:spcBef>
                <a:spcPts val="1200"/>
              </a:spcBef>
              <a:spcAft>
                <a:spcPts val="0"/>
              </a:spcAft>
              <a:buNone/>
            </a:pPr>
            <a:r>
              <a:rPr lang="it" sz="800" b="1">
                <a:solidFill>
                  <a:srgbClr val="666666"/>
                </a:solidFill>
                <a:latin typeface="Roboto"/>
                <a:ea typeface="Roboto"/>
                <a:cs typeface="Roboto"/>
                <a:sym typeface="Roboto"/>
              </a:rPr>
              <a:t>BENCHMARK: </a:t>
            </a:r>
            <a:r>
              <a:rPr lang="it" sz="800" b="1">
                <a:solidFill>
                  <a:srgbClr val="0097A7"/>
                </a:solidFill>
                <a:latin typeface="Roboto"/>
                <a:ea typeface="Roboto"/>
                <a:cs typeface="Roboto"/>
                <a:sym typeface="Roboto"/>
              </a:rPr>
              <a:t>ISHARES GLOBAL CLEAN ENERGY </a:t>
            </a:r>
            <a:r>
              <a:rPr lang="it" sz="800" b="1">
                <a:solidFill>
                  <a:srgbClr val="999999"/>
                </a:solidFill>
                <a:latin typeface="Roboto"/>
                <a:ea typeface="Roboto"/>
                <a:cs typeface="Roboto"/>
                <a:sym typeface="Roboto"/>
              </a:rPr>
              <a:t>NASDAQ.NMS</a:t>
            </a:r>
            <a:endParaRPr sz="800" b="1">
              <a:solidFill>
                <a:srgbClr val="999999"/>
              </a:solidFill>
              <a:latin typeface="Roboto"/>
              <a:ea typeface="Roboto"/>
              <a:cs typeface="Roboto"/>
              <a:sym typeface="Roboto"/>
            </a:endParaRPr>
          </a:p>
          <a:p>
            <a:pPr marL="0" lvl="0" indent="0" algn="l" rtl="0">
              <a:lnSpc>
                <a:spcPct val="115000"/>
              </a:lnSpc>
              <a:spcBef>
                <a:spcPts val="0"/>
              </a:spcBef>
              <a:spcAft>
                <a:spcPts val="0"/>
              </a:spcAft>
              <a:buNone/>
            </a:pPr>
            <a:endParaRPr sz="800">
              <a:solidFill>
                <a:srgbClr val="666666"/>
              </a:solidFill>
            </a:endParaRPr>
          </a:p>
        </p:txBody>
      </p:sp>
      <p:pic>
        <p:nvPicPr>
          <p:cNvPr id="114" name="Google Shape;114;p15"/>
          <p:cNvPicPr preferRelativeResize="0"/>
          <p:nvPr/>
        </p:nvPicPr>
        <p:blipFill>
          <a:blip r:embed="rId5">
            <a:alphaModFix/>
          </a:blip>
          <a:stretch>
            <a:fillRect/>
          </a:stretch>
        </p:blipFill>
        <p:spPr>
          <a:xfrm>
            <a:off x="775412" y="4195575"/>
            <a:ext cx="1788224" cy="1546600"/>
          </a:xfrm>
          <a:prstGeom prst="rect">
            <a:avLst/>
          </a:prstGeom>
          <a:noFill/>
          <a:ln>
            <a:noFill/>
          </a:ln>
        </p:spPr>
      </p:pic>
      <p:sp>
        <p:nvSpPr>
          <p:cNvPr id="115" name="Google Shape;115;p15"/>
          <p:cNvSpPr txBox="1"/>
          <p:nvPr/>
        </p:nvSpPr>
        <p:spPr>
          <a:xfrm>
            <a:off x="2740075" y="3649338"/>
            <a:ext cx="35694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200">
                <a:solidFill>
                  <a:srgbClr val="434343"/>
                </a:solidFill>
                <a:latin typeface="Roboto"/>
                <a:ea typeface="Roboto"/>
                <a:cs typeface="Roboto"/>
                <a:sym typeface="Roboto"/>
              </a:rPr>
              <a:t>VISIÓN GENERAL DEL RIESGO</a:t>
            </a:r>
            <a:endParaRPr sz="1200"/>
          </a:p>
        </p:txBody>
      </p:sp>
      <p:sp>
        <p:nvSpPr>
          <p:cNvPr id="116" name="Google Shape;116;p15"/>
          <p:cNvSpPr txBox="1"/>
          <p:nvPr/>
        </p:nvSpPr>
        <p:spPr>
          <a:xfrm>
            <a:off x="6107775" y="27375"/>
            <a:ext cx="1265400" cy="606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it" sz="1600" b="1">
                <a:solidFill>
                  <a:schemeClr val="lt1"/>
                </a:solidFill>
                <a:latin typeface="Roboto"/>
                <a:ea typeface="Roboto"/>
                <a:cs typeface="Roboto"/>
                <a:sym typeface="Roboto"/>
              </a:rPr>
              <a:t>IMPΛCT</a:t>
            </a:r>
            <a:endParaRPr sz="1600" b="1">
              <a:solidFill>
                <a:schemeClr val="lt1"/>
              </a:solidFill>
              <a:latin typeface="Roboto"/>
              <a:ea typeface="Roboto"/>
              <a:cs typeface="Roboto"/>
              <a:sym typeface="Roboto"/>
            </a:endParaRPr>
          </a:p>
          <a:p>
            <a:pPr marL="0" lvl="0" indent="0" algn="r" rtl="0">
              <a:lnSpc>
                <a:spcPct val="115000"/>
              </a:lnSpc>
              <a:spcBef>
                <a:spcPts val="0"/>
              </a:spcBef>
              <a:spcAft>
                <a:spcPts val="0"/>
              </a:spcAft>
              <a:buNone/>
            </a:pPr>
            <a:r>
              <a:rPr lang="it" sz="900">
                <a:solidFill>
                  <a:schemeClr val="lt1"/>
                </a:solidFill>
                <a:latin typeface="Roboto"/>
                <a:ea typeface="Roboto"/>
                <a:cs typeface="Roboto"/>
                <a:sym typeface="Roboto"/>
              </a:rPr>
              <a:t>by QVΛN </a:t>
            </a:r>
            <a:endParaRPr sz="900">
              <a:solidFill>
                <a:schemeClr val="lt1"/>
              </a:solidFill>
              <a:latin typeface="Roboto"/>
              <a:ea typeface="Roboto"/>
              <a:cs typeface="Roboto"/>
              <a:sym typeface="Roboto"/>
            </a:endParaRPr>
          </a:p>
        </p:txBody>
      </p:sp>
      <p:sp>
        <p:nvSpPr>
          <p:cNvPr id="117" name="Google Shape;117;p15"/>
          <p:cNvSpPr txBox="1"/>
          <p:nvPr/>
        </p:nvSpPr>
        <p:spPr>
          <a:xfrm>
            <a:off x="2591600" y="6571831"/>
            <a:ext cx="1974000" cy="323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it" sz="900">
                <a:solidFill>
                  <a:srgbClr val="0097A7"/>
                </a:solidFill>
                <a:latin typeface="Roboto"/>
                <a:ea typeface="Roboto"/>
                <a:cs typeface="Roboto"/>
                <a:sym typeface="Roboto"/>
              </a:rPr>
              <a:t>RIESGO SOCIAL</a:t>
            </a:r>
            <a:endParaRPr sz="900">
              <a:solidFill>
                <a:srgbClr val="0097A7"/>
              </a:solidFill>
              <a:latin typeface="Roboto"/>
              <a:ea typeface="Roboto"/>
              <a:cs typeface="Roboto"/>
              <a:sym typeface="Roboto"/>
            </a:endParaRPr>
          </a:p>
        </p:txBody>
      </p:sp>
      <p:sp>
        <p:nvSpPr>
          <p:cNvPr id="118" name="Google Shape;118;p15"/>
          <p:cNvSpPr txBox="1"/>
          <p:nvPr/>
        </p:nvSpPr>
        <p:spPr>
          <a:xfrm>
            <a:off x="4478975" y="6571831"/>
            <a:ext cx="1974000" cy="323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it" sz="900">
                <a:solidFill>
                  <a:srgbClr val="0097A7"/>
                </a:solidFill>
                <a:latin typeface="Roboto"/>
                <a:ea typeface="Roboto"/>
                <a:cs typeface="Roboto"/>
                <a:sym typeface="Roboto"/>
              </a:rPr>
              <a:t>RIESGO GOBERNANZA</a:t>
            </a:r>
            <a:endParaRPr sz="900">
              <a:solidFill>
                <a:srgbClr val="0097A7"/>
              </a:solidFill>
              <a:latin typeface="Roboto"/>
              <a:ea typeface="Roboto"/>
              <a:cs typeface="Roboto"/>
              <a:sym typeface="Roboto"/>
            </a:endParaRPr>
          </a:p>
        </p:txBody>
      </p:sp>
      <p:sp>
        <p:nvSpPr>
          <p:cNvPr id="119" name="Google Shape;119;p15"/>
          <p:cNvSpPr txBox="1"/>
          <p:nvPr/>
        </p:nvSpPr>
        <p:spPr>
          <a:xfrm>
            <a:off x="425450" y="1506075"/>
            <a:ext cx="63063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2000" b="1">
                <a:solidFill>
                  <a:srgbClr val="434343"/>
                </a:solidFill>
                <a:latin typeface="Roboto"/>
                <a:ea typeface="Roboto"/>
                <a:cs typeface="Roboto"/>
                <a:sym typeface="Roboto"/>
              </a:rPr>
              <a:t>FONDO ESTRATEGIA</a:t>
            </a:r>
            <a:endParaRPr sz="2000" b="1">
              <a:solidFill>
                <a:srgbClr val="43434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aphicFrame>
        <p:nvGraphicFramePr>
          <p:cNvPr id="125" name="Google Shape;125;p16"/>
          <p:cNvGraphicFramePr/>
          <p:nvPr/>
        </p:nvGraphicFramePr>
        <p:xfrm>
          <a:off x="557250" y="1989667"/>
          <a:ext cx="3000000" cy="3000000"/>
        </p:xfrm>
        <a:graphic>
          <a:graphicData uri="http://schemas.openxmlformats.org/drawingml/2006/table">
            <a:tbl>
              <a:tblPr>
                <a:noFill/>
                <a:tableStyleId>{F7604F36-8768-4653-9A22-69010F046B1D}</a:tableStyleId>
              </a:tblPr>
              <a:tblGrid>
                <a:gridCol w="1352775">
                  <a:extLst>
                    <a:ext uri="{9D8B030D-6E8A-4147-A177-3AD203B41FA5}">
                      <a16:colId xmlns:a16="http://schemas.microsoft.com/office/drawing/2014/main" val="20000"/>
                    </a:ext>
                  </a:extLst>
                </a:gridCol>
                <a:gridCol w="896650">
                  <a:extLst>
                    <a:ext uri="{9D8B030D-6E8A-4147-A177-3AD203B41FA5}">
                      <a16:colId xmlns:a16="http://schemas.microsoft.com/office/drawing/2014/main" val="20001"/>
                    </a:ext>
                  </a:extLst>
                </a:gridCol>
                <a:gridCol w="907750">
                  <a:extLst>
                    <a:ext uri="{9D8B030D-6E8A-4147-A177-3AD203B41FA5}">
                      <a16:colId xmlns:a16="http://schemas.microsoft.com/office/drawing/2014/main" val="20002"/>
                    </a:ext>
                  </a:extLst>
                </a:gridCol>
                <a:gridCol w="805025">
                  <a:extLst>
                    <a:ext uri="{9D8B030D-6E8A-4147-A177-3AD203B41FA5}">
                      <a16:colId xmlns:a16="http://schemas.microsoft.com/office/drawing/2014/main" val="20003"/>
                    </a:ext>
                  </a:extLst>
                </a:gridCol>
                <a:gridCol w="586775">
                  <a:extLst>
                    <a:ext uri="{9D8B030D-6E8A-4147-A177-3AD203B41FA5}">
                      <a16:colId xmlns:a16="http://schemas.microsoft.com/office/drawing/2014/main" val="20004"/>
                    </a:ext>
                  </a:extLst>
                </a:gridCol>
                <a:gridCol w="852125">
                  <a:extLst>
                    <a:ext uri="{9D8B030D-6E8A-4147-A177-3AD203B41FA5}">
                      <a16:colId xmlns:a16="http://schemas.microsoft.com/office/drawing/2014/main" val="20005"/>
                    </a:ext>
                  </a:extLst>
                </a:gridCol>
                <a:gridCol w="719425">
                  <a:extLst>
                    <a:ext uri="{9D8B030D-6E8A-4147-A177-3AD203B41FA5}">
                      <a16:colId xmlns:a16="http://schemas.microsoft.com/office/drawing/2014/main" val="20006"/>
                    </a:ext>
                  </a:extLst>
                </a:gridCol>
              </a:tblGrid>
              <a:tr h="308000">
                <a:tc>
                  <a:txBody>
                    <a:bodyPr/>
                    <a:lstStyle/>
                    <a:p>
                      <a:pPr marL="0" lvl="0" indent="0" algn="ctr" rtl="0">
                        <a:spcBef>
                          <a:spcPts val="0"/>
                        </a:spcBef>
                        <a:spcAft>
                          <a:spcPts val="0"/>
                        </a:spcAft>
                        <a:buNone/>
                      </a:pPr>
                      <a:r>
                        <a:rPr lang="it" sz="600" b="1">
                          <a:solidFill>
                            <a:schemeClr val="lt1"/>
                          </a:solidFill>
                        </a:rPr>
                        <a:t>SECTOR</a:t>
                      </a:r>
                      <a:endParaRPr sz="600" b="1">
                        <a:solidFill>
                          <a:schemeClr val="lt1"/>
                        </a:solidFill>
                      </a:endParaRPr>
                    </a:p>
                  </a:txBody>
                  <a:tcPr marL="91425" marR="91425" marT="91425" marB="91425">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tc>
                  <a:txBody>
                    <a:bodyPr/>
                    <a:lstStyle/>
                    <a:p>
                      <a:pPr marL="0" marR="0" lvl="0" indent="0" algn="ctr" rtl="0">
                        <a:lnSpc>
                          <a:spcPct val="100000"/>
                        </a:lnSpc>
                        <a:spcBef>
                          <a:spcPts val="0"/>
                        </a:spcBef>
                        <a:spcAft>
                          <a:spcPts val="0"/>
                        </a:spcAft>
                        <a:buNone/>
                      </a:pPr>
                      <a:r>
                        <a:rPr lang="it" sz="600" b="1">
                          <a:solidFill>
                            <a:schemeClr val="lt1"/>
                          </a:solidFill>
                        </a:rPr>
                        <a:t>Pesos</a:t>
                      </a:r>
                      <a:endParaRPr sz="6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Media ESG Risk</a:t>
                      </a:r>
                      <a:endParaRPr sz="6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Contrib..</a:t>
                      </a:r>
                      <a:endParaRPr sz="6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E</a:t>
                      </a:r>
                      <a:endParaRPr sz="6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S</a:t>
                      </a:r>
                      <a:endParaRPr sz="6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G</a:t>
                      </a:r>
                      <a:endParaRPr sz="6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extLst>
                  <a:ext uri="{0D108BD9-81ED-4DB2-BD59-A6C34878D82A}">
                    <a16:rowId xmlns:a16="http://schemas.microsoft.com/office/drawing/2014/main" val="10000"/>
                  </a:ext>
                </a:extLst>
              </a:tr>
              <a:tr h="348725">
                <a:tc>
                  <a:txBody>
                    <a:bodyPr/>
                    <a:lstStyle/>
                    <a:p>
                      <a:pPr marL="0" marR="0" lvl="0" indent="0" algn="l" rtl="0">
                        <a:lnSpc>
                          <a:spcPct val="115000"/>
                        </a:lnSpc>
                        <a:spcBef>
                          <a:spcPts val="0"/>
                        </a:spcBef>
                        <a:spcAft>
                          <a:spcPts val="0"/>
                        </a:spcAft>
                        <a:buNone/>
                      </a:pPr>
                      <a:r>
                        <a:rPr lang="it" sz="600"/>
                        <a:t>Technology</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0097A7"/>
                          </a:solidFill>
                        </a:rPr>
                        <a:t>1.03%</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19.74</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t>0.30</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7.93</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6.31</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5.50</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48725">
                <a:tc>
                  <a:txBody>
                    <a:bodyPr/>
                    <a:lstStyle/>
                    <a:p>
                      <a:pPr marL="0" marR="0" lvl="0" indent="0" algn="l" rtl="0">
                        <a:lnSpc>
                          <a:spcPct val="115000"/>
                        </a:lnSpc>
                        <a:spcBef>
                          <a:spcPts val="0"/>
                        </a:spcBef>
                        <a:spcAft>
                          <a:spcPts val="0"/>
                        </a:spcAft>
                        <a:buNone/>
                      </a:pPr>
                      <a:r>
                        <a:rPr lang="it" sz="600"/>
                        <a:t>Energy</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0097A7"/>
                          </a:solidFill>
                        </a:rPr>
                        <a:t>3.83%</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b="1">
                          <a:solidFill>
                            <a:srgbClr val="0097A7"/>
                          </a:solidFill>
                        </a:rPr>
                        <a:t>14.57</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t>0.56</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7.38</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2.52</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4.68</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48725">
                <a:tc>
                  <a:txBody>
                    <a:bodyPr/>
                    <a:lstStyle/>
                    <a:p>
                      <a:pPr marL="0" marR="0" lvl="0" indent="0" algn="l" rtl="0">
                        <a:lnSpc>
                          <a:spcPct val="115000"/>
                        </a:lnSpc>
                        <a:spcBef>
                          <a:spcPts val="0"/>
                        </a:spcBef>
                        <a:spcAft>
                          <a:spcPts val="0"/>
                        </a:spcAft>
                        <a:buNone/>
                      </a:pPr>
                      <a:r>
                        <a:rPr lang="it" sz="600"/>
                        <a:t>Industrials</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0097A7"/>
                          </a:solidFill>
                        </a:rPr>
                        <a:t>3.84%</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b="1">
                          <a:solidFill>
                            <a:srgbClr val="0097A7"/>
                          </a:solidFill>
                        </a:rPr>
                        <a:t>12.41</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t>0.48</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4.14</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3.06</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5.21</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48725">
                <a:tc>
                  <a:txBody>
                    <a:bodyPr/>
                    <a:lstStyle/>
                    <a:p>
                      <a:pPr marL="0" marR="0" lvl="0" indent="0" algn="l" rtl="0">
                        <a:lnSpc>
                          <a:spcPct val="115000"/>
                        </a:lnSpc>
                        <a:spcBef>
                          <a:spcPts val="0"/>
                        </a:spcBef>
                        <a:spcAft>
                          <a:spcPts val="0"/>
                        </a:spcAft>
                        <a:buNone/>
                      </a:pPr>
                      <a:r>
                        <a:rPr lang="it" sz="600"/>
                        <a:t>Communication Services</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0097A7"/>
                          </a:solidFill>
                        </a:rPr>
                        <a:t>2.69%</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b="1">
                          <a:solidFill>
                            <a:srgbClr val="0097A7"/>
                          </a:solidFill>
                        </a:rPr>
                        <a:t>18.87</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t>0.51</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6.69</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4.27</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7.91</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48725">
                <a:tc>
                  <a:txBody>
                    <a:bodyPr/>
                    <a:lstStyle/>
                    <a:p>
                      <a:pPr marL="0" marR="0" lvl="0" indent="0" algn="l" rtl="0">
                        <a:lnSpc>
                          <a:spcPct val="115000"/>
                        </a:lnSpc>
                        <a:spcBef>
                          <a:spcPts val="0"/>
                        </a:spcBef>
                        <a:spcAft>
                          <a:spcPts val="0"/>
                        </a:spcAft>
                        <a:buNone/>
                      </a:pPr>
                      <a:r>
                        <a:rPr lang="it" sz="600"/>
                        <a:t>Basic Materials</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0097A7"/>
                          </a:solidFill>
                        </a:rPr>
                        <a:t>2.64%</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b="1">
                          <a:solidFill>
                            <a:srgbClr val="0097A7"/>
                          </a:solidFill>
                        </a:rPr>
                        <a:t>11.81</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t>0.31</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6.28</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2.50</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3.04</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48725">
                <a:tc>
                  <a:txBody>
                    <a:bodyPr/>
                    <a:lstStyle/>
                    <a:p>
                      <a:pPr marL="0" marR="0" lvl="0" indent="0" algn="l" rtl="0">
                        <a:lnSpc>
                          <a:spcPct val="115000"/>
                        </a:lnSpc>
                        <a:spcBef>
                          <a:spcPts val="0"/>
                        </a:spcBef>
                        <a:spcAft>
                          <a:spcPts val="0"/>
                        </a:spcAft>
                        <a:buNone/>
                      </a:pPr>
                      <a:r>
                        <a:rPr lang="it" sz="600"/>
                        <a:t>Financial Services</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0097A7"/>
                          </a:solidFill>
                        </a:rPr>
                        <a:t>23.29%</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b="1">
                          <a:solidFill>
                            <a:srgbClr val="0097A7"/>
                          </a:solidFill>
                        </a:rPr>
                        <a:t>16.09</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t>3.75</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5.71</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4.53</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5.86</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48725">
                <a:tc>
                  <a:txBody>
                    <a:bodyPr/>
                    <a:lstStyle/>
                    <a:p>
                      <a:pPr marL="0" marR="0" lvl="0" indent="0" algn="l" rtl="0">
                        <a:lnSpc>
                          <a:spcPct val="115000"/>
                        </a:lnSpc>
                        <a:spcBef>
                          <a:spcPts val="0"/>
                        </a:spcBef>
                        <a:spcAft>
                          <a:spcPts val="0"/>
                        </a:spcAft>
                        <a:buNone/>
                      </a:pPr>
                      <a:r>
                        <a:rPr lang="it" sz="600"/>
                        <a:t>Consumer Cyclical</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0097A7"/>
                          </a:solidFill>
                        </a:rPr>
                        <a:t>5.35%</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b="1">
                          <a:solidFill>
                            <a:srgbClr val="0097A7"/>
                          </a:solidFill>
                        </a:rPr>
                        <a:t>16.42</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t>0.88</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5.88</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2.64</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7.90</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r h="348725">
                <a:tc>
                  <a:txBody>
                    <a:bodyPr/>
                    <a:lstStyle/>
                    <a:p>
                      <a:pPr marL="0" marR="0" lvl="0" indent="0" algn="l" rtl="0">
                        <a:lnSpc>
                          <a:spcPct val="115000"/>
                        </a:lnSpc>
                        <a:spcBef>
                          <a:spcPts val="0"/>
                        </a:spcBef>
                        <a:spcAft>
                          <a:spcPts val="0"/>
                        </a:spcAft>
                        <a:buNone/>
                      </a:pPr>
                      <a:r>
                        <a:rPr lang="it" sz="600"/>
                        <a:t>Healthcare</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0097A7"/>
                          </a:solidFill>
                        </a:rPr>
                        <a:t>8.88%</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b="1">
                          <a:solidFill>
                            <a:srgbClr val="0097A7"/>
                          </a:solidFill>
                        </a:rPr>
                        <a:t>11.68</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t>1.04</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5.39</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2.16</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4.13</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8"/>
                  </a:ext>
                </a:extLst>
              </a:tr>
              <a:tr h="348725">
                <a:tc>
                  <a:txBody>
                    <a:bodyPr/>
                    <a:lstStyle/>
                    <a:p>
                      <a:pPr marL="0" marR="0" lvl="0" indent="0" algn="l" rtl="0">
                        <a:lnSpc>
                          <a:spcPct val="115000"/>
                        </a:lnSpc>
                        <a:spcBef>
                          <a:spcPts val="0"/>
                        </a:spcBef>
                        <a:spcAft>
                          <a:spcPts val="0"/>
                        </a:spcAft>
                        <a:buNone/>
                      </a:pPr>
                      <a:r>
                        <a:rPr lang="it" sz="600"/>
                        <a:t>Consumer Defensive</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0097A7"/>
                          </a:solidFill>
                        </a:rPr>
                        <a:t>5.99%</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b="1">
                          <a:solidFill>
                            <a:srgbClr val="0097A7"/>
                          </a:solidFill>
                        </a:rPr>
                        <a:t>14.85</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t>0.89</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4.95</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4.68</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5.22</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9"/>
                  </a:ext>
                </a:extLst>
              </a:tr>
              <a:tr h="348725">
                <a:tc>
                  <a:txBody>
                    <a:bodyPr/>
                    <a:lstStyle/>
                    <a:p>
                      <a:pPr marL="0" marR="0" lvl="0" indent="0" algn="l" rtl="0">
                        <a:lnSpc>
                          <a:spcPct val="115000"/>
                        </a:lnSpc>
                        <a:spcBef>
                          <a:spcPts val="0"/>
                        </a:spcBef>
                        <a:spcAft>
                          <a:spcPts val="0"/>
                        </a:spcAft>
                        <a:buNone/>
                      </a:pPr>
                      <a:r>
                        <a:rPr lang="it" sz="600"/>
                        <a:t>Real Estate</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0097A7"/>
                          </a:solidFill>
                        </a:rPr>
                        <a:t>3.02%</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b="1">
                          <a:solidFill>
                            <a:srgbClr val="0097A7"/>
                          </a:solidFill>
                        </a:rPr>
                        <a:t>14.09</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t>0.42</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6.31</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1.47</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6.31</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10"/>
                  </a:ext>
                </a:extLst>
              </a:tr>
              <a:tr h="348725">
                <a:tc>
                  <a:txBody>
                    <a:bodyPr/>
                    <a:lstStyle/>
                    <a:p>
                      <a:pPr marL="0" marR="0" lvl="0" indent="0" algn="l" rtl="0">
                        <a:lnSpc>
                          <a:spcPct val="115000"/>
                        </a:lnSpc>
                        <a:spcBef>
                          <a:spcPts val="0"/>
                        </a:spcBef>
                        <a:spcAft>
                          <a:spcPts val="0"/>
                        </a:spcAft>
                        <a:buNone/>
                      </a:pPr>
                      <a:r>
                        <a:rPr lang="it" sz="600"/>
                        <a:t>Utilities</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0097A7"/>
                          </a:solidFill>
                        </a:rPr>
                        <a:t>2.68%</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b="1">
                          <a:solidFill>
                            <a:srgbClr val="0097A7"/>
                          </a:solidFill>
                        </a:rPr>
                        <a:t>20.94</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t>0.56</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8.32</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5.50</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7.12</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11"/>
                  </a:ext>
                </a:extLst>
              </a:tr>
              <a:tr h="348725">
                <a:tc>
                  <a:txBody>
                    <a:bodyPr/>
                    <a:lstStyle/>
                    <a:p>
                      <a:pPr marL="0" marR="0" lvl="0" indent="0" algn="l" rtl="0">
                        <a:lnSpc>
                          <a:spcPct val="115000"/>
                        </a:lnSpc>
                        <a:spcBef>
                          <a:spcPts val="0"/>
                        </a:spcBef>
                        <a:spcAft>
                          <a:spcPts val="0"/>
                        </a:spcAft>
                        <a:buNone/>
                      </a:pPr>
                      <a:r>
                        <a:rPr lang="it" sz="600"/>
                        <a:t>Government</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0097A7"/>
                          </a:solidFill>
                        </a:rPr>
                        <a:t>36.77%</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b="1">
                          <a:solidFill>
                            <a:srgbClr val="0097A7"/>
                          </a:solidFill>
                        </a:rPr>
                        <a:t>11.01</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t>4.05</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4.21</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3.75</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a:t>3.06</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126" name="Google Shape;126;p16"/>
          <p:cNvSpPr/>
          <p:nvPr/>
        </p:nvSpPr>
        <p:spPr>
          <a:xfrm flipH="1">
            <a:off x="526175" y="1010975"/>
            <a:ext cx="86100" cy="4002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p:nvPr/>
        </p:nvSpPr>
        <p:spPr>
          <a:xfrm>
            <a:off x="612275" y="1000725"/>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200">
                <a:solidFill>
                  <a:srgbClr val="434343"/>
                </a:solidFill>
                <a:latin typeface="Roboto"/>
                <a:ea typeface="Roboto"/>
                <a:cs typeface="Roboto"/>
                <a:sym typeface="Roboto"/>
              </a:rPr>
              <a:t>ESG Risk: Distribución sectorial</a:t>
            </a:r>
            <a:endParaRPr sz="1200">
              <a:solidFill>
                <a:schemeClr val="dk1"/>
              </a:solidFill>
            </a:endParaRPr>
          </a:p>
        </p:txBody>
      </p:sp>
      <p:sp>
        <p:nvSpPr>
          <p:cNvPr id="128" name="Google Shape;128;p16"/>
          <p:cNvSpPr txBox="1"/>
          <p:nvPr/>
        </p:nvSpPr>
        <p:spPr>
          <a:xfrm>
            <a:off x="425450" y="1411175"/>
            <a:ext cx="6252300" cy="48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900">
                <a:solidFill>
                  <a:srgbClr val="838383"/>
                </a:solidFill>
                <a:latin typeface="Roboto"/>
                <a:ea typeface="Roboto"/>
                <a:cs typeface="Roboto"/>
                <a:sym typeface="Roboto"/>
              </a:rPr>
              <a:t>Media del riesgo ESG de cada sector representado en la cartera/fondo y su contribución al riesgo total. Los valores altos están asociados con un mayor riesgo ESG.  </a:t>
            </a:r>
            <a:endParaRPr sz="900">
              <a:solidFill>
                <a:srgbClr val="838383"/>
              </a:solidFill>
            </a:endParaRPr>
          </a:p>
        </p:txBody>
      </p:sp>
      <p:pic>
        <p:nvPicPr>
          <p:cNvPr id="129" name="Google Shape;129;p16"/>
          <p:cNvPicPr preferRelativeResize="0"/>
          <p:nvPr/>
        </p:nvPicPr>
        <p:blipFill rotWithShape="1">
          <a:blip r:embed="rId3">
            <a:alphaModFix/>
          </a:blip>
          <a:srcRect l="4238" t="42921" r="35549" b="36017"/>
          <a:stretch/>
        </p:blipFill>
        <p:spPr>
          <a:xfrm>
            <a:off x="0" y="0"/>
            <a:ext cx="7560000" cy="661075"/>
          </a:xfrm>
          <a:prstGeom prst="rect">
            <a:avLst/>
          </a:prstGeom>
          <a:noFill/>
          <a:ln>
            <a:noFill/>
          </a:ln>
        </p:spPr>
      </p:pic>
      <p:sp>
        <p:nvSpPr>
          <p:cNvPr id="130" name="Google Shape;130;p16"/>
          <p:cNvSpPr txBox="1"/>
          <p:nvPr/>
        </p:nvSpPr>
        <p:spPr>
          <a:xfrm>
            <a:off x="6107775" y="27375"/>
            <a:ext cx="1265400" cy="606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it" sz="1600" b="1">
                <a:solidFill>
                  <a:schemeClr val="lt1"/>
                </a:solidFill>
                <a:latin typeface="Roboto"/>
                <a:ea typeface="Roboto"/>
                <a:cs typeface="Roboto"/>
                <a:sym typeface="Roboto"/>
              </a:rPr>
              <a:t>IMPΛCT</a:t>
            </a:r>
            <a:endParaRPr sz="1600" b="1">
              <a:solidFill>
                <a:schemeClr val="lt1"/>
              </a:solidFill>
              <a:latin typeface="Roboto"/>
              <a:ea typeface="Roboto"/>
              <a:cs typeface="Roboto"/>
              <a:sym typeface="Roboto"/>
            </a:endParaRPr>
          </a:p>
          <a:p>
            <a:pPr marL="0" lvl="0" indent="0" algn="r" rtl="0">
              <a:lnSpc>
                <a:spcPct val="115000"/>
              </a:lnSpc>
              <a:spcBef>
                <a:spcPts val="0"/>
              </a:spcBef>
              <a:spcAft>
                <a:spcPts val="0"/>
              </a:spcAft>
              <a:buNone/>
            </a:pPr>
            <a:r>
              <a:rPr lang="it" sz="900">
                <a:solidFill>
                  <a:schemeClr val="lt1"/>
                </a:solidFill>
                <a:latin typeface="Roboto"/>
                <a:ea typeface="Roboto"/>
                <a:cs typeface="Roboto"/>
                <a:sym typeface="Roboto"/>
              </a:rPr>
              <a:t>by QVΛN </a:t>
            </a:r>
            <a:endParaRPr sz="900">
              <a:solidFill>
                <a:schemeClr val="lt1"/>
              </a:solidFill>
              <a:latin typeface="Roboto"/>
              <a:ea typeface="Roboto"/>
              <a:cs typeface="Roboto"/>
              <a:sym typeface="Roboto"/>
            </a:endParaRPr>
          </a:p>
        </p:txBody>
      </p:sp>
      <p:sp>
        <p:nvSpPr>
          <p:cNvPr id="131" name="Google Shape;131;p16"/>
          <p:cNvSpPr/>
          <p:nvPr/>
        </p:nvSpPr>
        <p:spPr>
          <a:xfrm flipH="1">
            <a:off x="520138" y="7128525"/>
            <a:ext cx="86100" cy="4002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txBox="1"/>
          <p:nvPr/>
        </p:nvSpPr>
        <p:spPr>
          <a:xfrm>
            <a:off x="606238" y="7118275"/>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200">
                <a:solidFill>
                  <a:srgbClr val="434343"/>
                </a:solidFill>
                <a:latin typeface="Roboto"/>
                <a:ea typeface="Roboto"/>
                <a:cs typeface="Roboto"/>
                <a:sym typeface="Roboto"/>
              </a:rPr>
              <a:t>ESG Risk: Ranking</a:t>
            </a:r>
            <a:endParaRPr sz="1200">
              <a:solidFill>
                <a:schemeClr val="dk1"/>
              </a:solidFill>
            </a:endParaRPr>
          </a:p>
        </p:txBody>
      </p:sp>
      <p:graphicFrame>
        <p:nvGraphicFramePr>
          <p:cNvPr id="133" name="Google Shape;133;p16"/>
          <p:cNvGraphicFramePr/>
          <p:nvPr/>
        </p:nvGraphicFramePr>
        <p:xfrm>
          <a:off x="520150" y="8011092"/>
          <a:ext cx="3000000" cy="3000000"/>
        </p:xfrm>
        <a:graphic>
          <a:graphicData uri="http://schemas.openxmlformats.org/drawingml/2006/table">
            <a:tbl>
              <a:tblPr>
                <a:noFill/>
                <a:tableStyleId>{F7604F36-8768-4653-9A22-69010F046B1D}</a:tableStyleId>
              </a:tblPr>
              <a:tblGrid>
                <a:gridCol w="750575">
                  <a:extLst>
                    <a:ext uri="{9D8B030D-6E8A-4147-A177-3AD203B41FA5}">
                      <a16:colId xmlns:a16="http://schemas.microsoft.com/office/drawing/2014/main" val="20000"/>
                    </a:ext>
                  </a:extLst>
                </a:gridCol>
                <a:gridCol w="497475">
                  <a:extLst>
                    <a:ext uri="{9D8B030D-6E8A-4147-A177-3AD203B41FA5}">
                      <a16:colId xmlns:a16="http://schemas.microsoft.com/office/drawing/2014/main" val="20001"/>
                    </a:ext>
                  </a:extLst>
                </a:gridCol>
                <a:gridCol w="5036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472775">
                  <a:extLst>
                    <a:ext uri="{9D8B030D-6E8A-4147-A177-3AD203B41FA5}">
                      <a16:colId xmlns:a16="http://schemas.microsoft.com/office/drawing/2014/main" val="20004"/>
                    </a:ext>
                  </a:extLst>
                </a:gridCol>
                <a:gridCol w="399150">
                  <a:extLst>
                    <a:ext uri="{9D8B030D-6E8A-4147-A177-3AD203B41FA5}">
                      <a16:colId xmlns:a16="http://schemas.microsoft.com/office/drawing/2014/main" val="20005"/>
                    </a:ext>
                  </a:extLst>
                </a:gridCol>
              </a:tblGrid>
              <a:tr h="336525">
                <a:tc>
                  <a:txBody>
                    <a:bodyPr/>
                    <a:lstStyle/>
                    <a:p>
                      <a:pPr marL="0" lvl="0" indent="0" algn="ctr" rtl="0">
                        <a:spcBef>
                          <a:spcPts val="0"/>
                        </a:spcBef>
                        <a:spcAft>
                          <a:spcPts val="0"/>
                        </a:spcAft>
                        <a:buNone/>
                      </a:pPr>
                      <a:r>
                        <a:rPr lang="it" sz="600" b="1">
                          <a:solidFill>
                            <a:schemeClr val="lt1"/>
                          </a:solidFill>
                        </a:rPr>
                        <a:t>Activo</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tc>
                  <a:txBody>
                    <a:bodyPr/>
                    <a:lstStyle/>
                    <a:p>
                      <a:pPr marL="0" marR="0" lvl="0" indent="0" algn="ctr" rtl="0">
                        <a:lnSpc>
                          <a:spcPct val="100000"/>
                        </a:lnSpc>
                        <a:spcBef>
                          <a:spcPts val="0"/>
                        </a:spcBef>
                        <a:spcAft>
                          <a:spcPts val="0"/>
                        </a:spcAft>
                        <a:buNone/>
                      </a:pPr>
                      <a:r>
                        <a:rPr lang="it" sz="600" b="1">
                          <a:solidFill>
                            <a:schemeClr val="lt1"/>
                          </a:solidFill>
                        </a:rPr>
                        <a:t>Pesos</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ESG</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E</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S</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G</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None/>
                      </a:pPr>
                      <a:r>
                        <a:rPr lang="it" sz="600"/>
                        <a:t>KONINKLIJKE PHILIPS NV</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0.36%</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7.51</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838383"/>
                          </a:solidFill>
                        </a:rPr>
                        <a:t>3.04</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838383"/>
                          </a:solidFill>
                        </a:rPr>
                        <a:t>1.42</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838383"/>
                          </a:solidFill>
                        </a:rPr>
                        <a:t>3.04</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0"/>
                        </a:spcAft>
                        <a:buNone/>
                      </a:pPr>
                      <a:r>
                        <a:rPr lang="it" sz="600"/>
                        <a:t>BUNDESREPUB. DEUTSCHLAND</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1.50%</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8.03</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838383"/>
                          </a:solidFill>
                        </a:rPr>
                        <a:t>3.03</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838383"/>
                          </a:solidFill>
                        </a:rPr>
                        <a:t>3.03</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838383"/>
                          </a:solidFill>
                        </a:rPr>
                        <a:t>1.41</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0"/>
                        </a:spcAft>
                        <a:buNone/>
                      </a:pPr>
                      <a:r>
                        <a:rPr lang="it" sz="600"/>
                        <a:t>FERROVIAL SA</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0.35%</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9.05</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838383"/>
                          </a:solidFill>
                        </a:rPr>
                        <a:t>6.26</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838383"/>
                          </a:solidFill>
                        </a:rPr>
                        <a:t>1.39</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838383"/>
                          </a:solidFill>
                        </a:rPr>
                        <a:t>1.39</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0"/>
                        </a:spcAft>
                        <a:buNone/>
                      </a:pPr>
                      <a:r>
                        <a:rPr lang="it" sz="600"/>
                        <a:t>VINCI SA</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0.46%</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9.24</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838383"/>
                          </a:solidFill>
                        </a:rPr>
                        <a:t>1.47</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838383"/>
                          </a:solidFill>
                        </a:rPr>
                        <a:t>4.70</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838383"/>
                          </a:solidFill>
                        </a:rPr>
                        <a:t>3.08</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0"/>
                        </a:spcAft>
                        <a:buNone/>
                      </a:pPr>
                      <a:r>
                        <a:rPr lang="it" sz="600"/>
                        <a:t>DAIMLER AG-REGISTERED SHARES</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0.39%</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9.31</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838383"/>
                          </a:solidFill>
                        </a:rPr>
                        <a:t>1.42</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838383"/>
                          </a:solidFill>
                        </a:rPr>
                        <a:t>1.42</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600" b="1">
                          <a:solidFill>
                            <a:srgbClr val="838383"/>
                          </a:solidFill>
                        </a:rPr>
                        <a:t>1.42</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134" name="Google Shape;134;p16"/>
          <p:cNvGraphicFramePr/>
          <p:nvPr/>
        </p:nvGraphicFramePr>
        <p:xfrm>
          <a:off x="3708400" y="8011092"/>
          <a:ext cx="3000000" cy="3000000"/>
        </p:xfrm>
        <a:graphic>
          <a:graphicData uri="http://schemas.openxmlformats.org/drawingml/2006/table">
            <a:tbl>
              <a:tblPr>
                <a:noFill/>
                <a:tableStyleId>{F7604F36-8768-4653-9A22-69010F046B1D}</a:tableStyleId>
              </a:tblPr>
              <a:tblGrid>
                <a:gridCol w="750575">
                  <a:extLst>
                    <a:ext uri="{9D8B030D-6E8A-4147-A177-3AD203B41FA5}">
                      <a16:colId xmlns:a16="http://schemas.microsoft.com/office/drawing/2014/main" val="20000"/>
                    </a:ext>
                  </a:extLst>
                </a:gridCol>
                <a:gridCol w="497475">
                  <a:extLst>
                    <a:ext uri="{9D8B030D-6E8A-4147-A177-3AD203B41FA5}">
                      <a16:colId xmlns:a16="http://schemas.microsoft.com/office/drawing/2014/main" val="20001"/>
                    </a:ext>
                  </a:extLst>
                </a:gridCol>
                <a:gridCol w="5036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472775">
                  <a:extLst>
                    <a:ext uri="{9D8B030D-6E8A-4147-A177-3AD203B41FA5}">
                      <a16:colId xmlns:a16="http://schemas.microsoft.com/office/drawing/2014/main" val="20004"/>
                    </a:ext>
                  </a:extLst>
                </a:gridCol>
                <a:gridCol w="399150">
                  <a:extLst>
                    <a:ext uri="{9D8B030D-6E8A-4147-A177-3AD203B41FA5}">
                      <a16:colId xmlns:a16="http://schemas.microsoft.com/office/drawing/2014/main" val="20005"/>
                    </a:ext>
                  </a:extLst>
                </a:gridCol>
              </a:tblGrid>
              <a:tr h="336525">
                <a:tc>
                  <a:txBody>
                    <a:bodyPr/>
                    <a:lstStyle/>
                    <a:p>
                      <a:pPr marL="0" lvl="0" indent="0" algn="ctr" rtl="0">
                        <a:spcBef>
                          <a:spcPts val="0"/>
                        </a:spcBef>
                        <a:spcAft>
                          <a:spcPts val="0"/>
                        </a:spcAft>
                        <a:buNone/>
                      </a:pPr>
                      <a:r>
                        <a:rPr lang="it" sz="600" b="1">
                          <a:solidFill>
                            <a:schemeClr val="lt1"/>
                          </a:solidFill>
                        </a:rPr>
                        <a:t>Activo</a:t>
                      </a:r>
                      <a:endParaRPr sz="600" b="1">
                        <a:solidFill>
                          <a:schemeClr val="lt1"/>
                        </a:solidFill>
                      </a:endParaRPr>
                    </a:p>
                  </a:txBody>
                  <a:tcPr marL="91425" marR="91425" marT="91425" marB="91425">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tc>
                  <a:txBody>
                    <a:bodyPr/>
                    <a:lstStyle/>
                    <a:p>
                      <a:pPr marL="0" marR="0" lvl="0" indent="0" algn="ctr" rtl="0">
                        <a:lnSpc>
                          <a:spcPct val="100000"/>
                        </a:lnSpc>
                        <a:spcBef>
                          <a:spcPts val="0"/>
                        </a:spcBef>
                        <a:spcAft>
                          <a:spcPts val="0"/>
                        </a:spcAft>
                        <a:buNone/>
                      </a:pPr>
                      <a:r>
                        <a:rPr lang="it" sz="600" b="1">
                          <a:solidFill>
                            <a:schemeClr val="lt1"/>
                          </a:solidFill>
                        </a:rPr>
                        <a:t>Pesos</a:t>
                      </a:r>
                      <a:endParaRPr sz="6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ESG</a:t>
                      </a:r>
                      <a:endParaRPr sz="6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E</a:t>
                      </a:r>
                      <a:endParaRPr sz="6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S</a:t>
                      </a:r>
                      <a:endParaRPr sz="6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G</a:t>
                      </a:r>
                      <a:endParaRPr sz="6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None/>
                      </a:pPr>
                      <a:r>
                        <a:rPr lang="it" sz="600"/>
                        <a:t>IBERDROLA SA</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0.36%</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CC0000"/>
                          </a:solidFill>
                        </a:rPr>
                        <a:t>37.89</a:t>
                      </a:r>
                      <a:endParaRPr sz="1000" b="1">
                        <a:solidFill>
                          <a:srgbClr val="CC0000"/>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11.14</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9.51</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12.76</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0"/>
                        </a:spcAft>
                        <a:buNone/>
                      </a:pPr>
                      <a:r>
                        <a:rPr lang="it" sz="600"/>
                        <a:t>ANIMA HOLDING SPA</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0.35%</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b="1">
                          <a:solidFill>
                            <a:srgbClr val="CC0000"/>
                          </a:solidFill>
                        </a:rPr>
                        <a:t>33.41</a:t>
                      </a:r>
                      <a:endParaRPr sz="1000" b="1">
                        <a:solidFill>
                          <a:srgbClr val="CC0000"/>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12.76</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12.76</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7.89</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0"/>
                        </a:spcAft>
                        <a:buNone/>
                      </a:pPr>
                      <a:r>
                        <a:rPr lang="it" sz="600"/>
                        <a:t>UNICAJA BANCO SA</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0.46%</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b="1">
                          <a:solidFill>
                            <a:srgbClr val="CC0000"/>
                          </a:solidFill>
                        </a:rPr>
                        <a:t>32.39</a:t>
                      </a:r>
                      <a:endParaRPr sz="1000" b="1">
                        <a:solidFill>
                          <a:srgbClr val="CC0000"/>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12.75</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4.64</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12.75</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0"/>
                        </a:spcAft>
                        <a:buNone/>
                      </a:pPr>
                      <a:r>
                        <a:rPr lang="it" sz="600"/>
                        <a:t>ILIAD SA</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0.39%</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b="1">
                          <a:solidFill>
                            <a:srgbClr val="CC0000"/>
                          </a:solidFill>
                        </a:rPr>
                        <a:t>29.14</a:t>
                      </a:r>
                      <a:endParaRPr sz="1000" b="1">
                        <a:solidFill>
                          <a:srgbClr val="CC0000"/>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6.26</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7.89</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12.75</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0"/>
                        </a:spcAft>
                        <a:buNone/>
                      </a:pPr>
                      <a:r>
                        <a:rPr lang="it" sz="600"/>
                        <a:t>VOLKSWAGEN</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0.39%</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it" sz="1000" b="1">
                          <a:solidFill>
                            <a:srgbClr val="CC0000"/>
                          </a:solidFill>
                        </a:rPr>
                        <a:t>27.74</a:t>
                      </a:r>
                      <a:endParaRPr sz="1000" b="1">
                        <a:solidFill>
                          <a:srgbClr val="CC0000"/>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9.53</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1.45</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838383"/>
                          </a:solidFill>
                        </a:rPr>
                        <a:t>11.15</a:t>
                      </a:r>
                      <a:endParaRPr sz="600" b="1">
                        <a:solidFill>
                          <a:srgbClr val="83838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5" name="Google Shape;135;p16"/>
          <p:cNvSpPr txBox="1"/>
          <p:nvPr/>
        </p:nvSpPr>
        <p:spPr>
          <a:xfrm>
            <a:off x="523388" y="7661050"/>
            <a:ext cx="3000000" cy="3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900">
                <a:solidFill>
                  <a:srgbClr val="838383"/>
                </a:solidFill>
                <a:latin typeface="Roboto"/>
                <a:ea typeface="Roboto"/>
                <a:cs typeface="Roboto"/>
                <a:sym typeface="Roboto"/>
              </a:rPr>
              <a:t>Activos con el menor riesgo ESG</a:t>
            </a:r>
            <a:endParaRPr/>
          </a:p>
        </p:txBody>
      </p:sp>
      <p:sp>
        <p:nvSpPr>
          <p:cNvPr id="136" name="Google Shape;136;p16"/>
          <p:cNvSpPr txBox="1"/>
          <p:nvPr/>
        </p:nvSpPr>
        <p:spPr>
          <a:xfrm>
            <a:off x="3711638" y="7661050"/>
            <a:ext cx="3000000" cy="3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900">
                <a:solidFill>
                  <a:srgbClr val="838383"/>
                </a:solidFill>
                <a:latin typeface="Roboto"/>
                <a:ea typeface="Roboto"/>
                <a:cs typeface="Roboto"/>
                <a:sym typeface="Roboto"/>
              </a:rPr>
              <a:t>Activos con el major riesgo ESG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7"/>
          <p:cNvSpPr/>
          <p:nvPr/>
        </p:nvSpPr>
        <p:spPr>
          <a:xfrm flipH="1">
            <a:off x="526175" y="1163375"/>
            <a:ext cx="86100" cy="4002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txBox="1"/>
          <p:nvPr/>
        </p:nvSpPr>
        <p:spPr>
          <a:xfrm>
            <a:off x="612275" y="11531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a:solidFill>
                  <a:srgbClr val="434343"/>
                </a:solidFill>
                <a:latin typeface="Roboto"/>
                <a:ea typeface="Roboto"/>
                <a:cs typeface="Roboto"/>
                <a:sym typeface="Roboto"/>
              </a:rPr>
              <a:t>ESG Risk: Controversies</a:t>
            </a:r>
            <a:endParaRPr>
              <a:solidFill>
                <a:schemeClr val="dk1"/>
              </a:solidFill>
            </a:endParaRPr>
          </a:p>
        </p:txBody>
      </p:sp>
      <p:sp>
        <p:nvSpPr>
          <p:cNvPr id="143" name="Google Shape;143;p17"/>
          <p:cNvSpPr txBox="1"/>
          <p:nvPr/>
        </p:nvSpPr>
        <p:spPr>
          <a:xfrm>
            <a:off x="425450" y="1563575"/>
            <a:ext cx="64284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100">
                <a:solidFill>
                  <a:srgbClr val="838383"/>
                </a:solidFill>
                <a:latin typeface="Roboto"/>
                <a:ea typeface="Roboto"/>
                <a:cs typeface="Roboto"/>
                <a:sym typeface="Roboto"/>
              </a:rPr>
              <a:t>Análisis de las principales controversias a nivel de cartera/fondo y de sus activos.  </a:t>
            </a:r>
            <a:endParaRPr sz="1100">
              <a:solidFill>
                <a:srgbClr val="838383"/>
              </a:solidFill>
            </a:endParaRPr>
          </a:p>
        </p:txBody>
      </p:sp>
      <p:sp>
        <p:nvSpPr>
          <p:cNvPr id="144" name="Google Shape;144;p17"/>
          <p:cNvSpPr txBox="1"/>
          <p:nvPr/>
        </p:nvSpPr>
        <p:spPr>
          <a:xfrm>
            <a:off x="425450" y="1969175"/>
            <a:ext cx="1668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900"/>
              <a:t>Controversias promedio</a:t>
            </a:r>
            <a:endParaRPr sz="900"/>
          </a:p>
          <a:p>
            <a:pPr marL="0" lvl="0" indent="0" algn="l" rtl="0">
              <a:spcBef>
                <a:spcPts val="0"/>
              </a:spcBef>
              <a:spcAft>
                <a:spcPts val="0"/>
              </a:spcAft>
              <a:buNone/>
            </a:pPr>
            <a:r>
              <a:rPr lang="it" sz="1100">
                <a:solidFill>
                  <a:srgbClr val="434343"/>
                </a:solidFill>
              </a:rPr>
              <a:t>3.0</a:t>
            </a:r>
            <a:endParaRPr sz="1100">
              <a:solidFill>
                <a:srgbClr val="434343"/>
              </a:solidFill>
            </a:endParaRPr>
          </a:p>
        </p:txBody>
      </p:sp>
      <p:graphicFrame>
        <p:nvGraphicFramePr>
          <p:cNvPr id="145" name="Google Shape;145;p17"/>
          <p:cNvGraphicFramePr/>
          <p:nvPr/>
        </p:nvGraphicFramePr>
        <p:xfrm>
          <a:off x="425450" y="2820067"/>
          <a:ext cx="3000000" cy="3000000"/>
        </p:xfrm>
        <a:graphic>
          <a:graphicData uri="http://schemas.openxmlformats.org/drawingml/2006/table">
            <a:tbl>
              <a:tblPr>
                <a:noFill/>
                <a:tableStyleId>{F7604F36-8768-4653-9A22-69010F046B1D}</a:tableStyleId>
              </a:tblPr>
              <a:tblGrid>
                <a:gridCol w="2563650">
                  <a:extLst>
                    <a:ext uri="{9D8B030D-6E8A-4147-A177-3AD203B41FA5}">
                      <a16:colId xmlns:a16="http://schemas.microsoft.com/office/drawing/2014/main" val="20000"/>
                    </a:ext>
                  </a:extLst>
                </a:gridCol>
                <a:gridCol w="790900">
                  <a:extLst>
                    <a:ext uri="{9D8B030D-6E8A-4147-A177-3AD203B41FA5}">
                      <a16:colId xmlns:a16="http://schemas.microsoft.com/office/drawing/2014/main" val="20001"/>
                    </a:ext>
                  </a:extLst>
                </a:gridCol>
                <a:gridCol w="3253825">
                  <a:extLst>
                    <a:ext uri="{9D8B030D-6E8A-4147-A177-3AD203B41FA5}">
                      <a16:colId xmlns:a16="http://schemas.microsoft.com/office/drawing/2014/main" val="20002"/>
                    </a:ext>
                  </a:extLst>
                </a:gridCol>
              </a:tblGrid>
              <a:tr h="336525">
                <a:tc>
                  <a:txBody>
                    <a:bodyPr/>
                    <a:lstStyle/>
                    <a:p>
                      <a:pPr marL="0" lvl="0" indent="0" algn="ctr" rtl="0">
                        <a:spcBef>
                          <a:spcPts val="0"/>
                        </a:spcBef>
                        <a:spcAft>
                          <a:spcPts val="0"/>
                        </a:spcAft>
                        <a:buNone/>
                      </a:pPr>
                      <a:r>
                        <a:rPr lang="it" sz="1000" b="1">
                          <a:solidFill>
                            <a:schemeClr val="lt1"/>
                          </a:solidFill>
                        </a:rPr>
                        <a:t>Pillar</a:t>
                      </a:r>
                      <a:endParaRPr sz="1000" b="1">
                        <a:solidFill>
                          <a:schemeClr val="lt1"/>
                        </a:solidFill>
                      </a:endParaRPr>
                    </a:p>
                  </a:txBody>
                  <a:tcPr marL="91425" marR="91425" marT="91425" marB="91425">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1000" b="1">
                          <a:solidFill>
                            <a:schemeClr val="lt1"/>
                          </a:solidFill>
                        </a:rPr>
                        <a:t>Category</a:t>
                      </a:r>
                      <a:endParaRPr sz="10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1000" b="1">
                          <a:solidFill>
                            <a:schemeClr val="lt1"/>
                          </a:solidFill>
                        </a:rPr>
                        <a:t>Controversy</a:t>
                      </a:r>
                      <a:endParaRPr sz="1000" b="1">
                        <a:solidFill>
                          <a:schemeClr val="lt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B w="9525" cap="flat" cmpd="sng">
                      <a:solidFill>
                        <a:schemeClr val="lt2"/>
                      </a:solidFill>
                      <a:prstDash val="solid"/>
                      <a:round/>
                      <a:headEnd type="none" w="sm" len="sm"/>
                      <a:tailEnd type="none" w="sm" len="sm"/>
                    </a:lnB>
                    <a:solidFill>
                      <a:srgbClr val="0097A7"/>
                    </a:solidFill>
                  </a:tcPr>
                </a:tc>
                <a:extLst>
                  <a:ext uri="{0D108BD9-81ED-4DB2-BD59-A6C34878D82A}">
                    <a16:rowId xmlns:a16="http://schemas.microsoft.com/office/drawing/2014/main" val="10000"/>
                  </a:ext>
                </a:extLst>
              </a:tr>
              <a:tr h="381000">
                <a:tc>
                  <a:txBody>
                    <a:bodyPr/>
                    <a:lstStyle/>
                    <a:p>
                      <a:pPr marL="0" lvl="0" indent="0" algn="l" rtl="0">
                        <a:lnSpc>
                          <a:spcPct val="115000"/>
                        </a:lnSpc>
                        <a:spcBef>
                          <a:spcPts val="0"/>
                        </a:spcBef>
                        <a:spcAft>
                          <a:spcPts val="0"/>
                        </a:spcAft>
                        <a:buNone/>
                      </a:pPr>
                      <a:r>
                        <a:rPr lang="it" sz="1000">
                          <a:solidFill>
                            <a:srgbClr val="434343"/>
                          </a:solidFill>
                        </a:rPr>
                        <a:t>AIRBUS</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990000"/>
                          </a:solidFill>
                        </a:rPr>
                        <a:t>4</a:t>
                      </a:r>
                      <a:endParaRPr sz="1000" b="1">
                        <a:solidFill>
                          <a:srgbClr val="990000"/>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it" sz="800">
                          <a:solidFill>
                            <a:srgbClr val="434343"/>
                          </a:solidFill>
                        </a:rPr>
                        <a:t>Ética empresarial; Controversia operaciones</a:t>
                      </a:r>
                      <a:endParaRPr sz="800">
                        <a:solidFill>
                          <a:srgbClr val="434343"/>
                        </a:solidFill>
                      </a:endParaRPr>
                    </a:p>
                  </a:txBody>
                  <a:tcPr marL="91425" marR="9142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0"/>
                        </a:spcBef>
                        <a:spcAft>
                          <a:spcPts val="0"/>
                        </a:spcAft>
                        <a:buNone/>
                      </a:pPr>
                      <a:r>
                        <a:rPr lang="it" sz="1000">
                          <a:solidFill>
                            <a:srgbClr val="434343"/>
                          </a:solidFill>
                        </a:rPr>
                        <a:t>VOLKSWAGEN AG-PREF</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990000"/>
                          </a:solidFill>
                        </a:rPr>
                        <a:t>4</a:t>
                      </a:r>
                      <a:endParaRPr sz="1000" b="1">
                        <a:solidFill>
                          <a:srgbClr val="990000"/>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it" sz="800">
                          <a:solidFill>
                            <a:srgbClr val="434343"/>
                          </a:solidFill>
                        </a:rPr>
                        <a:t>Ética empresarial; Controversia operaciones; Medio ambiente</a:t>
                      </a:r>
                      <a:endParaRPr sz="800">
                        <a:solidFill>
                          <a:srgbClr val="434343"/>
                        </a:solidFill>
                      </a:endParaRPr>
                    </a:p>
                  </a:txBody>
                  <a:tcPr marL="91425" marR="9142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15000"/>
                        </a:lnSpc>
                        <a:spcBef>
                          <a:spcPts val="0"/>
                        </a:spcBef>
                        <a:spcAft>
                          <a:spcPts val="0"/>
                        </a:spcAft>
                        <a:buNone/>
                      </a:pPr>
                      <a:r>
                        <a:rPr lang="it" sz="1000">
                          <a:solidFill>
                            <a:srgbClr val="434343"/>
                          </a:solidFill>
                        </a:rPr>
                        <a:t>IBERDROLA SA</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990000"/>
                          </a:solidFill>
                        </a:rPr>
                        <a:t>4</a:t>
                      </a:r>
                      <a:endParaRPr sz="1000" b="1">
                        <a:solidFill>
                          <a:srgbClr val="990000"/>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it" sz="800">
                          <a:solidFill>
                            <a:srgbClr val="434343"/>
                          </a:solidFill>
                        </a:rPr>
                        <a:t>Medio ambiente; Ética empresarial</a:t>
                      </a:r>
                      <a:endParaRPr sz="800">
                        <a:solidFill>
                          <a:srgbClr val="434343"/>
                        </a:solidFill>
                      </a:endParaRPr>
                    </a:p>
                  </a:txBody>
                  <a:tcPr marL="91425" marR="9142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15000"/>
                        </a:lnSpc>
                        <a:spcBef>
                          <a:spcPts val="0"/>
                        </a:spcBef>
                        <a:spcAft>
                          <a:spcPts val="0"/>
                        </a:spcAft>
                        <a:buNone/>
                      </a:pPr>
                      <a:r>
                        <a:rPr lang="it" sz="1000">
                          <a:solidFill>
                            <a:srgbClr val="434343"/>
                          </a:solidFill>
                        </a:rPr>
                        <a:t>ENI SPA</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990000"/>
                          </a:solidFill>
                        </a:rPr>
                        <a:t>3</a:t>
                      </a:r>
                      <a:endParaRPr sz="1000" b="1">
                        <a:solidFill>
                          <a:srgbClr val="990000"/>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it" sz="800">
                          <a:solidFill>
                            <a:srgbClr val="434343"/>
                          </a:solidFill>
                        </a:rPr>
                        <a:t>Ética empresarial; Controversias por fraude fiscal</a:t>
                      </a:r>
                      <a:endParaRPr sz="800">
                        <a:solidFill>
                          <a:srgbClr val="434343"/>
                        </a:solidFill>
                      </a:endParaRPr>
                    </a:p>
                  </a:txBody>
                  <a:tcPr marL="91425" marR="9142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lnSpc>
                          <a:spcPct val="115000"/>
                        </a:lnSpc>
                        <a:spcBef>
                          <a:spcPts val="0"/>
                        </a:spcBef>
                        <a:spcAft>
                          <a:spcPts val="0"/>
                        </a:spcAft>
                        <a:buNone/>
                      </a:pPr>
                      <a:r>
                        <a:rPr lang="it" sz="1000">
                          <a:solidFill>
                            <a:srgbClr val="434343"/>
                          </a:solidFill>
                        </a:rPr>
                        <a:t>SIEMENS AG-REG</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990000"/>
                          </a:solidFill>
                        </a:rPr>
                        <a:t>3</a:t>
                      </a:r>
                      <a:endParaRPr sz="1000" b="1">
                        <a:solidFill>
                          <a:srgbClr val="990000"/>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it" sz="800">
                          <a:solidFill>
                            <a:srgbClr val="434343"/>
                          </a:solidFill>
                        </a:rPr>
                        <a:t>Medio ambiente; Controversia operaciones</a:t>
                      </a:r>
                      <a:endParaRPr sz="800">
                        <a:solidFill>
                          <a:srgbClr val="434343"/>
                        </a:solidFill>
                      </a:endParaRPr>
                    </a:p>
                  </a:txBody>
                  <a:tcPr marL="91425" marR="9142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lnSpc>
                          <a:spcPct val="115000"/>
                        </a:lnSpc>
                        <a:spcBef>
                          <a:spcPts val="0"/>
                        </a:spcBef>
                        <a:spcAft>
                          <a:spcPts val="0"/>
                        </a:spcAft>
                        <a:buNone/>
                      </a:pPr>
                      <a:r>
                        <a:rPr lang="it" sz="1000">
                          <a:solidFill>
                            <a:srgbClr val="434343"/>
                          </a:solidFill>
                        </a:rPr>
                        <a:t>SANOFI</a:t>
                      </a:r>
                      <a:endParaRPr sz="10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990000"/>
                          </a:solidFill>
                        </a:rPr>
                        <a:t>2</a:t>
                      </a:r>
                      <a:endParaRPr sz="1000" b="1">
                        <a:solidFill>
                          <a:srgbClr val="990000"/>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it" sz="800">
                          <a:solidFill>
                            <a:srgbClr val="434343"/>
                          </a:solidFill>
                        </a:rPr>
                        <a:t>Controversias de los consumidores</a:t>
                      </a:r>
                      <a:endParaRPr sz="800">
                        <a:solidFill>
                          <a:srgbClr val="434343"/>
                        </a:solidFill>
                      </a:endParaRPr>
                    </a:p>
                  </a:txBody>
                  <a:tcPr marL="91425" marR="9142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46" name="Google Shape;146;p17"/>
          <p:cNvSpPr txBox="1"/>
          <p:nvPr/>
        </p:nvSpPr>
        <p:spPr>
          <a:xfrm>
            <a:off x="2223700" y="1969175"/>
            <a:ext cx="1668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900"/>
              <a:t>Controversias totales</a:t>
            </a:r>
            <a:endParaRPr sz="900"/>
          </a:p>
          <a:p>
            <a:pPr marL="0" lvl="0" indent="0" algn="l" rtl="0">
              <a:spcBef>
                <a:spcPts val="0"/>
              </a:spcBef>
              <a:spcAft>
                <a:spcPts val="0"/>
              </a:spcAft>
              <a:buNone/>
            </a:pPr>
            <a:r>
              <a:rPr lang="it" sz="1100">
                <a:solidFill>
                  <a:srgbClr val="434343"/>
                </a:solidFill>
              </a:rPr>
              <a:t>19</a:t>
            </a:r>
            <a:endParaRPr sz="1100">
              <a:solidFill>
                <a:srgbClr val="434343"/>
              </a:solidFill>
            </a:endParaRPr>
          </a:p>
        </p:txBody>
      </p:sp>
      <p:sp>
        <p:nvSpPr>
          <p:cNvPr id="147" name="Google Shape;147;p17"/>
          <p:cNvSpPr txBox="1"/>
          <p:nvPr/>
        </p:nvSpPr>
        <p:spPr>
          <a:xfrm>
            <a:off x="4021950" y="1969175"/>
            <a:ext cx="1668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900"/>
              <a:t>Top Categoria</a:t>
            </a:r>
            <a:endParaRPr sz="900"/>
          </a:p>
          <a:p>
            <a:pPr marL="0" lvl="0" indent="0" algn="l" rtl="0">
              <a:spcBef>
                <a:spcPts val="0"/>
              </a:spcBef>
              <a:spcAft>
                <a:spcPts val="0"/>
              </a:spcAft>
              <a:buNone/>
            </a:pPr>
            <a:r>
              <a:rPr lang="it" sz="1100">
                <a:solidFill>
                  <a:srgbClr val="434343"/>
                </a:solidFill>
              </a:rPr>
              <a:t>Medio Ambiente</a:t>
            </a:r>
            <a:endParaRPr sz="1100">
              <a:solidFill>
                <a:srgbClr val="434343"/>
              </a:solidFill>
            </a:endParaRPr>
          </a:p>
        </p:txBody>
      </p:sp>
      <p:sp>
        <p:nvSpPr>
          <p:cNvPr id="148" name="Google Shape;148;p17"/>
          <p:cNvSpPr txBox="1"/>
          <p:nvPr/>
        </p:nvSpPr>
        <p:spPr>
          <a:xfrm>
            <a:off x="5628350" y="1969175"/>
            <a:ext cx="1668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sz="900"/>
              <a:t>Activo mas polemico</a:t>
            </a:r>
            <a:endParaRPr sz="900"/>
          </a:p>
          <a:p>
            <a:pPr marL="0" lvl="0" indent="0" algn="l" rtl="0">
              <a:spcBef>
                <a:spcPts val="0"/>
              </a:spcBef>
              <a:spcAft>
                <a:spcPts val="0"/>
              </a:spcAft>
              <a:buNone/>
            </a:pPr>
            <a:r>
              <a:rPr lang="it" sz="1100">
                <a:solidFill>
                  <a:srgbClr val="434343"/>
                </a:solidFill>
              </a:rPr>
              <a:t>VOLKSWAGEN AG</a:t>
            </a:r>
            <a:endParaRPr sz="1100">
              <a:solidFill>
                <a:srgbClr val="434343"/>
              </a:solidFill>
            </a:endParaRPr>
          </a:p>
        </p:txBody>
      </p:sp>
      <p:pic>
        <p:nvPicPr>
          <p:cNvPr id="149" name="Google Shape;149;p17"/>
          <p:cNvPicPr preferRelativeResize="0"/>
          <p:nvPr/>
        </p:nvPicPr>
        <p:blipFill rotWithShape="1">
          <a:blip r:embed="rId3">
            <a:alphaModFix/>
          </a:blip>
          <a:srcRect l="4238" t="42921" r="35549" b="36017"/>
          <a:stretch/>
        </p:blipFill>
        <p:spPr>
          <a:xfrm>
            <a:off x="0" y="0"/>
            <a:ext cx="7560000" cy="661075"/>
          </a:xfrm>
          <a:prstGeom prst="rect">
            <a:avLst/>
          </a:prstGeom>
          <a:noFill/>
          <a:ln>
            <a:noFill/>
          </a:ln>
        </p:spPr>
      </p:pic>
      <p:sp>
        <p:nvSpPr>
          <p:cNvPr id="150" name="Google Shape;150;p17"/>
          <p:cNvSpPr txBox="1"/>
          <p:nvPr/>
        </p:nvSpPr>
        <p:spPr>
          <a:xfrm>
            <a:off x="6107775" y="27375"/>
            <a:ext cx="1265400" cy="606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it" sz="1600" b="1">
                <a:solidFill>
                  <a:schemeClr val="lt1"/>
                </a:solidFill>
                <a:latin typeface="Roboto"/>
                <a:ea typeface="Roboto"/>
                <a:cs typeface="Roboto"/>
                <a:sym typeface="Roboto"/>
              </a:rPr>
              <a:t>IMPΛCT</a:t>
            </a:r>
            <a:endParaRPr sz="1600" b="1">
              <a:solidFill>
                <a:schemeClr val="lt1"/>
              </a:solidFill>
              <a:latin typeface="Roboto"/>
              <a:ea typeface="Roboto"/>
              <a:cs typeface="Roboto"/>
              <a:sym typeface="Roboto"/>
            </a:endParaRPr>
          </a:p>
          <a:p>
            <a:pPr marL="0" lvl="0" indent="0" algn="r" rtl="0">
              <a:lnSpc>
                <a:spcPct val="115000"/>
              </a:lnSpc>
              <a:spcBef>
                <a:spcPts val="0"/>
              </a:spcBef>
              <a:spcAft>
                <a:spcPts val="0"/>
              </a:spcAft>
              <a:buNone/>
            </a:pPr>
            <a:r>
              <a:rPr lang="it" sz="900">
                <a:solidFill>
                  <a:schemeClr val="lt1"/>
                </a:solidFill>
                <a:latin typeface="Roboto"/>
                <a:ea typeface="Roboto"/>
                <a:cs typeface="Roboto"/>
                <a:sym typeface="Roboto"/>
              </a:rPr>
              <a:t>by QVΛN </a:t>
            </a:r>
            <a:endParaRPr sz="900">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aphicFrame>
        <p:nvGraphicFramePr>
          <p:cNvPr id="155" name="Google Shape;155;p18"/>
          <p:cNvGraphicFramePr/>
          <p:nvPr/>
        </p:nvGraphicFramePr>
        <p:xfrm>
          <a:off x="557250" y="2294467"/>
          <a:ext cx="3000000" cy="3000000"/>
        </p:xfrm>
        <a:graphic>
          <a:graphicData uri="http://schemas.openxmlformats.org/drawingml/2006/table">
            <a:tbl>
              <a:tblPr>
                <a:noFill/>
                <a:tableStyleId>{F7604F36-8768-4653-9A22-69010F046B1D}</a:tableStyleId>
              </a:tblPr>
              <a:tblGrid>
                <a:gridCol w="908500">
                  <a:extLst>
                    <a:ext uri="{9D8B030D-6E8A-4147-A177-3AD203B41FA5}">
                      <a16:colId xmlns:a16="http://schemas.microsoft.com/office/drawing/2014/main" val="20000"/>
                    </a:ext>
                  </a:extLst>
                </a:gridCol>
                <a:gridCol w="602175">
                  <a:extLst>
                    <a:ext uri="{9D8B030D-6E8A-4147-A177-3AD203B41FA5}">
                      <a16:colId xmlns:a16="http://schemas.microsoft.com/office/drawing/2014/main" val="20001"/>
                    </a:ext>
                  </a:extLst>
                </a:gridCol>
                <a:gridCol w="609625">
                  <a:extLst>
                    <a:ext uri="{9D8B030D-6E8A-4147-A177-3AD203B41FA5}">
                      <a16:colId xmlns:a16="http://schemas.microsoft.com/office/drawing/2014/main" val="20002"/>
                    </a:ext>
                  </a:extLst>
                </a:gridCol>
                <a:gridCol w="540650">
                  <a:extLst>
                    <a:ext uri="{9D8B030D-6E8A-4147-A177-3AD203B41FA5}">
                      <a16:colId xmlns:a16="http://schemas.microsoft.com/office/drawing/2014/main" val="20003"/>
                    </a:ext>
                  </a:extLst>
                </a:gridCol>
                <a:gridCol w="394075">
                  <a:extLst>
                    <a:ext uri="{9D8B030D-6E8A-4147-A177-3AD203B41FA5}">
                      <a16:colId xmlns:a16="http://schemas.microsoft.com/office/drawing/2014/main" val="20004"/>
                    </a:ext>
                  </a:extLst>
                </a:gridCol>
                <a:gridCol w="572275">
                  <a:extLst>
                    <a:ext uri="{9D8B030D-6E8A-4147-A177-3AD203B41FA5}">
                      <a16:colId xmlns:a16="http://schemas.microsoft.com/office/drawing/2014/main" val="20005"/>
                    </a:ext>
                  </a:extLst>
                </a:gridCol>
                <a:gridCol w="483150">
                  <a:extLst>
                    <a:ext uri="{9D8B030D-6E8A-4147-A177-3AD203B41FA5}">
                      <a16:colId xmlns:a16="http://schemas.microsoft.com/office/drawing/2014/main" val="20006"/>
                    </a:ext>
                  </a:extLst>
                </a:gridCol>
                <a:gridCol w="713100">
                  <a:extLst>
                    <a:ext uri="{9D8B030D-6E8A-4147-A177-3AD203B41FA5}">
                      <a16:colId xmlns:a16="http://schemas.microsoft.com/office/drawing/2014/main" val="20007"/>
                    </a:ext>
                  </a:extLst>
                </a:gridCol>
                <a:gridCol w="540650">
                  <a:extLst>
                    <a:ext uri="{9D8B030D-6E8A-4147-A177-3AD203B41FA5}">
                      <a16:colId xmlns:a16="http://schemas.microsoft.com/office/drawing/2014/main" val="20008"/>
                    </a:ext>
                  </a:extLst>
                </a:gridCol>
                <a:gridCol w="540650">
                  <a:extLst>
                    <a:ext uri="{9D8B030D-6E8A-4147-A177-3AD203B41FA5}">
                      <a16:colId xmlns:a16="http://schemas.microsoft.com/office/drawing/2014/main" val="20009"/>
                    </a:ext>
                  </a:extLst>
                </a:gridCol>
                <a:gridCol w="540650">
                  <a:extLst>
                    <a:ext uri="{9D8B030D-6E8A-4147-A177-3AD203B41FA5}">
                      <a16:colId xmlns:a16="http://schemas.microsoft.com/office/drawing/2014/main" val="20010"/>
                    </a:ext>
                  </a:extLst>
                </a:gridCol>
              </a:tblGrid>
              <a:tr h="336525">
                <a:tc>
                  <a:txBody>
                    <a:bodyPr/>
                    <a:lstStyle/>
                    <a:p>
                      <a:pPr marL="0" lvl="0" indent="0" algn="ctr" rtl="0">
                        <a:spcBef>
                          <a:spcPts val="0"/>
                        </a:spcBef>
                        <a:spcAft>
                          <a:spcPts val="0"/>
                        </a:spcAft>
                        <a:buNone/>
                      </a:pPr>
                      <a:r>
                        <a:rPr lang="it" sz="600" b="1">
                          <a:solidFill>
                            <a:schemeClr val="lt1"/>
                          </a:solidFill>
                        </a:rPr>
                        <a:t>Activo subjacente</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tc>
                  <a:txBody>
                    <a:bodyPr/>
                    <a:lstStyle/>
                    <a:p>
                      <a:pPr marL="0" marR="0" lvl="0" indent="0" algn="ctr" rtl="0">
                        <a:lnSpc>
                          <a:spcPct val="100000"/>
                        </a:lnSpc>
                        <a:spcBef>
                          <a:spcPts val="0"/>
                        </a:spcBef>
                        <a:spcAft>
                          <a:spcPts val="0"/>
                        </a:spcAft>
                        <a:buNone/>
                      </a:pPr>
                      <a:r>
                        <a:rPr lang="it" sz="600" b="1">
                          <a:solidFill>
                            <a:schemeClr val="lt1"/>
                          </a:solidFill>
                        </a:rPr>
                        <a:t>Pesos</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ESG Risk</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Contrib..</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E</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S</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G</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ESG_comp</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E_comp</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S_comp</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tc>
                  <a:txBody>
                    <a:bodyPr/>
                    <a:lstStyle/>
                    <a:p>
                      <a:pPr marL="0" lvl="0" indent="0" algn="ctr" rtl="0">
                        <a:spcBef>
                          <a:spcPts val="0"/>
                        </a:spcBef>
                        <a:spcAft>
                          <a:spcPts val="0"/>
                        </a:spcAft>
                        <a:buNone/>
                      </a:pPr>
                      <a:r>
                        <a:rPr lang="it" sz="600" b="1">
                          <a:solidFill>
                            <a:schemeClr val="lt1"/>
                          </a:solidFill>
                        </a:rPr>
                        <a:t>G_comp</a:t>
                      </a:r>
                      <a:endParaRPr sz="600" b="1">
                        <a:solidFill>
                          <a:schemeClr val="lt1"/>
                        </a:solidFill>
                      </a:endParaRPr>
                    </a:p>
                  </a:txBody>
                  <a:tcPr marL="91425" marR="91425" marT="91425" marB="91425">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rgbClr val="0097A7"/>
                    </a:solidFill>
                  </a:tcPr>
                </a:tc>
                <a:extLst>
                  <a:ext uri="{0D108BD9-81ED-4DB2-BD59-A6C34878D82A}">
                    <a16:rowId xmlns:a16="http://schemas.microsoft.com/office/drawing/2014/main" val="10000"/>
                  </a:ext>
                </a:extLst>
              </a:tr>
              <a:tr h="381000">
                <a:tc>
                  <a:txBody>
                    <a:bodyPr/>
                    <a:lstStyle/>
                    <a:p>
                      <a:pPr marL="0" marR="0" lvl="0" indent="0" algn="l" rtl="0">
                        <a:lnSpc>
                          <a:spcPct val="115000"/>
                        </a:lnSpc>
                        <a:spcBef>
                          <a:spcPts val="0"/>
                        </a:spcBef>
                        <a:spcAft>
                          <a:spcPts val="0"/>
                        </a:spcAft>
                        <a:buNone/>
                      </a:pPr>
                      <a:r>
                        <a:rPr lang="it" sz="600"/>
                        <a:t>AIR LIQUIDE SA</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0097A7"/>
                          </a:solidFill>
                        </a:rPr>
                        <a:t>7.50%</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15.73</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1.1808</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9.55</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4.71</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1.48</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28.4050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14.6500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5.6550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8.10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l" rtl="0">
                        <a:lnSpc>
                          <a:spcPct val="115000"/>
                        </a:lnSpc>
                        <a:spcBef>
                          <a:spcPts val="0"/>
                        </a:spcBef>
                        <a:spcAft>
                          <a:spcPts val="0"/>
                        </a:spcAft>
                        <a:buNone/>
                      </a:pPr>
                      <a:r>
                        <a:rPr lang="it" sz="600"/>
                        <a:t>AIRBUS</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0097A7"/>
                          </a:solidFill>
                        </a:rPr>
                        <a:t>7.86%</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21.30</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1.2348</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6.31</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3.08</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6.31</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27.5275</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6.6238</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12.4838</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8.42</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l" rtl="0">
                        <a:lnSpc>
                          <a:spcPct val="115000"/>
                        </a:lnSpc>
                        <a:spcBef>
                          <a:spcPts val="0"/>
                        </a:spcBef>
                        <a:spcAft>
                          <a:spcPts val="0"/>
                        </a:spcAft>
                        <a:buNone/>
                      </a:pPr>
                      <a:r>
                        <a:rPr lang="it" sz="600"/>
                        <a:t>BUONI POLIENNALI DEL TES</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0097A7"/>
                          </a:solidFill>
                        </a:rPr>
                        <a:t>7.26%</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13.56</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0.9025</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3.07</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4.68</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4.68</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23.6600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5.8400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5.9500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11.87</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l" rtl="0">
                        <a:lnSpc>
                          <a:spcPct val="115000"/>
                        </a:lnSpc>
                        <a:spcBef>
                          <a:spcPts val="0"/>
                        </a:spcBef>
                        <a:spcAft>
                          <a:spcPts val="0"/>
                        </a:spcAft>
                        <a:buNone/>
                      </a:pPr>
                      <a:r>
                        <a:rPr lang="it" sz="600"/>
                        <a:t>CAIXABANK SA</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0097A7"/>
                          </a:solidFill>
                        </a:rPr>
                        <a:t>6.47%</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11.41</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0.5932</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3.06</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3.06</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3.06</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21.6400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4.3400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8.9900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8.31</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marR="0" lvl="0" indent="0" algn="l" rtl="0">
                        <a:lnSpc>
                          <a:spcPct val="115000"/>
                        </a:lnSpc>
                        <a:spcBef>
                          <a:spcPts val="0"/>
                        </a:spcBef>
                        <a:spcAft>
                          <a:spcPts val="0"/>
                        </a:spcAft>
                        <a:buNone/>
                      </a:pPr>
                      <a:r>
                        <a:rPr lang="it" sz="600"/>
                        <a:t>ENI SPA</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0097A7"/>
                          </a:solidFill>
                        </a:rPr>
                        <a:t>7.05%</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14.17</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0.6438</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4.66</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1.42</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3.04</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37.9800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18.8000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10.4000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8.78</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marR="0" lvl="0" indent="0" algn="l" rtl="0">
                        <a:lnSpc>
                          <a:spcPct val="115000"/>
                        </a:lnSpc>
                        <a:spcBef>
                          <a:spcPts val="0"/>
                        </a:spcBef>
                        <a:spcAft>
                          <a:spcPts val="0"/>
                        </a:spcAft>
                        <a:buNone/>
                      </a:pPr>
                      <a:r>
                        <a:rPr lang="it" sz="600"/>
                        <a:t>FERROVIAL SA</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0097A7"/>
                          </a:solidFill>
                        </a:rPr>
                        <a:t>5.51%</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9.09</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0.5011</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6.27</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1.41</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1.41</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28.4050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14.6500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5.6550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8.10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marR="0" lvl="0" indent="0" algn="l" rtl="0">
                        <a:lnSpc>
                          <a:spcPct val="115000"/>
                        </a:lnSpc>
                        <a:spcBef>
                          <a:spcPts val="0"/>
                        </a:spcBef>
                        <a:spcAft>
                          <a:spcPts val="0"/>
                        </a:spcAft>
                        <a:buNone/>
                      </a:pPr>
                      <a:r>
                        <a:rPr lang="it" sz="600"/>
                        <a:t>GRIFOLS SA</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0097A7"/>
                          </a:solidFill>
                        </a:rPr>
                        <a:t>4.59%</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13.92</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0.6385</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3.02</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3.02</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7.89</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25.1750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1.8400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14.2000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9.14</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7"/>
                  </a:ext>
                </a:extLst>
              </a:tr>
              <a:tr h="381000">
                <a:tc>
                  <a:txBody>
                    <a:bodyPr/>
                    <a:lstStyle/>
                    <a:p>
                      <a:pPr marL="0" marR="0" lvl="0" indent="0" algn="l" rtl="0">
                        <a:lnSpc>
                          <a:spcPct val="115000"/>
                        </a:lnSpc>
                        <a:spcBef>
                          <a:spcPts val="0"/>
                        </a:spcBef>
                        <a:spcAft>
                          <a:spcPts val="0"/>
                        </a:spcAft>
                        <a:buNone/>
                      </a:pPr>
                      <a:r>
                        <a:rPr lang="it" sz="600"/>
                        <a:t>HEINEKEN NV</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0097A7"/>
                          </a:solidFill>
                        </a:rPr>
                        <a:t>8.67%</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18.96</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1.6435</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4.71</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3.09</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11.16</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21.8000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2.4400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9.0600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10.30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8"/>
                  </a:ext>
                </a:extLst>
              </a:tr>
              <a:tr h="381000">
                <a:tc>
                  <a:txBody>
                    <a:bodyPr/>
                    <a:lstStyle/>
                    <a:p>
                      <a:pPr marL="0" marR="0" lvl="0" indent="0" algn="l" rtl="0">
                        <a:lnSpc>
                          <a:spcPct val="115000"/>
                        </a:lnSpc>
                        <a:spcBef>
                          <a:spcPts val="0"/>
                        </a:spcBef>
                        <a:spcAft>
                          <a:spcPts val="0"/>
                        </a:spcAft>
                        <a:buNone/>
                      </a:pPr>
                      <a:r>
                        <a:rPr lang="it" sz="600"/>
                        <a:t>IBERDROLA SA</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0097A7"/>
                          </a:solidFill>
                        </a:rPr>
                        <a:t>4.69%</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37.95</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1.5685</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11.16</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9.54</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12.77</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31.4100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13.9000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10.8000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6.71</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9"/>
                  </a:ext>
                </a:extLst>
              </a:tr>
              <a:tr h="381000">
                <a:tc>
                  <a:txBody>
                    <a:bodyPr/>
                    <a:lstStyle/>
                    <a:p>
                      <a:pPr marL="0" marR="0" lvl="0" indent="0" algn="l" rtl="0">
                        <a:lnSpc>
                          <a:spcPct val="115000"/>
                        </a:lnSpc>
                        <a:spcBef>
                          <a:spcPts val="0"/>
                        </a:spcBef>
                        <a:spcAft>
                          <a:spcPts val="0"/>
                        </a:spcAft>
                        <a:buNone/>
                      </a:pPr>
                      <a:r>
                        <a:rPr lang="it" sz="600"/>
                        <a:t>INMOBILIARIA COLONIAL SO</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0097A7"/>
                          </a:solidFill>
                        </a:rPr>
                        <a:t>5.22%</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14.05</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0.7339</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6.30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1.45</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6.30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16.4900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2.1300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4.5600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9.80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10"/>
                  </a:ext>
                </a:extLst>
              </a:tr>
              <a:tr h="381000">
                <a:tc>
                  <a:txBody>
                    <a:bodyPr/>
                    <a:lstStyle/>
                    <a:p>
                      <a:pPr marL="0" marR="0" lvl="0" indent="0" algn="l" rtl="0">
                        <a:lnSpc>
                          <a:spcPct val="115000"/>
                        </a:lnSpc>
                        <a:spcBef>
                          <a:spcPts val="0"/>
                        </a:spcBef>
                        <a:spcAft>
                          <a:spcPts val="0"/>
                        </a:spcAft>
                        <a:buNone/>
                      </a:pPr>
                      <a:r>
                        <a:rPr lang="it" sz="600"/>
                        <a:t>SANOFI</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0097A7"/>
                          </a:solidFill>
                        </a:rPr>
                        <a:t>7.15%</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13.58</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0.7715</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6.29</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1.44</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3.06</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25.1750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1.8400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14.2000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9.14</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11"/>
                  </a:ext>
                </a:extLst>
              </a:tr>
              <a:tr h="381000">
                <a:tc>
                  <a:txBody>
                    <a:bodyPr/>
                    <a:lstStyle/>
                    <a:p>
                      <a:pPr marL="0" marR="0" lvl="0" indent="0" algn="l" rtl="0">
                        <a:lnSpc>
                          <a:spcPct val="115000"/>
                        </a:lnSpc>
                        <a:spcBef>
                          <a:spcPts val="0"/>
                        </a:spcBef>
                        <a:spcAft>
                          <a:spcPts val="0"/>
                        </a:spcAft>
                        <a:buNone/>
                      </a:pPr>
                      <a:r>
                        <a:rPr lang="it" sz="600"/>
                        <a:t>SAP SE</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0097A7"/>
                          </a:solidFill>
                        </a:rPr>
                        <a:t>10.15%</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10.37</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0.5975</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3.04</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1.42</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1.42</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22.4867</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8.3450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6.8683</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7.27</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12"/>
                  </a:ext>
                </a:extLst>
              </a:tr>
              <a:tr h="381000">
                <a:tc>
                  <a:txBody>
                    <a:bodyPr/>
                    <a:lstStyle/>
                    <a:p>
                      <a:pPr marL="0" marR="0" lvl="0" indent="0" algn="l" rtl="0">
                        <a:lnSpc>
                          <a:spcPct val="115000"/>
                        </a:lnSpc>
                        <a:spcBef>
                          <a:spcPts val="0"/>
                        </a:spcBef>
                        <a:spcAft>
                          <a:spcPts val="0"/>
                        </a:spcAft>
                        <a:buNone/>
                      </a:pPr>
                      <a:r>
                        <a:rPr lang="it" sz="600"/>
                        <a:t>SIEMENS AG-REG</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0097A7"/>
                          </a:solidFill>
                        </a:rPr>
                        <a:t>4.45%</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13.57</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0.4045</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3.03</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3.03</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3.03</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27.5275</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6.6238</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12.4838</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8.42</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13"/>
                  </a:ext>
                </a:extLst>
              </a:tr>
              <a:tr h="381000">
                <a:tc>
                  <a:txBody>
                    <a:bodyPr/>
                    <a:lstStyle/>
                    <a:p>
                      <a:pPr marL="0" marR="0" lvl="0" indent="0" algn="l" rtl="0">
                        <a:lnSpc>
                          <a:spcPct val="115000"/>
                        </a:lnSpc>
                        <a:spcBef>
                          <a:spcPts val="0"/>
                        </a:spcBef>
                        <a:spcAft>
                          <a:spcPts val="0"/>
                        </a:spcAft>
                        <a:buNone/>
                      </a:pPr>
                      <a:r>
                        <a:rPr lang="it" sz="600"/>
                        <a:t>TELEFONICA SA</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0097A7"/>
                          </a:solidFill>
                        </a:rPr>
                        <a:t>7.23%</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14.59</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0.7721</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4.64</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1.39</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4.64</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32.9500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9.8100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10.1100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13.03</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14"/>
                  </a:ext>
                </a:extLst>
              </a:tr>
              <a:tr h="381000">
                <a:tc>
                  <a:txBody>
                    <a:bodyPr/>
                    <a:lstStyle/>
                    <a:p>
                      <a:pPr marL="0" marR="0" lvl="0" indent="0" algn="l" rtl="0">
                        <a:lnSpc>
                          <a:spcPct val="115000"/>
                        </a:lnSpc>
                        <a:spcBef>
                          <a:spcPts val="0"/>
                        </a:spcBef>
                        <a:spcAft>
                          <a:spcPts val="0"/>
                        </a:spcAft>
                        <a:buNone/>
                      </a:pPr>
                      <a:r>
                        <a:rPr lang="it" sz="600"/>
                        <a:t>VOLKSWAGEN AG-PREF</a:t>
                      </a:r>
                      <a:endParaRPr sz="600"/>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b="1">
                          <a:solidFill>
                            <a:srgbClr val="0097A7"/>
                          </a:solidFill>
                        </a:rPr>
                        <a:t>6.18%</a:t>
                      </a:r>
                      <a:endParaRPr sz="6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1000" b="1">
                          <a:solidFill>
                            <a:srgbClr val="0097A7"/>
                          </a:solidFill>
                        </a:rPr>
                        <a:t>27.79</a:t>
                      </a:r>
                      <a:endParaRPr sz="1000" b="1">
                        <a:solidFill>
                          <a:srgbClr val="0097A7"/>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1.3707</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9.55</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1.48</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11.16</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17.5700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1.6583</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7.8300</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it" sz="600">
                          <a:solidFill>
                            <a:srgbClr val="434343"/>
                          </a:solidFill>
                        </a:rPr>
                        <a:t>8.08</a:t>
                      </a:r>
                      <a:endParaRPr sz="600">
                        <a:solidFill>
                          <a:srgbClr val="434343"/>
                        </a:solidFill>
                      </a:endParaRPr>
                    </a:p>
                  </a:txBody>
                  <a:tcPr marL="28575" marR="28575" marT="19050" marB="19050"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15"/>
                  </a:ext>
                </a:extLst>
              </a:tr>
            </a:tbl>
          </a:graphicData>
        </a:graphic>
      </p:graphicFrame>
      <p:sp>
        <p:nvSpPr>
          <p:cNvPr id="156" name="Google Shape;156;p18"/>
          <p:cNvSpPr/>
          <p:nvPr/>
        </p:nvSpPr>
        <p:spPr>
          <a:xfrm flipH="1">
            <a:off x="526175" y="1163375"/>
            <a:ext cx="86100" cy="4002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txBox="1"/>
          <p:nvPr/>
        </p:nvSpPr>
        <p:spPr>
          <a:xfrm>
            <a:off x="612275" y="1153125"/>
            <a:ext cx="30000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200">
                <a:solidFill>
                  <a:srgbClr val="434343"/>
                </a:solidFill>
                <a:latin typeface="Roboto"/>
                <a:ea typeface="Roboto"/>
                <a:cs typeface="Roboto"/>
                <a:sym typeface="Roboto"/>
              </a:rPr>
              <a:t>ESG Risk: Desglose del Portfolio</a:t>
            </a:r>
            <a:endParaRPr sz="1200">
              <a:solidFill>
                <a:srgbClr val="434343"/>
              </a:solidFill>
              <a:latin typeface="Roboto"/>
              <a:ea typeface="Roboto"/>
              <a:cs typeface="Roboto"/>
              <a:sym typeface="Roboto"/>
            </a:endParaRPr>
          </a:p>
        </p:txBody>
      </p:sp>
      <p:sp>
        <p:nvSpPr>
          <p:cNvPr id="158" name="Google Shape;158;p18"/>
          <p:cNvSpPr txBox="1"/>
          <p:nvPr/>
        </p:nvSpPr>
        <p:spPr>
          <a:xfrm>
            <a:off x="425450" y="1563575"/>
            <a:ext cx="6445500" cy="95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it" sz="900">
                <a:solidFill>
                  <a:srgbClr val="7A7A7A"/>
                </a:solidFill>
              </a:rPr>
              <a:t>Desglose del riesgo ESG para cada componente de la cartera/fondo. Los valores altos están asociados con un mayor riesgo ESG.</a:t>
            </a:r>
            <a:endParaRPr sz="900">
              <a:solidFill>
                <a:srgbClr val="7A7A7A"/>
              </a:solidFill>
            </a:endParaRPr>
          </a:p>
          <a:p>
            <a:pPr marL="0" lvl="0" indent="0" algn="l" rtl="0">
              <a:lnSpc>
                <a:spcPct val="115000"/>
              </a:lnSpc>
              <a:spcBef>
                <a:spcPts val="1200"/>
              </a:spcBef>
              <a:spcAft>
                <a:spcPts val="0"/>
              </a:spcAft>
              <a:buClr>
                <a:schemeClr val="dk1"/>
              </a:buClr>
              <a:buSzPts val="1100"/>
              <a:buFont typeface="Arial"/>
              <a:buNone/>
            </a:pPr>
            <a:endParaRPr sz="900">
              <a:solidFill>
                <a:schemeClr val="dk1"/>
              </a:solidFill>
            </a:endParaRPr>
          </a:p>
          <a:p>
            <a:pPr marL="0" lvl="0" indent="0" algn="l" rtl="0">
              <a:lnSpc>
                <a:spcPct val="115000"/>
              </a:lnSpc>
              <a:spcBef>
                <a:spcPts val="0"/>
              </a:spcBef>
              <a:spcAft>
                <a:spcPts val="0"/>
              </a:spcAft>
              <a:buNone/>
            </a:pPr>
            <a:endParaRPr sz="900">
              <a:solidFill>
                <a:srgbClr val="838383"/>
              </a:solidFill>
              <a:latin typeface="Roboto"/>
              <a:ea typeface="Roboto"/>
              <a:cs typeface="Roboto"/>
              <a:sym typeface="Roboto"/>
            </a:endParaRPr>
          </a:p>
        </p:txBody>
      </p:sp>
      <p:pic>
        <p:nvPicPr>
          <p:cNvPr id="159" name="Google Shape;159;p18"/>
          <p:cNvPicPr preferRelativeResize="0"/>
          <p:nvPr/>
        </p:nvPicPr>
        <p:blipFill rotWithShape="1">
          <a:blip r:embed="rId3">
            <a:alphaModFix/>
          </a:blip>
          <a:srcRect l="4238" t="42921" r="35549" b="36017"/>
          <a:stretch/>
        </p:blipFill>
        <p:spPr>
          <a:xfrm>
            <a:off x="0" y="0"/>
            <a:ext cx="7560000" cy="661075"/>
          </a:xfrm>
          <a:prstGeom prst="rect">
            <a:avLst/>
          </a:prstGeom>
          <a:noFill/>
          <a:ln>
            <a:noFill/>
          </a:ln>
        </p:spPr>
      </p:pic>
      <p:sp>
        <p:nvSpPr>
          <p:cNvPr id="160" name="Google Shape;160;p18"/>
          <p:cNvSpPr txBox="1"/>
          <p:nvPr/>
        </p:nvSpPr>
        <p:spPr>
          <a:xfrm>
            <a:off x="6107775" y="27375"/>
            <a:ext cx="1265400" cy="606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it" sz="1600" b="1">
                <a:solidFill>
                  <a:schemeClr val="lt1"/>
                </a:solidFill>
                <a:latin typeface="Roboto"/>
                <a:ea typeface="Roboto"/>
                <a:cs typeface="Roboto"/>
                <a:sym typeface="Roboto"/>
              </a:rPr>
              <a:t>IMPΛCT</a:t>
            </a:r>
            <a:endParaRPr sz="1600" b="1">
              <a:solidFill>
                <a:schemeClr val="lt1"/>
              </a:solidFill>
              <a:latin typeface="Roboto"/>
              <a:ea typeface="Roboto"/>
              <a:cs typeface="Roboto"/>
              <a:sym typeface="Roboto"/>
            </a:endParaRPr>
          </a:p>
          <a:p>
            <a:pPr marL="0" lvl="0" indent="0" algn="r" rtl="0">
              <a:lnSpc>
                <a:spcPct val="115000"/>
              </a:lnSpc>
              <a:spcBef>
                <a:spcPts val="0"/>
              </a:spcBef>
              <a:spcAft>
                <a:spcPts val="0"/>
              </a:spcAft>
              <a:buNone/>
            </a:pPr>
            <a:r>
              <a:rPr lang="it" sz="900">
                <a:solidFill>
                  <a:schemeClr val="lt1"/>
                </a:solidFill>
                <a:latin typeface="Roboto"/>
                <a:ea typeface="Roboto"/>
                <a:cs typeface="Roboto"/>
                <a:sym typeface="Roboto"/>
              </a:rPr>
              <a:t>by QVΛN </a:t>
            </a:r>
            <a:endParaRPr sz="9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p:nvPr/>
        </p:nvSpPr>
        <p:spPr>
          <a:xfrm flipH="1">
            <a:off x="526163" y="1099675"/>
            <a:ext cx="86100" cy="400200"/>
          </a:xfrm>
          <a:prstGeom prst="rect">
            <a:avLst/>
          </a:prstGeom>
          <a:solidFill>
            <a:srgbClr val="0097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txBox="1"/>
          <p:nvPr/>
        </p:nvSpPr>
        <p:spPr>
          <a:xfrm>
            <a:off x="612263" y="1089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a:solidFill>
                  <a:srgbClr val="434343"/>
                </a:solidFill>
                <a:latin typeface="Roboto"/>
                <a:ea typeface="Roboto"/>
                <a:cs typeface="Roboto"/>
                <a:sym typeface="Roboto"/>
              </a:rPr>
              <a:t>SDG ALIGNMENT</a:t>
            </a:r>
            <a:endParaRPr>
              <a:solidFill>
                <a:schemeClr val="dk1"/>
              </a:solidFill>
            </a:endParaRPr>
          </a:p>
        </p:txBody>
      </p:sp>
      <p:sp>
        <p:nvSpPr>
          <p:cNvPr id="167" name="Google Shape;167;p19"/>
          <p:cNvSpPr txBox="1"/>
          <p:nvPr/>
        </p:nvSpPr>
        <p:spPr>
          <a:xfrm>
            <a:off x="425438" y="1499875"/>
            <a:ext cx="30000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sz="1100">
                <a:solidFill>
                  <a:srgbClr val="838383"/>
                </a:solidFill>
                <a:latin typeface="Roboto"/>
                <a:ea typeface="Roboto"/>
                <a:cs typeface="Roboto"/>
                <a:sym typeface="Roboto"/>
              </a:rPr>
              <a:t>Sustainable development goals alignment</a:t>
            </a:r>
            <a:endParaRPr sz="1100">
              <a:solidFill>
                <a:srgbClr val="838383"/>
              </a:solidFill>
            </a:endParaRPr>
          </a:p>
        </p:txBody>
      </p:sp>
      <p:sp>
        <p:nvSpPr>
          <p:cNvPr id="168" name="Google Shape;168;p19"/>
          <p:cNvSpPr txBox="1"/>
          <p:nvPr/>
        </p:nvSpPr>
        <p:spPr>
          <a:xfrm>
            <a:off x="526175" y="1787925"/>
            <a:ext cx="1851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a:solidFill>
                  <a:srgbClr val="0097A7"/>
                </a:solidFill>
                <a:latin typeface="Roboto"/>
                <a:ea typeface="Roboto"/>
                <a:cs typeface="Roboto"/>
                <a:sym typeface="Roboto"/>
              </a:rPr>
              <a:t>HIGH ALIGNMENT</a:t>
            </a:r>
            <a:endParaRPr b="1">
              <a:solidFill>
                <a:srgbClr val="0097A7"/>
              </a:solidFill>
            </a:endParaRPr>
          </a:p>
        </p:txBody>
      </p:sp>
      <p:sp>
        <p:nvSpPr>
          <p:cNvPr id="169" name="Google Shape;169;p19"/>
          <p:cNvSpPr txBox="1"/>
          <p:nvPr/>
        </p:nvSpPr>
        <p:spPr>
          <a:xfrm>
            <a:off x="526175" y="3032725"/>
            <a:ext cx="1851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a:solidFill>
                  <a:srgbClr val="F6B26B"/>
                </a:solidFill>
                <a:latin typeface="Roboto"/>
                <a:ea typeface="Roboto"/>
                <a:cs typeface="Roboto"/>
                <a:sym typeface="Roboto"/>
              </a:rPr>
              <a:t>MID ALIGNMENT</a:t>
            </a:r>
            <a:endParaRPr b="1">
              <a:solidFill>
                <a:srgbClr val="F6B26B"/>
              </a:solidFill>
            </a:endParaRPr>
          </a:p>
        </p:txBody>
      </p:sp>
      <p:sp>
        <p:nvSpPr>
          <p:cNvPr id="170" name="Google Shape;170;p19"/>
          <p:cNvSpPr txBox="1"/>
          <p:nvPr/>
        </p:nvSpPr>
        <p:spPr>
          <a:xfrm>
            <a:off x="612275" y="5222913"/>
            <a:ext cx="1851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it" b="1">
                <a:solidFill>
                  <a:srgbClr val="990000"/>
                </a:solidFill>
                <a:latin typeface="Roboto"/>
                <a:ea typeface="Roboto"/>
                <a:cs typeface="Roboto"/>
                <a:sym typeface="Roboto"/>
              </a:rPr>
              <a:t>LOW ALIGNMENT</a:t>
            </a:r>
            <a:endParaRPr b="1">
              <a:solidFill>
                <a:srgbClr val="990000"/>
              </a:solidFill>
            </a:endParaRPr>
          </a:p>
        </p:txBody>
      </p:sp>
      <p:pic>
        <p:nvPicPr>
          <p:cNvPr id="171" name="Google Shape;171;p19"/>
          <p:cNvPicPr preferRelativeResize="0"/>
          <p:nvPr/>
        </p:nvPicPr>
        <p:blipFill>
          <a:blip r:embed="rId3">
            <a:alphaModFix/>
          </a:blip>
          <a:stretch>
            <a:fillRect/>
          </a:stretch>
        </p:blipFill>
        <p:spPr>
          <a:xfrm>
            <a:off x="2170825" y="5610075"/>
            <a:ext cx="727450" cy="721438"/>
          </a:xfrm>
          <a:prstGeom prst="rect">
            <a:avLst/>
          </a:prstGeom>
          <a:noFill/>
          <a:ln>
            <a:noFill/>
          </a:ln>
        </p:spPr>
      </p:pic>
      <p:pic>
        <p:nvPicPr>
          <p:cNvPr id="172" name="Google Shape;172;p19"/>
          <p:cNvPicPr preferRelativeResize="0"/>
          <p:nvPr/>
        </p:nvPicPr>
        <p:blipFill>
          <a:blip r:embed="rId4">
            <a:alphaModFix/>
          </a:blip>
          <a:stretch>
            <a:fillRect/>
          </a:stretch>
        </p:blipFill>
        <p:spPr>
          <a:xfrm>
            <a:off x="612275" y="5610075"/>
            <a:ext cx="727438" cy="733500"/>
          </a:xfrm>
          <a:prstGeom prst="rect">
            <a:avLst/>
          </a:prstGeom>
          <a:noFill/>
          <a:ln>
            <a:noFill/>
          </a:ln>
        </p:spPr>
      </p:pic>
      <p:pic>
        <p:nvPicPr>
          <p:cNvPr id="173" name="Google Shape;173;p19"/>
          <p:cNvPicPr preferRelativeResize="0"/>
          <p:nvPr/>
        </p:nvPicPr>
        <p:blipFill>
          <a:blip r:embed="rId5">
            <a:alphaModFix/>
          </a:blip>
          <a:stretch>
            <a:fillRect/>
          </a:stretch>
        </p:blipFill>
        <p:spPr>
          <a:xfrm>
            <a:off x="1391550" y="5610075"/>
            <a:ext cx="727450" cy="739676"/>
          </a:xfrm>
          <a:prstGeom prst="rect">
            <a:avLst/>
          </a:prstGeom>
          <a:noFill/>
          <a:ln>
            <a:noFill/>
          </a:ln>
        </p:spPr>
      </p:pic>
      <p:pic>
        <p:nvPicPr>
          <p:cNvPr id="174" name="Google Shape;174;p19"/>
          <p:cNvPicPr preferRelativeResize="0"/>
          <p:nvPr/>
        </p:nvPicPr>
        <p:blipFill>
          <a:blip r:embed="rId6">
            <a:alphaModFix/>
          </a:blip>
          <a:stretch>
            <a:fillRect/>
          </a:stretch>
        </p:blipFill>
        <p:spPr>
          <a:xfrm>
            <a:off x="622763" y="3432925"/>
            <a:ext cx="3823575" cy="1628900"/>
          </a:xfrm>
          <a:prstGeom prst="rect">
            <a:avLst/>
          </a:prstGeom>
          <a:noFill/>
          <a:ln>
            <a:noFill/>
          </a:ln>
        </p:spPr>
      </p:pic>
      <p:pic>
        <p:nvPicPr>
          <p:cNvPr id="175" name="Google Shape;175;p19"/>
          <p:cNvPicPr preferRelativeResize="0"/>
          <p:nvPr/>
        </p:nvPicPr>
        <p:blipFill>
          <a:blip r:embed="rId7">
            <a:alphaModFix/>
          </a:blip>
          <a:stretch>
            <a:fillRect/>
          </a:stretch>
        </p:blipFill>
        <p:spPr>
          <a:xfrm>
            <a:off x="632963" y="2240588"/>
            <a:ext cx="3803185" cy="739675"/>
          </a:xfrm>
          <a:prstGeom prst="rect">
            <a:avLst/>
          </a:prstGeom>
          <a:noFill/>
          <a:ln>
            <a:noFill/>
          </a:ln>
        </p:spPr>
      </p:pic>
      <p:pic>
        <p:nvPicPr>
          <p:cNvPr id="176" name="Google Shape;176;p19"/>
          <p:cNvPicPr preferRelativeResize="0"/>
          <p:nvPr/>
        </p:nvPicPr>
        <p:blipFill rotWithShape="1">
          <a:blip r:embed="rId8">
            <a:alphaModFix/>
          </a:blip>
          <a:srcRect l="4238" t="42921" r="35549" b="36017"/>
          <a:stretch/>
        </p:blipFill>
        <p:spPr>
          <a:xfrm>
            <a:off x="0" y="0"/>
            <a:ext cx="7560000" cy="661075"/>
          </a:xfrm>
          <a:prstGeom prst="rect">
            <a:avLst/>
          </a:prstGeom>
          <a:noFill/>
          <a:ln>
            <a:noFill/>
          </a:ln>
        </p:spPr>
      </p:pic>
      <p:sp>
        <p:nvSpPr>
          <p:cNvPr id="177" name="Google Shape;177;p19"/>
          <p:cNvSpPr txBox="1"/>
          <p:nvPr/>
        </p:nvSpPr>
        <p:spPr>
          <a:xfrm>
            <a:off x="6107775" y="27375"/>
            <a:ext cx="1265400" cy="6063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it" sz="1600" b="1">
                <a:solidFill>
                  <a:schemeClr val="lt1"/>
                </a:solidFill>
                <a:latin typeface="Roboto"/>
                <a:ea typeface="Roboto"/>
                <a:cs typeface="Roboto"/>
                <a:sym typeface="Roboto"/>
              </a:rPr>
              <a:t>IMPΛCT</a:t>
            </a:r>
            <a:endParaRPr sz="1600" b="1">
              <a:solidFill>
                <a:schemeClr val="lt1"/>
              </a:solidFill>
              <a:latin typeface="Roboto"/>
              <a:ea typeface="Roboto"/>
              <a:cs typeface="Roboto"/>
              <a:sym typeface="Roboto"/>
            </a:endParaRPr>
          </a:p>
          <a:p>
            <a:pPr marL="0" lvl="0" indent="0" algn="r" rtl="0">
              <a:lnSpc>
                <a:spcPct val="115000"/>
              </a:lnSpc>
              <a:spcBef>
                <a:spcPts val="0"/>
              </a:spcBef>
              <a:spcAft>
                <a:spcPts val="0"/>
              </a:spcAft>
              <a:buNone/>
            </a:pPr>
            <a:r>
              <a:rPr lang="it" sz="900">
                <a:solidFill>
                  <a:schemeClr val="lt1"/>
                </a:solidFill>
                <a:latin typeface="Roboto"/>
                <a:ea typeface="Roboto"/>
                <a:cs typeface="Roboto"/>
                <a:sym typeface="Roboto"/>
              </a:rPr>
              <a:t>by QVΛN </a:t>
            </a:r>
            <a:endParaRPr sz="9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1179</Words>
  <Application>Microsoft Macintosh PowerPoint</Application>
  <PresentationFormat>Custom</PresentationFormat>
  <Paragraphs>494</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Roboto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Daniele Ligorio</cp:lastModifiedBy>
  <cp:revision>1</cp:revision>
  <dcterms:modified xsi:type="dcterms:W3CDTF">2024-03-14T16:10:39Z</dcterms:modified>
</cp:coreProperties>
</file>