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type="screen16x9" cy="51435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F9933"/>
    <a:srgbClr val="33CCFF"/>
    <a:srgbClr val="66CCFF"/>
    <a:srgbClr val="1C1C1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矩形 8"/>
          <p:cNvSpPr/>
          <p:nvPr/>
        </p:nvSpPr>
        <p:spPr bwMode="ltGray">
          <a:xfrm>
            <a:off x="1" y="0"/>
            <a:ext cx="9143999" cy="3851573"/>
          </a:xfrm>
          <a:prstGeom prst="rect"/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2" name="标题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anchor="t" bIns="0" lIns="91440" rIns="45720" rtlCol="0" tIns="0" vert="horz">
            <a:normAutofit/>
            <a:scene3d>
              <a:camera prst="orthographicFront"/>
              <a:lightRig dir="t" rig="threeP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b="1" sz="4700"/>
            </a:lvl1pPr>
          </a:lstStyle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643" name="副标题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anchor="b" bIns="0" lIns="118872" rIns="45720" tIns="0"/>
          <a:lstStyle>
            <a:lvl1pPr algn="l" indent="0" marL="0">
              <a:buNone/>
              <a:defRPr sz="2000">
                <a:solidFill>
                  <a:srgbClr val="FFFFFF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altLang="en-US" kumimoji="0" lang="zh-CN" smtClean="0"/>
              <a:t>单击此处编辑母版副标题样式</a:t>
            </a:r>
            <a:endParaRPr kumimoji="0" lang="en-US"/>
          </a:p>
        </p:txBody>
      </p:sp>
      <p:sp>
        <p:nvSpPr>
          <p:cNvPr id="104864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B2610F-CFCE-4F0D-B82D-3C2FC91F1C54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D02873-35D0-40B3-A52A-400E30D1AB24}" type="slidenum">
              <a:rPr altLang="en-US" lang="zh-CN" smtClean="0"/>
            </a:fld>
            <a:endParaRPr altLang="en-US" lang="zh-CN"/>
          </a:p>
        </p:txBody>
      </p:sp>
      <p:sp>
        <p:nvSpPr>
          <p:cNvPr id="1048647" name="矩形 9"/>
          <p:cNvSpPr/>
          <p:nvPr/>
        </p:nvSpPr>
        <p:spPr bwMode="invGray">
          <a:xfrm>
            <a:off x="0" y="3846251"/>
            <a:ext cx="9144000" cy="34290"/>
          </a:xfrm>
          <a:prstGeom prst="rect"/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63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104863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B2610F-CFCE-4F0D-B82D-3C2FC91F1C54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D02873-35D0-40B3-A52A-400E30D1AB2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垂直排列标题与文本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矩形 8"/>
          <p:cNvSpPr/>
          <p:nvPr/>
        </p:nvSpPr>
        <p:spPr bwMode="invGray">
          <a:xfrm>
            <a:off x="6598920" y="0"/>
            <a:ext cx="45720" cy="5143500"/>
          </a:xfrm>
          <a:prstGeom prst="rect"/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algn="tl" blurRad="31750" dir="108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26" name="矩形 7"/>
          <p:cNvSpPr/>
          <p:nvPr/>
        </p:nvSpPr>
        <p:spPr bwMode="ltGray">
          <a:xfrm>
            <a:off x="6647688" y="0"/>
            <a:ext cx="2514601" cy="5143500"/>
          </a:xfrm>
          <a:prstGeom prst="rect"/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27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62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10486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B2610F-CFCE-4F0D-B82D-3C2FC91F1C54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p>
            <a:endParaRPr altLang="en-US" lang="zh-CN"/>
          </a:p>
        </p:txBody>
      </p:sp>
      <p:sp>
        <p:nvSpPr>
          <p:cNvPr id="10486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D02873-35D0-40B3-A52A-400E30D1AB2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657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104865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B2610F-CFCE-4F0D-B82D-3C2FC91F1C54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D02873-35D0-40B3-A52A-400E30D1AB2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节标题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8"/>
          <p:cNvSpPr/>
          <p:nvPr/>
        </p:nvSpPr>
        <p:spPr bwMode="ltGray">
          <a:xfrm>
            <a:off x="0" y="1"/>
            <a:ext cx="9144000" cy="1951890"/>
          </a:xfrm>
          <a:prstGeom prst="rect"/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19" name="矩形 11"/>
          <p:cNvSpPr/>
          <p:nvPr/>
        </p:nvSpPr>
        <p:spPr bwMode="invGray">
          <a:xfrm>
            <a:off x="0" y="1951890"/>
            <a:ext cx="9144000" cy="34290"/>
          </a:xfrm>
          <a:prstGeom prst="rect"/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20" name="标题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anchor="b" bIns="0" lIns="91440" rIns="91440" rtlCol="0" tIns="0" vert="horz">
            <a:normAutofit/>
            <a:scene3d>
              <a:camera prst="orthographicFront"/>
              <a:lightRig dir="t" rig="threeP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baseline="0" b="1" cap="none" sz="4700"/>
            </a:lvl1pPr>
          </a:lstStyle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621" name="文本占位符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anchor="t" bIns="0" lIns="146304" rIns="45720" tIns="0"/>
          <a:lstStyle>
            <a:lvl1pPr indent="0" marL="0">
              <a:buNone/>
              <a:defRPr sz="2000">
                <a:solidFill>
                  <a:srgbClr val="FFFFFF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 latinLnBrk="0" lvl="0"/>
            <a:r>
              <a:rPr altLang="en-US" kumimoji="0" lang="zh-CN" smtClean="0"/>
              <a:t>单击此处编辑母版文本样式</a:t>
            </a:r>
          </a:p>
        </p:txBody>
      </p:sp>
      <p:sp>
        <p:nvSpPr>
          <p:cNvPr id="10486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B2610F-CFCE-4F0D-B82D-3C2FC91F1C54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D02873-35D0-40B3-A52A-400E30D1AB2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613" name="内容占位符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104861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104861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B2610F-CFCE-4F0D-B82D-3C2FC91F1C54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D02873-35D0-40B3-A52A-400E30D1AB2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670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anchor="ctr" lIns="146304"/>
          <a:lstStyle>
            <a:lvl1pPr indent="0" marL="0">
              <a:buNone/>
              <a:defRPr baseline="0" b="1" cap="all" sz="23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eaLnBrk="1" hangingPunct="1" latinLnBrk="0" lvl="0"/>
            <a:r>
              <a:rPr altLang="en-US" kumimoji="0" lang="zh-CN" smtClean="0"/>
              <a:t>单击此处编辑母版文本样式</a:t>
            </a:r>
          </a:p>
        </p:txBody>
      </p:sp>
      <p:sp>
        <p:nvSpPr>
          <p:cNvPr id="1048671" name="内容占位符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104867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anchor="ctr" lIns="146304"/>
          <a:lstStyle>
            <a:lvl1pPr indent="0" marL="0">
              <a:buNone/>
              <a:defRPr baseline="0" b="1" cap="all" sz="23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eaLnBrk="1" hangingPunct="1" latinLnBrk="0" lvl="0"/>
            <a:r>
              <a:rPr altLang="en-US" kumimoji="0" lang="zh-CN" smtClean="0"/>
              <a:t>单击此处编辑母版文本样式</a:t>
            </a:r>
          </a:p>
        </p:txBody>
      </p:sp>
      <p:sp>
        <p:nvSpPr>
          <p:cNvPr id="1048673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104867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B2610F-CFCE-4F0D-B82D-3C2FC91F1C54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D02873-35D0-40B3-A52A-400E30D1AB2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63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B2610F-CFCE-4F0D-B82D-3C2FC91F1C54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D02873-35D0-40B3-A52A-400E30D1AB2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空白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B2610F-CFCE-4F0D-B82D-3C2FC91F1C54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D02873-35D0-40B3-A52A-400E30D1AB2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标题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anchor="b" bIns="0" lIns="73152" rIns="45720" rtlCol="0" vert="horz">
            <a:normAutofit/>
            <a:sp3d prstMaterial="matte"/>
          </a:bodyPr>
          <a:lstStyle>
            <a:lvl1pPr algn="l">
              <a:defRPr b="0" sz="2000"/>
            </a:lvl1pPr>
          </a:lstStyle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662" name="内容占位符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1048663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eaLnBrk="1" hangingPunct="1" latinLnBrk="0" lvl="0"/>
            <a:r>
              <a:rPr altLang="en-US" kumimoji="0" lang="zh-CN" smtClean="0"/>
              <a:t>单击此处编辑母版文本样式</a:t>
            </a:r>
          </a:p>
        </p:txBody>
      </p:sp>
      <p:sp>
        <p:nvSpPr>
          <p:cNvPr id="104866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B2610F-CFCE-4F0D-B82D-3C2FC91F1C54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D02873-35D0-40B3-A52A-400E30D1AB24}" type="slidenum">
              <a:rPr altLang="en-US" lang="zh-CN" smtClean="0"/>
            </a:fld>
            <a:endParaRPr altLang="en-US" lang="zh-CN"/>
          </a:p>
        </p:txBody>
      </p:sp>
      <p:sp>
        <p:nvSpPr>
          <p:cNvPr id="1048667" name="矩形 11"/>
          <p:cNvSpPr/>
          <p:nvPr/>
        </p:nvSpPr>
        <p:spPr bwMode="invGray">
          <a:xfrm>
            <a:off x="2855737" y="0"/>
            <a:ext cx="45720" cy="1090422"/>
          </a:xfrm>
          <a:prstGeom prst="rect"/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68" name="矩形 8"/>
          <p:cNvSpPr/>
          <p:nvPr/>
        </p:nvSpPr>
        <p:spPr bwMode="invGray">
          <a:xfrm>
            <a:off x="2855737" y="0"/>
            <a:ext cx="45720" cy="1090422"/>
          </a:xfrm>
          <a:prstGeom prst="rect"/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标题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anchor="b" bIns="0" lIns="73152">
            <a:sp3d prstMaterial="matte"/>
          </a:bodyPr>
          <a:lstStyle>
            <a:lvl1pPr algn="l">
              <a:defRPr b="0" sz="2000"/>
            </a:lvl1pPr>
          </a:lstStyle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649" name="图片占位符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kumimoji="0" lang="zh-CN" smtClean="0"/>
              <a:t>单击图标添加图片</a:t>
            </a:r>
            <a:endParaRPr dirty="0" kumimoji="0" lang="en-US"/>
          </a:p>
        </p:txBody>
      </p:sp>
      <p:sp>
        <p:nvSpPr>
          <p:cNvPr id="1048650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eaLnBrk="1" hangingPunct="1" latinLnBrk="0" lvl="0"/>
            <a:r>
              <a:rPr altLang="en-US" kumimoji="0" lang="zh-CN" smtClean="0"/>
              <a:t>单击此处编辑母版文本样式</a:t>
            </a:r>
          </a:p>
        </p:txBody>
      </p:sp>
      <p:sp>
        <p:nvSpPr>
          <p:cNvPr id="1048651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p>
            <a:fld id="{C4B2610F-CFCE-4F0D-B82D-3C2FC91F1C54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2" name="矩形 10"/>
          <p:cNvSpPr/>
          <p:nvPr/>
        </p:nvSpPr>
        <p:spPr>
          <a:xfrm>
            <a:off x="2855737" y="0"/>
            <a:ext cx="45720" cy="5143500"/>
          </a:xfrm>
          <a:prstGeom prst="rect"/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53" name="矩形 8"/>
          <p:cNvSpPr/>
          <p:nvPr/>
        </p:nvSpPr>
        <p:spPr bwMode="invGray">
          <a:xfrm>
            <a:off x="2855737" y="0"/>
            <a:ext cx="45720" cy="5143500"/>
          </a:xfrm>
          <a:prstGeom prst="rect"/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5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65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p>
            <a:fld id="{D5D02873-35D0-40B3-A52A-400E30D1AB2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9"/>
          <p:cNvSpPr/>
          <p:nvPr/>
        </p:nvSpPr>
        <p:spPr bwMode="invGray">
          <a:xfrm>
            <a:off x="0" y="1076921"/>
            <a:ext cx="9144000" cy="34290"/>
          </a:xfrm>
          <a:prstGeom prst="rect"/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577" name="矩形 6"/>
          <p:cNvSpPr/>
          <p:nvPr/>
        </p:nvSpPr>
        <p:spPr bwMode="ltGray">
          <a:xfrm>
            <a:off x="1" y="0"/>
            <a:ext cx="9143999" cy="1075300"/>
          </a:xfrm>
          <a:prstGeom prst="rect"/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578" name="标题占位符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/>
        </p:spPr>
        <p:txBody>
          <a:bodyPr anchor="ctr" lIns="91440" rIns="45720" rtlCol="0" vert="horz">
            <a:normAutofit/>
            <a:scene3d>
              <a:camera prst="orthographicFront"/>
              <a:lightRig dir="t" rig="threePt">
                <a:rot lat="0" lon="0" rev="4800000"/>
              </a:lightRig>
            </a:scene3d>
            <a:sp3d prstMaterial="matte">
              <a:bevelT w="50800" h="10160"/>
            </a:sp3d>
          </a:bodyPr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579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/>
        </p:spPr>
        <p:txBody>
          <a:bodyPr lIns="54864" rtlCol="0" tIns="91440" vert="horz">
            <a:normAutofit/>
          </a:bodyPr>
          <a:p>
            <a:pPr eaLnBrk="1" hangingPunct="1" latinLnBrk="0" lvl="0"/>
            <a:r>
              <a:rPr altLang="en-US" kumimoji="0" lang="zh-CN" smtClean="0"/>
              <a:t>单击此处编辑母版文本样式</a:t>
            </a:r>
          </a:p>
          <a:p>
            <a:pPr eaLnBrk="1" hangingPunct="1" latinLnBrk="0" lvl="1"/>
            <a:r>
              <a:rPr altLang="en-US" kumimoji="0" lang="zh-CN" smtClean="0"/>
              <a:t>第二级</a:t>
            </a:r>
          </a:p>
          <a:p>
            <a:pPr eaLnBrk="1" hangingPunct="1" latinLnBrk="0" lvl="2"/>
            <a:r>
              <a:rPr altLang="en-US" kumimoji="0" lang="zh-CN" smtClean="0"/>
              <a:t>第三级</a:t>
            </a:r>
          </a:p>
          <a:p>
            <a:pPr eaLnBrk="1" hangingPunct="1" latinLnBrk="0" lvl="3"/>
            <a:r>
              <a:rPr altLang="en-US" kumimoji="0" lang="zh-CN" smtClean="0"/>
              <a:t>第四级</a:t>
            </a:r>
          </a:p>
          <a:p>
            <a:pPr eaLnBrk="1" hangingPunct="1" latinLnBrk="0" lvl="4"/>
            <a:r>
              <a:rPr altLang="en-US" kumimoji="0" lang="zh-CN" smtClean="0"/>
              <a:t>第五级</a:t>
            </a:r>
            <a:endParaRPr kumimoji="0" lang="en-US"/>
          </a:p>
        </p:txBody>
      </p:sp>
      <p:sp>
        <p:nvSpPr>
          <p:cNvPr id="104858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/>
        </p:spPr>
        <p:txBody>
          <a:bodyPr anchor="b" bIns="0" lIns="109728" rIns="45720" rtlCol="0" vert="horz"/>
          <a:lstStyle>
            <a:lvl1pPr algn="l" eaLnBrk="1" hangingPunct="1" latinLnBrk="0">
              <a:defRPr sz="1200" kumimoji="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C4B2610F-CFCE-4F0D-B82D-3C2FC91F1C54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/>
        </p:spPr>
        <p:txBody>
          <a:bodyPr anchor="b" bIns="0" lIns="45720" rIns="45720" rtlCol="0" vert="horz"/>
          <a:lstStyle>
            <a:lvl1pPr algn="l" eaLnBrk="1" hangingPunct="1" latinLnBrk="0">
              <a:defRPr sz="1200" kumimoji="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/>
        </p:spPr>
        <p:txBody>
          <a:bodyPr anchor="b" bIns="0" rtlCol="0" vert="horz"/>
          <a:lstStyle>
            <a:lvl1pPr algn="r" eaLnBrk="1" hangingPunct="1" latinLnBrk="0">
              <a:defRPr sz="1200" kumimoji="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D5D02873-35D0-40B3-A52A-400E30D1AB24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eaLnBrk="1" hangingPunct="1" latinLnBrk="0" rtl="0">
        <a:spcBef>
          <a:spcPct val="0"/>
        </a:spcBef>
        <a:buNone/>
        <a:defRPr b="1" sz="4500" kern="1200" kumimoji="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320040" latinLnBrk="0" marL="438912" rtl="0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731520" rtl="0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996696" rtl="0">
        <a:spcBef>
          <a:spcPct val="20000"/>
        </a:spcBef>
        <a:buClr>
          <a:schemeClr val="accent3"/>
        </a:buClr>
        <a:buFont typeface="Arial"/>
        <a:buChar char="▪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216152" rtl="0">
        <a:spcBef>
          <a:spcPct val="20000"/>
        </a:spcBef>
        <a:buClr>
          <a:schemeClr val="accent4"/>
        </a:buClr>
        <a:buFont typeface="Arial"/>
        <a:buChar char="▪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26464" rtl="0">
        <a:spcBef>
          <a:spcPct val="20000"/>
        </a:spcBef>
        <a:buClr>
          <a:schemeClr val="accent5"/>
        </a:buClr>
        <a:buFont typeface="Wingdings 3"/>
        <a:buChar char=""/>
        <a:defRPr sz="2000" kern="1200" kumimoji="0" lang="en-US" smtClean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627632" rtl="0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828800" rtl="0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029968" rtl="0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231136" rtl="0">
        <a:spcBef>
          <a:spcPct val="20000"/>
        </a:spcBef>
        <a:buClr>
          <a:schemeClr val="accent3"/>
        </a:buClr>
        <a:buFont typeface="Wingdings 2" pitchFamily="18" charset="2"/>
        <a:buChar char="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3" descr="E:\跑酷体适能\团队PPT\19300001024098134525458081780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0" y="0"/>
            <a:ext cx="9144000" cy="5143518"/>
          </a:xfrm>
          <a:prstGeom prst="rect"/>
          <a:noFill/>
          <a:ln>
            <a:solidFill>
              <a:schemeClr val="tx1"/>
            </a:solidFill>
          </a:ln>
        </p:spPr>
      </p:pic>
      <p:pic>
        <p:nvPicPr>
          <p:cNvPr id="2097156" name="Picture 4" descr="E:\团队介绍\极限梦LOGO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71406" y="-142894"/>
            <a:ext cx="1543137" cy="1428742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cxnSp>
        <p:nvCxnSpPr>
          <p:cNvPr id="3145734" name="直接连接符 20"/>
          <p:cNvCxnSpPr>
            <a:cxnSpLocks/>
          </p:cNvCxnSpPr>
          <p:nvPr/>
        </p:nvCxnSpPr>
        <p:spPr>
          <a:xfrm>
            <a:off x="142844" y="1000114"/>
            <a:ext cx="1500198" cy="1588"/>
          </a:xfrm>
          <a:prstGeom prst="line"/>
          <a:ln w="28575">
            <a:solidFill>
              <a:srgbClr val="FF9933"/>
            </a:solidFill>
          </a:ln>
          <a:effectLst>
            <a:outerShdw algn="t" blurRad="50800" dir="5400000" dist="38100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dir="t" rig="threePt"/>
          </a:scene3d>
          <a:sp3d>
            <a:bevelT w="165100" prst="coolSlant"/>
          </a:sp3d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8595" name="TextBox 7"/>
          <p:cNvSpPr txBox="1"/>
          <p:nvPr/>
        </p:nvSpPr>
        <p:spPr>
          <a:xfrm>
            <a:off x="428596" y="1173182"/>
            <a:ext cx="785818" cy="3469005"/>
          </a:xfrm>
          <a:prstGeom prst="rect"/>
          <a:noFill/>
          <a:ln w="12700"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tlCol="0" wrap="square">
            <a:spAutoFit/>
          </a:bodyPr>
          <a:p>
            <a:pPr algn="ctr"/>
            <a:r>
              <a:rPr altLang="en-US" b="1" dirty="0" sz="280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轻体能跑酷</a:t>
            </a:r>
            <a:r>
              <a:rPr altLang="en-US" b="1" dirty="0" sz="280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训练课程</a:t>
            </a:r>
            <a:endParaRPr altLang="en-US" b="1" dirty="0" sz="2800" lang="zh-CN">
              <a:solidFill>
                <a:srgbClr val="FF9933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矩形 4"/>
          <p:cNvSpPr/>
          <p:nvPr/>
        </p:nvSpPr>
        <p:spPr>
          <a:xfrm>
            <a:off x="1428728" y="428610"/>
            <a:ext cx="2954655" cy="734060"/>
          </a:xfrm>
          <a:prstGeom prst="rect"/>
        </p:spPr>
        <p:txBody>
          <a:bodyPr vert="horz" wrap="square">
            <a:spAutoFit/>
          </a:bodyPr>
          <a:p>
            <a:r>
              <a:rPr altLang="en-US" b="1" dirty="0" lang="zh-CN" smtClean="0">
                <a:solidFill>
                  <a:srgbClr val="33CC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altLang="zh-CN" b="1" dirty="0" lang="en-US" smtClean="0">
              <a:solidFill>
                <a:srgbClr val="33CCFF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altLang="zh-CN" b="1" dirty="0" lang="en-US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45728" name="直接连接符 6"/>
          <p:cNvCxnSpPr>
            <a:cxnSpLocks/>
          </p:cNvCxnSpPr>
          <p:nvPr/>
        </p:nvCxnSpPr>
        <p:spPr>
          <a:xfrm rot="5400000">
            <a:off x="2035951" y="2536031"/>
            <a:ext cx="4786346" cy="1588"/>
          </a:xfrm>
          <a:prstGeom prst="line"/>
          <a:ln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7" name="TextBox 12"/>
          <p:cNvSpPr txBox="1"/>
          <p:nvPr/>
        </p:nvSpPr>
        <p:spPr>
          <a:xfrm>
            <a:off x="4786314" y="3071816"/>
            <a:ext cx="4143404" cy="108712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altLang="en-US" dirty="0" lang="zh-CN" smtClean="0">
                <a:solidFill>
                  <a:srgbClr val="FF9933"/>
                </a:solidFill>
              </a:rPr>
              <a:t>        </a:t>
            </a:r>
            <a:r>
              <a:rPr altLang="en-US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跑酷的轻体能训练方式可以大幅提升竞技运动中需要的核心控制力，协调性，平衡感，并增强自我保护意识，降低高强度对抗中受伤的风险。</a:t>
            </a:r>
            <a:endParaRPr altLang="en-US" dirty="0" lang="zh-CN">
              <a:solidFill>
                <a:srgbClr val="FF9933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45729" name="直接连接符 14"/>
          <p:cNvCxnSpPr>
            <a:cxnSpLocks/>
          </p:cNvCxnSpPr>
          <p:nvPr/>
        </p:nvCxnSpPr>
        <p:spPr>
          <a:xfrm rot="10800000">
            <a:off x="214282" y="2000246"/>
            <a:ext cx="4071966" cy="1588"/>
          </a:xfrm>
          <a:prstGeom prst="line"/>
          <a:ln w="9525"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16"/>
          <p:cNvCxnSpPr>
            <a:cxnSpLocks/>
          </p:cNvCxnSpPr>
          <p:nvPr/>
        </p:nvCxnSpPr>
        <p:spPr>
          <a:xfrm>
            <a:off x="4572000" y="2786064"/>
            <a:ext cx="4357718" cy="1588"/>
          </a:xfrm>
          <a:prstGeom prst="line"/>
          <a:ln w="9525"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8" name="矩形 19"/>
          <p:cNvSpPr/>
          <p:nvPr/>
        </p:nvSpPr>
        <p:spPr>
          <a:xfrm>
            <a:off x="357158" y="214296"/>
            <a:ext cx="500066" cy="1643074"/>
          </a:xfrm>
          <a:prstGeom prst="rect"/>
          <a:solidFill>
            <a:srgbClr val="FF9933"/>
          </a:solidFill>
          <a:ln>
            <a:noFill/>
          </a:ln>
          <a:scene3d>
            <a:camera prst="orthographicFront"/>
            <a:lightRig dir="t" rig="threeP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dist"/>
            <a:r>
              <a:rPr altLang="en-US" b="1" dirty="0" sz="2400" lang="zh-CN" smtClean="0">
                <a:solidFill>
                  <a:schemeClr val="bg2">
                    <a:lumMod val="2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altLang="en-US" b="1" dirty="0" sz="2300" lang="zh-CN" smtClean="0">
                <a:solidFill>
                  <a:schemeClr val="bg2">
                    <a:lumMod val="2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跑酷协会</a:t>
            </a:r>
          </a:p>
          <a:p>
            <a:pPr algn="ctr"/>
            <a:endParaRPr altLang="en-US" dirty="0" lang="zh-CN">
              <a:solidFill>
                <a:srgbClr val="00B050"/>
              </a:solidFill>
            </a:endParaRPr>
          </a:p>
        </p:txBody>
      </p:sp>
      <p:sp>
        <p:nvSpPr>
          <p:cNvPr id="1048589" name="矩形 23"/>
          <p:cNvSpPr/>
          <p:nvPr/>
        </p:nvSpPr>
        <p:spPr>
          <a:xfrm>
            <a:off x="1285852" y="571486"/>
            <a:ext cx="2857520" cy="1000132"/>
          </a:xfrm>
          <a:prstGeom prst="rect"/>
          <a:solidFill>
            <a:srgbClr val="FF9933"/>
          </a:solidFill>
          <a:ln>
            <a:noFill/>
          </a:ln>
          <a:scene3d>
            <a:camera prst="orthographicFront"/>
            <a:lightRig dir="t" rig="threeP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2400" lang="zh-CN" smtClean="0">
                <a:solidFill>
                  <a:schemeClr val="bg2">
                    <a:lumMod val="25000"/>
                  </a:schemeClr>
                </a:solidFill>
              </a:rPr>
              <a:t>历时五年</a:t>
            </a:r>
            <a:r>
              <a:rPr altLang="en-US" b="1" dirty="0" lang="zh-CN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endParaRPr altLang="zh-CN" b="1" dirty="0" lang="en-US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altLang="en-US" b="1" dirty="0" lang="zh-CN" smtClean="0">
                <a:solidFill>
                  <a:schemeClr val="bg2">
                    <a:lumMod val="25000"/>
                  </a:schemeClr>
                </a:solidFill>
              </a:rPr>
              <a:t> 研发跑酷体适能训练体系</a:t>
            </a:r>
            <a:endParaRPr altLang="zh-CN" b="1" dirty="0" lang="en-US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48590" name="TextBox 9"/>
          <p:cNvSpPr txBox="1"/>
          <p:nvPr/>
        </p:nvSpPr>
        <p:spPr>
          <a:xfrm>
            <a:off x="285720" y="2500312"/>
            <a:ext cx="3857652" cy="1584959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altLang="en-US" dirty="0" lang="zh-CN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altLang="en-US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通过跑酷运动员的精彩动作展示，可以看到他们身体强大的能力，由此我们深入研究训练细节，经过对近百名运动员的训练测试，研发出一套更有效提升身体能力的轻体能训练体系</a:t>
            </a:r>
            <a:endParaRPr altLang="en-US" dirty="0" lang="zh-CN">
              <a:solidFill>
                <a:srgbClr val="FF9933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52" name="Picture 2" descr="E:\跑酷体适能\团队PPT\u=3533116571,680635799&amp;fm=21&amp;gp=0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143504" y="214296"/>
            <a:ext cx="3500462" cy="2333642"/>
          </a:xfrm>
          <a:prstGeom prst="rect"/>
          <a:noFill/>
          <a:ln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C:\Users\z\Desktop\团队PPT\IMG20150923174334-01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19178" r="13698" b="26940"/>
          <a:stretch>
            <a:fillRect/>
          </a:stretch>
        </p:blipFill>
        <p:spPr bwMode="auto">
          <a:xfrm>
            <a:off x="4981578" y="428610"/>
            <a:ext cx="3733826" cy="2286016"/>
          </a:xfrm>
          <a:prstGeom prst="rect"/>
          <a:noFill/>
          <a:ln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048591" name="矩形 1"/>
          <p:cNvSpPr/>
          <p:nvPr/>
        </p:nvSpPr>
        <p:spPr>
          <a:xfrm>
            <a:off x="2286000" y="1971586"/>
            <a:ext cx="4572000" cy="369332"/>
          </a:xfrm>
          <a:prstGeom prst="rect"/>
        </p:spPr>
        <p:txBody>
          <a:bodyPr>
            <a:spAutoFit/>
          </a:bodyPr>
          <a:p>
            <a:endParaRPr altLang="en-US" dirty="0" lang="zh-CN">
              <a:solidFill>
                <a:srgbClr val="00B050"/>
              </a:solidFill>
            </a:endParaRPr>
          </a:p>
        </p:txBody>
      </p:sp>
      <p:sp>
        <p:nvSpPr>
          <p:cNvPr id="1048592" name="TextBox 3"/>
          <p:cNvSpPr txBox="1"/>
          <p:nvPr/>
        </p:nvSpPr>
        <p:spPr>
          <a:xfrm>
            <a:off x="357158" y="1000114"/>
            <a:ext cx="3929090" cy="83820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altLang="en-US" b="1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altLang="en-US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平衡包括肢体的物理平衡和脑部的感知平衡两个方面。而当今的主流训练体系还没有能兼顾到这两个方面。</a:t>
            </a:r>
            <a:endParaRPr altLang="zh-CN" dirty="0" lang="en-US" smtClean="0">
              <a:solidFill>
                <a:srgbClr val="FF9933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593" name="TextBox 7"/>
          <p:cNvSpPr txBox="1"/>
          <p:nvPr/>
        </p:nvSpPr>
        <p:spPr>
          <a:xfrm>
            <a:off x="4643438" y="3571882"/>
            <a:ext cx="4214842" cy="108712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altLang="en-US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跑酷的平衡训练</a:t>
            </a:r>
            <a:r>
              <a:rPr altLang="en-US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方式</a:t>
            </a:r>
            <a:r>
              <a:rPr altLang="en-US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altLang="en-US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可以全面有效的提升这两个方面的能力 。同时还可以提高在肢体和心理失衡的情况下的应变能力。</a:t>
            </a:r>
            <a:endParaRPr altLang="en-US" dirty="0" lang="zh-CN">
              <a:solidFill>
                <a:srgbClr val="FF9933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54" name="Picture 2" descr="E:\跑酷体适能\团队PPT\b64543a98226cffcddbab7fbb9014a90f703eae3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 b="7447"/>
          <a:stretch>
            <a:fillRect/>
          </a:stretch>
        </p:blipFill>
        <p:spPr bwMode="auto">
          <a:xfrm>
            <a:off x="500034" y="2643188"/>
            <a:ext cx="3357586" cy="2071702"/>
          </a:xfrm>
          <a:prstGeom prst="rect"/>
          <a:noFill/>
          <a:ln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cxnSp>
        <p:nvCxnSpPr>
          <p:cNvPr id="3145731" name="直接连接符 12"/>
          <p:cNvCxnSpPr>
            <a:cxnSpLocks/>
          </p:cNvCxnSpPr>
          <p:nvPr/>
        </p:nvCxnSpPr>
        <p:spPr>
          <a:xfrm rot="5400000">
            <a:off x="2035951" y="2536031"/>
            <a:ext cx="4786346" cy="1588"/>
          </a:xfrm>
          <a:prstGeom prst="line"/>
          <a:ln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连接符 13"/>
          <p:cNvCxnSpPr>
            <a:cxnSpLocks/>
          </p:cNvCxnSpPr>
          <p:nvPr/>
        </p:nvCxnSpPr>
        <p:spPr>
          <a:xfrm rot="10800000">
            <a:off x="142844" y="2143122"/>
            <a:ext cx="4071966" cy="1588"/>
          </a:xfrm>
          <a:prstGeom prst="line"/>
          <a:ln w="9525"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直接连接符 14"/>
          <p:cNvCxnSpPr>
            <a:cxnSpLocks/>
          </p:cNvCxnSpPr>
          <p:nvPr/>
        </p:nvCxnSpPr>
        <p:spPr>
          <a:xfrm>
            <a:off x="4572000" y="3214692"/>
            <a:ext cx="4357718" cy="1588"/>
          </a:xfrm>
          <a:prstGeom prst="line"/>
          <a:ln w="9525"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4" name="矩形 15"/>
          <p:cNvSpPr/>
          <p:nvPr/>
        </p:nvSpPr>
        <p:spPr>
          <a:xfrm>
            <a:off x="1428728" y="357172"/>
            <a:ext cx="1643074" cy="500066"/>
          </a:xfrm>
          <a:prstGeom prst="rect"/>
          <a:solidFill>
            <a:srgbClr val="FF9933"/>
          </a:solidFill>
          <a:ln>
            <a:solidFill>
              <a:srgbClr val="FF9933"/>
            </a:solidFill>
          </a:ln>
          <a:scene3d>
            <a:camera prst="orthographicFront"/>
            <a:lightRig dir="t" rig="threeP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dirty="0" sz="2800" lang="zh-CN" smtClean="0">
                <a:solidFill>
                  <a:schemeClr val="bg2">
                    <a:lumMod val="25000"/>
                  </a:schemeClr>
                </a:solidFill>
              </a:rPr>
              <a:t>平衡</a:t>
            </a:r>
            <a:endParaRPr altLang="en-US" b="1" dirty="0" sz="2800" lang="zh-CN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2"/>
          <p:cNvSpPr txBox="1"/>
          <p:nvPr/>
        </p:nvSpPr>
        <p:spPr>
          <a:xfrm>
            <a:off x="71406" y="1071552"/>
            <a:ext cx="4214842" cy="108712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altLang="en-US" b="1" dirty="0" lang="zh-CN" smtClean="0">
                <a:solidFill>
                  <a:srgbClr val="FF9933"/>
                </a:solidFill>
              </a:rPr>
              <a:t>       </a:t>
            </a:r>
            <a:r>
              <a:rPr altLang="en-US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协调性是形成运动技术的关键能力，是运动技术的重要基础。良好的协调能力可以快速应对突发事件，并且做出相应的肢体反应。</a:t>
            </a:r>
            <a:endParaRPr altLang="zh-CN" dirty="0" lang="en-US">
              <a:solidFill>
                <a:srgbClr val="FF9933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597" name="TextBox 5"/>
          <p:cNvSpPr txBox="1"/>
          <p:nvPr/>
        </p:nvSpPr>
        <p:spPr>
          <a:xfrm>
            <a:off x="4643438" y="3286130"/>
            <a:ext cx="4214842" cy="140843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altLang="en-US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跑酷的协调性训练</a:t>
            </a:r>
            <a:r>
              <a:rPr altLang="en-US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方式</a:t>
            </a:r>
            <a:r>
              <a:rPr altLang="en-US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，是跑酷运动员在真实环境中，磨练出的一套不仅可以提升肢体协调性，同时还可以大幅提高自我保护能力的训练方法。</a:t>
            </a:r>
            <a:endParaRPr altLang="en-US" lang="zh-CN"/>
          </a:p>
          <a:p>
            <a:endParaRPr altLang="en-US" dirty="0" lang="zh-CN"/>
          </a:p>
        </p:txBody>
      </p:sp>
      <p:sp>
        <p:nvSpPr>
          <p:cNvPr id="1048598" name="矩形 7"/>
          <p:cNvSpPr/>
          <p:nvPr/>
        </p:nvSpPr>
        <p:spPr>
          <a:xfrm>
            <a:off x="1428728" y="357172"/>
            <a:ext cx="1643074" cy="500066"/>
          </a:xfrm>
          <a:prstGeom prst="rect"/>
          <a:solidFill>
            <a:srgbClr val="FF9933"/>
          </a:solidFill>
          <a:ln>
            <a:solidFill>
              <a:srgbClr val="FF9933"/>
            </a:solidFill>
          </a:ln>
          <a:scene3d>
            <a:camera prst="orthographicFront"/>
            <a:lightRig dir="t" rig="threeP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dirty="0" sz="2800" lang="zh-CN" smtClean="0">
                <a:solidFill>
                  <a:schemeClr val="bg2">
                    <a:lumMod val="2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协调</a:t>
            </a:r>
            <a:endParaRPr altLang="en-US" b="1" dirty="0" sz="2800" lang="zh-CN">
              <a:solidFill>
                <a:schemeClr val="bg2">
                  <a:lumMod val="25000"/>
                </a:schemeClr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57" name="Picture 2" descr="E:\跑酷体适能\团队PPT\u=3218259171,4017137996&amp;fm=21&amp;gp=0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072066" y="357172"/>
            <a:ext cx="3500462" cy="2132411"/>
          </a:xfrm>
          <a:prstGeom prst="rect"/>
          <a:noFill/>
          <a:ln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097158" name="Picture 3" descr="E:\跑酷体适能\团队PPT\8F442IFB4FFC0005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 r="4166" b="16320"/>
          <a:stretch>
            <a:fillRect/>
          </a:stretch>
        </p:blipFill>
        <p:spPr bwMode="auto">
          <a:xfrm>
            <a:off x="428596" y="2857502"/>
            <a:ext cx="3357586" cy="1954517"/>
          </a:xfrm>
          <a:prstGeom prst="rect"/>
          <a:noFill/>
          <a:ln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cxnSp>
        <p:nvCxnSpPr>
          <p:cNvPr id="3145735" name="直接连接符 11"/>
          <p:cNvCxnSpPr>
            <a:cxnSpLocks/>
          </p:cNvCxnSpPr>
          <p:nvPr/>
        </p:nvCxnSpPr>
        <p:spPr>
          <a:xfrm rot="5400000">
            <a:off x="2035951" y="2536031"/>
            <a:ext cx="4786346" cy="1588"/>
          </a:xfrm>
          <a:prstGeom prst="line"/>
          <a:ln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连接符 12"/>
          <p:cNvCxnSpPr>
            <a:cxnSpLocks/>
          </p:cNvCxnSpPr>
          <p:nvPr/>
        </p:nvCxnSpPr>
        <p:spPr>
          <a:xfrm rot="10800000">
            <a:off x="142844" y="2500312"/>
            <a:ext cx="4071966" cy="1588"/>
          </a:xfrm>
          <a:prstGeom prst="line"/>
          <a:ln w="9525"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7" name="直接连接符 13"/>
          <p:cNvCxnSpPr>
            <a:cxnSpLocks/>
          </p:cNvCxnSpPr>
          <p:nvPr/>
        </p:nvCxnSpPr>
        <p:spPr>
          <a:xfrm>
            <a:off x="4643438" y="2857502"/>
            <a:ext cx="4357718" cy="1588"/>
          </a:xfrm>
          <a:prstGeom prst="line"/>
          <a:ln w="9525"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4" descr="C:\Users\z\Desktop\团队PPT\6548617624784124942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000628" y="285734"/>
            <a:ext cx="3599284" cy="2071702"/>
          </a:xfrm>
          <a:prstGeom prst="rect"/>
          <a:noFill/>
          <a:ln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048599" name="TextBox 5"/>
          <p:cNvSpPr txBox="1"/>
          <p:nvPr/>
        </p:nvSpPr>
        <p:spPr>
          <a:xfrm>
            <a:off x="4786314" y="3429006"/>
            <a:ext cx="3857652" cy="108712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altLang="en-US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跑酷</a:t>
            </a:r>
            <a:r>
              <a:rPr altLang="en-US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altLang="en-US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核心控制力</a:t>
            </a:r>
            <a:r>
              <a:rPr altLang="en-US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训练</a:t>
            </a:r>
            <a:r>
              <a:rPr altLang="en-US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方式</a:t>
            </a:r>
            <a:r>
              <a:rPr altLang="en-US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，不仅体现在承上启下的力量传导中，更体现在滞空状态下对肢体的掌控能力。</a:t>
            </a:r>
            <a:endParaRPr altLang="en-US" dirty="0" lang="zh-CN">
              <a:solidFill>
                <a:srgbClr val="FF9933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00" name="TextBox 8"/>
          <p:cNvSpPr txBox="1"/>
          <p:nvPr/>
        </p:nvSpPr>
        <p:spPr>
          <a:xfrm>
            <a:off x="71406" y="1142990"/>
            <a:ext cx="4286280" cy="13360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altLang="en-US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核心控制不仅能够维持身体平衡，保证专项技术动作的稳定发挥，而且也是运动员发力的主要环节，是上下肢协同用力的枢纽，在力量传递的过程中起到承上启下的作用。</a:t>
            </a:r>
            <a:endParaRPr altLang="en-US" dirty="0" lang="zh-CN">
              <a:solidFill>
                <a:srgbClr val="FF9933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60" name="Picture 2" descr="F:\跑酷体适能\团队PPT\13663716_1200x1000_0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 b="12257"/>
          <a:stretch>
            <a:fillRect/>
          </a:stretch>
        </p:blipFill>
        <p:spPr bwMode="auto">
          <a:xfrm>
            <a:off x="500034" y="3071816"/>
            <a:ext cx="3071802" cy="1760924"/>
          </a:xfrm>
          <a:prstGeom prst="rect"/>
          <a:noFill/>
          <a:ln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048601" name="矩形 9"/>
          <p:cNvSpPr/>
          <p:nvPr/>
        </p:nvSpPr>
        <p:spPr>
          <a:xfrm>
            <a:off x="1428728" y="357172"/>
            <a:ext cx="1643074" cy="500066"/>
          </a:xfrm>
          <a:prstGeom prst="rect"/>
          <a:solidFill>
            <a:srgbClr val="FF9933"/>
          </a:solidFill>
          <a:ln>
            <a:solidFill>
              <a:srgbClr val="FF9933"/>
            </a:solidFill>
          </a:ln>
          <a:scene3d>
            <a:camera prst="orthographicFront"/>
            <a:lightRig dir="t" rig="threeP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dirty="0" sz="2800" lang="zh-CN" smtClean="0">
                <a:solidFill>
                  <a:schemeClr val="bg2">
                    <a:lumMod val="2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核心控制</a:t>
            </a:r>
            <a:endParaRPr altLang="en-US" b="1" dirty="0" sz="2800" lang="zh-CN">
              <a:solidFill>
                <a:schemeClr val="bg2">
                  <a:lumMod val="25000"/>
                </a:schemeClr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45738" name="直接连接符 10"/>
          <p:cNvCxnSpPr>
            <a:cxnSpLocks/>
          </p:cNvCxnSpPr>
          <p:nvPr/>
        </p:nvCxnSpPr>
        <p:spPr>
          <a:xfrm rot="5400000">
            <a:off x="2035951" y="2536031"/>
            <a:ext cx="4786346" cy="1588"/>
          </a:xfrm>
          <a:prstGeom prst="line"/>
          <a:ln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直接连接符 11"/>
          <p:cNvCxnSpPr>
            <a:cxnSpLocks/>
          </p:cNvCxnSpPr>
          <p:nvPr/>
        </p:nvCxnSpPr>
        <p:spPr>
          <a:xfrm rot="10800000">
            <a:off x="142844" y="2857502"/>
            <a:ext cx="4071966" cy="1588"/>
          </a:xfrm>
          <a:prstGeom prst="line"/>
          <a:ln w="9525"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0" name="直接连接符 12"/>
          <p:cNvCxnSpPr>
            <a:cxnSpLocks/>
          </p:cNvCxnSpPr>
          <p:nvPr/>
        </p:nvCxnSpPr>
        <p:spPr>
          <a:xfrm>
            <a:off x="4572000" y="2643188"/>
            <a:ext cx="4357718" cy="1588"/>
          </a:xfrm>
          <a:prstGeom prst="line"/>
          <a:ln w="9525"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矩形 7"/>
          <p:cNvSpPr/>
          <p:nvPr/>
        </p:nvSpPr>
        <p:spPr>
          <a:xfrm>
            <a:off x="0" y="1571618"/>
            <a:ext cx="5929322" cy="1785950"/>
          </a:xfrm>
          <a:prstGeom prst="rect"/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3" name="TextBox 1"/>
          <p:cNvSpPr txBox="1"/>
          <p:nvPr/>
        </p:nvSpPr>
        <p:spPr>
          <a:xfrm>
            <a:off x="2428860" y="199895"/>
            <a:ext cx="3929090" cy="80021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dirty="0" sz="280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青少年跑酷体适能课程</a:t>
            </a:r>
            <a:endParaRPr altLang="zh-CN" b="1" dirty="0" sz="2800" lang="en-US" smtClean="0">
              <a:solidFill>
                <a:srgbClr val="FF9933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altLang="en-US" dirty="0" lang="zh-CN"/>
          </a:p>
        </p:txBody>
      </p:sp>
      <p:sp>
        <p:nvSpPr>
          <p:cNvPr id="1048604" name="TextBox 6"/>
          <p:cNvSpPr txBox="1"/>
          <p:nvPr/>
        </p:nvSpPr>
        <p:spPr>
          <a:xfrm>
            <a:off x="357158" y="2000246"/>
            <a:ext cx="3739011" cy="91059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altLang="en-US" b="1" dirty="0" lang="zh-CN" smtClean="0">
                <a:solidFill>
                  <a:schemeClr val="bg2">
                    <a:lumMod val="25000"/>
                  </a:schemeClr>
                </a:solidFill>
              </a:rPr>
              <a:t>阶段一：</a:t>
            </a:r>
            <a:r>
              <a:rPr altLang="zh-CN" b="1" dirty="0" lang="en-US" smtClean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11-14  </a:t>
            </a:r>
            <a:r>
              <a:rPr altLang="en-US" b="1" dirty="0" lang="zh-CN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岁</a:t>
            </a:r>
            <a:r>
              <a:rPr altLang="zh-CN" b="1" dirty="0" lang="en-US" smtClean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  </a:t>
            </a:r>
          </a:p>
          <a:p>
            <a:pPr algn="just"/>
            <a:r>
              <a:rPr altLang="en-US" b="1" dirty="0" lang="zh-CN" smtClean="0">
                <a:solidFill>
                  <a:schemeClr val="bg2">
                    <a:lumMod val="25000"/>
                  </a:schemeClr>
                </a:solidFill>
                <a:latin typeface="+mj-ea"/>
              </a:rPr>
              <a:t>适合练习中、低强度</a:t>
            </a:r>
            <a:r>
              <a:rPr altLang="en-US" b="1" dirty="0" lang="zh-CN" smtClean="0">
                <a:solidFill>
                  <a:schemeClr val="bg2">
                    <a:lumMod val="25000"/>
                  </a:schemeClr>
                </a:solidFill>
                <a:latin typeface="+mj-ea"/>
              </a:rPr>
              <a:t>训练</a:t>
            </a:r>
            <a:r>
              <a:rPr altLang="en-US" b="1" dirty="0" lang="zh-CN" smtClean="0">
                <a:solidFill>
                  <a:schemeClr val="bg2">
                    <a:lumMod val="25000"/>
                  </a:schemeClr>
                </a:solidFill>
                <a:latin typeface="+mj-ea"/>
              </a:rPr>
              <a:t>课程</a:t>
            </a:r>
            <a:endParaRPr altLang="zh-CN" b="1" dirty="0" lang="en-US" smtClean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pPr algn="just"/>
            <a:endParaRPr altLang="en-US" dirty="0" lang="zh-CN"/>
          </a:p>
        </p:txBody>
      </p:sp>
      <p:sp>
        <p:nvSpPr>
          <p:cNvPr id="1048605" name="TextBox 8"/>
          <p:cNvSpPr txBox="1"/>
          <p:nvPr/>
        </p:nvSpPr>
        <p:spPr>
          <a:xfrm>
            <a:off x="357158" y="3714758"/>
            <a:ext cx="3610986" cy="91059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altLang="en-US" b="1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阶段二：</a:t>
            </a:r>
            <a:r>
              <a:rPr altLang="zh-CN" b="1" dirty="0" lang="en-US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14-17  </a:t>
            </a:r>
            <a:r>
              <a:rPr altLang="en-US" b="1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ea"/>
              </a:rPr>
              <a:t>岁</a:t>
            </a:r>
            <a:r>
              <a:rPr altLang="zh-CN" b="1" dirty="0" lang="en-US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</a:p>
          <a:p>
            <a:pPr algn="just"/>
            <a:r>
              <a:rPr altLang="en-US" b="1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ea"/>
              </a:rPr>
              <a:t>适合练习中、高强度</a:t>
            </a:r>
            <a:r>
              <a:rPr altLang="en-US" b="1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ea"/>
              </a:rPr>
              <a:t>训练</a:t>
            </a:r>
            <a:r>
              <a:rPr altLang="en-US" b="1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ea"/>
              </a:rPr>
              <a:t>课程</a:t>
            </a:r>
            <a:endParaRPr altLang="en-US" b="1" dirty="0" lang="zh-CN" smtClean="0">
              <a:solidFill>
                <a:srgbClr val="FF9933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altLang="en-US" b="1" dirty="0" lang="zh-C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45741" name="直接连接符 9"/>
          <p:cNvCxnSpPr>
            <a:cxnSpLocks/>
          </p:cNvCxnSpPr>
          <p:nvPr/>
        </p:nvCxnSpPr>
        <p:spPr>
          <a:xfrm>
            <a:off x="714348" y="1000114"/>
            <a:ext cx="7286676" cy="1588"/>
          </a:xfrm>
          <a:prstGeom prst="line"/>
          <a:ln w="12700"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1" name="Picture 5" descr="E:\跑酷体适能\团队PPT\QQ图片20151106135259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500826" y="1643056"/>
            <a:ext cx="2416562" cy="1714512"/>
          </a:xfrm>
          <a:prstGeom prst="rect"/>
          <a:noFill/>
          <a:ln w="12700"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097162" name="Picture 4" descr="E:\跑酷体适能\团队PPT\QQ图片20151106141458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571868" y="3500444"/>
            <a:ext cx="2357454" cy="1569179"/>
          </a:xfrm>
          <a:prstGeom prst="rect"/>
          <a:noFill/>
          <a:ln w="19050"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cxnSp>
        <p:nvCxnSpPr>
          <p:cNvPr id="3145742" name="直接连接符 12"/>
          <p:cNvCxnSpPr>
            <a:cxnSpLocks/>
          </p:cNvCxnSpPr>
          <p:nvPr/>
        </p:nvCxnSpPr>
        <p:spPr>
          <a:xfrm rot="5400000">
            <a:off x="4714876" y="3214692"/>
            <a:ext cx="3143272" cy="1588"/>
          </a:xfrm>
          <a:prstGeom prst="line"/>
          <a:ln w="12700"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3" name="直接连接符 13"/>
          <p:cNvCxnSpPr>
            <a:cxnSpLocks/>
          </p:cNvCxnSpPr>
          <p:nvPr/>
        </p:nvCxnSpPr>
        <p:spPr>
          <a:xfrm>
            <a:off x="6572264" y="3857634"/>
            <a:ext cx="2357454" cy="1588"/>
          </a:xfrm>
          <a:prstGeom prst="line"/>
          <a:ln w="12700"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3" name="Picture 4" descr="E:\团队介绍\极限梦LOGO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 cstate="print"/>
          <a:srcRect/>
          <a:stretch>
            <a:fillRect/>
          </a:stretch>
        </p:blipFill>
        <p:spPr bwMode="auto">
          <a:xfrm>
            <a:off x="7000892" y="3714758"/>
            <a:ext cx="1543137" cy="1428742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Box 3"/>
          <p:cNvSpPr txBox="1"/>
          <p:nvPr/>
        </p:nvSpPr>
        <p:spPr>
          <a:xfrm>
            <a:off x="357158" y="3714758"/>
            <a:ext cx="4143404" cy="58928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altLang="en-US" b="1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阶段二 ：</a:t>
            </a:r>
            <a:r>
              <a:rPr altLang="zh-CN" b="1" dirty="0" lang="en-US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30-40 </a:t>
            </a:r>
            <a:r>
              <a:rPr altLang="zh-CN" b="1" dirty="0" lang="en-US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altLang="en-US" b="1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ea"/>
              </a:rPr>
              <a:t>岁</a:t>
            </a:r>
            <a:endParaRPr altLang="zh-CN" b="1" dirty="0" lang="en-US" smtClean="0">
              <a:solidFill>
                <a:srgbClr val="FF9933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just"/>
            <a:r>
              <a:rPr altLang="en-US" b="1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j-ea"/>
              </a:rPr>
              <a:t>适合练习中、低强度</a:t>
            </a:r>
            <a:r>
              <a:rPr altLang="en-US" b="1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j-ea"/>
              </a:rPr>
              <a:t>训练</a:t>
            </a:r>
            <a:r>
              <a:rPr altLang="en-US" b="1" dirty="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j-ea"/>
              </a:rPr>
              <a:t>课程</a:t>
            </a:r>
            <a:endParaRPr altLang="en-US" b="1" dirty="0" lang="zh-CN">
              <a:solidFill>
                <a:srgbClr val="FF9933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8607" name="矩形 4"/>
          <p:cNvSpPr/>
          <p:nvPr/>
        </p:nvSpPr>
        <p:spPr>
          <a:xfrm>
            <a:off x="0" y="1571618"/>
            <a:ext cx="5929322" cy="1785950"/>
          </a:xfrm>
          <a:prstGeom prst="rect"/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8" name="TextBox 5"/>
          <p:cNvSpPr txBox="1"/>
          <p:nvPr/>
        </p:nvSpPr>
        <p:spPr>
          <a:xfrm>
            <a:off x="357158" y="2000246"/>
            <a:ext cx="3154680" cy="91059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b="1" dirty="0" lang="zh-CN" smtClean="0">
                <a:solidFill>
                  <a:schemeClr val="bg2">
                    <a:lumMod val="25000"/>
                  </a:schemeClr>
                </a:solidFill>
              </a:rPr>
              <a:t>阶段一：</a:t>
            </a:r>
            <a:r>
              <a:rPr altLang="zh-CN" b="1" dirty="0" lang="en-US" smtClean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18-30 </a:t>
            </a:r>
            <a:r>
              <a:rPr altLang="zh-CN" b="1" dirty="0" lang="en-US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</a:t>
            </a:r>
            <a:r>
              <a:rPr altLang="en-US" b="1" dirty="0" lang="zh-CN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岁</a:t>
            </a:r>
            <a:endParaRPr altLang="zh-CN" b="1" dirty="0" lang="en-US" smtClean="0">
              <a:solidFill>
                <a:schemeClr val="bg2">
                  <a:lumMod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r>
              <a:rPr altLang="en-US" b="1" dirty="0" lang="zh-CN" smtClean="0">
                <a:solidFill>
                  <a:schemeClr val="bg2">
                    <a:lumMod val="25000"/>
                  </a:schemeClr>
                </a:solidFill>
                <a:latin typeface="+mj-ea"/>
              </a:rPr>
              <a:t>适合练习中、高强度</a:t>
            </a:r>
            <a:r>
              <a:rPr altLang="en-US" b="1" dirty="0" lang="zh-CN" smtClean="0">
                <a:solidFill>
                  <a:schemeClr val="bg2">
                    <a:lumMod val="25000"/>
                  </a:schemeClr>
                </a:solidFill>
                <a:latin typeface="+mj-ea"/>
              </a:rPr>
              <a:t>训练</a:t>
            </a:r>
            <a:r>
              <a:rPr altLang="en-US" b="1" dirty="0" lang="zh-CN" smtClean="0">
                <a:solidFill>
                  <a:schemeClr val="bg2">
                    <a:lumMod val="25000"/>
                  </a:schemeClr>
                </a:solidFill>
                <a:latin typeface="+mj-ea"/>
              </a:rPr>
              <a:t>课程</a:t>
            </a:r>
            <a:endParaRPr altLang="zh-CN" b="1" dirty="0" lang="en-US" smtClean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endParaRPr altLang="en-US" dirty="0" lang="zh-CN"/>
          </a:p>
        </p:txBody>
      </p:sp>
      <p:sp>
        <p:nvSpPr>
          <p:cNvPr id="1048609" name="矩形 7"/>
          <p:cNvSpPr/>
          <p:nvPr/>
        </p:nvSpPr>
        <p:spPr>
          <a:xfrm>
            <a:off x="2500298" y="214296"/>
            <a:ext cx="3738881" cy="479425"/>
          </a:xfrm>
          <a:prstGeom prst="rect"/>
        </p:spPr>
        <p:txBody>
          <a:bodyPr wrap="none">
            <a:spAutoFit/>
          </a:bodyPr>
          <a:p>
            <a:pPr algn="ctr"/>
            <a:r>
              <a:rPr altLang="en-US" b="1" dirty="0" sz="2800" lang="zh-CN" smtClean="0">
                <a:solidFill>
                  <a:srgbClr val="FF9933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成年人跑酷体适能课程</a:t>
            </a:r>
            <a:endParaRPr altLang="zh-CN" b="1" dirty="0" sz="2800" lang="en-US" smtClean="0">
              <a:solidFill>
                <a:srgbClr val="FF9933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64" name="Picture 2" descr="E:\跑酷体适能\团队PPT\QQ图片20151106135210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t="9065"/>
          <a:stretch>
            <a:fillRect/>
          </a:stretch>
        </p:blipFill>
        <p:spPr bwMode="auto">
          <a:xfrm>
            <a:off x="3643306" y="3643320"/>
            <a:ext cx="2285915" cy="1383632"/>
          </a:xfrm>
          <a:prstGeom prst="rect"/>
          <a:noFill/>
          <a:ln w="12700"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097165" name="Picture 3" descr="E:\跑酷体适能\团队PPT\IMG_1174_副本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6572264" y="1714494"/>
            <a:ext cx="2357454" cy="1612624"/>
          </a:xfrm>
          <a:prstGeom prst="rect"/>
          <a:noFill/>
          <a:ln w="12700"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cxnSp>
        <p:nvCxnSpPr>
          <p:cNvPr id="3145744" name="直接连接符 13"/>
          <p:cNvCxnSpPr>
            <a:cxnSpLocks/>
          </p:cNvCxnSpPr>
          <p:nvPr/>
        </p:nvCxnSpPr>
        <p:spPr>
          <a:xfrm>
            <a:off x="714348" y="1000114"/>
            <a:ext cx="7286676" cy="1588"/>
          </a:xfrm>
          <a:prstGeom prst="line"/>
          <a:ln w="12700"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5" name="直接连接符 16"/>
          <p:cNvCxnSpPr>
            <a:cxnSpLocks/>
          </p:cNvCxnSpPr>
          <p:nvPr/>
        </p:nvCxnSpPr>
        <p:spPr>
          <a:xfrm rot="5400000">
            <a:off x="4714876" y="3214692"/>
            <a:ext cx="3143272" cy="1588"/>
          </a:xfrm>
          <a:prstGeom prst="line"/>
          <a:ln w="12700"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6" name="直接连接符 18"/>
          <p:cNvCxnSpPr>
            <a:cxnSpLocks/>
          </p:cNvCxnSpPr>
          <p:nvPr/>
        </p:nvCxnSpPr>
        <p:spPr>
          <a:xfrm>
            <a:off x="6572264" y="3857634"/>
            <a:ext cx="2357454" cy="1588"/>
          </a:xfrm>
          <a:prstGeom prst="line"/>
          <a:ln w="12700">
            <a:solidFill>
              <a:srgbClr val="FF993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6" name="Picture 4" descr="E:\团队介绍\极限梦LOGO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 cstate="print"/>
          <a:srcRect/>
          <a:stretch>
            <a:fillRect/>
          </a:stretch>
        </p:blipFill>
        <p:spPr bwMode="auto">
          <a:xfrm>
            <a:off x="7000892" y="3714758"/>
            <a:ext cx="1543137" cy="1428742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extBox 2"/>
          <p:cNvSpPr txBox="1"/>
          <p:nvPr/>
        </p:nvSpPr>
        <p:spPr>
          <a:xfrm>
            <a:off x="2500298" y="142858"/>
            <a:ext cx="4214842" cy="734060"/>
          </a:xfrm>
          <a:prstGeom prst="rect"/>
          <a:noFill/>
        </p:spPr>
        <p:txBody>
          <a:bodyPr rtlCol="0" wrap="square">
            <a:spAutoFit/>
          </a:bodyPr>
          <a:p>
            <a:endParaRPr altLang="zh-CN" dirty="0" lang="en-US" smtClean="0"/>
          </a:p>
          <a:p>
            <a:endParaRPr altLang="en-US" dirty="0" lang="zh-CN"/>
          </a:p>
        </p:txBody>
      </p:sp>
      <p:graphicFrame>
        <p:nvGraphicFramePr>
          <p:cNvPr id="4194304" name="表格 4"/>
          <p:cNvGraphicFramePr>
            <a:graphicFrameLocks noGrp="1"/>
          </p:cNvGraphicFramePr>
          <p:nvPr/>
        </p:nvGraphicFramePr>
        <p:xfrm>
          <a:off x="214282" y="857238"/>
          <a:ext cx="8572560" cy="3643338"/>
        </p:xfrm>
        <a:graphic>
          <a:graphicData uri="http://schemas.openxmlformats.org/drawingml/2006/table">
            <a:tbl>
              <a:tblPr>
                <a:effectLst/>
                <a:tableStyleId>{D113A9D2-9D6B-4929-AA2D-F23B5EE8CBE7}</a:tableStyleId>
              </a:tblPr>
              <a:tblGrid>
                <a:gridCol w="2105416"/>
                <a:gridCol w="4990433"/>
                <a:gridCol w="1476711"/>
              </a:tblGrid>
              <a:tr h="97863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环节</a:t>
                      </a:r>
                      <a:endParaRPr b="1" dirty="0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内容</a:t>
                      </a:r>
                      <a:endParaRPr b="1" dirty="0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时间</a:t>
                      </a:r>
                      <a:endParaRPr b="1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</a:tr>
              <a:tr h="495196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热身</a:t>
                      </a:r>
                      <a:r>
                        <a:rPr b="1" dirty="0" sz="2000" kern="100" lang="en-US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warm up</a:t>
                      </a:r>
                      <a:endParaRPr b="1" dirty="0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altLang="en-US" baseline="0" b="1" dirty="0" sz="2000" kern="100" lang="zh-CN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 </a:t>
                      </a:r>
                      <a:r>
                        <a:rPr altLang="en-US" b="1" dirty="0" sz="2000" kern="100" lang="zh-CN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关节活动和</a:t>
                      </a:r>
                      <a:r>
                        <a:rPr b="1" dirty="0" sz="2000" kern="100" lang="zh-CN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拉伸；</a:t>
                      </a: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热场游戏</a:t>
                      </a:r>
                      <a:endParaRPr b="1" dirty="0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en-US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</a:t>
                      </a: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分</a:t>
                      </a:r>
                      <a:r>
                        <a:rPr b="1" dirty="0" sz="2000" kern="100" lang="en-US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</a:t>
                      </a: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钟</a:t>
                      </a:r>
                      <a:endParaRPr b="1" dirty="0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</a:tr>
              <a:tr h="700202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训练主体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en-US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Core exercise</a:t>
                      </a:r>
                      <a:endParaRPr b="1" dirty="0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动作学习；素质训练（平衡</a:t>
                      </a:r>
                      <a:r>
                        <a:rPr b="1" dirty="0" sz="2000" kern="100" lang="zh-CN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、</a:t>
                      </a:r>
                      <a:r>
                        <a:rPr altLang="en-US" b="1" dirty="0" sz="2000" kern="100" lang="zh-CN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四肢协调、核心控制</a:t>
                      </a:r>
                      <a:r>
                        <a:rPr b="1" dirty="0" sz="2000" kern="100" lang="zh-CN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）</a:t>
                      </a:r>
                      <a:endParaRPr b="1" dirty="0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en-US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30-40</a:t>
                      </a: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分钟</a:t>
                      </a:r>
                      <a:endParaRPr b="1" dirty="0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</a:tr>
              <a:tr h="54853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循环</a:t>
                      </a:r>
                      <a:r>
                        <a:rPr b="1" dirty="0" sz="2000" kern="100" lang="zh-CN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训练</a:t>
                      </a:r>
                      <a:endParaRPr altLang="zh-CN" b="1" dirty="0" sz="2000" kern="100" lang="en-US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en-US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circulate </a:t>
                      </a:r>
                      <a:endParaRPr b="1" dirty="0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根据动作学习和训练阶段安排</a:t>
                      </a:r>
                      <a:endParaRPr b="1" dirty="0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en-US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15-20</a:t>
                      </a: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分钟</a:t>
                      </a:r>
                      <a:endParaRPr b="1" dirty="0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</a:tr>
              <a:tr h="562857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泡沫轴筋膜</a:t>
                      </a:r>
                      <a:r>
                        <a:rPr b="1" dirty="0" sz="2000" kern="100" lang="zh-CN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放松</a:t>
                      </a:r>
                      <a:endParaRPr b="1" dirty="0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根据部位放松</a:t>
                      </a:r>
                      <a:endParaRPr b="1" dirty="0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en-US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</a:t>
                      </a: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分钟</a:t>
                      </a:r>
                      <a:endParaRPr b="1" dirty="0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</a:tr>
              <a:tr h="4929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拉伸</a:t>
                      </a:r>
                      <a:r>
                        <a:rPr b="1" dirty="0" sz="2000" kern="100" lang="en-US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stretch</a:t>
                      </a:r>
                      <a:endParaRPr b="1" dirty="0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根据部位放松</a:t>
                      </a:r>
                      <a:endParaRPr b="1" dirty="0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en-US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</a:t>
                      </a: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分钟</a:t>
                      </a:r>
                      <a:endParaRPr b="1" dirty="0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</a:tr>
              <a:tr h="477778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课后点评</a:t>
                      </a:r>
                      <a:endParaRPr b="1" dirty="0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b="1" dirty="0" sz="2000" kern="100" lang="en-US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en-US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</a:t>
                      </a:r>
                      <a:r>
                        <a:rPr b="1" dirty="0" sz="2000" kern="100" lang="zh-CN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分钟</a:t>
                      </a:r>
                      <a:endParaRPr b="1" dirty="0" sz="2000" kern="100" lang="zh-CN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</a:tr>
            </a:tbl>
          </a:graphicData>
        </a:graphic>
      </p:graphicFrame>
      <p:sp>
        <p:nvSpPr>
          <p:cNvPr id="1048611" name="矩形 3"/>
          <p:cNvSpPr/>
          <p:nvPr/>
        </p:nvSpPr>
        <p:spPr>
          <a:xfrm>
            <a:off x="3286116" y="142858"/>
            <a:ext cx="1643074" cy="500066"/>
          </a:xfrm>
          <a:prstGeom prst="rect"/>
          <a:solidFill>
            <a:srgbClr val="FF9933"/>
          </a:solidFill>
          <a:ln>
            <a:solidFill>
              <a:srgbClr val="FF9933"/>
            </a:solidFill>
          </a:ln>
          <a:scene3d>
            <a:camera prst="orthographicFront"/>
            <a:lightRig dir="t" rig="threeP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dirty="0" sz="2800" lang="zh-CN" smtClean="0">
                <a:solidFill>
                  <a:schemeClr val="bg2">
                    <a:lumMod val="25000"/>
                  </a:schemeClr>
                </a:solidFill>
              </a:rPr>
              <a:t>课程安排</a:t>
            </a:r>
            <a:endParaRPr altLang="en-US" b="1" dirty="0" sz="2800" lang="zh-CN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lastClr="000000" val="windowText"/>
      </a:dk1>
      <a:lt1>
        <a:sysClr lastClr="FFFFFF" val="window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r="5400000" dist="25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r="5400000" dist="254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r="5400000" dist="254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dir="t" rig="threeP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algn="tl" flip="none" sx="38000" sy="38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幻灯片 1</dc:title>
  <dc:creator>z</dc:creator>
  <cp:lastModifiedBy>z</cp:lastModifiedBy>
  <dcterms:created xsi:type="dcterms:W3CDTF">2015-11-14T17:30:27Z</dcterms:created>
  <dcterms:modified xsi:type="dcterms:W3CDTF">2015-11-17T22:54:00Z</dcterms:modified>
</cp:coreProperties>
</file>