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ed Hat Text Medium"/>
      <p:regular r:id="rId24"/>
      <p:bold r:id="rId25"/>
      <p:italic r:id="rId26"/>
      <p:boldItalic r:id="rId27"/>
    </p:embeddedFont>
    <p:embeddedFont>
      <p:font typeface="Red Hat Tex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edHatTextMedium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TextMedium-italic.fntdata"/><Relationship Id="rId25" Type="http://schemas.openxmlformats.org/officeDocument/2006/relationships/font" Target="fonts/RedHatTextMedium-bold.fntdata"/><Relationship Id="rId28" Type="http://schemas.openxmlformats.org/officeDocument/2006/relationships/font" Target="fonts/RedHatText-regular.fntdata"/><Relationship Id="rId27" Type="http://schemas.openxmlformats.org/officeDocument/2006/relationships/font" Target="fonts/RedHatTex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Tex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Text-boldItalic.fntdata"/><Relationship Id="rId30" Type="http://schemas.openxmlformats.org/officeDocument/2006/relationships/font" Target="fonts/RedHatTex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3be7599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3be7599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f7efdb4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f7efdb4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f7efdb4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bf7efdb4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4f7285d1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4f7285d1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ffc93e07b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ffc93e07b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3be7599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3be7599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205dce7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205dce7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205dce7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205dce7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f66740fd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bf66740f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524fcfbd3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524fcfbd3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f66740fd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f66740fd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205dce7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205dce7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f66740fd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bf66740fd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f66740fd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f66740fd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C0B68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720000" lIns="720000" spcFirstLastPara="1" rIns="720000" wrap="square" tIns="720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b="1" sz="4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9">
    <p:bg>
      <p:bgPr>
        <a:solidFill>
          <a:srgbClr val="5C0B6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1"/>
          <p:cNvSpPr/>
          <p:nvPr/>
        </p:nvSpPr>
        <p:spPr>
          <a:xfrm rot="10800000">
            <a:off x="-762425" y="-631925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8">
    <p:bg>
      <p:bgPr>
        <a:solidFill>
          <a:srgbClr val="5C0B6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1911075" y="1943450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2" type="subTitle"/>
          </p:nvPr>
        </p:nvSpPr>
        <p:spPr>
          <a:xfrm>
            <a:off x="1911075" y="2465150"/>
            <a:ext cx="181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Char char="●"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3" type="subTitle"/>
          </p:nvPr>
        </p:nvSpPr>
        <p:spPr>
          <a:xfrm>
            <a:off x="5400675" y="1939050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4" type="subTitle"/>
          </p:nvPr>
        </p:nvSpPr>
        <p:spPr>
          <a:xfrm>
            <a:off x="5416100" y="2460750"/>
            <a:ext cx="1816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Char char="●"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 rot="10800000">
            <a:off x="-2050575" y="-2325987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020424" y="46044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7">
    <p:bg>
      <p:bgPr>
        <a:solidFill>
          <a:srgbClr val="5C0B6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rect b="b" l="l" r="r" t="t"/>
            <a:pathLst>
              <a:path extrusionOk="0" h="104136" w="285573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 txBox="1"/>
          <p:nvPr>
            <p:ph idx="1" type="subTitle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2" type="subTitle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3" type="subTitle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4" type="subTitle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5" type="subTitle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6" type="subTitle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hasCustomPrompt="1" idx="7" type="title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8" type="title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hasCustomPrompt="1" idx="9" type="title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6">
    <p:bg>
      <p:bgPr>
        <a:solidFill>
          <a:srgbClr val="5C0B6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flipH="1" rot="10800000">
            <a:off x="2256669" y="-626094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3" type="subTitle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5" type="subTitle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6" name="Google Shape;176;p14"/>
          <p:cNvSpPr txBox="1"/>
          <p:nvPr>
            <p:ph idx="7" type="subTitle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7" name="Google Shape;177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8" name="Google Shape;178;p14"/>
          <p:cNvSpPr txBox="1"/>
          <p:nvPr>
            <p:ph idx="9" type="subTitle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80" name="Google Shape;180;p14"/>
          <p:cNvSpPr txBox="1"/>
          <p:nvPr>
            <p:ph idx="14" type="subTitle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6_1">
    <p:bg>
      <p:bgPr>
        <a:solidFill>
          <a:srgbClr val="5C0B6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 flipH="1" rot="10800000">
            <a:off x="2256669" y="-626094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5">
    <p:bg>
      <p:bgPr>
        <a:solidFill>
          <a:srgbClr val="9312A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5_3">
    <p:bg>
      <p:bgPr>
        <a:solidFill>
          <a:srgbClr val="9312A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 rot="10800000">
            <a:off x="6854036" y="68058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2">
    <p:bg>
      <p:bgPr>
        <a:solidFill>
          <a:srgbClr val="9312A6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" name="Google Shape;192;p18"/>
          <p:cNvGrpSpPr/>
          <p:nvPr/>
        </p:nvGrpSpPr>
        <p:grpSpPr>
          <a:xfrm>
            <a:off x="7991334" y="3920004"/>
            <a:ext cx="2682046" cy="2685537"/>
            <a:chOff x="1188350" y="238125"/>
            <a:chExt cx="5204825" cy="5211600"/>
          </a:xfrm>
        </p:grpSpPr>
        <p:sp>
          <p:nvSpPr>
            <p:cNvPr id="193" name="Google Shape;193;p18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-365900" y="3167622"/>
            <a:ext cx="3085280" cy="2282340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5_1_1">
    <p:bg>
      <p:bgPr>
        <a:solidFill>
          <a:srgbClr val="9312A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1" name="Google Shape;211;p19"/>
          <p:cNvGrpSpPr/>
          <p:nvPr/>
        </p:nvGrpSpPr>
        <p:grpSpPr>
          <a:xfrm>
            <a:off x="7587834" y="-1057096"/>
            <a:ext cx="2682046" cy="2685537"/>
            <a:chOff x="1188350" y="238125"/>
            <a:chExt cx="5204825" cy="5211600"/>
          </a:xfrm>
        </p:grpSpPr>
        <p:sp>
          <p:nvSpPr>
            <p:cNvPr id="212" name="Google Shape;212;p19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-249950" y="339861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4">
    <p:bg>
      <p:bgPr>
        <a:solidFill>
          <a:srgbClr val="5C0B6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5670900" y="3363975"/>
            <a:ext cx="2624400" cy="843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2" type="subTitle"/>
          </p:nvPr>
        </p:nvSpPr>
        <p:spPr>
          <a:xfrm>
            <a:off x="5670900" y="2149825"/>
            <a:ext cx="2624400" cy="843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>
            <a:off x="-357950" y="-344350"/>
            <a:ext cx="6836618" cy="2493016"/>
          </a:xfrm>
          <a:custGeom>
            <a:rect b="b" l="l" r="r" t="t"/>
            <a:pathLst>
              <a:path extrusionOk="0" h="104136" w="285573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720000" y="540000"/>
            <a:ext cx="43551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5C0B68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3">
    <p:bg>
      <p:bgPr>
        <a:solidFill>
          <a:srgbClr val="9312A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-280050" y="2836250"/>
            <a:ext cx="3423891" cy="2532829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10800000">
            <a:off x="7680650" y="-139287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720000" y="540000"/>
            <a:ext cx="44265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355100" y="3741850"/>
            <a:ext cx="15354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subTitle"/>
          </p:nvPr>
        </p:nvSpPr>
        <p:spPr>
          <a:xfrm>
            <a:off x="6254892" y="3741850"/>
            <a:ext cx="15354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3" type="subTitle"/>
          </p:nvPr>
        </p:nvSpPr>
        <p:spPr>
          <a:xfrm>
            <a:off x="1354975" y="1886750"/>
            <a:ext cx="15354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4" type="subTitle"/>
          </p:nvPr>
        </p:nvSpPr>
        <p:spPr>
          <a:xfrm>
            <a:off x="6254892" y="1882625"/>
            <a:ext cx="15354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5" type="title"/>
          </p:nvPr>
        </p:nvSpPr>
        <p:spPr>
          <a:xfrm>
            <a:off x="1496675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6" type="title"/>
          </p:nvPr>
        </p:nvSpPr>
        <p:spPr>
          <a:xfrm>
            <a:off x="6396492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3" name="Google Shape;243;p21"/>
          <p:cNvSpPr txBox="1"/>
          <p:nvPr>
            <p:ph idx="7" type="title"/>
          </p:nvPr>
        </p:nvSpPr>
        <p:spPr>
          <a:xfrm>
            <a:off x="6396492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4" name="Google Shape;244;p21"/>
          <p:cNvSpPr txBox="1"/>
          <p:nvPr>
            <p:ph idx="8" type="title"/>
          </p:nvPr>
        </p:nvSpPr>
        <p:spPr>
          <a:xfrm>
            <a:off x="1496700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_1_1">
    <p:bg>
      <p:bgPr>
        <a:solidFill>
          <a:srgbClr val="9312A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rot="10800000">
            <a:off x="5557274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7821900" y="-135232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2"/>
          <p:cNvSpPr/>
          <p:nvPr/>
        </p:nvSpPr>
        <p:spPr>
          <a:xfrm rot="10800000">
            <a:off x="-1778300" y="3966374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">
    <p:bg>
      <p:bgPr>
        <a:solidFill>
          <a:srgbClr val="9312A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2_1_1">
    <p:bg>
      <p:bgPr>
        <a:solidFill>
          <a:srgbClr val="9312A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 rot="321563">
            <a:off x="2315131" y="2528461"/>
            <a:ext cx="7117297" cy="3110136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720000" y="540000"/>
            <a:ext cx="3199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4" name="Google Shape;264;p24"/>
          <p:cNvGrpSpPr/>
          <p:nvPr/>
        </p:nvGrpSpPr>
        <p:grpSpPr>
          <a:xfrm>
            <a:off x="5739572" y="-1690371"/>
            <a:ext cx="2682046" cy="2685537"/>
            <a:chOff x="1188350" y="238125"/>
            <a:chExt cx="5204825" cy="5211600"/>
          </a:xfrm>
        </p:grpSpPr>
        <p:sp>
          <p:nvSpPr>
            <p:cNvPr id="265" name="Google Shape;265;p24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">
    <p:bg>
      <p:bgPr>
        <a:solidFill>
          <a:srgbClr val="5C0B6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 flipH="1" rot="10800000">
            <a:off x="2186094" y="-481707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" type="subTitle"/>
          </p:nvPr>
        </p:nvSpPr>
        <p:spPr>
          <a:xfrm>
            <a:off x="720000" y="1940375"/>
            <a:ext cx="33093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type="ctrTitle"/>
          </p:nvPr>
        </p:nvSpPr>
        <p:spPr>
          <a:xfrm>
            <a:off x="720000" y="540000"/>
            <a:ext cx="4227900" cy="1076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5"/>
          <p:cNvSpPr txBox="1"/>
          <p:nvPr/>
        </p:nvSpPr>
        <p:spPr>
          <a:xfrm>
            <a:off x="720000" y="3802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>
            <a:off x="7756850" y="-139287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C0B68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1636200" y="1019250"/>
            <a:ext cx="5871600" cy="310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5429975" y="3839725"/>
            <a:ext cx="2244900" cy="5625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1900050" y="1180500"/>
            <a:ext cx="5343900" cy="27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 rot="10800000">
            <a:off x="5249163" y="-320687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-358787" y="258376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rgbClr val="5C0B6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flipH="1">
            <a:off x="-372591" y="2972824"/>
            <a:ext cx="5869091" cy="2564692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SECTION_TITLE_AND_DESCRIPTION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22375" y="1632900"/>
            <a:ext cx="5452500" cy="1877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307" name="Google Shape;307;p30"/>
          <p:cNvGrpSpPr/>
          <p:nvPr/>
        </p:nvGrpSpPr>
        <p:grpSpPr>
          <a:xfrm>
            <a:off x="556997" y="4040754"/>
            <a:ext cx="2682046" cy="2685537"/>
            <a:chOff x="1188350" y="238125"/>
            <a:chExt cx="5204825" cy="5211600"/>
          </a:xfrm>
        </p:grpSpPr>
        <p:sp>
          <p:nvSpPr>
            <p:cNvPr id="308" name="Google Shape;308;p30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0B6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720000" lIns="720000" spcFirstLastPara="1" rIns="720000" wrap="square" tIns="720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b="1" sz="4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4797475" y="956275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557274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7821900" y="-135232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778300" y="3966374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3240000" y="4251600"/>
            <a:ext cx="5301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hasCustomPrompt="1" idx="2" type="title"/>
          </p:nvPr>
        </p:nvSpPr>
        <p:spPr>
          <a:xfrm>
            <a:off x="4786920" y="1008108"/>
            <a:ext cx="576000" cy="51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5C0B68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flipH="1">
            <a:off x="5018238" y="2234388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 txBox="1"/>
          <p:nvPr>
            <p:ph type="title"/>
          </p:nvPr>
        </p:nvSpPr>
        <p:spPr>
          <a:xfrm>
            <a:off x="4039075" y="3960875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dark purple">
  <p:cSld name="CAPTION_ONLY_1">
    <p:bg>
      <p:bgPr>
        <a:solidFill>
          <a:srgbClr val="5C0B68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purple">
  <p:cSld name="CAPTION_ONLY_1_1">
    <p:bg>
      <p:bgPr>
        <a:solidFill>
          <a:schemeClr val="accen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5C0B6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 rot="10800000">
            <a:off x="-2354275" y="445013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 flipH="1" rot="10800000">
            <a:off x="2300594" y="-636619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 rot="10800000">
            <a:off x="7010924" y="442113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>
            <p:ph hasCustomPrompt="1" type="title"/>
          </p:nvPr>
        </p:nvSpPr>
        <p:spPr>
          <a:xfrm>
            <a:off x="2996400" y="1526125"/>
            <a:ext cx="3151200" cy="812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9600"/>
              <a:buFont typeface="Red Hat Text"/>
              <a:buNone/>
              <a:defRPr b="1" sz="96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4"/>
          <p:cNvSpPr txBox="1"/>
          <p:nvPr>
            <p:ph hasCustomPrompt="1" idx="2" type="title"/>
          </p:nvPr>
        </p:nvSpPr>
        <p:spPr>
          <a:xfrm>
            <a:off x="1629093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4"/>
          <p:cNvSpPr txBox="1"/>
          <p:nvPr>
            <p:ph idx="1" type="subTitle"/>
          </p:nvPr>
        </p:nvSpPr>
        <p:spPr>
          <a:xfrm>
            <a:off x="2917350" y="2338825"/>
            <a:ext cx="33093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4"/>
          <p:cNvSpPr txBox="1"/>
          <p:nvPr>
            <p:ph idx="3" type="subTitle"/>
          </p:nvPr>
        </p:nvSpPr>
        <p:spPr>
          <a:xfrm>
            <a:off x="1185688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36" name="Google Shape;336;p34"/>
          <p:cNvSpPr txBox="1"/>
          <p:nvPr>
            <p:ph hasCustomPrompt="1" idx="4" type="title"/>
          </p:nvPr>
        </p:nvSpPr>
        <p:spPr>
          <a:xfrm>
            <a:off x="4011605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34"/>
          <p:cNvSpPr txBox="1"/>
          <p:nvPr>
            <p:ph idx="5" type="subTitle"/>
          </p:nvPr>
        </p:nvSpPr>
        <p:spPr>
          <a:xfrm>
            <a:off x="3568200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38" name="Google Shape;338;p34"/>
          <p:cNvSpPr txBox="1"/>
          <p:nvPr>
            <p:ph hasCustomPrompt="1" idx="6" type="title"/>
          </p:nvPr>
        </p:nvSpPr>
        <p:spPr>
          <a:xfrm>
            <a:off x="6394118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4"/>
          <p:cNvSpPr txBox="1"/>
          <p:nvPr>
            <p:ph idx="7" type="subTitle"/>
          </p:nvPr>
        </p:nvSpPr>
        <p:spPr>
          <a:xfrm>
            <a:off x="5950713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9312A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rgbClr val="5C0B6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6060950" y="-661062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-184325" y="1113800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1177750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hasCustomPrompt="1" idx="2" type="title"/>
          </p:nvPr>
        </p:nvSpPr>
        <p:spPr>
          <a:xfrm>
            <a:off x="720000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>
            <a:off x="1101425" y="2082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4" type="subTitle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hasCustomPrompt="1" idx="5" type="title"/>
          </p:nvPr>
        </p:nvSpPr>
        <p:spPr>
          <a:xfrm>
            <a:off x="720000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6"/>
          <p:cNvSpPr txBox="1"/>
          <p:nvPr>
            <p:ph idx="6" type="subTitle"/>
          </p:nvPr>
        </p:nvSpPr>
        <p:spPr>
          <a:xfrm>
            <a:off x="1101425" y="30273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7" type="subTitle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hasCustomPrompt="1" idx="8" type="title"/>
          </p:nvPr>
        </p:nvSpPr>
        <p:spPr>
          <a:xfrm>
            <a:off x="720000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6"/>
          <p:cNvSpPr txBox="1"/>
          <p:nvPr>
            <p:ph idx="9" type="subTitle"/>
          </p:nvPr>
        </p:nvSpPr>
        <p:spPr>
          <a:xfrm>
            <a:off x="1101425" y="3971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3" type="subTitle"/>
          </p:nvPr>
        </p:nvSpPr>
        <p:spPr>
          <a:xfrm>
            <a:off x="5389573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hasCustomPrompt="1" idx="14" type="title"/>
          </p:nvPr>
        </p:nvSpPr>
        <p:spPr>
          <a:xfrm>
            <a:off x="4962344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6"/>
          <p:cNvSpPr txBox="1"/>
          <p:nvPr>
            <p:ph idx="15" type="subTitle"/>
          </p:nvPr>
        </p:nvSpPr>
        <p:spPr>
          <a:xfrm>
            <a:off x="5349199" y="2082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6" type="subTitle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hasCustomPrompt="1" idx="17" type="title"/>
          </p:nvPr>
        </p:nvSpPr>
        <p:spPr>
          <a:xfrm>
            <a:off x="4962344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"/>
          <p:cNvSpPr txBox="1"/>
          <p:nvPr>
            <p:ph idx="18" type="subTitle"/>
          </p:nvPr>
        </p:nvSpPr>
        <p:spPr>
          <a:xfrm>
            <a:off x="5349199" y="30273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9" type="subTitle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hasCustomPrompt="1" idx="20" type="title"/>
          </p:nvPr>
        </p:nvSpPr>
        <p:spPr>
          <a:xfrm>
            <a:off x="4962344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"/>
          <p:cNvSpPr txBox="1"/>
          <p:nvPr>
            <p:ph idx="21" type="subTitle"/>
          </p:nvPr>
        </p:nvSpPr>
        <p:spPr>
          <a:xfrm>
            <a:off x="5349199" y="3971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9312A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00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2199900" y="3402175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2" type="subTitle"/>
          </p:nvPr>
        </p:nvSpPr>
        <p:spPr>
          <a:xfrm>
            <a:off x="2199900" y="3923875"/>
            <a:ext cx="181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3" type="subTitle"/>
          </p:nvPr>
        </p:nvSpPr>
        <p:spPr>
          <a:xfrm>
            <a:off x="5111875" y="3397775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4" type="subTitle"/>
          </p:nvPr>
        </p:nvSpPr>
        <p:spPr>
          <a:xfrm>
            <a:off x="5127300" y="3919475"/>
            <a:ext cx="1816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>
            <a:off x="-828916" y="3317854"/>
            <a:ext cx="2682046" cy="2685537"/>
            <a:chOff x="1188350" y="238125"/>
            <a:chExt cx="5204825" cy="5211600"/>
          </a:xfrm>
        </p:grpSpPr>
        <p:sp>
          <p:nvSpPr>
            <p:cNvPr id="88" name="Google Shape;88;p7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7"/>
          <p:cNvSpPr/>
          <p:nvPr/>
        </p:nvSpPr>
        <p:spPr>
          <a:xfrm rot="10800000">
            <a:off x="720011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5C0B6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72237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" name="Google Shape;106;p8"/>
          <p:cNvGrpSpPr/>
          <p:nvPr/>
        </p:nvGrpSpPr>
        <p:grpSpPr>
          <a:xfrm rot="-5400000">
            <a:off x="7644209" y="-1265971"/>
            <a:ext cx="2682046" cy="2685537"/>
            <a:chOff x="1188350" y="238125"/>
            <a:chExt cx="5204825" cy="5211600"/>
          </a:xfrm>
        </p:grpSpPr>
        <p:sp>
          <p:nvSpPr>
            <p:cNvPr id="107" name="Google Shape;107;p8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1">
    <p:bg>
      <p:bgPr>
        <a:solidFill>
          <a:srgbClr val="5C0B6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9"/>
          <p:cNvSpPr/>
          <p:nvPr/>
        </p:nvSpPr>
        <p:spPr>
          <a:xfrm rot="10800000">
            <a:off x="-1976100" y="-2116587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rot="10800000">
            <a:off x="7001611" y="453718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0">
    <p:bg>
      <p:bgPr>
        <a:solidFill>
          <a:srgbClr val="5C0B6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722376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0"/>
          <p:cNvGrpSpPr/>
          <p:nvPr/>
        </p:nvGrpSpPr>
        <p:grpSpPr>
          <a:xfrm rot="-5400000">
            <a:off x="6804634" y="-408809"/>
            <a:ext cx="2682046" cy="2685537"/>
            <a:chOff x="1188350" y="238125"/>
            <a:chExt cx="5204825" cy="5211600"/>
          </a:xfrm>
        </p:grpSpPr>
        <p:sp>
          <p:nvSpPr>
            <p:cNvPr id="129" name="Google Shape;129;p10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ctrTitle"/>
          </p:nvPr>
        </p:nvSpPr>
        <p:spPr>
          <a:xfrm>
            <a:off x="425925" y="486500"/>
            <a:ext cx="5487000" cy="204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0" lIns="720000" spcFirstLastPara="1" rIns="720000" wrap="square" tIns="7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project presentation</a:t>
            </a:r>
            <a:endParaRPr/>
          </a:p>
        </p:txBody>
      </p:sp>
      <p:sp>
        <p:nvSpPr>
          <p:cNvPr id="346" name="Google Shape;346;p36"/>
          <p:cNvSpPr txBox="1"/>
          <p:nvPr>
            <p:ph idx="2" type="subTitle"/>
          </p:nvPr>
        </p:nvSpPr>
        <p:spPr>
          <a:xfrm>
            <a:off x="3432500" y="322875"/>
            <a:ext cx="2713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CSCI-SHU 360</a:t>
            </a:r>
            <a:endParaRPr b="1">
              <a:solidFill>
                <a:srgbClr val="5C0B68"/>
              </a:solidFill>
            </a:endParaRPr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4187625" y="3979450"/>
            <a:ext cx="52728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Ivana Li &amp; Lihan Feng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yl8060 &amp; lf2383</a:t>
            </a:r>
            <a:endParaRPr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>
            <p:ph idx="1" type="subTitle"/>
          </p:nvPr>
        </p:nvSpPr>
        <p:spPr>
          <a:xfrm>
            <a:off x="425925" y="2593775"/>
            <a:ext cx="88914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Multi-Respiratory Diseases Classifications: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Implementing and Comparing Different Machine Learning Techniques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7" name="Google Shape;437;p45"/>
          <p:cNvSpPr txBox="1"/>
          <p:nvPr/>
        </p:nvSpPr>
        <p:spPr>
          <a:xfrm>
            <a:off x="813750" y="2205250"/>
            <a:ext cx="423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Accuracy: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Multi-class SVM: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74.7023%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Decision Tree: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59.5238%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813750" y="1367050"/>
            <a:ext cx="83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Metrics: Accuracy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4714725" y="2580575"/>
            <a:ext cx="1044000" cy="8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5690550" y="1748050"/>
            <a:ext cx="423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Features might be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More linearly separable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Linear classifier</a:t>
            </a:r>
            <a:endParaRPr sz="24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Works better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grpSp>
        <p:nvGrpSpPr>
          <p:cNvPr id="441" name="Google Shape;441;p45"/>
          <p:cNvGrpSpPr/>
          <p:nvPr/>
        </p:nvGrpSpPr>
        <p:grpSpPr>
          <a:xfrm>
            <a:off x="4495225" y="539075"/>
            <a:ext cx="4914900" cy="4368725"/>
            <a:chOff x="4495225" y="539075"/>
            <a:chExt cx="4914900" cy="4368725"/>
          </a:xfrm>
        </p:grpSpPr>
        <p:pic>
          <p:nvPicPr>
            <p:cNvPr id="442" name="Google Shape;44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7875" y="990550"/>
              <a:ext cx="26098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30263" y="3250450"/>
              <a:ext cx="2505075" cy="165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45"/>
            <p:cNvSpPr txBox="1"/>
            <p:nvPr/>
          </p:nvSpPr>
          <p:spPr>
            <a:xfrm>
              <a:off x="6324025" y="539075"/>
              <a:ext cx="308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PCA</a:t>
              </a:r>
              <a:endParaRPr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45" name="Google Shape;445;p45"/>
            <p:cNvSpPr txBox="1"/>
            <p:nvPr/>
          </p:nvSpPr>
          <p:spPr>
            <a:xfrm>
              <a:off x="4495225" y="3891875"/>
              <a:ext cx="308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t-SNE</a:t>
              </a:r>
              <a:endParaRPr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1" name="Google Shape;451;p46"/>
          <p:cNvSpPr txBox="1"/>
          <p:nvPr/>
        </p:nvSpPr>
        <p:spPr>
          <a:xfrm>
            <a:off x="813750" y="1367050"/>
            <a:ext cx="42375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Accuracy: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Pre-trained AlexNet: 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64.5833%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AlexNet: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91.6667%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Pre-trained VGG16: 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57.4405%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VGG16: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95.2381%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4547550" y="1748050"/>
            <a:ext cx="4653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VGG16 works better: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Improved version of AlexNet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&gt; pre-trained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Difference between Dataset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     Domain Shift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8" name="Google Shape;458;p47"/>
          <p:cNvSpPr txBox="1"/>
          <p:nvPr/>
        </p:nvSpPr>
        <p:spPr>
          <a:xfrm>
            <a:off x="508950" y="2281450"/>
            <a:ext cx="423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general: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CNN based models work better than traditional machine learning models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395150" y="1595650"/>
            <a:ext cx="503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CNN: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Maintain 2D characteristics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Read image data directly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Traditional models: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Destroy 2D characteristics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[flatten 2D arrays of MFCC]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Information loss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/>
          <p:nvPr/>
        </p:nvSpPr>
        <p:spPr>
          <a:xfrm>
            <a:off x="3204125" y="2749325"/>
            <a:ext cx="3337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Balanced validation set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1884349" y="1443750"/>
            <a:ext cx="2138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Noise removal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3859450" y="3821550"/>
            <a:ext cx="276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Future improvement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-3076819" y="1989500"/>
            <a:ext cx="6155100" cy="6155100"/>
          </a:xfrm>
          <a:prstGeom prst="ellipse">
            <a:avLst/>
          </a:prstGeom>
          <a:noFill/>
          <a:ln cap="rnd" cmpd="sng" w="381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48"/>
          <p:cNvGrpSpPr/>
          <p:nvPr/>
        </p:nvGrpSpPr>
        <p:grpSpPr>
          <a:xfrm>
            <a:off x="720000" y="1908800"/>
            <a:ext cx="648900" cy="572700"/>
            <a:chOff x="4808500" y="1318425"/>
            <a:chExt cx="648900" cy="572700"/>
          </a:xfrm>
        </p:grpSpPr>
        <p:sp>
          <p:nvSpPr>
            <p:cNvPr id="469" name="Google Shape;469;p48"/>
            <p:cNvSpPr/>
            <p:nvPr/>
          </p:nvSpPr>
          <p:spPr>
            <a:xfrm>
              <a:off x="4846600" y="13184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 txBox="1"/>
            <p:nvPr/>
          </p:nvSpPr>
          <p:spPr>
            <a:xfrm>
              <a:off x="4808500" y="13862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71" name="Google Shape;471;p48"/>
          <p:cNvGrpSpPr/>
          <p:nvPr/>
        </p:nvGrpSpPr>
        <p:grpSpPr>
          <a:xfrm>
            <a:off x="2181006" y="2980344"/>
            <a:ext cx="648900" cy="572700"/>
            <a:chOff x="4808500" y="2571750"/>
            <a:chExt cx="648900" cy="572700"/>
          </a:xfrm>
        </p:grpSpPr>
        <p:sp>
          <p:nvSpPr>
            <p:cNvPr id="472" name="Google Shape;472;p48"/>
            <p:cNvSpPr/>
            <p:nvPr/>
          </p:nvSpPr>
          <p:spPr>
            <a:xfrm>
              <a:off x="4846600" y="2571750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8"/>
            <p:cNvSpPr txBox="1"/>
            <p:nvPr/>
          </p:nvSpPr>
          <p:spPr>
            <a:xfrm>
              <a:off x="4808500" y="2639550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74" name="Google Shape;474;p48"/>
          <p:cNvGrpSpPr/>
          <p:nvPr/>
        </p:nvGrpSpPr>
        <p:grpSpPr>
          <a:xfrm>
            <a:off x="2693070" y="4051525"/>
            <a:ext cx="648900" cy="572700"/>
            <a:chOff x="4936150" y="3582725"/>
            <a:chExt cx="648900" cy="572700"/>
          </a:xfrm>
        </p:grpSpPr>
        <p:sp>
          <p:nvSpPr>
            <p:cNvPr id="475" name="Google Shape;475;p48"/>
            <p:cNvSpPr/>
            <p:nvPr/>
          </p:nvSpPr>
          <p:spPr>
            <a:xfrm>
              <a:off x="4974250" y="35827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8"/>
            <p:cNvSpPr txBox="1"/>
            <p:nvPr/>
          </p:nvSpPr>
          <p:spPr>
            <a:xfrm>
              <a:off x="4936150" y="36505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477" name="Google Shape;477;p48"/>
          <p:cNvSpPr txBox="1"/>
          <p:nvPr>
            <p:ph type="title"/>
          </p:nvPr>
        </p:nvSpPr>
        <p:spPr>
          <a:xfrm>
            <a:off x="722375" y="540000"/>
            <a:ext cx="2761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720000" y="540000"/>
            <a:ext cx="2348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83" name="Google Shape;483;p49"/>
          <p:cNvSpPr/>
          <p:nvPr/>
        </p:nvSpPr>
        <p:spPr>
          <a:xfrm>
            <a:off x="865470" y="1325725"/>
            <a:ext cx="2158800" cy="1438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 txBox="1"/>
          <p:nvPr/>
        </p:nvSpPr>
        <p:spPr>
          <a:xfrm>
            <a:off x="1051920" y="1765425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Multi-classification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Task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5" name="Google Shape;485;p49"/>
          <p:cNvSpPr txBox="1"/>
          <p:nvPr/>
        </p:nvSpPr>
        <p:spPr>
          <a:xfrm>
            <a:off x="1136645" y="1460625"/>
            <a:ext cx="1252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Goal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6" name="Google Shape;486;p49"/>
          <p:cNvSpPr txBox="1"/>
          <p:nvPr/>
        </p:nvSpPr>
        <p:spPr>
          <a:xfrm>
            <a:off x="3865350" y="3205383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Input: RGB Mel-spectrogram image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3867450" y="2476975"/>
            <a:ext cx="1371600" cy="7710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Deep Learning Models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8" name="Google Shape;488;p49"/>
          <p:cNvSpPr txBox="1"/>
          <p:nvPr/>
        </p:nvSpPr>
        <p:spPr>
          <a:xfrm>
            <a:off x="7019100" y="519075"/>
            <a:ext cx="1508700" cy="3792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Decision Tree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9" name="Google Shape;489;p49"/>
          <p:cNvSpPr txBox="1"/>
          <p:nvPr/>
        </p:nvSpPr>
        <p:spPr>
          <a:xfrm>
            <a:off x="3867450" y="1540375"/>
            <a:ext cx="168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Input: Flattened MFCC 2D array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3867450" y="751400"/>
            <a:ext cx="1508700" cy="7710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Traditional </a:t>
            </a: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ML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Models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1" name="Google Shape;491;p49"/>
          <p:cNvSpPr txBox="1"/>
          <p:nvPr/>
        </p:nvSpPr>
        <p:spPr>
          <a:xfrm>
            <a:off x="7030850" y="1307450"/>
            <a:ext cx="1005900" cy="3474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SVM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2" name="Google Shape;492;p49"/>
          <p:cNvSpPr txBox="1"/>
          <p:nvPr/>
        </p:nvSpPr>
        <p:spPr>
          <a:xfrm>
            <a:off x="7019100" y="2359350"/>
            <a:ext cx="1508700" cy="4248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AlexNet + MLP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3" name="Google Shape;493;p49"/>
          <p:cNvSpPr txBox="1"/>
          <p:nvPr/>
        </p:nvSpPr>
        <p:spPr>
          <a:xfrm>
            <a:off x="7019100" y="3036225"/>
            <a:ext cx="1508700" cy="410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VGG16 + MLP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94" name="Google Shape;494;p49"/>
          <p:cNvCxnSpPr>
            <a:stCxn id="483" idx="3"/>
            <a:endCxn id="490" idx="1"/>
          </p:cNvCxnSpPr>
          <p:nvPr/>
        </p:nvCxnSpPr>
        <p:spPr>
          <a:xfrm flipH="1" rot="10800000">
            <a:off x="3024270" y="1136875"/>
            <a:ext cx="843300" cy="908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>
            <a:stCxn id="490" idx="3"/>
            <a:endCxn id="488" idx="1"/>
          </p:cNvCxnSpPr>
          <p:nvPr/>
        </p:nvCxnSpPr>
        <p:spPr>
          <a:xfrm flipH="1" rot="10800000">
            <a:off x="5376150" y="708800"/>
            <a:ext cx="1643100" cy="4281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9"/>
          <p:cNvCxnSpPr>
            <a:stCxn id="490" idx="3"/>
            <a:endCxn id="491" idx="1"/>
          </p:cNvCxnSpPr>
          <p:nvPr/>
        </p:nvCxnSpPr>
        <p:spPr>
          <a:xfrm>
            <a:off x="5376150" y="1136900"/>
            <a:ext cx="1654800" cy="344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9"/>
          <p:cNvCxnSpPr>
            <a:stCxn id="483" idx="3"/>
            <a:endCxn id="487" idx="1"/>
          </p:cNvCxnSpPr>
          <p:nvPr/>
        </p:nvCxnSpPr>
        <p:spPr>
          <a:xfrm>
            <a:off x="3024270" y="2044975"/>
            <a:ext cx="843300" cy="8175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9"/>
          <p:cNvCxnSpPr>
            <a:stCxn id="487" idx="3"/>
            <a:endCxn id="492" idx="1"/>
          </p:cNvCxnSpPr>
          <p:nvPr/>
        </p:nvCxnSpPr>
        <p:spPr>
          <a:xfrm flipH="1" rot="10800000">
            <a:off x="5239050" y="2571775"/>
            <a:ext cx="1780200" cy="290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9"/>
          <p:cNvCxnSpPr>
            <a:stCxn id="487" idx="3"/>
            <a:endCxn id="493" idx="1"/>
          </p:cNvCxnSpPr>
          <p:nvPr/>
        </p:nvCxnSpPr>
        <p:spPr>
          <a:xfrm>
            <a:off x="5239050" y="2862475"/>
            <a:ext cx="1780200" cy="3792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9"/>
          <p:cNvSpPr txBox="1"/>
          <p:nvPr/>
        </p:nvSpPr>
        <p:spPr>
          <a:xfrm>
            <a:off x="7019100" y="3572483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Transfer Learning 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Train-from-</a:t>
            </a: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scratch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01" name="Google Shape;501;p49"/>
          <p:cNvSpPr txBox="1"/>
          <p:nvPr>
            <p:ph idx="1" type="subTitle"/>
          </p:nvPr>
        </p:nvSpPr>
        <p:spPr>
          <a:xfrm>
            <a:off x="211900" y="3974675"/>
            <a:ext cx="38760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Review of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model pipeline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>
            <p:ph type="ctrTitle"/>
          </p:nvPr>
        </p:nvSpPr>
        <p:spPr>
          <a:xfrm>
            <a:off x="731500" y="1595550"/>
            <a:ext cx="36873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5080525" y="540000"/>
            <a:ext cx="3343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1101550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355" name="Google Shape;355;p37"/>
          <p:cNvSpPr txBox="1"/>
          <p:nvPr>
            <p:ph idx="2" type="title"/>
          </p:nvPr>
        </p:nvSpPr>
        <p:spPr>
          <a:xfrm>
            <a:off x="643800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37"/>
          <p:cNvSpPr txBox="1"/>
          <p:nvPr>
            <p:ph idx="4" type="subTitle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Problem</a:t>
            </a:r>
            <a:endParaRPr/>
          </a:p>
        </p:txBody>
      </p:sp>
      <p:sp>
        <p:nvSpPr>
          <p:cNvPr id="357" name="Google Shape;357;p37"/>
          <p:cNvSpPr txBox="1"/>
          <p:nvPr>
            <p:ph idx="5" type="title"/>
          </p:nvPr>
        </p:nvSpPr>
        <p:spPr>
          <a:xfrm>
            <a:off x="643800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8" name="Google Shape;358;p37"/>
          <p:cNvSpPr txBox="1"/>
          <p:nvPr>
            <p:ph idx="7" type="subTitle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59" name="Google Shape;359;p37"/>
          <p:cNvSpPr txBox="1"/>
          <p:nvPr>
            <p:ph idx="8" type="title"/>
          </p:nvPr>
        </p:nvSpPr>
        <p:spPr>
          <a:xfrm>
            <a:off x="643800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7"/>
          <p:cNvSpPr txBox="1"/>
          <p:nvPr>
            <p:ph idx="13" type="subTitle"/>
          </p:nvPr>
        </p:nvSpPr>
        <p:spPr>
          <a:xfrm>
            <a:off x="5313373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61" name="Google Shape;361;p37"/>
          <p:cNvSpPr txBox="1"/>
          <p:nvPr>
            <p:ph idx="14" type="title"/>
          </p:nvPr>
        </p:nvSpPr>
        <p:spPr>
          <a:xfrm>
            <a:off x="4886144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2" name="Google Shape;362;p37"/>
          <p:cNvSpPr txBox="1"/>
          <p:nvPr>
            <p:ph idx="16" type="subTitle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</a:t>
            </a:r>
            <a:r>
              <a:rPr lang="en">
                <a:solidFill>
                  <a:schemeClr val="dk1"/>
                </a:solidFill>
              </a:rPr>
              <a:t>Limitations </a:t>
            </a:r>
            <a:endParaRPr/>
          </a:p>
        </p:txBody>
      </p:sp>
      <p:sp>
        <p:nvSpPr>
          <p:cNvPr id="363" name="Google Shape;363;p37"/>
          <p:cNvSpPr txBox="1"/>
          <p:nvPr>
            <p:ph idx="17" type="title"/>
          </p:nvPr>
        </p:nvSpPr>
        <p:spPr>
          <a:xfrm>
            <a:off x="4886144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4" name="Google Shape;364;p37"/>
          <p:cNvSpPr txBox="1"/>
          <p:nvPr>
            <p:ph idx="19" type="subTitle"/>
          </p:nvPr>
        </p:nvSpPr>
        <p:spPr>
          <a:xfrm>
            <a:off x="5313375" y="3598525"/>
            <a:ext cx="31107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5" name="Google Shape;365;p37"/>
          <p:cNvSpPr txBox="1"/>
          <p:nvPr>
            <p:ph idx="20" type="title"/>
          </p:nvPr>
        </p:nvSpPr>
        <p:spPr>
          <a:xfrm>
            <a:off x="4886144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idx="1" type="subTitle"/>
          </p:nvPr>
        </p:nvSpPr>
        <p:spPr>
          <a:xfrm>
            <a:off x="446950" y="1764425"/>
            <a:ext cx="52779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Respiratory Diseases (e.g COVID-19 ) are prevalent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Auscultation needs expertise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decision-support tools such as 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techniques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strengthen primary healthcare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>
            <p:ph type="title"/>
          </p:nvPr>
        </p:nvSpPr>
        <p:spPr>
          <a:xfrm>
            <a:off x="259100" y="406050"/>
            <a:ext cx="5216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 sz="2800"/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75" y="1396125"/>
            <a:ext cx="2234275" cy="22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idx="1" type="subTitle"/>
          </p:nvPr>
        </p:nvSpPr>
        <p:spPr>
          <a:xfrm>
            <a:off x="720000" y="1764425"/>
            <a:ext cx="6875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Respiratory disease classification through machine learning models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someone has respiratory diseases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disease someone may have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audio data about their respiratory cycles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performance of different models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259100" y="406050"/>
            <a:ext cx="5216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escription of the problem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720000" y="540000"/>
            <a:ext cx="32988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Processing</a:t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Raw data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0325"/>
            <a:ext cx="3526725" cy="267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75" y="1756523"/>
            <a:ext cx="3526726" cy="26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0"/>
          <p:cNvSpPr txBox="1"/>
          <p:nvPr>
            <p:ph type="title"/>
          </p:nvPr>
        </p:nvSpPr>
        <p:spPr>
          <a:xfrm>
            <a:off x="3323550" y="2351600"/>
            <a:ext cx="24969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mbalanced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720000" y="540000"/>
            <a:ext cx="32988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Balanced</a:t>
            </a: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data</a:t>
            </a:r>
            <a:endParaRPr b="1" sz="2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391" y="1802825"/>
            <a:ext cx="3328909" cy="2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>
            <p:ph type="title"/>
          </p:nvPr>
        </p:nvSpPr>
        <p:spPr>
          <a:xfrm>
            <a:off x="1438000" y="2128525"/>
            <a:ext cx="60837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certain cycles with label COPD (based on patients)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/>
        </p:nvSpPr>
        <p:spPr>
          <a:xfrm>
            <a:off x="1938225" y="1476575"/>
            <a:ext cx="58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Audio files with respect to patients &amp; labels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1493272" y="2516350"/>
            <a:ext cx="4295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Generate audio files with respect to cycles &amp; labels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2" name="Google Shape;402;p42"/>
          <p:cNvSpPr txBox="1"/>
          <p:nvPr>
            <p:ph idx="4294967295" type="subTitle"/>
          </p:nvPr>
        </p:nvSpPr>
        <p:spPr>
          <a:xfrm>
            <a:off x="3226200" y="2886000"/>
            <a:ext cx="2562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Maintain same input size     same length (5s)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110625" y="3511525"/>
            <a:ext cx="5770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Convert audio files into Mel Spectrograms &amp; mfcc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4" name="Google Shape;404;p42"/>
          <p:cNvSpPr txBox="1"/>
          <p:nvPr>
            <p:ph idx="4294967295" type="subTitle"/>
          </p:nvPr>
        </p:nvSpPr>
        <p:spPr>
          <a:xfrm>
            <a:off x="2616462" y="3892825"/>
            <a:ext cx="32271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Mel Spectrograms: 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Visualization of audio data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Mimicking</a:t>
            </a: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how human ear works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6061315" y="1989500"/>
            <a:ext cx="6155100" cy="6155100"/>
          </a:xfrm>
          <a:prstGeom prst="ellipse">
            <a:avLst/>
          </a:prstGeom>
          <a:noFill/>
          <a:ln cap="rnd" cmpd="sng" w="381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>
            <p:ph type="title"/>
          </p:nvPr>
        </p:nvSpPr>
        <p:spPr>
          <a:xfrm>
            <a:off x="5280000" y="540000"/>
            <a:ext cx="31440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Processing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7" name="Google Shape;407;p42"/>
          <p:cNvGrpSpPr/>
          <p:nvPr/>
        </p:nvGrpSpPr>
        <p:grpSpPr>
          <a:xfrm>
            <a:off x="7775100" y="1908800"/>
            <a:ext cx="648900" cy="572700"/>
            <a:chOff x="7775100" y="1908800"/>
            <a:chExt cx="648900" cy="572700"/>
          </a:xfrm>
        </p:grpSpPr>
        <p:sp>
          <p:nvSpPr>
            <p:cNvPr id="408" name="Google Shape;408;p42"/>
            <p:cNvSpPr/>
            <p:nvPr/>
          </p:nvSpPr>
          <p:spPr>
            <a:xfrm>
              <a:off x="7813200" y="1908800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 txBox="1"/>
            <p:nvPr/>
          </p:nvSpPr>
          <p:spPr>
            <a:xfrm>
              <a:off x="7775100" y="1976600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10" name="Google Shape;410;p42"/>
          <p:cNvGrpSpPr/>
          <p:nvPr/>
        </p:nvGrpSpPr>
        <p:grpSpPr>
          <a:xfrm>
            <a:off x="6311200" y="2980163"/>
            <a:ext cx="648900" cy="572700"/>
            <a:chOff x="6519075" y="2745125"/>
            <a:chExt cx="648900" cy="572700"/>
          </a:xfrm>
        </p:grpSpPr>
        <p:sp>
          <p:nvSpPr>
            <p:cNvPr id="411" name="Google Shape;41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13" name="Google Shape;413;p42"/>
          <p:cNvGrpSpPr/>
          <p:nvPr/>
        </p:nvGrpSpPr>
        <p:grpSpPr>
          <a:xfrm>
            <a:off x="5797775" y="4051525"/>
            <a:ext cx="648900" cy="572700"/>
            <a:chOff x="5797775" y="4051525"/>
            <a:chExt cx="648900" cy="572700"/>
          </a:xfrm>
        </p:grpSpPr>
        <p:sp>
          <p:nvSpPr>
            <p:cNvPr id="414" name="Google Shape;414;p42"/>
            <p:cNvSpPr/>
            <p:nvPr/>
          </p:nvSpPr>
          <p:spPr>
            <a:xfrm>
              <a:off x="5835875" y="40515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 txBox="1"/>
            <p:nvPr/>
          </p:nvSpPr>
          <p:spPr>
            <a:xfrm>
              <a:off x="5797775" y="41193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 b="65555" l="0" r="62339" t="0"/>
          <a:stretch/>
        </p:blipFill>
        <p:spPr>
          <a:xfrm>
            <a:off x="194200" y="728825"/>
            <a:ext cx="2238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2"/>
          <p:cNvPicPr preferRelativeResize="0"/>
          <p:nvPr/>
        </p:nvPicPr>
        <p:blipFill rotWithShape="1">
          <a:blip r:embed="rId4">
            <a:alphaModFix/>
          </a:blip>
          <a:srcRect b="62820" l="0" r="60255" t="-2914"/>
          <a:stretch/>
        </p:blipFill>
        <p:spPr>
          <a:xfrm>
            <a:off x="503225" y="3224625"/>
            <a:ext cx="2200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idx="1" type="subTitle"/>
          </p:nvPr>
        </p:nvSpPr>
        <p:spPr>
          <a:xfrm>
            <a:off x="720000" y="1440175"/>
            <a:ext cx="72771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machine learning models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Input: Flattened MFCC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Decision Tree (Tree-based model)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Multiclass SVM (Linear separator)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models (Popular models in CV)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Input: RGB Mel-spectrogram images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AlexNet (classical) + MLP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VGG16 (novel) + MLP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 txBox="1"/>
          <p:nvPr>
            <p:ph type="title"/>
          </p:nvPr>
        </p:nvSpPr>
        <p:spPr>
          <a:xfrm>
            <a:off x="259100" y="406050"/>
            <a:ext cx="23403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259100" y="406050"/>
            <a:ext cx="42393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</a:t>
            </a:r>
            <a:endParaRPr sz="2800"/>
          </a:p>
        </p:txBody>
      </p:sp>
      <p:sp>
        <p:nvSpPr>
          <p:cNvPr id="429" name="Google Shape;429;p44"/>
          <p:cNvSpPr txBox="1"/>
          <p:nvPr/>
        </p:nvSpPr>
        <p:spPr>
          <a:xfrm>
            <a:off x="4040400" y="4065500"/>
            <a:ext cx="37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Add one layer to make  output 1 of 8 classes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430" name="Google Shape;4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0" y="1683499"/>
            <a:ext cx="6718099" cy="1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363" y="303725"/>
            <a:ext cx="2583875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