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5" r:id="rId16"/>
    <p:sldId id="273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德祥" initials="陳德祥" lastIdx="1" clrIdx="0">
    <p:extLst>
      <p:ext uri="{19B8F6BF-5375-455C-9EA6-DF929625EA0E}">
        <p15:presenceInfo xmlns:p15="http://schemas.microsoft.com/office/powerpoint/2012/main" userId="e4972c79761a7c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393B4F"/>
    <a:srgbClr val="8F4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2" d="100"/>
          <a:sy n="152" d="100"/>
        </p:scale>
        <p:origin x="25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867894"/>
            <a:ext cx="7772400" cy="685899"/>
          </a:xfrm>
        </p:spPr>
        <p:txBody>
          <a:bodyPr/>
          <a:lstStyle>
            <a:lvl1pPr>
              <a:defRPr sz="4000">
                <a:solidFill>
                  <a:srgbClr val="393B4F"/>
                </a:solidFill>
              </a:defRPr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409777"/>
            <a:ext cx="6400800" cy="521196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393B4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6A2A-5E60-43BD-BBB6-E739DD735852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DFF0-EE2F-45E7-968B-47DCF39012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94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95736" y="205979"/>
            <a:ext cx="6491064" cy="857250"/>
          </a:xfrm>
        </p:spPr>
        <p:txBody>
          <a:bodyPr/>
          <a:lstStyle>
            <a:lvl1pPr algn="l">
              <a:defRPr>
                <a:solidFill>
                  <a:srgbClr val="393B4F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95736" y="1200151"/>
            <a:ext cx="6491064" cy="3394472"/>
          </a:xfrm>
        </p:spPr>
        <p:txBody>
          <a:bodyPr/>
          <a:lstStyle>
            <a:lvl1pPr>
              <a:defRPr>
                <a:solidFill>
                  <a:srgbClr val="393B4F"/>
                </a:solidFill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6A2A-5E60-43BD-BBB6-E739DD735852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DFF0-EE2F-45E7-968B-47DCF39012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60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93B4F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1"/>
            <a:ext cx="8229600" cy="3099791"/>
          </a:xfrm>
        </p:spPr>
        <p:txBody>
          <a:bodyPr/>
          <a:lstStyle>
            <a:lvl1pPr marL="0" indent="0" algn="ctr">
              <a:buNone/>
              <a:defRPr>
                <a:solidFill>
                  <a:srgbClr val="393B4F"/>
                </a:solidFill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6A2A-5E60-43BD-BBB6-E739DD735852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DFF0-EE2F-45E7-968B-47DCF39012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95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26A2A-5E60-43BD-BBB6-E739DD735852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EDFF0-EE2F-45E7-968B-47DCF39012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12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w.yisell.com/search.htm?w=%E7%88%86%E7%82%B8" TargetMode="External"/><Relationship Id="rId2" Type="http://schemas.openxmlformats.org/officeDocument/2006/relationships/hyperlink" Target="http://taira-komori.jpn.org/freesoundtw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War of Stick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陳威傑、黃立豪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815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045469"/>
            <a:ext cx="5642300" cy="349676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戰鬥確認</a:t>
            </a:r>
            <a:endParaRPr lang="zh-TW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按鈕形 7"/>
          <p:cNvSpPr/>
          <p:nvPr/>
        </p:nvSpPr>
        <p:spPr>
          <a:xfrm>
            <a:off x="3491880" y="1995686"/>
            <a:ext cx="2160240" cy="288032"/>
          </a:xfrm>
          <a:prstGeom prst="beve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3563888" y="3579862"/>
            <a:ext cx="9361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7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開始戰鬥吧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680" y="1097758"/>
            <a:ext cx="5760640" cy="357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4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15" y="1203598"/>
            <a:ext cx="5228570" cy="324036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2020" y="92076"/>
            <a:ext cx="8229600" cy="857250"/>
          </a:xfrm>
        </p:spPr>
        <p:txBody>
          <a:bodyPr/>
          <a:lstStyle/>
          <a:p>
            <a:r>
              <a:rPr lang="zh-TW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戰鬥介面</a:t>
            </a:r>
            <a:endParaRPr lang="zh-TW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4967" y="1254568"/>
            <a:ext cx="16209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TW" altLang="en-US" sz="2800" b="1" cap="none" spc="0" dirty="0" smtClean="0">
                <a:ln/>
                <a:solidFill>
                  <a:schemeClr val="accent4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戰鬥點數</a:t>
            </a:r>
            <a:endParaRPr lang="zh-TW" altLang="en-US" sz="2800" b="1" cap="none" spc="0" dirty="0">
              <a:ln/>
              <a:solidFill>
                <a:schemeClr val="accent4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1344" y="2201191"/>
            <a:ext cx="12618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TW" altLang="en-US" sz="2800" b="1" cap="none" spc="0" dirty="0" smtClean="0">
                <a:ln/>
                <a:solidFill>
                  <a:schemeClr val="accent4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兵種集</a:t>
            </a:r>
            <a:endParaRPr lang="zh-TW" altLang="en-US" sz="2800" b="1" cap="none" spc="0" dirty="0">
              <a:ln/>
              <a:solidFill>
                <a:schemeClr val="accent4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3147814"/>
            <a:ext cx="12618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TW" altLang="en-US" sz="2800" b="1" cap="none" spc="0" dirty="0" smtClean="0">
                <a:ln/>
                <a:solidFill>
                  <a:schemeClr val="accent4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技能集</a:t>
            </a:r>
            <a:endParaRPr lang="zh-TW" altLang="en-US" sz="2800" b="1" cap="none" spc="0" dirty="0">
              <a:ln/>
              <a:solidFill>
                <a:schemeClr val="accent4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71010" y="2313134"/>
            <a:ext cx="16209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TW" altLang="en-US" sz="2800" b="1" cap="none" spc="0" dirty="0" smtClean="0">
                <a:ln/>
                <a:solidFill>
                  <a:schemeClr val="accent4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我方堡壘</a:t>
            </a:r>
            <a:endParaRPr lang="zh-TW" altLang="en-US" sz="2800" b="1" cap="none" spc="0" dirty="0">
              <a:ln/>
              <a:solidFill>
                <a:schemeClr val="accent4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88076" y="3075806"/>
            <a:ext cx="16209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TW" altLang="en-US" sz="2800" b="1" dirty="0">
                <a:ln/>
                <a:solidFill>
                  <a:schemeClr val="accent4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敵</a:t>
            </a:r>
            <a:r>
              <a:rPr lang="zh-TW" altLang="en-US" sz="2800" b="1" cap="none" spc="0" dirty="0" smtClean="0">
                <a:ln/>
                <a:solidFill>
                  <a:schemeClr val="accent4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方堡壘</a:t>
            </a:r>
            <a:endParaRPr lang="zh-TW" altLang="en-US" sz="2800" b="1" cap="none" spc="0" dirty="0">
              <a:ln/>
              <a:solidFill>
                <a:schemeClr val="accent4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57715" y="1275606"/>
            <a:ext cx="1174125" cy="36004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957715" y="1662539"/>
            <a:ext cx="1174125" cy="36004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977931" y="2069604"/>
            <a:ext cx="1174125" cy="36004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937891" y="3353950"/>
            <a:ext cx="761901" cy="87398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484267" y="3356604"/>
            <a:ext cx="792089" cy="87398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肘形接點 18"/>
          <p:cNvCxnSpPr>
            <a:stCxn id="5" idx="0"/>
            <a:endCxn id="11" idx="0"/>
          </p:cNvCxnSpPr>
          <p:nvPr/>
        </p:nvCxnSpPr>
        <p:spPr>
          <a:xfrm rot="16200000" flipH="1">
            <a:off x="1734593" y="465421"/>
            <a:ext cx="21038" cy="1599332"/>
          </a:xfrm>
          <a:prstGeom prst="bentConnector3">
            <a:avLst>
              <a:gd name="adj1" fmla="val -108660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6" idx="3"/>
            <a:endCxn id="12" idx="1"/>
          </p:cNvCxnSpPr>
          <p:nvPr/>
        </p:nvCxnSpPr>
        <p:spPr>
          <a:xfrm flipV="1">
            <a:off x="1533228" y="1842559"/>
            <a:ext cx="424487" cy="62024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肘形接點 27"/>
          <p:cNvCxnSpPr>
            <a:stCxn id="7" idx="3"/>
            <a:endCxn id="13" idx="1"/>
          </p:cNvCxnSpPr>
          <p:nvPr/>
        </p:nvCxnSpPr>
        <p:spPr>
          <a:xfrm flipV="1">
            <a:off x="1513404" y="2249624"/>
            <a:ext cx="464527" cy="1159800"/>
          </a:xfrm>
          <a:prstGeom prst="bentConnector3">
            <a:avLst>
              <a:gd name="adj1" fmla="val 69138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肘形接點 30"/>
          <p:cNvCxnSpPr>
            <a:stCxn id="9" idx="1"/>
            <a:endCxn id="14" idx="0"/>
          </p:cNvCxnSpPr>
          <p:nvPr/>
        </p:nvCxnSpPr>
        <p:spPr>
          <a:xfrm rot="10800000" flipV="1">
            <a:off x="2318842" y="2574744"/>
            <a:ext cx="5052168" cy="77920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10" idx="2"/>
            <a:endCxn id="15" idx="3"/>
          </p:cNvCxnSpPr>
          <p:nvPr/>
        </p:nvCxnSpPr>
        <p:spPr>
          <a:xfrm rot="5400000">
            <a:off x="7640171" y="3235212"/>
            <a:ext cx="194570" cy="92219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71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3848" y="1063229"/>
            <a:ext cx="5815085" cy="360384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戰鬥</a:t>
            </a:r>
            <a:r>
              <a:rPr lang="zh-TW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介面</a:t>
            </a:r>
            <a:r>
              <a:rPr lang="en-US" altLang="zh-TW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zh-TW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士兵們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4311191" y="1495277"/>
            <a:ext cx="2520280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4527215" y="3871541"/>
            <a:ext cx="360040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210622" y="3872409"/>
            <a:ext cx="360040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7047495" y="3871541"/>
            <a:ext cx="360040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5211291" y="1711301"/>
            <a:ext cx="828092" cy="21602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82852" y="1131590"/>
            <a:ext cx="1467068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5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士兵面板</a:t>
            </a:r>
            <a:endParaRPr lang="zh-TW" altLang="en-US" sz="25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8897" y="1608644"/>
            <a:ext cx="1467068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500" dirty="0" smtClean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兵種按鈕</a:t>
            </a:r>
            <a:endParaRPr lang="zh-TW" altLang="en-US" sz="2500" dirty="0">
              <a:ln w="0"/>
              <a:solidFill>
                <a:srgbClr val="FFC000"/>
              </a:solidFill>
              <a:effectLst>
                <a:reflection blurRad="6350" stA="53000" endA="300" endPos="35500" dir="5400000" sy="-90000" algn="bl" rotWithShape="0"/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6280" y="2626626"/>
            <a:ext cx="1467068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5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我方士兵</a:t>
            </a:r>
            <a:endParaRPr lang="zh-TW" altLang="en-US" sz="25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2997" y="3291830"/>
            <a:ext cx="1467068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5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敵方士兵</a:t>
            </a:r>
            <a:endParaRPr lang="zh-TW" altLang="en-US" sz="25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7" name="肘形接點 16"/>
          <p:cNvCxnSpPr>
            <a:stCxn id="10" idx="3"/>
            <a:endCxn id="5" idx="0"/>
          </p:cNvCxnSpPr>
          <p:nvPr/>
        </p:nvCxnSpPr>
        <p:spPr>
          <a:xfrm>
            <a:off x="1749920" y="1370117"/>
            <a:ext cx="3821411" cy="12516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肘形接點 20"/>
          <p:cNvCxnSpPr>
            <a:stCxn id="11" idx="2"/>
            <a:endCxn id="9" idx="2"/>
          </p:cNvCxnSpPr>
          <p:nvPr/>
        </p:nvCxnSpPr>
        <p:spPr>
          <a:xfrm rot="5400000" flipH="1" flipV="1">
            <a:off x="3439697" y="-99941"/>
            <a:ext cx="158373" cy="4212906"/>
          </a:xfrm>
          <a:prstGeom prst="bentConnector3">
            <a:avLst>
              <a:gd name="adj1" fmla="val -18042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12" idx="3"/>
            <a:endCxn id="6" idx="0"/>
          </p:cNvCxnSpPr>
          <p:nvPr/>
        </p:nvCxnSpPr>
        <p:spPr>
          <a:xfrm>
            <a:off x="1743348" y="2865153"/>
            <a:ext cx="2963887" cy="100638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肘形接點 26"/>
          <p:cNvCxnSpPr>
            <a:stCxn id="13" idx="3"/>
            <a:endCxn id="8" idx="0"/>
          </p:cNvCxnSpPr>
          <p:nvPr/>
        </p:nvCxnSpPr>
        <p:spPr>
          <a:xfrm>
            <a:off x="1740065" y="3530357"/>
            <a:ext cx="5487450" cy="34118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endCxn id="7" idx="0"/>
          </p:cNvCxnSpPr>
          <p:nvPr/>
        </p:nvCxnSpPr>
        <p:spPr>
          <a:xfrm>
            <a:off x="6390642" y="3530357"/>
            <a:ext cx="0" cy="342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19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131590"/>
            <a:ext cx="5759716" cy="356953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戰鬥介面</a:t>
            </a:r>
            <a:r>
              <a:rPr lang="en-US" altLang="zh-TW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技能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1102" y="2560651"/>
            <a:ext cx="172355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000" b="0" cap="none" spc="0" dirty="0" smtClean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技能面板</a:t>
            </a:r>
            <a:endParaRPr lang="zh-TW" altLang="en-US" sz="3000" b="0" cap="none" spc="0" dirty="0">
              <a:ln w="0"/>
              <a:solidFill>
                <a:srgbClr val="FFC000"/>
              </a:solidFill>
              <a:effectLst>
                <a:reflection blurRad="6350" stA="53000" endA="300" endPos="35500" dir="5400000" sy="-90000" algn="bl" rotWithShape="0"/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3635896" y="1065263"/>
            <a:ext cx="4680520" cy="5760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4211960" y="2283718"/>
            <a:ext cx="2448272" cy="57606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7020272" y="1641326"/>
            <a:ext cx="864096" cy="29466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4780602" y="2427734"/>
            <a:ext cx="1447582" cy="391902"/>
          </a:xfrm>
          <a:prstGeom prst="roundRect">
            <a:avLst/>
          </a:prstGeom>
          <a:noFill/>
          <a:ln w="3810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899592" y="3137347"/>
            <a:ext cx="172354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000" b="0" cap="none" spc="0" dirty="0" smtClean="0">
                <a:ln w="0"/>
                <a:solidFill>
                  <a:srgbClr val="CC00CC"/>
                </a:solidFill>
                <a:effectLst>
                  <a:reflection blurRad="6350" stA="53000" endA="300" endPos="35500" dir="5400000" sy="-90000" algn="bl" rotWithShape="0"/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技能按鈕</a:t>
            </a:r>
            <a:endParaRPr lang="zh-TW" altLang="en-US" sz="3000" b="0" cap="none" spc="0" dirty="0">
              <a:ln w="0"/>
              <a:solidFill>
                <a:srgbClr val="CC00CC"/>
              </a:solidFill>
              <a:effectLst>
                <a:reflection blurRad="6350" stA="53000" endA="300" endPos="35500" dir="5400000" sy="-90000" algn="bl" rotWithShape="0"/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1102" y="1131590"/>
            <a:ext cx="172354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000" b="0" cap="none" spc="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技能圖示</a:t>
            </a:r>
            <a:endParaRPr lang="zh-TW" altLang="en-US" sz="30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單箭頭接點 14"/>
          <p:cNvCxnSpPr>
            <a:stCxn id="13" idx="3"/>
            <a:endCxn id="8" idx="1"/>
          </p:cNvCxnSpPr>
          <p:nvPr/>
        </p:nvCxnSpPr>
        <p:spPr>
          <a:xfrm flipV="1">
            <a:off x="2124651" y="1353295"/>
            <a:ext cx="1511245" cy="552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肘形接點 20"/>
          <p:cNvCxnSpPr>
            <a:stCxn id="13" idx="2"/>
          </p:cNvCxnSpPr>
          <p:nvPr/>
        </p:nvCxnSpPr>
        <p:spPr>
          <a:xfrm rot="16200000" flipH="1">
            <a:off x="3915535" y="-967071"/>
            <a:ext cx="308064" cy="5613381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endCxn id="10" idx="1"/>
          </p:cNvCxnSpPr>
          <p:nvPr/>
        </p:nvCxnSpPr>
        <p:spPr>
          <a:xfrm rot="16200000" flipH="1">
            <a:off x="6379475" y="2473852"/>
            <a:ext cx="1137581" cy="14401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6" idx="3"/>
            <a:endCxn id="9" idx="1"/>
          </p:cNvCxnSpPr>
          <p:nvPr/>
        </p:nvCxnSpPr>
        <p:spPr>
          <a:xfrm flipV="1">
            <a:off x="2124652" y="2571750"/>
            <a:ext cx="2087308" cy="265900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肘形接點 27"/>
          <p:cNvCxnSpPr>
            <a:stCxn id="12" idx="3"/>
            <a:endCxn id="11" idx="2"/>
          </p:cNvCxnSpPr>
          <p:nvPr/>
        </p:nvCxnSpPr>
        <p:spPr>
          <a:xfrm flipV="1">
            <a:off x="2623141" y="2819636"/>
            <a:ext cx="2881252" cy="594710"/>
          </a:xfrm>
          <a:prstGeom prst="bentConnector2">
            <a:avLst/>
          </a:prstGeom>
          <a:ln>
            <a:solidFill>
              <a:srgbClr val="CC00CC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71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音效來源網站</a:t>
            </a:r>
            <a:endParaRPr lang="zh-TW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「小</a:t>
            </a:r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森平的免費音效</a:t>
            </a:r>
            <a:r>
              <a:rPr lang="zh-TW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」</a:t>
            </a:r>
            <a:endParaRPr lang="en-US" altLang="zh-TW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TW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3"/>
              </a:rPr>
              <a:t>音</a:t>
            </a:r>
            <a:r>
              <a:rPr lang="zh-TW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3"/>
              </a:rPr>
              <a:t>笑</a:t>
            </a:r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3"/>
              </a:rPr>
              <a:t>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8113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5500" dirty="0" smtClean="0"/>
              <a:t>Thank you for watch!</a:t>
            </a:r>
            <a:endParaRPr lang="zh-TW" altLang="en-US" sz="55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53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前言</a:t>
            </a:r>
            <a:endParaRPr lang="zh-TW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zh-TW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這是一個用心良苦之作，耗費</a:t>
            </a:r>
            <a:r>
              <a:rPr lang="en-US" altLang="zh-TW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</a:t>
            </a:r>
            <a:r>
              <a:rPr lang="zh-TW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個多禮拜，在餘課時間作業。</a:t>
            </a:r>
            <a:endParaRPr lang="en-US" altLang="zh-TW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altLang="zh-TW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zh-TW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畢竟是遊戲，所以幾乎都在畫圖。</a:t>
            </a:r>
            <a:endParaRPr lang="en-US" altLang="zh-TW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altLang="zh-TW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396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分工</a:t>
            </a:r>
            <a:endParaRPr lang="zh-TW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35696" y="1063229"/>
            <a:ext cx="6851104" cy="3531394"/>
          </a:xfrm>
        </p:spPr>
        <p:txBody>
          <a:bodyPr>
            <a:normAutofit fontScale="85000" lnSpcReduction="10000"/>
          </a:bodyPr>
          <a:lstStyle/>
          <a:p>
            <a:r>
              <a:rPr lang="zh-TW" altLang="en-US" sz="2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以下見到的所有圖片</a:t>
            </a:r>
            <a:r>
              <a:rPr lang="zh-TW" altLang="en-US" sz="2600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全部都是</a:t>
            </a:r>
            <a:r>
              <a:rPr lang="zh-TW" altLang="en-US" sz="2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我們手幹出來的</a:t>
            </a:r>
            <a:endParaRPr lang="en-US" altLang="zh-TW" sz="1800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1"/>
            <a:r>
              <a:rPr lang="zh-TW" altLang="en-US" sz="2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黃立豪 </a:t>
            </a:r>
            <a:r>
              <a:rPr lang="en-US" altLang="zh-TW" sz="2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(</a:t>
            </a:r>
            <a:r>
              <a:rPr lang="zh-TW" altLang="en-US" sz="2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戰鬥</a:t>
            </a:r>
            <a:r>
              <a:rPr lang="en-US" altLang="zh-TW" sz="2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&amp;</a:t>
            </a:r>
            <a:r>
              <a:rPr lang="zh-TW" altLang="en-US" sz="2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戰場及士兵圖畫部分</a:t>
            </a:r>
            <a:r>
              <a:rPr lang="en-US" altLang="zh-TW" sz="2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</a:p>
          <a:p>
            <a:pPr lvl="2"/>
            <a:r>
              <a:rPr lang="zh-TW" altLang="en-US" sz="1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全</a:t>
            </a:r>
            <a:r>
              <a:rPr lang="zh-TW" altLang="en-US" sz="18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士兵攻擊圖組、士兵</a:t>
            </a:r>
            <a:r>
              <a:rPr lang="en-US" altLang="zh-TW" sz="18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&amp;</a:t>
            </a:r>
            <a:r>
              <a:rPr lang="zh-TW" altLang="en-US" sz="18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技能按鈕圖選、</a:t>
            </a:r>
            <a:r>
              <a:rPr lang="zh-TW" altLang="en-US" sz="1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戰鬥調校、攻擊</a:t>
            </a:r>
            <a:r>
              <a:rPr lang="zh-TW" altLang="en-US" sz="18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設定、全士兵架構、全技能架構、雙方平衡控制。</a:t>
            </a:r>
            <a:endParaRPr lang="en-US" altLang="zh-TW" sz="1800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2"/>
            <a:endParaRPr lang="en-US" altLang="zh-TW" sz="1800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1"/>
            <a:r>
              <a:rPr lang="zh-TW" altLang="en-US" sz="2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陳威傑 </a:t>
            </a:r>
            <a:r>
              <a:rPr lang="en-US" altLang="zh-TW" sz="2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(</a:t>
            </a:r>
            <a:r>
              <a:rPr lang="zh-TW" altLang="en-US" sz="2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整體功能及圖畫部份</a:t>
            </a:r>
            <a:r>
              <a:rPr lang="en-US" altLang="zh-TW" sz="2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</a:p>
          <a:p>
            <a:pPr lvl="2"/>
            <a:r>
              <a:rPr lang="zh-TW" altLang="en-US" sz="18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各項程式基礎架構、各關戰鬥背景、技能圖組、音效設</a:t>
            </a:r>
            <a:r>
              <a:rPr lang="zh-TW" altLang="en-US" sz="1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定</a:t>
            </a:r>
            <a:r>
              <a:rPr lang="zh-TW" altLang="en-US" sz="18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、背景音樂、開始結束特效、存</a:t>
            </a:r>
            <a:r>
              <a:rPr lang="en-US" altLang="zh-TW" sz="18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&amp;</a:t>
            </a:r>
            <a:r>
              <a:rPr lang="zh-TW" altLang="en-US" sz="18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讀檔、入口</a:t>
            </a:r>
            <a:r>
              <a:rPr lang="zh-TW" altLang="en-US" sz="1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與</a:t>
            </a:r>
            <a:r>
              <a:rPr lang="zh-TW" altLang="en-US" sz="18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關卡選擇介面</a:t>
            </a:r>
            <a:r>
              <a:rPr lang="en-US" altLang="zh-TW" sz="18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&amp;</a:t>
            </a:r>
            <a:r>
              <a:rPr lang="zh-TW" altLang="en-US" sz="18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圖組、商店介面</a:t>
            </a:r>
            <a:r>
              <a:rPr lang="en-US" altLang="zh-TW" sz="18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&amp;</a:t>
            </a:r>
            <a:r>
              <a:rPr lang="zh-TW" altLang="en-US" sz="18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背景</a:t>
            </a:r>
            <a:r>
              <a:rPr lang="en-US" altLang="zh-TW" sz="18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&amp;</a:t>
            </a:r>
            <a:r>
              <a:rPr lang="zh-TW" altLang="en-US" sz="18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按鈕圖組、商店兵種</a:t>
            </a:r>
            <a:r>
              <a:rPr lang="en-US" altLang="zh-TW" sz="18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&amp;</a:t>
            </a:r>
            <a:r>
              <a:rPr lang="zh-TW" altLang="en-US" sz="18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技能</a:t>
            </a:r>
            <a:r>
              <a:rPr lang="zh-TW" altLang="en-US" sz="1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的</a:t>
            </a:r>
            <a:r>
              <a:rPr lang="zh-TW" altLang="en-US" sz="18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圖示</a:t>
            </a:r>
            <a:r>
              <a:rPr lang="zh-TW" altLang="en-US" sz="1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與</a:t>
            </a:r>
            <a:r>
              <a:rPr lang="zh-TW" altLang="en-US" sz="18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說明、城堡圖組。</a:t>
            </a:r>
            <a:endParaRPr lang="en-US" altLang="zh-TW" sz="1800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2"/>
            <a:endParaRPr lang="en-US" altLang="zh-TW" sz="1800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1"/>
            <a:r>
              <a:rPr lang="zh-TW" altLang="en-US" sz="2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協</a:t>
            </a:r>
            <a:r>
              <a:rPr lang="zh-TW" altLang="en-US" sz="2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作</a:t>
            </a:r>
            <a:endParaRPr lang="en-US" altLang="zh-TW" sz="22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2"/>
            <a:r>
              <a:rPr lang="en-US" altLang="zh-TW" sz="1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Debug</a:t>
            </a:r>
          </a:p>
          <a:p>
            <a:pPr lvl="2"/>
            <a:r>
              <a:rPr lang="zh-TW" altLang="en-US" sz="1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敵方士兵出場</a:t>
            </a:r>
            <a:r>
              <a:rPr lang="zh-TW" altLang="en-US" sz="18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控制</a:t>
            </a:r>
            <a:endParaRPr lang="en-US" altLang="zh-TW" sz="1800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914400" lvl="2" indent="0">
              <a:buNone/>
            </a:pPr>
            <a:endParaRPr lang="en-US" altLang="zh-TW" sz="1800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1"/>
            <a:endParaRPr lang="en-US" altLang="zh-TW" sz="2200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914400" lvl="2" indent="0">
              <a:buNone/>
            </a:pPr>
            <a:endParaRPr lang="en-US" altLang="zh-TW" sz="1800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489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2495" y="1068472"/>
            <a:ext cx="5106496" cy="316470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登入畫面</a:t>
            </a:r>
            <a:endParaRPr lang="zh-TW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36512" y="1923678"/>
            <a:ext cx="348396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3000" b="0" cap="none" spc="0" dirty="0" smtClean="0">
                <a:ln w="0">
                  <a:solidFill>
                    <a:srgbClr val="393B4F"/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點選並開始遊戲</a:t>
            </a:r>
            <a:endParaRPr lang="zh-TW" altLang="en-US" sz="3000" b="0" cap="none" spc="0" dirty="0">
              <a:ln w="0">
                <a:solidFill>
                  <a:srgbClr val="393B4F"/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5" name="肘形接點 14"/>
          <p:cNvCxnSpPr/>
          <p:nvPr/>
        </p:nvCxnSpPr>
        <p:spPr>
          <a:xfrm>
            <a:off x="971600" y="2477676"/>
            <a:ext cx="1008112" cy="958170"/>
          </a:xfrm>
          <a:prstGeom prst="bentConnector3">
            <a:avLst>
              <a:gd name="adj1" fmla="val 14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2051720" y="3219822"/>
            <a:ext cx="1008112" cy="360040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393B4F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2568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03598"/>
            <a:ext cx="5466514" cy="338782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關卡畫面 </a:t>
            </a:r>
            <a:r>
              <a:rPr lang="en-US" altLang="zh-TW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–</a:t>
            </a:r>
            <a:r>
              <a:rPr lang="zh-TW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關卡</a:t>
            </a:r>
            <a:endParaRPr lang="zh-TW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318249" y="3579862"/>
            <a:ext cx="504056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742185" y="2211710"/>
            <a:ext cx="504056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3046441" y="3003798"/>
            <a:ext cx="504056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4342585" y="1995686"/>
            <a:ext cx="504056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5350697" y="3543858"/>
            <a:ext cx="504056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3946541" y="3939902"/>
            <a:ext cx="504056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300192" y="1750045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關卡群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927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關卡畫面</a:t>
            </a:r>
            <a:r>
              <a:rPr lang="en-US" altLang="zh-TW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zh-TW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功能按鈕</a:t>
            </a:r>
            <a:endParaRPr lang="zh-TW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87575"/>
            <a:ext cx="5577140" cy="3456383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457200" y="1563638"/>
            <a:ext cx="1018456" cy="28803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364088" y="1063229"/>
            <a:ext cx="432048" cy="428401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81011" y="1063229"/>
            <a:ext cx="2492990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000" b="0" cap="none" spc="0" dirty="0" smtClean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回到初始畫面</a:t>
            </a:r>
            <a:endParaRPr lang="en-US" altLang="zh-TW" sz="3000" b="0" cap="none" spc="0" dirty="0" smtClean="0">
              <a:ln w="0"/>
              <a:solidFill>
                <a:srgbClr val="FFC000"/>
              </a:solidFill>
              <a:effectLst>
                <a:reflection blurRad="6350" stA="53000" endA="300" endPos="35500" dir="5400000" sy="-90000" algn="bl" rotWithShape="0"/>
              </a:effectLst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algn="ctr"/>
            <a:r>
              <a:rPr lang="en-US" altLang="zh-TW" sz="3000" dirty="0" smtClean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&amp;</a:t>
            </a:r>
          </a:p>
          <a:p>
            <a:pPr algn="ctr"/>
            <a:r>
              <a:rPr lang="zh-TW" altLang="en-US" sz="3000" b="0" cap="none" spc="0" dirty="0" smtClean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進入商</a:t>
            </a:r>
            <a:r>
              <a:rPr lang="zh-TW" altLang="en-US" sz="3000" b="0" cap="none" spc="0" dirty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店</a:t>
            </a:r>
          </a:p>
        </p:txBody>
      </p:sp>
      <p:cxnSp>
        <p:nvCxnSpPr>
          <p:cNvPr id="10" name="肘形接點 9"/>
          <p:cNvCxnSpPr/>
          <p:nvPr/>
        </p:nvCxnSpPr>
        <p:spPr>
          <a:xfrm rot="10800000">
            <a:off x="5652120" y="1563638"/>
            <a:ext cx="1080120" cy="720080"/>
          </a:xfrm>
          <a:prstGeom prst="bentConnector3">
            <a:avLst>
              <a:gd name="adj1" fmla="val 10055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6300192" y="1851670"/>
            <a:ext cx="0" cy="158417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H="1" flipV="1">
            <a:off x="1043608" y="3363838"/>
            <a:ext cx="5256584" cy="7200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1043608" y="1923677"/>
            <a:ext cx="0" cy="144016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28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900" y="926530"/>
            <a:ext cx="5715466" cy="354210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商店介面</a:t>
            </a:r>
            <a:r>
              <a:rPr lang="en-US" altLang="zh-TW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zh-TW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頻道切換</a:t>
            </a:r>
            <a:endParaRPr lang="zh-TW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46329" y="1031074"/>
            <a:ext cx="360040" cy="36004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375197" y="1511824"/>
            <a:ext cx="374312" cy="32385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380697" y="1947182"/>
            <a:ext cx="368811" cy="32788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8098" y="916856"/>
            <a:ext cx="24929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TW" altLang="en-US" sz="3000" b="1" cap="none" spc="0" dirty="0" smtClean="0">
                <a:ln/>
                <a:solidFill>
                  <a:srgbClr val="FFFF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回到關卡畫面</a:t>
            </a:r>
            <a:endParaRPr lang="zh-TW" altLang="en-US" sz="3000" b="1" cap="none" spc="0" dirty="0">
              <a:ln/>
              <a:solidFill>
                <a:srgbClr val="FFFF00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5217" y="1425397"/>
            <a:ext cx="210826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TW" altLang="en-US" sz="3000" b="1" cap="none" spc="0" dirty="0" smtClean="0">
                <a:ln/>
                <a:solidFill>
                  <a:srgbClr val="FFFF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切換至兵種</a:t>
            </a:r>
            <a:endParaRPr lang="zh-TW" altLang="en-US" sz="3000" b="1" cap="none" spc="0" dirty="0">
              <a:ln/>
              <a:solidFill>
                <a:srgbClr val="FFFF00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15217" y="1862496"/>
            <a:ext cx="210826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TW" altLang="en-US" sz="3000" b="1" cap="none" spc="0" dirty="0" smtClean="0">
                <a:ln/>
                <a:solidFill>
                  <a:srgbClr val="FFFF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切換至技能</a:t>
            </a:r>
            <a:endParaRPr lang="zh-TW" altLang="en-US" sz="3000" b="1" cap="none" spc="0" dirty="0">
              <a:ln/>
              <a:solidFill>
                <a:srgbClr val="FFFF00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820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987574"/>
            <a:ext cx="5715466" cy="354210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商店介面</a:t>
            </a:r>
            <a:r>
              <a:rPr lang="en-US" altLang="zh-TW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zh-TW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購買功能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815916" y="2859782"/>
            <a:ext cx="864096" cy="4320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816180" y="2864222"/>
            <a:ext cx="864096" cy="3600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884368" y="3579861"/>
            <a:ext cx="720080" cy="42599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275856" y="4181177"/>
            <a:ext cx="1872208" cy="36004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39761" y="2242458"/>
            <a:ext cx="172354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TW" altLang="en-US" sz="3000" b="1" cap="none" spc="0" dirty="0" smtClean="0">
                <a:ln/>
                <a:solidFill>
                  <a:srgbClr val="00B05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交易按鈕</a:t>
            </a:r>
            <a:endParaRPr lang="zh-TW" altLang="en-US" sz="3000" b="1" cap="none" spc="0" dirty="0">
              <a:ln/>
              <a:solidFill>
                <a:srgbClr val="00B05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9512" y="1515519"/>
            <a:ext cx="284404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TW" altLang="en-US" sz="3000" b="1" cap="none" spc="0" dirty="0" smtClean="0">
                <a:ln/>
                <a:solidFill>
                  <a:srgbClr val="00B05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上一個</a:t>
            </a:r>
            <a:r>
              <a:rPr lang="en-US" altLang="zh-TW" sz="3000" b="1" cap="none" spc="0" dirty="0" smtClean="0">
                <a:ln/>
                <a:solidFill>
                  <a:srgbClr val="00B05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TW" altLang="en-US" sz="3000" b="1" cap="none" spc="0" dirty="0" smtClean="0">
                <a:ln/>
                <a:solidFill>
                  <a:srgbClr val="00B05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下一個</a:t>
            </a:r>
            <a:endParaRPr lang="zh-TW" altLang="en-US" sz="3000" b="1" cap="none" spc="0" dirty="0">
              <a:ln/>
              <a:solidFill>
                <a:srgbClr val="00B05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5040" y="2969397"/>
            <a:ext cx="24929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TW" altLang="en-US" sz="3000" b="1" cap="none" spc="0" dirty="0" smtClean="0">
                <a:ln/>
                <a:solidFill>
                  <a:srgbClr val="00B05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顯示目前金額</a:t>
            </a:r>
            <a:endParaRPr lang="zh-TW" altLang="en-US" sz="3000" b="1" cap="none" spc="0" dirty="0">
              <a:ln/>
              <a:solidFill>
                <a:srgbClr val="00B05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5" name="直線接點 14"/>
          <p:cNvCxnSpPr>
            <a:stCxn id="12" idx="3"/>
          </p:cNvCxnSpPr>
          <p:nvPr/>
        </p:nvCxnSpPr>
        <p:spPr>
          <a:xfrm>
            <a:off x="3023560" y="1792518"/>
            <a:ext cx="522466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4139952" y="1792518"/>
            <a:ext cx="0" cy="9661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8248228" y="1792518"/>
            <a:ext cx="0" cy="9661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13" idx="2"/>
            <a:endCxn id="9" idx="1"/>
          </p:cNvCxnSpPr>
          <p:nvPr/>
        </p:nvCxnSpPr>
        <p:spPr>
          <a:xfrm rot="16200000" flipH="1">
            <a:off x="2019794" y="3105135"/>
            <a:ext cx="837802" cy="167432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肘形接點 27"/>
          <p:cNvCxnSpPr>
            <a:stCxn id="11" idx="3"/>
            <a:endCxn id="8" idx="1"/>
          </p:cNvCxnSpPr>
          <p:nvPr/>
        </p:nvCxnSpPr>
        <p:spPr>
          <a:xfrm>
            <a:off x="2463310" y="2519457"/>
            <a:ext cx="5421058" cy="1273402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99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170746"/>
            <a:ext cx="5799351" cy="359409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商店介面</a:t>
            </a:r>
            <a:r>
              <a:rPr lang="en-US" altLang="zh-TW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zh-TW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說明部分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44008" y="1779662"/>
            <a:ext cx="1512168" cy="237626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28184" y="1780595"/>
            <a:ext cx="1512168" cy="237626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02997" y="1071776"/>
            <a:ext cx="121058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TW" altLang="en-US" sz="4000" b="1" cap="none" spc="0" dirty="0" smtClean="0">
                <a:ln/>
                <a:solidFill>
                  <a:srgbClr val="00B0F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圖示</a:t>
            </a:r>
            <a:endParaRPr lang="zh-TW" altLang="en-US" sz="4000" b="1" cap="none" spc="0" dirty="0">
              <a:ln/>
              <a:solidFill>
                <a:srgbClr val="00B0F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6517" y="2663757"/>
            <a:ext cx="1723549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TW" altLang="en-US" sz="3000" b="1" cap="none" spc="0" dirty="0" smtClean="0">
                <a:ln/>
                <a:solidFill>
                  <a:srgbClr val="00B0F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詳細資料</a:t>
            </a:r>
            <a:endParaRPr lang="en-US" altLang="zh-TW" sz="3000" b="1" cap="none" spc="0" dirty="0" smtClean="0">
              <a:ln/>
              <a:solidFill>
                <a:srgbClr val="00B0F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TW" sz="3000" b="1" dirty="0" smtClean="0">
                <a:ln/>
                <a:solidFill>
                  <a:srgbClr val="00B0F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</a:p>
          <a:p>
            <a:pPr algn="ctr"/>
            <a:r>
              <a:rPr lang="zh-TW" altLang="en-US" sz="3000" b="1" cap="none" spc="0" dirty="0" smtClean="0">
                <a:ln/>
                <a:solidFill>
                  <a:srgbClr val="00B0F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說明</a:t>
            </a:r>
            <a:endParaRPr lang="en-US" altLang="zh-TW" sz="3000" b="1" cap="none" spc="0" dirty="0" smtClean="0">
              <a:ln/>
              <a:solidFill>
                <a:srgbClr val="00B0F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3" name="肘形接點 12"/>
          <p:cNvCxnSpPr>
            <a:stCxn id="8" idx="3"/>
            <a:endCxn id="6" idx="0"/>
          </p:cNvCxnSpPr>
          <p:nvPr/>
        </p:nvCxnSpPr>
        <p:spPr>
          <a:xfrm>
            <a:off x="2013585" y="1425719"/>
            <a:ext cx="3386507" cy="35394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9" idx="3"/>
            <a:endCxn id="7" idx="2"/>
          </p:cNvCxnSpPr>
          <p:nvPr/>
        </p:nvCxnSpPr>
        <p:spPr>
          <a:xfrm>
            <a:off x="2270066" y="3402421"/>
            <a:ext cx="4714202" cy="754438"/>
          </a:xfrm>
          <a:prstGeom prst="bentConnector4">
            <a:avLst>
              <a:gd name="adj1" fmla="val 15410"/>
              <a:gd name="adj2" fmla="val 130301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4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TheWarofStick</Template>
  <TotalTime>198</TotalTime>
  <Words>290</Words>
  <Application>Microsoft Office PowerPoint</Application>
  <PresentationFormat>如螢幕大小 (16:9)</PresentationFormat>
  <Paragraphs>62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Microsoft JhengHei UI</vt:lpstr>
      <vt:lpstr>Microsoft YaHei UI</vt:lpstr>
      <vt:lpstr>Microsoft YaHei UI Light</vt:lpstr>
      <vt:lpstr>MS PGothic</vt:lpstr>
      <vt:lpstr>新細明體</vt:lpstr>
      <vt:lpstr>Arial</vt:lpstr>
      <vt:lpstr>Calibri</vt:lpstr>
      <vt:lpstr>216</vt:lpstr>
      <vt:lpstr>The War of Stick</vt:lpstr>
      <vt:lpstr>前言</vt:lpstr>
      <vt:lpstr>分工</vt:lpstr>
      <vt:lpstr>登入畫面</vt:lpstr>
      <vt:lpstr>關卡畫面 – 關卡</vt:lpstr>
      <vt:lpstr>關卡畫面-功能按鈕</vt:lpstr>
      <vt:lpstr>商店介面-頻道切換</vt:lpstr>
      <vt:lpstr>商店介面-購買功能</vt:lpstr>
      <vt:lpstr>商店介面-說明部分</vt:lpstr>
      <vt:lpstr>戰鬥確認</vt:lpstr>
      <vt:lpstr>開始戰鬥吧!</vt:lpstr>
      <vt:lpstr>戰鬥介面</vt:lpstr>
      <vt:lpstr>戰鬥介面-士兵們</vt:lpstr>
      <vt:lpstr>戰鬥介面-技能</vt:lpstr>
      <vt:lpstr>音效來源網站</vt:lpstr>
      <vt:lpstr>Thank you for watch!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War of Stick</dc:title>
  <dc:creator>陳德祥</dc:creator>
  <cp:lastModifiedBy>陳德祥</cp:lastModifiedBy>
  <cp:revision>21</cp:revision>
  <dcterms:created xsi:type="dcterms:W3CDTF">2016-06-15T05:26:11Z</dcterms:created>
  <dcterms:modified xsi:type="dcterms:W3CDTF">2016-06-15T09:19:42Z</dcterms:modified>
</cp:coreProperties>
</file>