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57" r:id="rId4"/>
    <p:sldId id="297" r:id="rId5"/>
    <p:sldId id="259" r:id="rId6"/>
    <p:sldId id="260" r:id="rId7"/>
    <p:sldId id="303" r:id="rId8"/>
    <p:sldId id="298" r:id="rId9"/>
    <p:sldId id="302" r:id="rId10"/>
    <p:sldId id="299" r:id="rId11"/>
    <p:sldId id="300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  <p:italic r:id="rId16"/>
      <p:boldItalic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Livvic Light" pitchFamily="2" charset="0"/>
      <p:regular r:id="rId26"/>
      <p:italic r:id="rId27"/>
    </p:embeddedFont>
    <p:embeddedFont>
      <p:font typeface="Maven Pro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D3549C-374D-45CD-8DE1-CF753A236B38}">
  <a:tblStyle styleId="{57D3549C-374D-45CD-8DE1-CF753A236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750" autoAdjust="0"/>
  </p:normalViewPr>
  <p:slideViewPr>
    <p:cSldViewPr snapToGrid="0">
      <p:cViewPr>
        <p:scale>
          <a:sx n="75" d="100"/>
          <a:sy n="75" d="100"/>
        </p:scale>
        <p:origin x="102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3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81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83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6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7"/>
            <a:ext cx="3295500" cy="1098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Fisiologi</a:t>
            </a:r>
            <a:r>
              <a:rPr lang="en-US" dirty="0"/>
              <a:t> </a:t>
            </a:r>
            <a:r>
              <a:rPr lang="en-US" dirty="0" err="1"/>
              <a:t>Ternak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MINING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PROJECT UAS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2654330" y="400626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4;p25">
            <a:extLst>
              <a:ext uri="{FF2B5EF4-FFF2-40B4-BE49-F238E27FC236}">
                <a16:creationId xmlns:a16="http://schemas.microsoft.com/office/drawing/2014/main" id="{E9719AC7-43AF-E4F1-B3B6-FF58CE008465}"/>
              </a:ext>
            </a:extLst>
          </p:cNvPr>
          <p:cNvSpPr txBox="1">
            <a:spLocks/>
          </p:cNvSpPr>
          <p:nvPr/>
        </p:nvSpPr>
        <p:spPr>
          <a:xfrm>
            <a:off x="2924250" y="3898713"/>
            <a:ext cx="3295500" cy="109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>
                <a:solidFill>
                  <a:schemeClr val="accent5"/>
                </a:solidFill>
              </a:rPr>
              <a:t>Aditya Wiradana</a:t>
            </a:r>
          </a:p>
          <a:p>
            <a:pPr marL="0" indent="0"/>
            <a:r>
              <a:rPr lang="en-US" dirty="0">
                <a:solidFill>
                  <a:schemeClr val="accent5"/>
                </a:solidFill>
              </a:rPr>
              <a:t>(211002003)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2" name="Google Shape;465;p26">
            <a:extLst>
              <a:ext uri="{FF2B5EF4-FFF2-40B4-BE49-F238E27FC236}">
                <a16:creationId xmlns:a16="http://schemas.microsoft.com/office/drawing/2014/main" id="{C120F522-8C19-E09E-71B2-BE31BC42A0AA}"/>
              </a:ext>
            </a:extLst>
          </p:cNvPr>
          <p:cNvSpPr txBox="1">
            <a:spLocks/>
          </p:cNvSpPr>
          <p:nvPr/>
        </p:nvSpPr>
        <p:spPr>
          <a:xfrm>
            <a:off x="441025" y="2052109"/>
            <a:ext cx="5663442" cy="126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Livvic Light"/>
              <a:buNone/>
            </a:pPr>
            <a:r>
              <a:rPr lang="en-US" dirty="0"/>
              <a:t>Dari </a:t>
            </a:r>
            <a:r>
              <a:rPr lang="en-US" dirty="0" err="1"/>
              <a:t>diperolehnya</a:t>
            </a:r>
            <a:r>
              <a:rPr lang="en-US" dirty="0"/>
              <a:t> mining data, </a:t>
            </a:r>
            <a:r>
              <a:rPr lang="en-US" dirty="0" err="1"/>
              <a:t>dilakukan</a:t>
            </a:r>
            <a:r>
              <a:rPr lang="en-US" dirty="0"/>
              <a:t> deployment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himbauan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kuis</a:t>
            </a:r>
            <a:r>
              <a:rPr lang="en-US" dirty="0"/>
              <a:t>, tugas dan </a:t>
            </a:r>
            <a:r>
              <a:rPr lang="en-US" dirty="0" err="1"/>
              <a:t>presensi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lulus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ivvic Light"/>
              <a:buNone/>
            </a:pPr>
            <a:endParaRPr lang="en-US" dirty="0"/>
          </a:p>
        </p:txBody>
      </p:sp>
      <p:sp>
        <p:nvSpPr>
          <p:cNvPr id="3" name="Google Shape;465;p26">
            <a:extLst>
              <a:ext uri="{FF2B5EF4-FFF2-40B4-BE49-F238E27FC236}">
                <a16:creationId xmlns:a16="http://schemas.microsoft.com/office/drawing/2014/main" id="{E2ED77F3-BB27-DBCB-6331-A309D1C1626A}"/>
              </a:ext>
            </a:extLst>
          </p:cNvPr>
          <p:cNvSpPr txBox="1">
            <a:spLocks/>
          </p:cNvSpPr>
          <p:nvPr/>
        </p:nvSpPr>
        <p:spPr>
          <a:xfrm>
            <a:off x="0" y="1031145"/>
            <a:ext cx="8331200" cy="79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algn="just">
              <a:spcAft>
                <a:spcPts val="800"/>
              </a:spcAft>
              <a:buNone/>
            </a:pP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data set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ujian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matakuliah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fisiologi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ternak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Praktikum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Kuis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Praktikum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63.5, tugas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64.5 dan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Kuis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81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A. Oleh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sebab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agar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memperhatikan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sempurna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Livvic Light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ivvic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5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D25E-1BAA-0999-BF0F-1CB49ECE70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94043" y="962786"/>
            <a:ext cx="1807116" cy="1608964"/>
          </a:xfrm>
        </p:spPr>
        <p:txBody>
          <a:bodyPr/>
          <a:lstStyle/>
          <a:p>
            <a:pPr marL="165100" indent="0">
              <a:buNone/>
            </a:pPr>
            <a:r>
              <a:rPr lang="en-US" sz="6000" dirty="0"/>
              <a:t>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B53165-FAEC-14F0-3D54-2113BF117B27}"/>
              </a:ext>
            </a:extLst>
          </p:cNvPr>
          <p:cNvSpPr txBox="1">
            <a:spLocks/>
          </p:cNvSpPr>
          <p:nvPr/>
        </p:nvSpPr>
        <p:spPr>
          <a:xfrm>
            <a:off x="2850404" y="1831715"/>
            <a:ext cx="5843420" cy="153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Font typeface="Livvic Light"/>
              <a:buNone/>
            </a:pPr>
            <a:r>
              <a:rPr lang="en-US" sz="4400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B96DAF-5239-3200-3581-1582029C09DC}"/>
              </a:ext>
            </a:extLst>
          </p:cNvPr>
          <p:cNvSpPr txBox="1">
            <a:spLocks/>
          </p:cNvSpPr>
          <p:nvPr/>
        </p:nvSpPr>
        <p:spPr>
          <a:xfrm>
            <a:off x="3437122" y="2628855"/>
            <a:ext cx="2198448" cy="5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Font typeface="Livvic Light"/>
              <a:buNone/>
            </a:pPr>
            <a:endParaRPr lang="en-US" sz="24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B30C5C-557A-0180-4C5D-D3E21C4433FF}"/>
              </a:ext>
            </a:extLst>
          </p:cNvPr>
          <p:cNvSpPr txBox="1">
            <a:spLocks/>
          </p:cNvSpPr>
          <p:nvPr/>
        </p:nvSpPr>
        <p:spPr>
          <a:xfrm>
            <a:off x="3398377" y="3207181"/>
            <a:ext cx="2198448" cy="5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65100" indent="0">
              <a:buFont typeface="Livvic Light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58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4948" y="3475051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206866" y="2745724"/>
            <a:ext cx="595432" cy="622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408449" y="-3945"/>
            <a:ext cx="4598112" cy="1184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Cross Industry Standard Process for DATA Mining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215116" y="1852627"/>
            <a:ext cx="673454" cy="65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2206866" y="2178777"/>
            <a:ext cx="8250" cy="878358"/>
          </a:xfrm>
          <a:prstGeom prst="bentConnector3">
            <a:avLst>
              <a:gd name="adj1" fmla="val 28709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5329434" y="46949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862129" y="106195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0;p27">
            <a:extLst>
              <a:ext uri="{FF2B5EF4-FFF2-40B4-BE49-F238E27FC236}">
                <a16:creationId xmlns:a16="http://schemas.microsoft.com/office/drawing/2014/main" id="{5E2D64BE-EC06-9CA6-5D46-94B797FD843E}"/>
              </a:ext>
            </a:extLst>
          </p:cNvPr>
          <p:cNvSpPr txBox="1">
            <a:spLocks/>
          </p:cNvSpPr>
          <p:nvPr/>
        </p:nvSpPr>
        <p:spPr>
          <a:xfrm>
            <a:off x="476217" y="2767523"/>
            <a:ext cx="58372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/>
              <a:t>01</a:t>
            </a:r>
          </a:p>
        </p:txBody>
      </p:sp>
      <p:sp>
        <p:nvSpPr>
          <p:cNvPr id="10" name="Google Shape;483;p27">
            <a:extLst>
              <a:ext uri="{FF2B5EF4-FFF2-40B4-BE49-F238E27FC236}">
                <a16:creationId xmlns:a16="http://schemas.microsoft.com/office/drawing/2014/main" id="{9D61D5FB-6F05-746B-9F86-4F5C372F8BFF}"/>
              </a:ext>
            </a:extLst>
          </p:cNvPr>
          <p:cNvSpPr/>
          <p:nvPr/>
        </p:nvSpPr>
        <p:spPr>
          <a:xfrm>
            <a:off x="542927" y="1839293"/>
            <a:ext cx="667454" cy="667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486;p27">
            <a:extLst>
              <a:ext uri="{FF2B5EF4-FFF2-40B4-BE49-F238E27FC236}">
                <a16:creationId xmlns:a16="http://schemas.microsoft.com/office/drawing/2014/main" id="{7988CC79-38C4-544D-CE14-422680FDBB77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V="1">
            <a:off x="476217" y="2173019"/>
            <a:ext cx="66710" cy="883403"/>
          </a:xfrm>
          <a:prstGeom prst="bentConnector3">
            <a:avLst>
              <a:gd name="adj1" fmla="val 44267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98A56296-2EBF-2B02-E362-BE3C816008BB}"/>
              </a:ext>
            </a:extLst>
          </p:cNvPr>
          <p:cNvGrpSpPr/>
          <p:nvPr/>
        </p:nvGrpSpPr>
        <p:grpSpPr>
          <a:xfrm>
            <a:off x="637089" y="1944617"/>
            <a:ext cx="506612" cy="503572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B1F46D60-3B67-6EAC-086F-E2F716591D74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370DAB45-CF82-AFCA-5B90-50CAAA9C225E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A57A4C8D-3366-1E3D-EB03-EB3AECCCEA5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31FFCDF2-EB1C-48D8-0C03-A32DF0E2F1C1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075;p61">
            <a:extLst>
              <a:ext uri="{FF2B5EF4-FFF2-40B4-BE49-F238E27FC236}">
                <a16:creationId xmlns:a16="http://schemas.microsoft.com/office/drawing/2014/main" id="{64CFC8F4-E094-5D88-98C5-23A7536FCE0A}"/>
              </a:ext>
            </a:extLst>
          </p:cNvPr>
          <p:cNvGrpSpPr/>
          <p:nvPr/>
        </p:nvGrpSpPr>
        <p:grpSpPr>
          <a:xfrm>
            <a:off x="2353798" y="1980110"/>
            <a:ext cx="383522" cy="413961"/>
            <a:chOff x="2662884" y="1513044"/>
            <a:chExt cx="322914" cy="348543"/>
          </a:xfrm>
        </p:grpSpPr>
        <p:sp>
          <p:nvSpPr>
            <p:cNvPr id="37" name="Google Shape;12076;p61">
              <a:extLst>
                <a:ext uri="{FF2B5EF4-FFF2-40B4-BE49-F238E27FC236}">
                  <a16:creationId xmlns:a16="http://schemas.microsoft.com/office/drawing/2014/main" id="{C2A5195D-CC4E-3EC6-A396-96E50E882537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rgbClr val="657E93"/>
            </a:solidFill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2077;p61">
              <a:extLst>
                <a:ext uri="{FF2B5EF4-FFF2-40B4-BE49-F238E27FC236}">
                  <a16:creationId xmlns:a16="http://schemas.microsoft.com/office/drawing/2014/main" id="{901A5C87-C942-0D40-75FA-5D2599BB0C7A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2078;p61">
              <a:extLst>
                <a:ext uri="{FF2B5EF4-FFF2-40B4-BE49-F238E27FC236}">
                  <a16:creationId xmlns:a16="http://schemas.microsoft.com/office/drawing/2014/main" id="{DE22E099-BBE9-2E6C-67A4-048DF471234B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9;p61">
              <a:extLst>
                <a:ext uri="{FF2B5EF4-FFF2-40B4-BE49-F238E27FC236}">
                  <a16:creationId xmlns:a16="http://schemas.microsoft.com/office/drawing/2014/main" id="{A9CB1001-6C71-5D9D-C9B9-64401F651FF5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0;p61">
              <a:extLst>
                <a:ext uri="{FF2B5EF4-FFF2-40B4-BE49-F238E27FC236}">
                  <a16:creationId xmlns:a16="http://schemas.microsoft.com/office/drawing/2014/main" id="{BBF65488-5CD7-ED10-D335-F21D96F5C322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81;p61">
              <a:extLst>
                <a:ext uri="{FF2B5EF4-FFF2-40B4-BE49-F238E27FC236}">
                  <a16:creationId xmlns:a16="http://schemas.microsoft.com/office/drawing/2014/main" id="{5E42EC56-595F-EA6D-F59D-17F6C29AFC40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082;p61">
              <a:extLst>
                <a:ext uri="{FF2B5EF4-FFF2-40B4-BE49-F238E27FC236}">
                  <a16:creationId xmlns:a16="http://schemas.microsoft.com/office/drawing/2014/main" id="{669A9656-AE4E-F668-83EC-FF5113EE4076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83;p61">
              <a:extLst>
                <a:ext uri="{FF2B5EF4-FFF2-40B4-BE49-F238E27FC236}">
                  <a16:creationId xmlns:a16="http://schemas.microsoft.com/office/drawing/2014/main" id="{462411F6-5C3A-DC91-9EB3-6D8EB96B7CA8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2084;p61">
              <a:extLst>
                <a:ext uri="{FF2B5EF4-FFF2-40B4-BE49-F238E27FC236}">
                  <a16:creationId xmlns:a16="http://schemas.microsoft.com/office/drawing/2014/main" id="{1A9103E5-773E-CF3D-3C58-F5CF0B71368E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2085;p61">
              <a:extLst>
                <a:ext uri="{FF2B5EF4-FFF2-40B4-BE49-F238E27FC236}">
                  <a16:creationId xmlns:a16="http://schemas.microsoft.com/office/drawing/2014/main" id="{EDF1A2CE-ED9A-8E05-A8AE-1F964AAA5D79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rgbClr val="657E93"/>
            </a:solidFill>
            <a:ln w="952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74;p27">
            <a:extLst>
              <a:ext uri="{FF2B5EF4-FFF2-40B4-BE49-F238E27FC236}">
                <a16:creationId xmlns:a16="http://schemas.microsoft.com/office/drawing/2014/main" id="{534B0A3F-8B0A-DCEF-44BC-9B2670A0C3BD}"/>
              </a:ext>
            </a:extLst>
          </p:cNvPr>
          <p:cNvSpPr txBox="1">
            <a:spLocks/>
          </p:cNvSpPr>
          <p:nvPr/>
        </p:nvSpPr>
        <p:spPr>
          <a:xfrm>
            <a:off x="1884150" y="348599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Data </a:t>
            </a:r>
          </a:p>
          <a:p>
            <a:r>
              <a:rPr lang="en-US" dirty="0"/>
              <a:t>Understanding</a:t>
            </a:r>
          </a:p>
        </p:txBody>
      </p:sp>
      <p:sp>
        <p:nvSpPr>
          <p:cNvPr id="59" name="Google Shape;478;p27">
            <a:extLst>
              <a:ext uri="{FF2B5EF4-FFF2-40B4-BE49-F238E27FC236}">
                <a16:creationId xmlns:a16="http://schemas.microsoft.com/office/drawing/2014/main" id="{1DC17B40-FBD3-D16E-BFAD-35E88815AC40}"/>
              </a:ext>
            </a:extLst>
          </p:cNvPr>
          <p:cNvSpPr txBox="1">
            <a:spLocks/>
          </p:cNvSpPr>
          <p:nvPr/>
        </p:nvSpPr>
        <p:spPr>
          <a:xfrm>
            <a:off x="3898746" y="2743151"/>
            <a:ext cx="595432" cy="62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>
                <a:solidFill>
                  <a:schemeClr val="accent5"/>
                </a:solidFill>
              </a:rPr>
              <a:t>03</a:t>
            </a:r>
          </a:p>
        </p:txBody>
      </p:sp>
      <p:sp>
        <p:nvSpPr>
          <p:cNvPr id="60" name="Google Shape;482;p27">
            <a:extLst>
              <a:ext uri="{FF2B5EF4-FFF2-40B4-BE49-F238E27FC236}">
                <a16:creationId xmlns:a16="http://schemas.microsoft.com/office/drawing/2014/main" id="{CC5F3FB6-6C61-22E9-6F1F-87F95D734C99}"/>
              </a:ext>
            </a:extLst>
          </p:cNvPr>
          <p:cNvSpPr/>
          <p:nvPr/>
        </p:nvSpPr>
        <p:spPr>
          <a:xfrm>
            <a:off x="3872303" y="1831840"/>
            <a:ext cx="673454" cy="652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" name="Google Shape;485;p27">
            <a:extLst>
              <a:ext uri="{FF2B5EF4-FFF2-40B4-BE49-F238E27FC236}">
                <a16:creationId xmlns:a16="http://schemas.microsoft.com/office/drawing/2014/main" id="{5AF6B586-0C72-C304-DAB0-3B79E85DE532}"/>
              </a:ext>
            </a:extLst>
          </p:cNvPr>
          <p:cNvCxnSpPr>
            <a:cxnSpLocks/>
            <a:stCxn id="60" idx="1"/>
            <a:endCxn id="59" idx="1"/>
          </p:cNvCxnSpPr>
          <p:nvPr/>
        </p:nvCxnSpPr>
        <p:spPr>
          <a:xfrm rot="10800000" flipH="1" flipV="1">
            <a:off x="3872302" y="2157990"/>
            <a:ext cx="26443" cy="896572"/>
          </a:xfrm>
          <a:prstGeom prst="bentConnector3">
            <a:avLst>
              <a:gd name="adj1" fmla="val -8645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0" name="Google Shape;12069;p61">
            <a:extLst>
              <a:ext uri="{FF2B5EF4-FFF2-40B4-BE49-F238E27FC236}">
                <a16:creationId xmlns:a16="http://schemas.microsoft.com/office/drawing/2014/main" id="{40CE7EC1-8E9C-4DB4-4DD0-F0B228F07728}"/>
              </a:ext>
            </a:extLst>
          </p:cNvPr>
          <p:cNvGrpSpPr/>
          <p:nvPr/>
        </p:nvGrpSpPr>
        <p:grpSpPr>
          <a:xfrm>
            <a:off x="4018741" y="1922265"/>
            <a:ext cx="355442" cy="426452"/>
            <a:chOff x="3086477" y="1564930"/>
            <a:chExt cx="289714" cy="347593"/>
          </a:xfrm>
        </p:grpSpPr>
        <p:sp>
          <p:nvSpPr>
            <p:cNvPr id="502" name="Google Shape;12070;p61">
              <a:extLst>
                <a:ext uri="{FF2B5EF4-FFF2-40B4-BE49-F238E27FC236}">
                  <a16:creationId xmlns:a16="http://schemas.microsoft.com/office/drawing/2014/main" id="{477456E5-0928-D937-83BD-329B67B33B19}"/>
                </a:ext>
              </a:extLst>
            </p:cNvPr>
            <p:cNvSpPr/>
            <p:nvPr/>
          </p:nvSpPr>
          <p:spPr>
            <a:xfrm>
              <a:off x="3086477" y="1564930"/>
              <a:ext cx="289714" cy="347593"/>
            </a:xfrm>
            <a:custGeom>
              <a:avLst/>
              <a:gdLst/>
              <a:ahLst/>
              <a:cxnLst/>
              <a:rect l="l" t="t" r="r" b="b"/>
              <a:pathLst>
                <a:path w="9145" h="10972" extrusionOk="0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12071;p61">
              <a:extLst>
                <a:ext uri="{FF2B5EF4-FFF2-40B4-BE49-F238E27FC236}">
                  <a16:creationId xmlns:a16="http://schemas.microsoft.com/office/drawing/2014/main" id="{8F74A735-9D80-272C-7E7B-59B3A44A281A}"/>
                </a:ext>
              </a:extLst>
            </p:cNvPr>
            <p:cNvSpPr/>
            <p:nvPr/>
          </p:nvSpPr>
          <p:spPr>
            <a:xfrm>
              <a:off x="3254698" y="1788375"/>
              <a:ext cx="121493" cy="10233"/>
            </a:xfrm>
            <a:custGeom>
              <a:avLst/>
              <a:gdLst/>
              <a:ahLst/>
              <a:cxnLst/>
              <a:rect l="l" t="t" r="r" b="b"/>
              <a:pathLst>
                <a:path w="3835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12072;p61">
              <a:extLst>
                <a:ext uri="{FF2B5EF4-FFF2-40B4-BE49-F238E27FC236}">
                  <a16:creationId xmlns:a16="http://schemas.microsoft.com/office/drawing/2014/main" id="{A362ADA1-7E06-13D0-F773-172107563305}"/>
                </a:ext>
              </a:extLst>
            </p:cNvPr>
            <p:cNvSpPr/>
            <p:nvPr/>
          </p:nvSpPr>
          <p:spPr>
            <a:xfrm>
              <a:off x="3185668" y="1638275"/>
              <a:ext cx="172783" cy="29051"/>
            </a:xfrm>
            <a:custGeom>
              <a:avLst/>
              <a:gdLst/>
              <a:ahLst/>
              <a:cxnLst/>
              <a:rect l="l" t="t" r="r" b="b"/>
              <a:pathLst>
                <a:path w="5454" h="917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2073;p61">
              <a:extLst>
                <a:ext uri="{FF2B5EF4-FFF2-40B4-BE49-F238E27FC236}">
                  <a16:creationId xmlns:a16="http://schemas.microsoft.com/office/drawing/2014/main" id="{901EC07C-FB7D-3437-8C3B-C92A782D29BB}"/>
                </a:ext>
              </a:extLst>
            </p:cNvPr>
            <p:cNvSpPr/>
            <p:nvPr/>
          </p:nvSpPr>
          <p:spPr>
            <a:xfrm>
              <a:off x="3186428" y="1681645"/>
              <a:ext cx="172022" cy="10581"/>
            </a:xfrm>
            <a:custGeom>
              <a:avLst/>
              <a:gdLst/>
              <a:ahLst/>
              <a:cxnLst/>
              <a:rect l="l" t="t" r="r" b="b"/>
              <a:pathLst>
                <a:path w="5430" h="334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2074;p61">
              <a:extLst>
                <a:ext uri="{FF2B5EF4-FFF2-40B4-BE49-F238E27FC236}">
                  <a16:creationId xmlns:a16="http://schemas.microsoft.com/office/drawing/2014/main" id="{FCE30A19-FFBD-ED5D-0DC3-07AF87E1333D}"/>
                </a:ext>
              </a:extLst>
            </p:cNvPr>
            <p:cNvSpPr/>
            <p:nvPr/>
          </p:nvSpPr>
          <p:spPr>
            <a:xfrm>
              <a:off x="3186428" y="1707306"/>
              <a:ext cx="172022" cy="10201"/>
            </a:xfrm>
            <a:custGeom>
              <a:avLst/>
              <a:gdLst/>
              <a:ahLst/>
              <a:cxnLst/>
              <a:rect l="l" t="t" r="r" b="b"/>
              <a:pathLst>
                <a:path w="5430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474;p27">
            <a:extLst>
              <a:ext uri="{FF2B5EF4-FFF2-40B4-BE49-F238E27FC236}">
                <a16:creationId xmlns:a16="http://schemas.microsoft.com/office/drawing/2014/main" id="{5D8CF8B9-68ED-879D-BF6A-2E6D96378A1A}"/>
              </a:ext>
            </a:extLst>
          </p:cNvPr>
          <p:cNvSpPr txBox="1">
            <a:spLocks/>
          </p:cNvSpPr>
          <p:nvPr/>
        </p:nvSpPr>
        <p:spPr>
          <a:xfrm>
            <a:off x="3567341" y="348599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Data </a:t>
            </a:r>
          </a:p>
          <a:p>
            <a:r>
              <a:rPr lang="en-US" dirty="0"/>
              <a:t>Preparation</a:t>
            </a:r>
          </a:p>
        </p:txBody>
      </p:sp>
      <p:sp>
        <p:nvSpPr>
          <p:cNvPr id="532" name="Google Shape;478;p27">
            <a:extLst>
              <a:ext uri="{FF2B5EF4-FFF2-40B4-BE49-F238E27FC236}">
                <a16:creationId xmlns:a16="http://schemas.microsoft.com/office/drawing/2014/main" id="{36386F36-2FCE-89C5-08BF-DF754AFD2EBA}"/>
              </a:ext>
            </a:extLst>
          </p:cNvPr>
          <p:cNvSpPr txBox="1">
            <a:spLocks/>
          </p:cNvSpPr>
          <p:nvPr/>
        </p:nvSpPr>
        <p:spPr>
          <a:xfrm>
            <a:off x="5351751" y="2743151"/>
            <a:ext cx="595432" cy="62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533" name="Google Shape;482;p27">
            <a:extLst>
              <a:ext uri="{FF2B5EF4-FFF2-40B4-BE49-F238E27FC236}">
                <a16:creationId xmlns:a16="http://schemas.microsoft.com/office/drawing/2014/main" id="{3A3440C7-B4EA-4520-91CD-6A38F98BA0D5}"/>
              </a:ext>
            </a:extLst>
          </p:cNvPr>
          <p:cNvSpPr/>
          <p:nvPr/>
        </p:nvSpPr>
        <p:spPr>
          <a:xfrm>
            <a:off x="5325308" y="1831840"/>
            <a:ext cx="673454" cy="652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4" name="Google Shape;485;p27">
            <a:extLst>
              <a:ext uri="{FF2B5EF4-FFF2-40B4-BE49-F238E27FC236}">
                <a16:creationId xmlns:a16="http://schemas.microsoft.com/office/drawing/2014/main" id="{BBF33D0B-DF13-F765-1DE1-C1187427BDE6}"/>
              </a:ext>
            </a:extLst>
          </p:cNvPr>
          <p:cNvCxnSpPr>
            <a:cxnSpLocks/>
            <a:stCxn id="533" idx="1"/>
            <a:endCxn id="532" idx="1"/>
          </p:cNvCxnSpPr>
          <p:nvPr/>
        </p:nvCxnSpPr>
        <p:spPr>
          <a:xfrm rot="10800000" flipH="1" flipV="1">
            <a:off x="5325307" y="2157990"/>
            <a:ext cx="26443" cy="896572"/>
          </a:xfrm>
          <a:prstGeom prst="bentConnector3">
            <a:avLst>
              <a:gd name="adj1" fmla="val -8645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478;p27">
            <a:extLst>
              <a:ext uri="{FF2B5EF4-FFF2-40B4-BE49-F238E27FC236}">
                <a16:creationId xmlns:a16="http://schemas.microsoft.com/office/drawing/2014/main" id="{DCD815BE-49CE-EE2E-57EC-0D9C4D613765}"/>
              </a:ext>
            </a:extLst>
          </p:cNvPr>
          <p:cNvSpPr txBox="1">
            <a:spLocks/>
          </p:cNvSpPr>
          <p:nvPr/>
        </p:nvSpPr>
        <p:spPr>
          <a:xfrm>
            <a:off x="6736415" y="2743151"/>
            <a:ext cx="595432" cy="62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542" name="Google Shape;482;p27">
            <a:extLst>
              <a:ext uri="{FF2B5EF4-FFF2-40B4-BE49-F238E27FC236}">
                <a16:creationId xmlns:a16="http://schemas.microsoft.com/office/drawing/2014/main" id="{BBCE70A6-CF38-833E-7A29-6906615799B2}"/>
              </a:ext>
            </a:extLst>
          </p:cNvPr>
          <p:cNvSpPr/>
          <p:nvPr/>
        </p:nvSpPr>
        <p:spPr>
          <a:xfrm>
            <a:off x="6709972" y="1831840"/>
            <a:ext cx="673454" cy="6522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43" name="Google Shape;485;p27">
            <a:extLst>
              <a:ext uri="{FF2B5EF4-FFF2-40B4-BE49-F238E27FC236}">
                <a16:creationId xmlns:a16="http://schemas.microsoft.com/office/drawing/2014/main" id="{F9FC1063-D8E9-81B3-0FA6-31AB3532136D}"/>
              </a:ext>
            </a:extLst>
          </p:cNvPr>
          <p:cNvCxnSpPr>
            <a:cxnSpLocks/>
            <a:stCxn id="542" idx="1"/>
            <a:endCxn id="541" idx="1"/>
          </p:cNvCxnSpPr>
          <p:nvPr/>
        </p:nvCxnSpPr>
        <p:spPr>
          <a:xfrm rot="10800000" flipH="1" flipV="1">
            <a:off x="6709971" y="2157990"/>
            <a:ext cx="26443" cy="896572"/>
          </a:xfrm>
          <a:prstGeom prst="bentConnector3">
            <a:avLst>
              <a:gd name="adj1" fmla="val -8645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474;p27">
            <a:extLst>
              <a:ext uri="{FF2B5EF4-FFF2-40B4-BE49-F238E27FC236}">
                <a16:creationId xmlns:a16="http://schemas.microsoft.com/office/drawing/2014/main" id="{0730EA60-314E-E67B-9BDE-0B39D1ABBDDB}"/>
              </a:ext>
            </a:extLst>
          </p:cNvPr>
          <p:cNvSpPr txBox="1">
            <a:spLocks/>
          </p:cNvSpPr>
          <p:nvPr/>
        </p:nvSpPr>
        <p:spPr>
          <a:xfrm>
            <a:off x="5059156" y="3313574"/>
            <a:ext cx="1177076" cy="44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Modeling</a:t>
            </a:r>
          </a:p>
        </p:txBody>
      </p:sp>
      <p:sp>
        <p:nvSpPr>
          <p:cNvPr id="551" name="Google Shape;478;p27">
            <a:extLst>
              <a:ext uri="{FF2B5EF4-FFF2-40B4-BE49-F238E27FC236}">
                <a16:creationId xmlns:a16="http://schemas.microsoft.com/office/drawing/2014/main" id="{A06380D5-B1BD-BB15-0DED-06932545DC44}"/>
              </a:ext>
            </a:extLst>
          </p:cNvPr>
          <p:cNvSpPr txBox="1">
            <a:spLocks/>
          </p:cNvSpPr>
          <p:nvPr/>
        </p:nvSpPr>
        <p:spPr>
          <a:xfrm>
            <a:off x="8049614" y="2738313"/>
            <a:ext cx="595432" cy="62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800" dirty="0">
                <a:solidFill>
                  <a:schemeClr val="accent5"/>
                </a:solidFill>
              </a:rPr>
              <a:t>06</a:t>
            </a:r>
          </a:p>
        </p:txBody>
      </p:sp>
      <p:sp>
        <p:nvSpPr>
          <p:cNvPr id="552" name="Google Shape;482;p27">
            <a:extLst>
              <a:ext uri="{FF2B5EF4-FFF2-40B4-BE49-F238E27FC236}">
                <a16:creationId xmlns:a16="http://schemas.microsoft.com/office/drawing/2014/main" id="{56B5BB03-27CD-DA11-5ABF-048CD5CD299A}"/>
              </a:ext>
            </a:extLst>
          </p:cNvPr>
          <p:cNvSpPr/>
          <p:nvPr/>
        </p:nvSpPr>
        <p:spPr>
          <a:xfrm>
            <a:off x="8023171" y="1827002"/>
            <a:ext cx="673454" cy="652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53" name="Google Shape;485;p27">
            <a:extLst>
              <a:ext uri="{FF2B5EF4-FFF2-40B4-BE49-F238E27FC236}">
                <a16:creationId xmlns:a16="http://schemas.microsoft.com/office/drawing/2014/main" id="{EE9739BF-5F4B-232B-75E4-8AF0BC8D5335}"/>
              </a:ext>
            </a:extLst>
          </p:cNvPr>
          <p:cNvCxnSpPr>
            <a:cxnSpLocks/>
            <a:stCxn id="552" idx="1"/>
            <a:endCxn id="551" idx="1"/>
          </p:cNvCxnSpPr>
          <p:nvPr/>
        </p:nvCxnSpPr>
        <p:spPr>
          <a:xfrm rot="10800000" flipH="1" flipV="1">
            <a:off x="8023170" y="2153152"/>
            <a:ext cx="26443" cy="896572"/>
          </a:xfrm>
          <a:prstGeom prst="bentConnector3">
            <a:avLst>
              <a:gd name="adj1" fmla="val -8645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474;p27">
            <a:extLst>
              <a:ext uri="{FF2B5EF4-FFF2-40B4-BE49-F238E27FC236}">
                <a16:creationId xmlns:a16="http://schemas.microsoft.com/office/drawing/2014/main" id="{F43169DA-A952-0A9C-2FF5-3B2158DECBC6}"/>
              </a:ext>
            </a:extLst>
          </p:cNvPr>
          <p:cNvSpPr txBox="1">
            <a:spLocks/>
          </p:cNvSpPr>
          <p:nvPr/>
        </p:nvSpPr>
        <p:spPr>
          <a:xfrm>
            <a:off x="6474258" y="3313574"/>
            <a:ext cx="1177076" cy="44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Evaluation</a:t>
            </a:r>
          </a:p>
        </p:txBody>
      </p:sp>
      <p:sp>
        <p:nvSpPr>
          <p:cNvPr id="561" name="Google Shape;474;p27">
            <a:extLst>
              <a:ext uri="{FF2B5EF4-FFF2-40B4-BE49-F238E27FC236}">
                <a16:creationId xmlns:a16="http://schemas.microsoft.com/office/drawing/2014/main" id="{60AE8A74-F3A4-B2C5-BE62-7A5D7D8E9F54}"/>
              </a:ext>
            </a:extLst>
          </p:cNvPr>
          <p:cNvSpPr txBox="1">
            <a:spLocks/>
          </p:cNvSpPr>
          <p:nvPr/>
        </p:nvSpPr>
        <p:spPr>
          <a:xfrm>
            <a:off x="7758792" y="3323862"/>
            <a:ext cx="1385208" cy="44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Deployment</a:t>
            </a:r>
          </a:p>
        </p:txBody>
      </p:sp>
      <p:sp>
        <p:nvSpPr>
          <p:cNvPr id="562" name="Google Shape;11331;p60">
            <a:extLst>
              <a:ext uri="{FF2B5EF4-FFF2-40B4-BE49-F238E27FC236}">
                <a16:creationId xmlns:a16="http://schemas.microsoft.com/office/drawing/2014/main" id="{C42124DE-BF7F-B67F-9AC6-D23655204C62}"/>
              </a:ext>
            </a:extLst>
          </p:cNvPr>
          <p:cNvSpPr/>
          <p:nvPr/>
        </p:nvSpPr>
        <p:spPr>
          <a:xfrm>
            <a:off x="5407918" y="1922265"/>
            <a:ext cx="492081" cy="49260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312;p64">
            <a:extLst>
              <a:ext uri="{FF2B5EF4-FFF2-40B4-BE49-F238E27FC236}">
                <a16:creationId xmlns:a16="http://schemas.microsoft.com/office/drawing/2014/main" id="{AE387351-58AC-DE4B-15B0-6883F0955600}"/>
              </a:ext>
            </a:extLst>
          </p:cNvPr>
          <p:cNvGrpSpPr/>
          <p:nvPr/>
        </p:nvGrpSpPr>
        <p:grpSpPr>
          <a:xfrm>
            <a:off x="6871382" y="1974065"/>
            <a:ext cx="382828" cy="358601"/>
            <a:chOff x="2753373" y="2902523"/>
            <a:chExt cx="347552" cy="325557"/>
          </a:xfrm>
        </p:grpSpPr>
        <p:sp>
          <p:nvSpPr>
            <p:cNvPr id="3" name="Google Shape;13313;p64">
              <a:extLst>
                <a:ext uri="{FF2B5EF4-FFF2-40B4-BE49-F238E27FC236}">
                  <a16:creationId xmlns:a16="http://schemas.microsoft.com/office/drawing/2014/main" id="{DA83823F-63D8-4C15-BE05-317A565AFAD3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314;p64">
              <a:extLst>
                <a:ext uri="{FF2B5EF4-FFF2-40B4-BE49-F238E27FC236}">
                  <a16:creationId xmlns:a16="http://schemas.microsoft.com/office/drawing/2014/main" id="{A72763A1-037B-4A7C-12D4-F897756ACCC2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15;p64">
              <a:extLst>
                <a:ext uri="{FF2B5EF4-FFF2-40B4-BE49-F238E27FC236}">
                  <a16:creationId xmlns:a16="http://schemas.microsoft.com/office/drawing/2014/main" id="{8FEF0916-DC3B-A153-4D2E-056A3D953720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16;p64">
              <a:extLst>
                <a:ext uri="{FF2B5EF4-FFF2-40B4-BE49-F238E27FC236}">
                  <a16:creationId xmlns:a16="http://schemas.microsoft.com/office/drawing/2014/main" id="{2B8ADE43-AE0C-D2D3-79DA-927E5FC27BB6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17;p64">
              <a:extLst>
                <a:ext uri="{FF2B5EF4-FFF2-40B4-BE49-F238E27FC236}">
                  <a16:creationId xmlns:a16="http://schemas.microsoft.com/office/drawing/2014/main" id="{2A65E6D5-D0EE-3B01-F7C5-ACB2E59D4F80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18;p64">
              <a:extLst>
                <a:ext uri="{FF2B5EF4-FFF2-40B4-BE49-F238E27FC236}">
                  <a16:creationId xmlns:a16="http://schemas.microsoft.com/office/drawing/2014/main" id="{0DBA400F-C63E-EC36-75BF-815A26CEBB7F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3577;p64">
            <a:extLst>
              <a:ext uri="{FF2B5EF4-FFF2-40B4-BE49-F238E27FC236}">
                <a16:creationId xmlns:a16="http://schemas.microsoft.com/office/drawing/2014/main" id="{EBA11410-F02A-8C9D-B89F-76B8B47732F0}"/>
              </a:ext>
            </a:extLst>
          </p:cNvPr>
          <p:cNvGrpSpPr/>
          <p:nvPr/>
        </p:nvGrpSpPr>
        <p:grpSpPr>
          <a:xfrm>
            <a:off x="8159584" y="2019034"/>
            <a:ext cx="416649" cy="325597"/>
            <a:chOff x="5626763" y="2013829"/>
            <a:chExt cx="351722" cy="274788"/>
          </a:xfrm>
        </p:grpSpPr>
        <p:sp>
          <p:nvSpPr>
            <p:cNvPr id="18" name="Google Shape;13578;p64">
              <a:extLst>
                <a:ext uri="{FF2B5EF4-FFF2-40B4-BE49-F238E27FC236}">
                  <a16:creationId xmlns:a16="http://schemas.microsoft.com/office/drawing/2014/main" id="{7B66E95F-8099-A18E-3850-0366BF97E620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79;p64">
              <a:extLst>
                <a:ext uri="{FF2B5EF4-FFF2-40B4-BE49-F238E27FC236}">
                  <a16:creationId xmlns:a16="http://schemas.microsoft.com/office/drawing/2014/main" id="{AA4B4F13-2102-AE93-42B7-BF0F2A42A56C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80;p64">
              <a:extLst>
                <a:ext uri="{FF2B5EF4-FFF2-40B4-BE49-F238E27FC236}">
                  <a16:creationId xmlns:a16="http://schemas.microsoft.com/office/drawing/2014/main" id="{CA395FF0-5E0C-77A1-011A-58D91FDAD361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81;p64">
              <a:extLst>
                <a:ext uri="{FF2B5EF4-FFF2-40B4-BE49-F238E27FC236}">
                  <a16:creationId xmlns:a16="http://schemas.microsoft.com/office/drawing/2014/main" id="{A70AC31E-60BB-C20A-10DF-3364068D2766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82;p64">
              <a:extLst>
                <a:ext uri="{FF2B5EF4-FFF2-40B4-BE49-F238E27FC236}">
                  <a16:creationId xmlns:a16="http://schemas.microsoft.com/office/drawing/2014/main" id="{68EC746A-8C0E-E76E-1225-848A32C24650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83;p64">
              <a:extLst>
                <a:ext uri="{FF2B5EF4-FFF2-40B4-BE49-F238E27FC236}">
                  <a16:creationId xmlns:a16="http://schemas.microsoft.com/office/drawing/2014/main" id="{0D23F9D5-68B4-2CB4-41BC-F2B3D777DBA4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84;p64">
              <a:extLst>
                <a:ext uri="{FF2B5EF4-FFF2-40B4-BE49-F238E27FC236}">
                  <a16:creationId xmlns:a16="http://schemas.microsoft.com/office/drawing/2014/main" id="{3979F7C7-87F1-A403-CA22-65A841566321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85;p64">
              <a:extLst>
                <a:ext uri="{FF2B5EF4-FFF2-40B4-BE49-F238E27FC236}">
                  <a16:creationId xmlns:a16="http://schemas.microsoft.com/office/drawing/2014/main" id="{D52C7B76-634F-80E1-43A8-0856C5D3A38D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86;p64">
              <a:extLst>
                <a:ext uri="{FF2B5EF4-FFF2-40B4-BE49-F238E27FC236}">
                  <a16:creationId xmlns:a16="http://schemas.microsoft.com/office/drawing/2014/main" id="{A07A46E7-9C52-8F9D-C343-A4B3DA18C390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587;p64">
              <a:extLst>
                <a:ext uri="{FF2B5EF4-FFF2-40B4-BE49-F238E27FC236}">
                  <a16:creationId xmlns:a16="http://schemas.microsoft.com/office/drawing/2014/main" id="{95FA64B0-9EBD-8B30-C67C-B73A4F7E0592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PROBLEMS</a:t>
            </a:r>
            <a:endParaRPr sz="1400" b="1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Banyak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rajin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mengerjakan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kuis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hadir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 Ketika UTS dan UAS </a:t>
            </a:r>
            <a:r>
              <a:rPr lang="en-US" dirty="0" err="1">
                <a:solidFill>
                  <a:schemeClr val="bg1"/>
                </a:solidFill>
              </a:rPr>
              <a:t>mereka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rendah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Diperlukanlah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faktor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kaitan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agar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A 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Faktor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pengaruh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matakuliah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Ternak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Agar </a:t>
            </a:r>
            <a:r>
              <a:rPr lang="en-US" dirty="0" err="1">
                <a:solidFill>
                  <a:schemeClr val="bg1"/>
                </a:solidFill>
              </a:rPr>
              <a:t>mendapatkan</a:t>
            </a:r>
            <a:r>
              <a:rPr lang="en-US" dirty="0">
                <a:solidFill>
                  <a:schemeClr val="bg1"/>
                </a:solidFill>
              </a:rPr>
              <a:t> Nilai yang </a:t>
            </a:r>
            <a:r>
              <a:rPr lang="en-US" dirty="0" err="1">
                <a:solidFill>
                  <a:schemeClr val="bg1"/>
                </a:solidFill>
              </a:rPr>
              <a:t>sempurna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atribut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mesti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tinggi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mata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Ternak</a:t>
            </a:r>
            <a:endParaRPr lang="en-US" dirty="0">
              <a:solidFill>
                <a:schemeClr val="bg1"/>
              </a:solidFill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/>
              <a:t>OBJECTIVE</a:t>
            </a:r>
            <a:br>
              <a:rPr lang="en-US" sz="1200" b="1" dirty="0"/>
            </a:br>
            <a:r>
              <a:rPr lang="en-US" sz="1200" dirty="0"/>
              <a:t>1. </a:t>
            </a:r>
            <a:r>
              <a:rPr lang="en-US" sz="1200" dirty="0" err="1"/>
              <a:t>Mengetahui</a:t>
            </a:r>
            <a:r>
              <a:rPr lang="en-US" sz="1200" dirty="0"/>
              <a:t>  </a:t>
            </a:r>
            <a:r>
              <a:rPr lang="en-US" sz="1200" dirty="0" err="1"/>
              <a:t>atribut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terbesar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yang </a:t>
            </a:r>
            <a:r>
              <a:rPr lang="en-US" sz="1200" dirty="0" err="1"/>
              <a:t>memperoleh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A</a:t>
            </a:r>
            <a:br>
              <a:rPr lang="en-US" sz="1200" dirty="0"/>
            </a:br>
            <a:r>
              <a:rPr lang="en-US" sz="1200" dirty="0"/>
              <a:t>2. </a:t>
            </a:r>
            <a:r>
              <a:rPr lang="en-US" dirty="0" err="1"/>
              <a:t>Bagaimana</a:t>
            </a:r>
            <a:r>
              <a:rPr lang="en-US" dirty="0"/>
              <a:t> agar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diatas</a:t>
            </a:r>
            <a:r>
              <a:rPr lang="en-US" dirty="0"/>
              <a:t> C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Fisiologi</a:t>
            </a:r>
            <a:r>
              <a:rPr lang="en-US" dirty="0"/>
              <a:t> </a:t>
            </a:r>
            <a:r>
              <a:rPr lang="en-US" dirty="0" err="1"/>
              <a:t>ternak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3.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merekomendasikan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ujian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 err="1"/>
              <a:t>Berikut</a:t>
            </a:r>
            <a:r>
              <a:rPr lang="en-US" sz="1400" b="1" dirty="0"/>
              <a:t> data-data yang </a:t>
            </a:r>
            <a:r>
              <a:rPr lang="en-US" sz="1400" b="1" dirty="0" err="1"/>
              <a:t>diperoleh</a:t>
            </a:r>
            <a:r>
              <a:rPr lang="en-US" sz="1400" b="1" dirty="0"/>
              <a:t> dan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digunakan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dataset </a:t>
            </a:r>
            <a:r>
              <a:rPr lang="en-US" sz="1400" b="1" dirty="0" err="1"/>
              <a:t>hasil</a:t>
            </a:r>
            <a:r>
              <a:rPr lang="en-US" sz="1400" b="1" dirty="0"/>
              <a:t> </a:t>
            </a:r>
            <a:r>
              <a:rPr lang="en-US" sz="1400" b="1" dirty="0" err="1"/>
              <a:t>mata</a:t>
            </a:r>
            <a:r>
              <a:rPr lang="en-US" sz="1400" b="1" dirty="0"/>
              <a:t> </a:t>
            </a:r>
            <a:r>
              <a:rPr lang="en-US" sz="1400" b="1" dirty="0" err="1"/>
              <a:t>kuliah</a:t>
            </a:r>
            <a:r>
              <a:rPr lang="en-US" sz="1400" b="1" dirty="0"/>
              <a:t> </a:t>
            </a:r>
            <a:r>
              <a:rPr lang="en-US" sz="1400" b="1" dirty="0" err="1"/>
              <a:t>mahasiswa</a:t>
            </a:r>
            <a:r>
              <a:rPr lang="en-US" sz="1400" b="1" dirty="0"/>
              <a:t> </a:t>
            </a:r>
            <a:r>
              <a:rPr lang="en-US" sz="1400" b="1" dirty="0" err="1"/>
              <a:t>fisiologi</a:t>
            </a:r>
            <a:r>
              <a:rPr lang="en-US" sz="1400" b="1" dirty="0"/>
              <a:t> </a:t>
            </a:r>
            <a:r>
              <a:rPr lang="en-US" sz="1400" b="1" dirty="0" err="1"/>
              <a:t>ternak</a:t>
            </a:r>
            <a:r>
              <a:rPr lang="en-US" sz="1400" b="1" dirty="0"/>
              <a:t> :</a:t>
            </a:r>
            <a:endParaRPr sz="1400" b="1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 err="1">
                <a:solidFill>
                  <a:schemeClr val="accent5"/>
                </a:solidFill>
              </a:rPr>
              <a:t>Presensi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kehadiran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matakuliah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16 kali </a:t>
            </a:r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range 70 – 100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average 94.552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 err="1">
                <a:solidFill>
                  <a:schemeClr val="accent5"/>
                </a:solidFill>
              </a:rPr>
              <a:t>Tugas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bebrapa</a:t>
            </a:r>
            <a:r>
              <a:rPr lang="en-US" dirty="0">
                <a:solidFill>
                  <a:schemeClr val="bg1"/>
                </a:solidFill>
              </a:rPr>
              <a:t> kali oleh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perkuliahan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rata-rata </a:t>
            </a:r>
            <a:r>
              <a:rPr lang="en-US" dirty="0" err="1">
                <a:solidFill>
                  <a:schemeClr val="bg1"/>
                </a:solidFill>
              </a:rPr>
              <a:t>tugas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 err="1">
                <a:solidFill>
                  <a:schemeClr val="accent5"/>
                </a:solidFill>
              </a:rPr>
              <a:t>Kuis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rata – rata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 err="1">
                <a:solidFill>
                  <a:schemeClr val="accent5"/>
                </a:solidFill>
              </a:rPr>
              <a:t>Praktikum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kali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range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data 60 -90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average data 74.414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UTS,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ujian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kali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perkuliahan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 7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ternak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UAS,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ujian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kali </a:t>
            </a:r>
            <a:r>
              <a:rPr lang="en-US" dirty="0" err="1">
                <a:solidFill>
                  <a:schemeClr val="bg1"/>
                </a:solidFill>
              </a:rPr>
              <a:t>diakhir</a:t>
            </a:r>
            <a:r>
              <a:rPr lang="en-US" dirty="0">
                <a:solidFill>
                  <a:schemeClr val="bg1"/>
                </a:solidFill>
              </a:rPr>
              <a:t> semester </a:t>
            </a:r>
            <a:r>
              <a:rPr lang="en-US" dirty="0" err="1">
                <a:solidFill>
                  <a:schemeClr val="bg1"/>
                </a:solidFill>
              </a:rPr>
              <a:t>perkuliahan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 14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ternak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Absolut, </a:t>
            </a:r>
            <a:r>
              <a:rPr lang="en-US" dirty="0" err="1">
                <a:solidFill>
                  <a:schemeClr val="bg1"/>
                </a:solidFill>
              </a:rPr>
              <a:t>Dijadikan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label 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endParaRPr lang="en-US" dirty="0"/>
          </a:p>
          <a:p>
            <a:pPr marL="0" indent="0">
              <a:buNone/>
            </a:pPr>
            <a:endParaRPr lang="en-US" sz="12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47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93126" y="830320"/>
            <a:ext cx="3534300" cy="92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i="1" dirty="0" err="1">
                <a:solidFill>
                  <a:schemeClr val="accent5"/>
                </a:solidFill>
              </a:rPr>
              <a:t>Siakad</a:t>
            </a:r>
            <a:r>
              <a:rPr lang="en-US" sz="1200" i="1" dirty="0">
                <a:solidFill>
                  <a:schemeClr val="accent5"/>
                </a:solidFill>
              </a:rPr>
              <a:t> </a:t>
            </a:r>
            <a:r>
              <a:rPr lang="en-US" sz="1200" i="1" dirty="0" err="1">
                <a:solidFill>
                  <a:schemeClr val="accent5"/>
                </a:solidFill>
              </a:rPr>
              <a:t>Fisiologi</a:t>
            </a:r>
            <a:r>
              <a:rPr lang="en-US" sz="1200" i="1" dirty="0">
                <a:solidFill>
                  <a:schemeClr val="accent5"/>
                </a:solidFill>
              </a:rPr>
              <a:t> </a:t>
            </a:r>
            <a:r>
              <a:rPr lang="en-US" sz="1200" i="1" dirty="0" err="1">
                <a:solidFill>
                  <a:schemeClr val="accent5"/>
                </a:solidFill>
              </a:rPr>
              <a:t>Ternak</a:t>
            </a:r>
            <a:r>
              <a:rPr lang="en-US" sz="1200" i="1" dirty="0">
                <a:solidFill>
                  <a:schemeClr val="accent5"/>
                </a:solidFill>
              </a:rPr>
              <a:t>. Csv</a:t>
            </a:r>
            <a:endParaRPr sz="1200" i="1" dirty="0">
              <a:solidFill>
                <a:schemeClr val="accent5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33514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06;p28">
            <a:extLst>
              <a:ext uri="{FF2B5EF4-FFF2-40B4-BE49-F238E27FC236}">
                <a16:creationId xmlns:a16="http://schemas.microsoft.com/office/drawing/2014/main" id="{DE2AC2D4-6087-90C1-69FA-E74A41B342BA}"/>
              </a:ext>
            </a:extLst>
          </p:cNvPr>
          <p:cNvSpPr txBox="1">
            <a:spLocks/>
          </p:cNvSpPr>
          <p:nvPr/>
        </p:nvSpPr>
        <p:spPr>
          <a:xfrm>
            <a:off x="5224318" y="1151724"/>
            <a:ext cx="2287820" cy="92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missing value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data yang non consistent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anomali</a:t>
            </a:r>
            <a:r>
              <a:rPr lang="en-US" sz="1400" dirty="0"/>
              <a:t> data, </a:t>
            </a:r>
            <a:r>
              <a:rPr lang="en-US" sz="1400" dirty="0" err="1"/>
              <a:t>sehingga</a:t>
            </a:r>
            <a:r>
              <a:rPr lang="en-US" sz="1400" dirty="0"/>
              <a:t>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pembersihan</a:t>
            </a:r>
            <a:r>
              <a:rPr lang="en-US" sz="1400" dirty="0"/>
              <a:t>. </a:t>
            </a:r>
            <a:r>
              <a:rPr lang="en-US" sz="1400" dirty="0">
                <a:solidFill>
                  <a:schemeClr val="accent5"/>
                </a:solidFill>
              </a:rPr>
              <a:t>Oleh </a:t>
            </a:r>
            <a:r>
              <a:rPr lang="en-US" sz="1400" dirty="0" err="1">
                <a:solidFill>
                  <a:schemeClr val="accent5"/>
                </a:solidFill>
              </a:rPr>
              <a:t>karena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itu</a:t>
            </a:r>
            <a:r>
              <a:rPr lang="en-US" sz="1400" dirty="0">
                <a:solidFill>
                  <a:schemeClr val="accent5"/>
                </a:solidFill>
              </a:rPr>
              <a:t>,</a:t>
            </a:r>
            <a:r>
              <a:rPr lang="en-US" sz="1400" dirty="0"/>
              <a:t> data </a:t>
            </a:r>
            <a:r>
              <a:rPr lang="en-US" sz="1400" dirty="0" err="1"/>
              <a:t>dianggap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bersih</a:t>
            </a:r>
            <a:r>
              <a:rPr lang="en-US" sz="1400" dirty="0"/>
              <a:t> dan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dilanjutkan</a:t>
            </a:r>
            <a:r>
              <a:rPr lang="en-US" sz="1400" dirty="0"/>
              <a:t> </a:t>
            </a:r>
            <a:r>
              <a:rPr lang="en-US" sz="1400" dirty="0" err="1"/>
              <a:t>ketahap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endParaRPr lang="en-US" sz="1400" i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E7B10-D2B0-044A-6BBA-AA018854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" y="1539827"/>
            <a:ext cx="4255589" cy="2259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23634" y="1039690"/>
            <a:ext cx="2620500" cy="46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Proses modeling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>
                <a:solidFill>
                  <a:schemeClr val="accent5"/>
                </a:solidFill>
              </a:rPr>
              <a:t>decision tree</a:t>
            </a:r>
            <a:endParaRPr lang="en-US" b="1" i="1" dirty="0">
              <a:solidFill>
                <a:schemeClr val="accent5"/>
              </a:solidFill>
            </a:endParaRPr>
          </a:p>
        </p:txBody>
      </p:sp>
      <p:cxnSp>
        <p:nvCxnSpPr>
          <p:cNvPr id="592" name="Google Shape;592;p29"/>
          <p:cNvCxnSpPr>
            <a:cxnSpLocks/>
            <a:stCxn id="573" idx="1"/>
            <a:endCxn id="4" idx="1"/>
          </p:cNvCxnSpPr>
          <p:nvPr/>
        </p:nvCxnSpPr>
        <p:spPr>
          <a:xfrm rot="10800000" flipV="1">
            <a:off x="498434" y="1269778"/>
            <a:ext cx="425201" cy="1690982"/>
          </a:xfrm>
          <a:prstGeom prst="bentConnector3">
            <a:avLst>
              <a:gd name="adj1" fmla="val 15376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26" idx="3"/>
            <a:endCxn id="16" idx="3"/>
          </p:cNvCxnSpPr>
          <p:nvPr/>
        </p:nvCxnSpPr>
        <p:spPr>
          <a:xfrm>
            <a:off x="8082675" y="1324381"/>
            <a:ext cx="698359" cy="1622743"/>
          </a:xfrm>
          <a:prstGeom prst="bentConnector3">
            <a:avLst>
              <a:gd name="adj1" fmla="val 1327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73;p29">
            <a:extLst>
              <a:ext uri="{FF2B5EF4-FFF2-40B4-BE49-F238E27FC236}">
                <a16:creationId xmlns:a16="http://schemas.microsoft.com/office/drawing/2014/main" id="{914EC1D5-2777-08EB-9CD8-2676F2816118}"/>
              </a:ext>
            </a:extLst>
          </p:cNvPr>
          <p:cNvSpPr txBox="1">
            <a:spLocks/>
          </p:cNvSpPr>
          <p:nvPr/>
        </p:nvSpPr>
        <p:spPr>
          <a:xfrm>
            <a:off x="5462175" y="1094293"/>
            <a:ext cx="2620500" cy="46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Hasil modeling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6"/>
                </a:solidFill>
              </a:rPr>
              <a:t>Tree</a:t>
            </a:r>
          </a:p>
        </p:txBody>
      </p:sp>
      <p:sp>
        <p:nvSpPr>
          <p:cNvPr id="7" name="Google Shape;573;p29">
            <a:extLst>
              <a:ext uri="{FF2B5EF4-FFF2-40B4-BE49-F238E27FC236}">
                <a16:creationId xmlns:a16="http://schemas.microsoft.com/office/drawing/2014/main" id="{5202F69D-7CC6-7BCA-D28E-9DED444FEA6A}"/>
              </a:ext>
            </a:extLst>
          </p:cNvPr>
          <p:cNvSpPr txBox="1">
            <a:spLocks/>
          </p:cNvSpPr>
          <p:nvPr/>
        </p:nvSpPr>
        <p:spPr>
          <a:xfrm>
            <a:off x="831388" y="4157215"/>
            <a:ext cx="7696917" cy="7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 err="1">
                <a:solidFill>
                  <a:schemeClr val="accent5"/>
                </a:solidFill>
              </a:rPr>
              <a:t>Mengapa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  <a:r>
              <a:rPr lang="en-US" sz="1200" dirty="0" err="1">
                <a:solidFill>
                  <a:schemeClr val="accent5"/>
                </a:solidFill>
              </a:rPr>
              <a:t>menggunakan</a:t>
            </a:r>
            <a:r>
              <a:rPr lang="en-US" sz="1200" dirty="0">
                <a:solidFill>
                  <a:schemeClr val="accent5"/>
                </a:solidFill>
              </a:rPr>
              <a:t> decision tree</a:t>
            </a:r>
            <a:r>
              <a:rPr lang="en-US" sz="1200" dirty="0"/>
              <a:t>,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5 </a:t>
            </a:r>
            <a:r>
              <a:rPr lang="en-US" sz="1200" dirty="0" err="1"/>
              <a:t>peran</a:t>
            </a:r>
            <a:r>
              <a:rPr lang="en-US" sz="1200" dirty="0"/>
              <a:t> data mining </a:t>
            </a:r>
            <a:r>
              <a:rPr lang="en-US" sz="1200" dirty="0" err="1"/>
              <a:t>diperoleh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data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ujian</a:t>
            </a:r>
            <a:r>
              <a:rPr lang="en-US" sz="1200" dirty="0"/>
              <a:t> </a:t>
            </a:r>
            <a:r>
              <a:rPr lang="en-US" sz="1200" dirty="0" err="1"/>
              <a:t>fisiologi</a:t>
            </a:r>
            <a:r>
              <a:rPr lang="en-US" sz="1200" dirty="0"/>
              <a:t> </a:t>
            </a:r>
            <a:r>
              <a:rPr lang="en-US" sz="1200" dirty="0" err="1"/>
              <a:t>ternak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atribut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numerik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label </a:t>
            </a:r>
            <a:r>
              <a:rPr lang="en-US" sz="1200" dirty="0" err="1"/>
              <a:t>berupa</a:t>
            </a:r>
            <a:r>
              <a:rPr lang="en-US" sz="1200" dirty="0"/>
              <a:t> nominal </a:t>
            </a:r>
            <a:endParaRPr lang="en-US" b="1" i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74AED-7E6A-7723-2ACE-454B369A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3" y="1845039"/>
            <a:ext cx="4203414" cy="22314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0E50A4-D5E7-1D8B-066B-52F0C7B1C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96" y="1845040"/>
            <a:ext cx="3872638" cy="220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EBDC9A8-49B4-44CB-8C94-A1988295027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6200" y="2831385"/>
            <a:ext cx="9787465" cy="2392547"/>
          </a:xfrm>
        </p:spPr>
        <p:txBody>
          <a:bodyPr/>
          <a:lstStyle/>
          <a:p>
            <a:pPr marL="0" lvl="0" indent="0"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Narasi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tree: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2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1.  Jika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TUGAS &gt; 64.500 , 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 KUIS &gt; 81: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{A=10, B+=0, C+=0, B=0, C=0}</a:t>
            </a:r>
            <a:endParaRPr lang="en-US" sz="12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2. Jika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TUGAS &gt; 64.500 , 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KUIS ≤ 81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 {A=0, B+=2, C+=0, B=0, C=0}</a:t>
            </a:r>
            <a:endParaRPr lang="en-US" sz="12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3. Jika TUGAS  ≤ 64.500, 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KUIS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&gt;37.5 dan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  &gt; 44.500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 {A=0, B+=7, C+=0, B=0, C=0}</a:t>
            </a:r>
            <a:endParaRPr lang="en-US" sz="1200" dirty="0">
              <a:effectLst/>
              <a:latin typeface="Maven Pro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4. Jika TUGAS  ≤ 64.</a:t>
            </a:r>
            <a:r>
              <a:rPr lang="en-US" sz="1200" dirty="0"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 , KUIS &gt;37.5, TUGAS  ≤ 44.500 dan PRESENSI  &gt; 91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B+ {A=0, B+=1, C+=0, B=0, C=0}</a:t>
            </a:r>
          </a:p>
          <a:p>
            <a:pPr marL="0" lvl="0" indent="0" algn="just"/>
            <a:r>
              <a:rPr lang="en-US" sz="12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Jika TUGAS  ≤ 64.500,  , KUIS &gt;37.5, TUGAS  ≤ 44.500 dan PRESENSI  ≤ 91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 {A=0, B+=0, C+=0, B=1, C=0}</a:t>
            </a:r>
          </a:p>
          <a:p>
            <a:pPr marL="0" lvl="0" indent="0" algn="just"/>
            <a:r>
              <a:rPr lang="en-US" sz="12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Jika TUGAS  ≤ 64.500,  , KUIS ≤  37.5 dan PRESENSI  &gt; 84.500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C+ {A=0, B+=0, C+=2, B=0, C=0}</a:t>
            </a:r>
          </a:p>
          <a:p>
            <a:pPr marL="0" lvl="0" indent="0" algn="just">
              <a:spcAft>
                <a:spcPts val="800"/>
              </a:spcAft>
            </a:pPr>
            <a:r>
              <a:rPr lang="en-US" sz="1200" dirty="0"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Jika TUGAS  ≤ 64.500,  , KUIS ≤  37.5 dan PRESENSI  ≤  84.500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C {A=0, B+=0, C+=0, B=0, C=1}</a:t>
            </a:r>
          </a:p>
          <a:p>
            <a:endParaRPr lang="en-US" sz="1200" dirty="0">
              <a:latin typeface="Maven Pr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62F26-D812-3E13-938A-AC0C3ACA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3" y="568291"/>
            <a:ext cx="4263037" cy="2263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ABF58-9530-F880-239C-5CB81B18DD9C}"/>
              </a:ext>
            </a:extLst>
          </p:cNvPr>
          <p:cNvSpPr txBox="1"/>
          <p:nvPr/>
        </p:nvSpPr>
        <p:spPr>
          <a:xfrm>
            <a:off x="186267" y="93133"/>
            <a:ext cx="372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20B0604020202020204" charset="0"/>
              </a:rPr>
              <a:t>MODELING</a:t>
            </a: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91F4238-4759-AE15-9E8D-629C5F42E346}"/>
              </a:ext>
            </a:extLst>
          </p:cNvPr>
          <p:cNvSpPr txBox="1">
            <a:spLocks/>
          </p:cNvSpPr>
          <p:nvPr/>
        </p:nvSpPr>
        <p:spPr>
          <a:xfrm>
            <a:off x="4512733" y="783313"/>
            <a:ext cx="4538133" cy="169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Terdapat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7 (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enam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) rules yang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dapat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di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jadikan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sebagai</a:t>
            </a:r>
            <a:endParaRPr lang="en-US" sz="1200" dirty="0">
              <a:latin typeface="Maven Pro" panose="020B060402020202020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referensi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dalam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menentukan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hasil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nilai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mahasiswa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. Adapun</a:t>
            </a:r>
          </a:p>
          <a:p>
            <a:pPr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aturan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atau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rule yang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terbentuk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berdasarkan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pohon</a:t>
            </a:r>
            <a:endParaRPr lang="en-US" sz="1200" dirty="0">
              <a:latin typeface="Maven Pro" panose="020B060402020202020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pada Gambar  di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atas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yaitu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1 (Satu) rules</a:t>
            </a:r>
          </a:p>
          <a:p>
            <a:pPr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Nilai A, 4 (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Tigat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) rules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Nilai B+, 1</a:t>
            </a:r>
          </a:p>
          <a:p>
            <a:pPr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(Satu) rules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Nilai B, 1 (Satu) rules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Nilai</a:t>
            </a:r>
          </a:p>
          <a:p>
            <a:pPr algn="just"/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C+  dan 1 (Satu) rules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keputusan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Nilai C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dijelaskan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melalui</a:t>
            </a:r>
            <a:endParaRPr lang="en-US" sz="1200" dirty="0">
              <a:latin typeface="Maven Pro" panose="020B060402020202020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teks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</a:rPr>
              <a:t>narasi</a:t>
            </a:r>
            <a:r>
              <a:rPr lang="en-US" sz="1200" dirty="0">
                <a:latin typeface="Maven Pro" panose="020B0604020202020204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46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0" y="989475"/>
            <a:ext cx="4464619" cy="1260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60% </a:t>
            </a:r>
            <a:r>
              <a:rPr lang="en-US" dirty="0" err="1"/>
              <a:t>terlihat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EA83E-DBA1-74E0-76F9-00CE4B56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1" y="1836195"/>
            <a:ext cx="4081395" cy="2317829"/>
          </a:xfrm>
          <a:prstGeom prst="rect">
            <a:avLst/>
          </a:prstGeom>
        </p:spPr>
      </p:pic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80D7764F-ADEB-C268-9874-B438AEA95298}"/>
              </a:ext>
            </a:extLst>
          </p:cNvPr>
          <p:cNvSpPr txBox="1">
            <a:spLocks/>
          </p:cNvSpPr>
          <p:nvPr/>
        </p:nvSpPr>
        <p:spPr>
          <a:xfrm>
            <a:off x="4464619" y="1668933"/>
            <a:ext cx="3942371" cy="14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algn="just">
              <a:spcAft>
                <a:spcPts val="800"/>
              </a:spcAft>
              <a:buNone/>
            </a:pP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TREE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RapidMiner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perfomance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60.00%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rule yang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dihasilkan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mendekati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50.00% dan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keakuratan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data,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Class Precision pada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label A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66,67% dan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label B+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50%. Dan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B,C+ dan C </a:t>
            </a:r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0%</a:t>
            </a:r>
          </a:p>
          <a:p>
            <a:pPr indent="0" algn="just">
              <a:spcAft>
                <a:spcPts val="800"/>
              </a:spcAft>
              <a:buNone/>
            </a:pP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operator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perfomance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main criterion = accuracy. </a:t>
            </a:r>
          </a:p>
        </p:txBody>
      </p:sp>
      <p:sp>
        <p:nvSpPr>
          <p:cNvPr id="6" name="Google Shape;465;p26">
            <a:extLst>
              <a:ext uri="{FF2B5EF4-FFF2-40B4-BE49-F238E27FC236}">
                <a16:creationId xmlns:a16="http://schemas.microsoft.com/office/drawing/2014/main" id="{3987DCDE-1765-1B83-0683-79F844EA7AEF}"/>
              </a:ext>
            </a:extLst>
          </p:cNvPr>
          <p:cNvSpPr txBox="1">
            <a:spLocks/>
          </p:cNvSpPr>
          <p:nvPr/>
        </p:nvSpPr>
        <p:spPr>
          <a:xfrm>
            <a:off x="4464619" y="2828141"/>
            <a:ext cx="4464619" cy="126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algn="just">
              <a:spcAft>
                <a:spcPts val="800"/>
              </a:spcAft>
              <a:buNone/>
            </a:pPr>
            <a:endParaRPr lang="en-US" dirty="0">
              <a:latin typeface="Maven Pr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23634" y="1039690"/>
            <a:ext cx="3521366" cy="46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Berikut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Proese</a:t>
            </a:r>
            <a:r>
              <a:rPr lang="en-US" dirty="0">
                <a:solidFill>
                  <a:schemeClr val="accent5"/>
                </a:solidFill>
              </a:rPr>
              <a:t> Evaluation </a:t>
            </a:r>
            <a:r>
              <a:rPr lang="en-US" dirty="0" err="1">
                <a:solidFill>
                  <a:schemeClr val="accent5"/>
                </a:solidFill>
              </a:rPr>
              <a:t>denan</a:t>
            </a:r>
            <a:r>
              <a:rPr lang="en-US" dirty="0">
                <a:solidFill>
                  <a:schemeClr val="accent5"/>
                </a:solidFill>
              </a:rPr>
              <a:t> operator performance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2" name="Google Shape;592;p29"/>
          <p:cNvCxnSpPr>
            <a:cxnSpLocks/>
            <a:stCxn id="573" idx="1"/>
            <a:endCxn id="18" idx="1"/>
          </p:cNvCxnSpPr>
          <p:nvPr/>
        </p:nvCxnSpPr>
        <p:spPr>
          <a:xfrm rot="10800000" flipV="1">
            <a:off x="855892" y="1269777"/>
            <a:ext cx="67743" cy="1490411"/>
          </a:xfrm>
          <a:prstGeom prst="bentConnector3">
            <a:avLst>
              <a:gd name="adj1" fmla="val 43745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BD9ADF-10AB-6FA9-F945-0A33C72F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96" y="1697761"/>
            <a:ext cx="3881354" cy="2060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DB491E-63C8-CAD8-2419-F81652F57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91" y="1729953"/>
            <a:ext cx="3881354" cy="2060472"/>
          </a:xfrm>
          <a:prstGeom prst="rect">
            <a:avLst/>
          </a:prstGeom>
        </p:spPr>
      </p:pic>
      <p:sp>
        <p:nvSpPr>
          <p:cNvPr id="20" name="Google Shape;465;p26">
            <a:extLst>
              <a:ext uri="{FF2B5EF4-FFF2-40B4-BE49-F238E27FC236}">
                <a16:creationId xmlns:a16="http://schemas.microsoft.com/office/drawing/2014/main" id="{533A0B79-DFF9-98FC-D2ED-50BBE94D8FD9}"/>
              </a:ext>
            </a:extLst>
          </p:cNvPr>
          <p:cNvSpPr txBox="1">
            <a:spLocks/>
          </p:cNvSpPr>
          <p:nvPr/>
        </p:nvSpPr>
        <p:spPr>
          <a:xfrm>
            <a:off x="424101" y="3873723"/>
            <a:ext cx="7593832" cy="126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457200" algn="just">
              <a:spcAft>
                <a:spcPts val="800"/>
              </a:spcAft>
            </a:pP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 data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tree yang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RapidMiner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gain,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depth= 20,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confidance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= 0,25, minimal gain= 0,1, minimal leaf size= 1, minimal size for split= 2, number of pruning alt= 3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manual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RapidMiner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7 model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Maven Pr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rule</a:t>
            </a:r>
          </a:p>
          <a:p>
            <a:pPr marL="0" indent="0"/>
            <a:endParaRPr lang="sv-SE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38462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1004</Words>
  <Application>Microsoft Office PowerPoint</Application>
  <PresentationFormat>On-screen Show (16:9)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Maven Pro</vt:lpstr>
      <vt:lpstr>Fira Sans Condensed Medium</vt:lpstr>
      <vt:lpstr>Livvic Light</vt:lpstr>
      <vt:lpstr>Advent Pro SemiBold</vt:lpstr>
      <vt:lpstr>Fira Sans Extra Condensed Medium</vt:lpstr>
      <vt:lpstr>Arial</vt:lpstr>
      <vt:lpstr>Share Tech</vt:lpstr>
      <vt:lpstr>Wingdings</vt:lpstr>
      <vt:lpstr>Nunito Light</vt:lpstr>
      <vt:lpstr>Data Science Consulting by Slidesgo</vt:lpstr>
      <vt:lpstr>DATA MINING  PROJECT UAS</vt:lpstr>
      <vt:lpstr>Business Understanding</vt:lpstr>
      <vt:lpstr>Business Understanding</vt:lpstr>
      <vt:lpstr>Data Understanding</vt:lpstr>
      <vt:lpstr>Data Preparation</vt:lpstr>
      <vt:lpstr>MODELING</vt:lpstr>
      <vt:lpstr>PowerPoint Presentation</vt:lpstr>
      <vt:lpstr>Evaluation</vt:lpstr>
      <vt:lpstr>EVALUATION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PROJECT UAS</dc:title>
  <dc:creator>Wiradana_adt</dc:creator>
  <cp:lastModifiedBy>wiradana adt</cp:lastModifiedBy>
  <cp:revision>10</cp:revision>
  <dcterms:modified xsi:type="dcterms:W3CDTF">2023-01-19T23:59:15Z</dcterms:modified>
</cp:coreProperties>
</file>