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20" r:id="rId2"/>
    <p:sldId id="321" r:id="rId3"/>
    <p:sldId id="257" r:id="rId4"/>
    <p:sldId id="315" r:id="rId5"/>
    <p:sldId id="329" r:id="rId6"/>
    <p:sldId id="330" r:id="rId7"/>
    <p:sldId id="331" r:id="rId8"/>
    <p:sldId id="332" r:id="rId9"/>
    <p:sldId id="336" r:id="rId10"/>
    <p:sldId id="337" r:id="rId11"/>
    <p:sldId id="259" r:id="rId12"/>
    <p:sldId id="322" r:id="rId13"/>
    <p:sldId id="260" r:id="rId14"/>
    <p:sldId id="263" r:id="rId15"/>
    <p:sldId id="261" r:id="rId16"/>
    <p:sldId id="262" r:id="rId17"/>
    <p:sldId id="264" r:id="rId18"/>
    <p:sldId id="265" r:id="rId19"/>
    <p:sldId id="267" r:id="rId20"/>
    <p:sldId id="271" r:id="rId21"/>
    <p:sldId id="270" r:id="rId22"/>
    <p:sldId id="272" r:id="rId23"/>
    <p:sldId id="280" r:id="rId24"/>
    <p:sldId id="273" r:id="rId25"/>
    <p:sldId id="281" r:id="rId26"/>
    <p:sldId id="289" r:id="rId27"/>
    <p:sldId id="338" r:id="rId28"/>
    <p:sldId id="339" r:id="rId29"/>
    <p:sldId id="341" r:id="rId30"/>
    <p:sldId id="342" r:id="rId31"/>
    <p:sldId id="323" r:id="rId32"/>
    <p:sldId id="334" r:id="rId33"/>
    <p:sldId id="333" r:id="rId34"/>
    <p:sldId id="335" r:id="rId35"/>
    <p:sldId id="324" r:id="rId36"/>
    <p:sldId id="284" r:id="rId37"/>
    <p:sldId id="299" r:id="rId38"/>
    <p:sldId id="303" r:id="rId39"/>
    <p:sldId id="307" r:id="rId40"/>
    <p:sldId id="304" r:id="rId41"/>
    <p:sldId id="305" r:id="rId42"/>
    <p:sldId id="306" r:id="rId43"/>
    <p:sldId id="314" r:id="rId44"/>
    <p:sldId id="325" r:id="rId45"/>
    <p:sldId id="326" r:id="rId46"/>
    <p:sldId id="327" r:id="rId47"/>
    <p:sldId id="328"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44"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D4FEF-F021-4D36-A885-2F06E9910792}"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85A77-8994-4715-8867-2B71F644C173}" type="slidenum">
              <a:rPr lang="en-US" smtClean="0"/>
              <a:t>‹#›</a:t>
            </a:fld>
            <a:endParaRPr lang="en-US"/>
          </a:p>
        </p:txBody>
      </p:sp>
    </p:spTree>
    <p:extLst>
      <p:ext uri="{BB962C8B-B14F-4D97-AF65-F5344CB8AC3E}">
        <p14:creationId xmlns:p14="http://schemas.microsoft.com/office/powerpoint/2010/main" val="13682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3</a:t>
            </a:fld>
            <a:endParaRPr lang="en-US"/>
          </a:p>
        </p:txBody>
      </p:sp>
    </p:spTree>
    <p:extLst>
      <p:ext uri="{BB962C8B-B14F-4D97-AF65-F5344CB8AC3E}">
        <p14:creationId xmlns:p14="http://schemas.microsoft.com/office/powerpoint/2010/main" val="3908406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33</a:t>
            </a:fld>
            <a:endParaRPr lang="en-US"/>
          </a:p>
        </p:txBody>
      </p:sp>
    </p:spTree>
    <p:extLst>
      <p:ext uri="{BB962C8B-B14F-4D97-AF65-F5344CB8AC3E}">
        <p14:creationId xmlns:p14="http://schemas.microsoft.com/office/powerpoint/2010/main" val="347772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34</a:t>
            </a:fld>
            <a:endParaRPr lang="en-US"/>
          </a:p>
        </p:txBody>
      </p:sp>
    </p:spTree>
    <p:extLst>
      <p:ext uri="{BB962C8B-B14F-4D97-AF65-F5344CB8AC3E}">
        <p14:creationId xmlns:p14="http://schemas.microsoft.com/office/powerpoint/2010/main" val="758253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Visualization Toolkit, or VTK, is an open-source, cross-platform software system for 3D computer graphics, image processing, and visualization. It was initially developed in 1993 and has become widely used in both research and industry. VTK is written in C++ and offers interfaces for Python</a:t>
            </a:r>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9</a:t>
            </a:fld>
            <a:endParaRPr lang="en-US"/>
          </a:p>
        </p:txBody>
      </p:sp>
    </p:spTree>
    <p:extLst>
      <p:ext uri="{BB962C8B-B14F-4D97-AF65-F5344CB8AC3E}">
        <p14:creationId xmlns:p14="http://schemas.microsoft.com/office/powerpoint/2010/main" val="41316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VTK provides various tools and functionalities, such as algorithms for filtering, geometric transformations, modeling, rendering, and interaction. It supports a wide variety of visualization techniques, including scalar, vector, and tensor field visualization, as well as volume rendering and advanced algorithms like </a:t>
            </a:r>
            <a:r>
              <a:rPr lang="en-US" b="0" i="0" dirty="0" err="1">
                <a:solidFill>
                  <a:srgbClr val="D1D5DB"/>
                </a:solidFill>
                <a:effectLst/>
                <a:latin typeface="Söhne"/>
              </a:rPr>
              <a:t>isosurface</a:t>
            </a:r>
            <a:r>
              <a:rPr lang="en-US" b="0" i="0" dirty="0">
                <a:solidFill>
                  <a:srgbClr val="D1D5DB"/>
                </a:solidFill>
                <a:effectLst/>
                <a:latin typeface="Söhne"/>
              </a:rPr>
              <a:t> extraction and streamline generation.</a:t>
            </a:r>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10</a:t>
            </a:fld>
            <a:endParaRPr lang="en-US"/>
          </a:p>
        </p:txBody>
      </p:sp>
    </p:spTree>
    <p:extLst>
      <p:ext uri="{BB962C8B-B14F-4D97-AF65-F5344CB8AC3E}">
        <p14:creationId xmlns:p14="http://schemas.microsoft.com/office/powerpoint/2010/main" val="175296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a:t>
            </a:r>
            <a:r>
              <a:rPr lang="en-US" dirty="0"/>
              <a:t> mi </a:t>
            </a:r>
            <a:r>
              <a:rPr lang="en-US" dirty="0" err="1"/>
              <a:t>tives</a:t>
            </a:r>
            <a:endParaRPr lang="en-US" dirty="0"/>
          </a:p>
          <a:p>
            <a:r>
              <a:rPr lang="en-US" dirty="0"/>
              <a:t>Pa </a:t>
            </a:r>
            <a:r>
              <a:rPr lang="en-US" dirty="0" err="1"/>
              <a:t>ra</a:t>
            </a:r>
            <a:r>
              <a:rPr lang="en-US" dirty="0"/>
              <a:t> meters</a:t>
            </a:r>
          </a:p>
          <a:p>
            <a:endParaRPr lang="en-US" dirty="0"/>
          </a:p>
          <a:p>
            <a:r>
              <a:rPr lang="en-US" dirty="0"/>
              <a:t>Corn</a:t>
            </a:r>
          </a:p>
          <a:p>
            <a:r>
              <a:rPr lang="en-US" dirty="0"/>
              <a:t>Cone</a:t>
            </a:r>
          </a:p>
          <a:p>
            <a:endParaRPr lang="en-US" dirty="0"/>
          </a:p>
          <a:p>
            <a:r>
              <a:rPr lang="en-US" dirty="0"/>
              <a:t>Height</a:t>
            </a:r>
          </a:p>
          <a:p>
            <a:r>
              <a:rPr lang="en-US" dirty="0"/>
              <a:t>Width</a:t>
            </a:r>
          </a:p>
          <a:p>
            <a:endParaRPr lang="en-US" dirty="0"/>
          </a:p>
          <a:p>
            <a:r>
              <a:rPr lang="en-US" dirty="0"/>
              <a:t>default</a:t>
            </a:r>
          </a:p>
        </p:txBody>
      </p:sp>
      <p:sp>
        <p:nvSpPr>
          <p:cNvPr id="4" name="Slide Number Placeholder 3"/>
          <p:cNvSpPr>
            <a:spLocks noGrp="1"/>
          </p:cNvSpPr>
          <p:nvPr>
            <p:ph type="sldNum" sz="quarter" idx="5"/>
          </p:nvPr>
        </p:nvSpPr>
        <p:spPr/>
        <p:txBody>
          <a:bodyPr/>
          <a:lstStyle/>
          <a:p>
            <a:fld id="{47785A77-8994-4715-8867-2B71F644C173}" type="slidenum">
              <a:rPr lang="en-US" smtClean="0"/>
              <a:t>13</a:t>
            </a:fld>
            <a:endParaRPr lang="en-US"/>
          </a:p>
        </p:txBody>
      </p:sp>
    </p:spTree>
    <p:extLst>
      <p:ext uri="{BB962C8B-B14F-4D97-AF65-F5344CB8AC3E}">
        <p14:creationId xmlns:p14="http://schemas.microsoft.com/office/powerpoint/2010/main" val="1055090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Uncertainty in data visualization refers to the presence of unknown or imprecise information in the data being visualized. </a:t>
            </a:r>
          </a:p>
          <a:p>
            <a:r>
              <a:rPr lang="en-US" b="0" i="0" dirty="0">
                <a:solidFill>
                  <a:srgbClr val="D1D5DB"/>
                </a:solidFill>
                <a:effectLst/>
                <a:latin typeface="Söhne"/>
              </a:rPr>
              <a:t>This can arise due to various factors, such as measurement errors, sampling errors, missing data, or inherent variability in the data.</a:t>
            </a:r>
          </a:p>
          <a:p>
            <a:endParaRPr lang="en-US" dirty="0"/>
          </a:p>
          <a:p>
            <a:r>
              <a:rPr lang="en-US" b="0" i="0" dirty="0">
                <a:solidFill>
                  <a:srgbClr val="D1D5DB"/>
                </a:solidFill>
                <a:effectLst/>
                <a:latin typeface="Söhne"/>
              </a:rPr>
              <a:t>In data visualization, uncertainty can manifest in different ways, such as:</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Error bars: These are graphical representations of the variability or uncertainty in the data points. Error bars can be used to indicate the range of possible values that the true value might fall within.</a:t>
            </a:r>
          </a:p>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27</a:t>
            </a:fld>
            <a:endParaRPr lang="en-US"/>
          </a:p>
        </p:txBody>
      </p:sp>
    </p:spTree>
    <p:extLst>
      <p:ext uri="{BB962C8B-B14F-4D97-AF65-F5344CB8AC3E}">
        <p14:creationId xmlns:p14="http://schemas.microsoft.com/office/powerpoint/2010/main" val="301427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Confidence intervals: These are statistical measures that provide a range of values within which a population parameter is likely to lie. Confidence intervals can be represented graphically using error bars or shading.</a:t>
            </a:r>
          </a:p>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28</a:t>
            </a:fld>
            <a:endParaRPr lang="en-US"/>
          </a:p>
        </p:txBody>
      </p:sp>
    </p:spTree>
    <p:extLst>
      <p:ext uri="{BB962C8B-B14F-4D97-AF65-F5344CB8AC3E}">
        <p14:creationId xmlns:p14="http://schemas.microsoft.com/office/powerpoint/2010/main" val="409639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333333"/>
                </a:solidFill>
                <a:effectLst/>
                <a:latin typeface="gotham ssm a"/>
              </a:rPr>
              <a:t>Obscurity</a:t>
            </a:r>
            <a:r>
              <a:rPr lang="en-US" b="0" i="0" dirty="0">
                <a:solidFill>
                  <a:srgbClr val="D1D5DB"/>
                </a:solidFill>
                <a:effectLst/>
                <a:latin typeface="Söhne"/>
              </a:rPr>
              <a:t>: </a:t>
            </a:r>
            <a:r>
              <a:rPr lang="en-US" b="0" i="0" dirty="0">
                <a:solidFill>
                  <a:srgbClr val="333333"/>
                </a:solidFill>
                <a:effectLst/>
                <a:latin typeface="Mercury SSm A"/>
              </a:rPr>
              <a:t>The more uncertain an estimate is, the more difficult it is to see, becoming less visually prominent compared to more certain estimates. You can achieve this effect a number of ways, such as with transparency, color scale, or blurriness.</a:t>
            </a:r>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29</a:t>
            </a:fld>
            <a:endParaRPr lang="en-US"/>
          </a:p>
        </p:txBody>
      </p:sp>
    </p:spTree>
    <p:extLst>
      <p:ext uri="{BB962C8B-B14F-4D97-AF65-F5344CB8AC3E}">
        <p14:creationId xmlns:p14="http://schemas.microsoft.com/office/powerpoint/2010/main" val="202156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31</a:t>
            </a:fld>
            <a:endParaRPr lang="en-US"/>
          </a:p>
        </p:txBody>
      </p:sp>
    </p:spTree>
    <p:extLst>
      <p:ext uri="{BB962C8B-B14F-4D97-AF65-F5344CB8AC3E}">
        <p14:creationId xmlns:p14="http://schemas.microsoft.com/office/powerpoint/2010/main" val="403014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85A77-8994-4715-8867-2B71F644C173}" type="slidenum">
              <a:rPr lang="en-US" smtClean="0"/>
              <a:t>32</a:t>
            </a:fld>
            <a:endParaRPr lang="en-US"/>
          </a:p>
        </p:txBody>
      </p:sp>
    </p:spTree>
    <p:extLst>
      <p:ext uri="{BB962C8B-B14F-4D97-AF65-F5344CB8AC3E}">
        <p14:creationId xmlns:p14="http://schemas.microsoft.com/office/powerpoint/2010/main" val="26292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668E-CF4F-1907-98B3-668A10F97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D8366-B327-8DF2-1BEB-2437717C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A08F57-3EAF-D2CF-A899-BB18D7EDAC13}"/>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617638EF-A525-1D9D-0E75-DC5DA1754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815FE-2EE1-0EF7-C409-06A8915C599F}"/>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106688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EF8C-22DA-D079-5DAF-A058C7F16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C7072F-5687-4566-D32F-8A4760944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83021-6786-BD5F-C68B-E61F3119044D}"/>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F4969FF7-609E-2CC9-96CD-CB9E842C4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49C3C-D6B0-02A7-7244-94511A6B1AD7}"/>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77696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32E43-46AD-47BF-08E3-EB9E0B21AF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420B6-8444-E83E-20B2-58D4D5CDD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4F325-2546-82D6-0117-B3B16BFBAD16}"/>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B18B3FF4-8C8F-58A4-0342-4E07205D1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AF04B-FE3C-A028-602C-1D6034817623}"/>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246868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F268-B608-9918-0E40-104A1CA1C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5B56A-A53E-5886-FCE1-CAD5B62C76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6DEF3-A81B-BBAD-EE31-04B35526BD45}"/>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3457B44B-F492-9D5C-EDD7-64399262F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708BD-BBBA-68D4-962B-7B23A0725A89}"/>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385523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D7B2-F604-2770-C9B0-A366AAF6E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9D3EA-EB2D-BA21-96BE-D02AFA63B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CFA14-4086-A5EF-E97D-E87BF0DE3F03}"/>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F8459B48-63E4-CB30-1276-83B9613A2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E1AA-93AA-033B-B21F-D27EE37C5D6A}"/>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208863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08BA-9211-E917-2DCB-F199C4D68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10EACC-3249-5045-D255-80F59177F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2C49-AC81-B186-7F33-4271FA532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34A3DC-B73F-D49A-4A74-B0A3492DA7D4}"/>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6" name="Footer Placeholder 5">
            <a:extLst>
              <a:ext uri="{FF2B5EF4-FFF2-40B4-BE49-F238E27FC236}">
                <a16:creationId xmlns:a16="http://schemas.microsoft.com/office/drawing/2014/main" id="{95B4EEC2-A2AA-3232-C6BD-75F0B552D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755F1-DAA7-730E-8C0C-607DF9073568}"/>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288161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E735-49FF-EE29-1D5C-27A4D3F40E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927320-7943-072D-54B1-D69F05AA5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86F914-4F3E-FFCA-2F3A-7F472C2F3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BDAA4A-7FC6-6AA6-0264-90133E2BB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8743D-3943-3066-80DF-46E2633A47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568652-EA79-2346-6F82-B3741E445993}"/>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8" name="Footer Placeholder 7">
            <a:extLst>
              <a:ext uri="{FF2B5EF4-FFF2-40B4-BE49-F238E27FC236}">
                <a16:creationId xmlns:a16="http://schemas.microsoft.com/office/drawing/2014/main" id="{2EEA6428-1130-1784-BEC4-A1A9290C8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99D59-7644-9389-5F02-B2F9A5C6EEA7}"/>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297545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8E05-1666-FF43-D41A-A288E6A23C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40BEC9-C397-D6D7-3B66-D4084D1BE5BC}"/>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4" name="Footer Placeholder 3">
            <a:extLst>
              <a:ext uri="{FF2B5EF4-FFF2-40B4-BE49-F238E27FC236}">
                <a16:creationId xmlns:a16="http://schemas.microsoft.com/office/drawing/2014/main" id="{401EAA18-0962-9789-0473-FB17BF984A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0EC05D-CC96-9BE9-2F45-4F4550E3EC48}"/>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373587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66AA3-7B52-9AB7-A225-09B7DDFE123D}"/>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3" name="Footer Placeholder 2">
            <a:extLst>
              <a:ext uri="{FF2B5EF4-FFF2-40B4-BE49-F238E27FC236}">
                <a16:creationId xmlns:a16="http://schemas.microsoft.com/office/drawing/2014/main" id="{AF9EA7BF-03AA-AEEF-55BE-991D6A45ED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930EF4-0CC5-4676-AC82-ADC8D6F0CA6E}"/>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115182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6E9E-96DD-AC42-14C2-E39BB02A2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21E241-B0BD-7324-B1CF-F70F30014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12E6D-3821-EEA0-F653-3E22CDF1A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714CB-A0A8-2FCD-FBC3-98CC33FACB96}"/>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6" name="Footer Placeholder 5">
            <a:extLst>
              <a:ext uri="{FF2B5EF4-FFF2-40B4-BE49-F238E27FC236}">
                <a16:creationId xmlns:a16="http://schemas.microsoft.com/office/drawing/2014/main" id="{EA625841-5CDE-4F08-FEBE-BA3B83048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E0BDD-6532-16D1-37DC-EBF812030EEA}"/>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2786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F8D6-BF98-0C8D-03A0-78C51F72F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886B9B-ABD1-7A22-72F2-698147029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84AD1A-8FC4-B5C8-9137-7789A3F81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5F078-5F29-F3F6-6BC1-B61AAB3CA70B}"/>
              </a:ext>
            </a:extLst>
          </p:cNvPr>
          <p:cNvSpPr>
            <a:spLocks noGrp="1"/>
          </p:cNvSpPr>
          <p:nvPr>
            <p:ph type="dt" sz="half" idx="10"/>
          </p:nvPr>
        </p:nvSpPr>
        <p:spPr/>
        <p:txBody>
          <a:bodyPr/>
          <a:lstStyle/>
          <a:p>
            <a:fld id="{B2F628C0-9147-4262-90FB-E9D964DFFFDA}" type="datetimeFigureOut">
              <a:rPr lang="en-US" smtClean="0"/>
              <a:t>5/4/2023</a:t>
            </a:fld>
            <a:endParaRPr lang="en-US"/>
          </a:p>
        </p:txBody>
      </p:sp>
      <p:sp>
        <p:nvSpPr>
          <p:cNvPr id="6" name="Footer Placeholder 5">
            <a:extLst>
              <a:ext uri="{FF2B5EF4-FFF2-40B4-BE49-F238E27FC236}">
                <a16:creationId xmlns:a16="http://schemas.microsoft.com/office/drawing/2014/main" id="{7459BCEA-4B88-0EED-895A-A1C3E62811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8F927-F0F2-4B71-3C02-75CFD8558E04}"/>
              </a:ext>
            </a:extLst>
          </p:cNvPr>
          <p:cNvSpPr>
            <a:spLocks noGrp="1"/>
          </p:cNvSpPr>
          <p:nvPr>
            <p:ph type="sldNum" sz="quarter" idx="12"/>
          </p:nvPr>
        </p:nvSpPr>
        <p:spPr/>
        <p:txBody>
          <a:bodyPr/>
          <a:lstStyle/>
          <a:p>
            <a:fld id="{68D3B221-E164-4CA0-9033-AE0CEB8BBA88}" type="slidenum">
              <a:rPr lang="en-US" smtClean="0"/>
              <a:t>‹#›</a:t>
            </a:fld>
            <a:endParaRPr lang="en-US"/>
          </a:p>
        </p:txBody>
      </p:sp>
    </p:spTree>
    <p:extLst>
      <p:ext uri="{BB962C8B-B14F-4D97-AF65-F5344CB8AC3E}">
        <p14:creationId xmlns:p14="http://schemas.microsoft.com/office/powerpoint/2010/main" val="34776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11182-9CB4-72B6-F85B-1CDE78E16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371610-39DE-5DA4-3211-F8E163652C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EFD25-A64D-CEC4-2FD9-864497E82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628C0-9147-4262-90FB-E9D964DFFFDA}" type="datetimeFigureOut">
              <a:rPr lang="en-US" smtClean="0"/>
              <a:t>5/4/2023</a:t>
            </a:fld>
            <a:endParaRPr lang="en-US"/>
          </a:p>
        </p:txBody>
      </p:sp>
      <p:sp>
        <p:nvSpPr>
          <p:cNvPr id="5" name="Footer Placeholder 4">
            <a:extLst>
              <a:ext uri="{FF2B5EF4-FFF2-40B4-BE49-F238E27FC236}">
                <a16:creationId xmlns:a16="http://schemas.microsoft.com/office/drawing/2014/main" id="{52A2BB6B-B5A8-8C6B-146A-1BCDF073D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6B3BFB-F7DD-7A9F-BEB7-866ED2EAA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3B221-E164-4CA0-9033-AE0CEB8BBA88}" type="slidenum">
              <a:rPr lang="en-US" smtClean="0"/>
              <a:t>‹#›</a:t>
            </a:fld>
            <a:endParaRPr lang="en-US"/>
          </a:p>
        </p:txBody>
      </p:sp>
    </p:spTree>
    <p:extLst>
      <p:ext uri="{BB962C8B-B14F-4D97-AF65-F5344CB8AC3E}">
        <p14:creationId xmlns:p14="http://schemas.microsoft.com/office/powerpoint/2010/main" val="158908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enjint@oregon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intazheng/InfoVisExample.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A9DE-309E-7F22-2477-7A484A41378A}"/>
              </a:ext>
            </a:extLst>
          </p:cNvPr>
          <p:cNvSpPr>
            <a:spLocks noGrp="1"/>
          </p:cNvSpPr>
          <p:nvPr>
            <p:ph type="ctrTitle"/>
          </p:nvPr>
        </p:nvSpPr>
        <p:spPr/>
        <p:txBody>
          <a:bodyPr/>
          <a:lstStyle/>
          <a:p>
            <a:r>
              <a:rPr lang="en-US" dirty="0"/>
              <a:t>Python Coding for Creating Glyph</a:t>
            </a:r>
            <a:r>
              <a:rPr lang="en-US" altLang="zh-CN" dirty="0"/>
              <a:t>s</a:t>
            </a:r>
            <a:endParaRPr lang="en-US" dirty="0"/>
          </a:p>
        </p:txBody>
      </p:sp>
      <p:sp>
        <p:nvSpPr>
          <p:cNvPr id="3" name="Subtitle 2">
            <a:extLst>
              <a:ext uri="{FF2B5EF4-FFF2-40B4-BE49-F238E27FC236}">
                <a16:creationId xmlns:a16="http://schemas.microsoft.com/office/drawing/2014/main" id="{00C9D553-8080-66F7-E51E-E363D87B15E5}"/>
              </a:ext>
            </a:extLst>
          </p:cNvPr>
          <p:cNvSpPr>
            <a:spLocks noGrp="1"/>
          </p:cNvSpPr>
          <p:nvPr>
            <p:ph type="subTitle" idx="1"/>
          </p:nvPr>
        </p:nvSpPr>
        <p:spPr/>
        <p:txBody>
          <a:bodyPr>
            <a:normAutofit fontScale="77500" lnSpcReduction="20000"/>
          </a:bodyPr>
          <a:lstStyle/>
          <a:p>
            <a:r>
              <a:rPr lang="en-US" dirty="0"/>
              <a:t>Jinta Zheng</a:t>
            </a:r>
          </a:p>
          <a:p>
            <a:r>
              <a:rPr lang="en-US" dirty="0">
                <a:hlinkClick r:id="rId2"/>
              </a:rPr>
              <a:t>zhenjint@oregonstate.edu</a:t>
            </a:r>
            <a:endParaRPr lang="en-US" dirty="0"/>
          </a:p>
          <a:p>
            <a:r>
              <a:rPr lang="en-US" dirty="0"/>
              <a:t>Office Hours: Thursday 3:00PM-5:00PM</a:t>
            </a:r>
          </a:p>
          <a:p>
            <a:r>
              <a:rPr lang="en-US" dirty="0"/>
              <a:t>Zoom Link: https://oregonstate.zoom.us/j/4537081606?pwd=cUVEZ0VFd3FQSEl2b0Nob0ZXeTRndz09</a:t>
            </a:r>
          </a:p>
        </p:txBody>
      </p:sp>
    </p:spTree>
    <p:extLst>
      <p:ext uri="{BB962C8B-B14F-4D97-AF65-F5344CB8AC3E}">
        <p14:creationId xmlns:p14="http://schemas.microsoft.com/office/powerpoint/2010/main" val="268244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40A-3C98-A9E5-3751-A002FBCC3CC8}"/>
              </a:ext>
            </a:extLst>
          </p:cNvPr>
          <p:cNvSpPr>
            <a:spLocks noGrp="1"/>
          </p:cNvSpPr>
          <p:nvPr>
            <p:ph type="title"/>
          </p:nvPr>
        </p:nvSpPr>
        <p:spPr/>
        <p:txBody>
          <a:bodyPr/>
          <a:lstStyle/>
          <a:p>
            <a:r>
              <a:rPr lang="en-US" dirty="0"/>
              <a:t>VTK</a:t>
            </a:r>
          </a:p>
        </p:txBody>
      </p:sp>
      <p:pic>
        <p:nvPicPr>
          <p:cNvPr id="7" name="Picture 6">
            <a:extLst>
              <a:ext uri="{FF2B5EF4-FFF2-40B4-BE49-F238E27FC236}">
                <a16:creationId xmlns:a16="http://schemas.microsoft.com/office/drawing/2014/main" id="{87F26DAC-179C-AA5B-AD29-6A38286266C7}"/>
              </a:ext>
            </a:extLst>
          </p:cNvPr>
          <p:cNvPicPr>
            <a:picLocks noChangeAspect="1"/>
          </p:cNvPicPr>
          <p:nvPr/>
        </p:nvPicPr>
        <p:blipFill>
          <a:blip r:embed="rId3"/>
          <a:stretch>
            <a:fillRect/>
          </a:stretch>
        </p:blipFill>
        <p:spPr>
          <a:xfrm>
            <a:off x="1472621" y="2091103"/>
            <a:ext cx="9448800" cy="3400425"/>
          </a:xfrm>
          <a:prstGeom prst="rect">
            <a:avLst/>
          </a:prstGeom>
        </p:spPr>
      </p:pic>
    </p:spTree>
    <p:extLst>
      <p:ext uri="{BB962C8B-B14F-4D97-AF65-F5344CB8AC3E}">
        <p14:creationId xmlns:p14="http://schemas.microsoft.com/office/powerpoint/2010/main" val="198585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40A-3C98-A9E5-3751-A002FBCC3CC8}"/>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24F0002D-4401-D807-2B9A-1F73469BEFDF}"/>
              </a:ext>
            </a:extLst>
          </p:cNvPr>
          <p:cNvSpPr>
            <a:spLocks noGrp="1"/>
          </p:cNvSpPr>
          <p:nvPr>
            <p:ph idx="1"/>
          </p:nvPr>
        </p:nvSpPr>
        <p:spPr/>
        <p:txBody>
          <a:bodyPr/>
          <a:lstStyle/>
          <a:p>
            <a:r>
              <a:rPr lang="en-US" dirty="0"/>
              <a:t>PyVista</a:t>
            </a:r>
          </a:p>
          <a:p>
            <a:pPr lvl="1"/>
            <a:r>
              <a:rPr lang="en-US" dirty="0"/>
              <a:t>Python-based library</a:t>
            </a:r>
          </a:p>
          <a:p>
            <a:pPr lvl="1"/>
            <a:r>
              <a:rPr lang="en-US" dirty="0"/>
              <a:t>https://docs.pyvista.org/index.html</a:t>
            </a:r>
          </a:p>
          <a:p>
            <a:pPr lvl="1"/>
            <a:endParaRPr lang="en-US" dirty="0"/>
          </a:p>
        </p:txBody>
      </p:sp>
    </p:spTree>
    <p:extLst>
      <p:ext uri="{BB962C8B-B14F-4D97-AF65-F5344CB8AC3E}">
        <p14:creationId xmlns:p14="http://schemas.microsoft.com/office/powerpoint/2010/main" val="156028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40A-3C98-A9E5-3751-A002FBCC3CC8}"/>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24F0002D-4401-D807-2B9A-1F73469BEFDF}"/>
              </a:ext>
            </a:extLst>
          </p:cNvPr>
          <p:cNvSpPr>
            <a:spLocks noGrp="1"/>
          </p:cNvSpPr>
          <p:nvPr>
            <p:ph idx="1"/>
          </p:nvPr>
        </p:nvSpPr>
        <p:spPr/>
        <p:txBody>
          <a:bodyPr/>
          <a:lstStyle/>
          <a:p>
            <a:r>
              <a:rPr lang="en-US" dirty="0"/>
              <a:t>PyVista</a:t>
            </a:r>
          </a:p>
          <a:p>
            <a:pPr lvl="1"/>
            <a:endParaRPr lang="en-US" dirty="0"/>
          </a:p>
        </p:txBody>
      </p:sp>
      <p:pic>
        <p:nvPicPr>
          <p:cNvPr id="5" name="Picture 4">
            <a:extLst>
              <a:ext uri="{FF2B5EF4-FFF2-40B4-BE49-F238E27FC236}">
                <a16:creationId xmlns:a16="http://schemas.microsoft.com/office/drawing/2014/main" id="{1459399D-1585-DA01-9D1D-037E2AA8825C}"/>
              </a:ext>
            </a:extLst>
          </p:cNvPr>
          <p:cNvPicPr>
            <a:picLocks noChangeAspect="1"/>
          </p:cNvPicPr>
          <p:nvPr/>
        </p:nvPicPr>
        <p:blipFill>
          <a:blip r:embed="rId2"/>
          <a:stretch>
            <a:fillRect/>
          </a:stretch>
        </p:blipFill>
        <p:spPr>
          <a:xfrm>
            <a:off x="1130909" y="2296015"/>
            <a:ext cx="7578338" cy="3880948"/>
          </a:xfrm>
          <a:prstGeom prst="rect">
            <a:avLst/>
          </a:prstGeom>
        </p:spPr>
      </p:pic>
    </p:spTree>
    <p:extLst>
      <p:ext uri="{BB962C8B-B14F-4D97-AF65-F5344CB8AC3E}">
        <p14:creationId xmlns:p14="http://schemas.microsoft.com/office/powerpoint/2010/main" val="167497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primitives</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normAutofit fontScale="25000" lnSpcReduction="20000"/>
          </a:bodyPr>
          <a:lstStyle/>
          <a:p>
            <a:pPr marL="0" indent="0">
              <a:buNone/>
            </a:pPr>
            <a:r>
              <a:rPr lang="en-US" sz="10400" b="0" dirty="0">
                <a:solidFill>
                  <a:srgbClr val="569CD6"/>
                </a:solidFill>
                <a:effectLst/>
                <a:latin typeface="Consolas" panose="020B0609020204030204" pitchFamily="49" charset="0"/>
              </a:rPr>
              <a:t>def</a:t>
            </a:r>
            <a:r>
              <a:rPr lang="en-US" sz="10400" b="0" dirty="0">
                <a:solidFill>
                  <a:srgbClr val="D4D4D4"/>
                </a:solidFill>
                <a:effectLst/>
                <a:latin typeface="Consolas" panose="020B0609020204030204" pitchFamily="49" charset="0"/>
              </a:rPr>
              <a:t> </a:t>
            </a:r>
            <a:r>
              <a:rPr lang="en-US" sz="10400" b="0" dirty="0">
                <a:solidFill>
                  <a:srgbClr val="DCDCAA"/>
                </a:solidFill>
                <a:effectLst/>
                <a:latin typeface="Consolas" panose="020B0609020204030204" pitchFamily="49" charset="0"/>
              </a:rPr>
              <a:t>Sphere</a:t>
            </a:r>
            <a:r>
              <a:rPr lang="en-US" sz="10400" b="0" dirty="0">
                <a:solidFill>
                  <a:srgbClr val="D4D4D4"/>
                </a:solidFill>
                <a:effectLst/>
                <a:latin typeface="Consolas" panose="020B0609020204030204" pitchFamily="49" charset="0"/>
              </a:rPr>
              <a:t>(</a:t>
            </a:r>
          </a:p>
          <a:p>
            <a:pPr marL="0" indent="0">
              <a:buNone/>
            </a:pPr>
            <a:r>
              <a:rPr lang="en-US" sz="10400" b="0" dirty="0">
                <a:solidFill>
                  <a:srgbClr val="9CDCFE"/>
                </a:solidFill>
                <a:effectLst/>
                <a:latin typeface="Consolas" panose="020B0609020204030204" pitchFamily="49" charset="0"/>
              </a:rPr>
              <a:t>radius</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0.5</a:t>
            </a:r>
            <a:r>
              <a:rPr lang="en-US" sz="10400" b="0" dirty="0">
                <a:solidFill>
                  <a:srgbClr val="D4D4D4"/>
                </a:solidFill>
                <a:effectLst/>
                <a:latin typeface="Consolas" panose="020B0609020204030204" pitchFamily="49" charset="0"/>
              </a:rPr>
              <a:t>,</a:t>
            </a:r>
          </a:p>
          <a:p>
            <a:pPr marL="0" indent="0">
              <a:buNone/>
            </a:pPr>
            <a:r>
              <a:rPr lang="en-US" sz="10400" b="0" dirty="0">
                <a:solidFill>
                  <a:srgbClr val="9CDCFE"/>
                </a:solidFill>
                <a:effectLst/>
                <a:latin typeface="Consolas" panose="020B0609020204030204" pitchFamily="49" charset="0"/>
              </a:rPr>
              <a:t>center</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 </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 </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a:t>
            </a:r>
          </a:p>
          <a:p>
            <a:pPr marL="0" indent="0">
              <a:buNone/>
            </a:pPr>
            <a:r>
              <a:rPr lang="en-US" sz="10400" b="0" dirty="0">
                <a:solidFill>
                  <a:srgbClr val="9CDCFE"/>
                </a:solidFill>
                <a:effectLst/>
                <a:latin typeface="Consolas" panose="020B0609020204030204" pitchFamily="49" charset="0"/>
              </a:rPr>
              <a:t>direction</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 </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 </a:t>
            </a:r>
            <a:r>
              <a:rPr lang="en-US" sz="10400" b="0" dirty="0">
                <a:solidFill>
                  <a:srgbClr val="B5CEA8"/>
                </a:solidFill>
                <a:effectLst/>
                <a:latin typeface="Consolas" panose="020B0609020204030204" pitchFamily="49" charset="0"/>
              </a:rPr>
              <a:t>1</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theta_resolution</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30</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phi_resolution</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30</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start_theta</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end_theta</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360</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start_phi</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0</a:t>
            </a:r>
            <a:r>
              <a:rPr lang="en-US" sz="10400" b="0" dirty="0">
                <a:solidFill>
                  <a:srgbClr val="D4D4D4"/>
                </a:solidFill>
                <a:effectLst/>
                <a:latin typeface="Consolas" panose="020B0609020204030204" pitchFamily="49" charset="0"/>
              </a:rPr>
              <a:t>,</a:t>
            </a:r>
          </a:p>
          <a:p>
            <a:pPr marL="0" indent="0">
              <a:buNone/>
            </a:pPr>
            <a:r>
              <a:rPr lang="en-US" sz="10400" b="0" dirty="0" err="1">
                <a:solidFill>
                  <a:srgbClr val="9CDCFE"/>
                </a:solidFill>
                <a:effectLst/>
                <a:latin typeface="Consolas" panose="020B0609020204030204" pitchFamily="49" charset="0"/>
              </a:rPr>
              <a:t>end_phi</a:t>
            </a:r>
            <a:r>
              <a:rPr lang="en-US" sz="10400" b="0" dirty="0">
                <a:solidFill>
                  <a:srgbClr val="D4D4D4"/>
                </a:solidFill>
                <a:effectLst/>
                <a:latin typeface="Consolas" panose="020B0609020204030204" pitchFamily="49" charset="0"/>
              </a:rPr>
              <a:t>=</a:t>
            </a:r>
            <a:r>
              <a:rPr lang="en-US" sz="10400" b="0" dirty="0">
                <a:solidFill>
                  <a:srgbClr val="B5CEA8"/>
                </a:solidFill>
                <a:effectLst/>
                <a:latin typeface="Consolas" panose="020B0609020204030204" pitchFamily="49" charset="0"/>
              </a:rPr>
              <a:t>180</a:t>
            </a:r>
            <a:r>
              <a:rPr lang="en-US" sz="10400" b="0" dirty="0">
                <a:solidFill>
                  <a:srgbClr val="D4D4D4"/>
                </a:solidFill>
                <a:effectLst/>
                <a:latin typeface="Consolas" panose="020B0609020204030204" pitchFamily="49" charset="0"/>
              </a:rPr>
              <a:t>,</a:t>
            </a:r>
          </a:p>
          <a:p>
            <a:pPr marL="0" indent="0">
              <a:buNone/>
            </a:pPr>
            <a:r>
              <a:rPr lang="en-US" sz="10400" b="0" dirty="0">
                <a:solidFill>
                  <a:srgbClr val="D4D4D4"/>
                </a:solidFill>
                <a:effectLst/>
                <a:latin typeface="Consolas" panose="020B0609020204030204" pitchFamily="49" charset="0"/>
              </a:rPr>
              <a:t>)</a:t>
            </a:r>
          </a:p>
          <a:p>
            <a:pPr marL="0" indent="0">
              <a:buNone/>
            </a:pPr>
            <a:endParaRPr lang="en-US" dirty="0"/>
          </a:p>
        </p:txBody>
      </p:sp>
      <p:pic>
        <p:nvPicPr>
          <p:cNvPr id="8" name="Picture 7">
            <a:extLst>
              <a:ext uri="{FF2B5EF4-FFF2-40B4-BE49-F238E27FC236}">
                <a16:creationId xmlns:a16="http://schemas.microsoft.com/office/drawing/2014/main" id="{D9AA7C9A-CC18-2C31-19AF-913824D41E56}"/>
              </a:ext>
            </a:extLst>
          </p:cNvPr>
          <p:cNvPicPr>
            <a:picLocks noChangeAspect="1"/>
          </p:cNvPicPr>
          <p:nvPr/>
        </p:nvPicPr>
        <p:blipFill>
          <a:blip r:embed="rId3"/>
          <a:stretch>
            <a:fillRect/>
          </a:stretch>
        </p:blipFill>
        <p:spPr>
          <a:xfrm>
            <a:off x="5588000" y="1825625"/>
            <a:ext cx="6604000" cy="4953000"/>
          </a:xfrm>
          <a:prstGeom prst="rect">
            <a:avLst/>
          </a:prstGeom>
        </p:spPr>
      </p:pic>
      <p:sp>
        <p:nvSpPr>
          <p:cNvPr id="9" name="Rectangle: Rounded Corners 8">
            <a:extLst>
              <a:ext uri="{FF2B5EF4-FFF2-40B4-BE49-F238E27FC236}">
                <a16:creationId xmlns:a16="http://schemas.microsoft.com/office/drawing/2014/main" id="{B69C3907-B7B1-BCE7-48D4-C4AF4054ABA2}"/>
              </a:ext>
            </a:extLst>
          </p:cNvPr>
          <p:cNvSpPr/>
          <p:nvPr/>
        </p:nvSpPr>
        <p:spPr>
          <a:xfrm>
            <a:off x="5838825" y="1962150"/>
            <a:ext cx="1733550" cy="1371600"/>
          </a:xfrm>
          <a:prstGeom prst="roundRect">
            <a:avLst/>
          </a:prstGeom>
          <a:solidFill>
            <a:srgbClr val="E2F0D9">
              <a:alpha val="50196"/>
            </a:srgb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88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primitives</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lstStyle/>
          <a:p>
            <a:pPr marL="0" indent="0">
              <a:buNone/>
            </a:pPr>
            <a:r>
              <a:rPr lang="en-US" sz="2600" b="0" dirty="0">
                <a:solidFill>
                  <a:srgbClr val="569CD6"/>
                </a:solidFill>
                <a:effectLst/>
                <a:latin typeface="Consolas" panose="020B0609020204030204" pitchFamily="49" charset="0"/>
              </a:rPr>
              <a:t>def</a:t>
            </a:r>
            <a:r>
              <a:rPr lang="en-US" sz="2600" b="0" dirty="0">
                <a:solidFill>
                  <a:srgbClr val="D4D4D4"/>
                </a:solidFill>
                <a:effectLst/>
                <a:latin typeface="Consolas" panose="020B0609020204030204" pitchFamily="49" charset="0"/>
              </a:rPr>
              <a:t> </a:t>
            </a:r>
            <a:r>
              <a:rPr lang="en-US" sz="2600" b="0" dirty="0">
                <a:solidFill>
                  <a:srgbClr val="DCDCAA"/>
                </a:solidFill>
                <a:effectLst/>
                <a:latin typeface="Consolas" panose="020B0609020204030204" pitchFamily="49" charset="0"/>
              </a:rPr>
              <a:t>Line</a:t>
            </a:r>
            <a:r>
              <a:rPr lang="en-US" sz="2600" b="0" dirty="0">
                <a:solidFill>
                  <a:srgbClr val="D4D4D4"/>
                </a:solidFill>
                <a:effectLst/>
                <a:latin typeface="Consolas" panose="020B0609020204030204" pitchFamily="49" charset="0"/>
              </a:rPr>
              <a:t>(</a:t>
            </a:r>
          </a:p>
          <a:p>
            <a:pPr marL="0" indent="0">
              <a:buNone/>
            </a:pPr>
            <a:r>
              <a:rPr lang="en-US" sz="2600" b="0" dirty="0" err="1">
                <a:solidFill>
                  <a:srgbClr val="9CDCFE"/>
                </a:solidFill>
                <a:effectLst/>
                <a:latin typeface="Consolas" panose="020B0609020204030204" pitchFamily="49" charset="0"/>
              </a:rPr>
              <a:t>pointa</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0.5</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p>
          <a:p>
            <a:pPr marL="0" indent="0">
              <a:buNone/>
            </a:pPr>
            <a:r>
              <a:rPr lang="en-US" sz="2600" b="0" dirty="0" err="1">
                <a:solidFill>
                  <a:srgbClr val="9CDCFE"/>
                </a:solidFill>
                <a:effectLst/>
                <a:latin typeface="Consolas" panose="020B0609020204030204" pitchFamily="49" charset="0"/>
              </a:rPr>
              <a:t>pointb</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0.5</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p>
          <a:p>
            <a:pPr marL="0" indent="0">
              <a:buNone/>
            </a:pPr>
            <a:r>
              <a:rPr lang="en-US" sz="2600" b="0" dirty="0">
                <a:solidFill>
                  <a:srgbClr val="9CDCFE"/>
                </a:solidFill>
                <a:effectLst/>
                <a:latin typeface="Consolas" panose="020B0609020204030204" pitchFamily="49" charset="0"/>
              </a:rPr>
              <a:t>resolution</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1</a:t>
            </a:r>
          </a:p>
          <a:p>
            <a:pPr marL="0" indent="0">
              <a:buNone/>
            </a:pPr>
            <a:r>
              <a:rPr lang="en-US" sz="2600" b="0" dirty="0">
                <a:solidFill>
                  <a:srgbClr val="D4D4D4"/>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5DE08611-1A9E-AB76-88D9-763BE80B948C}"/>
              </a:ext>
            </a:extLst>
          </p:cNvPr>
          <p:cNvPicPr>
            <a:picLocks noChangeAspect="1"/>
          </p:cNvPicPr>
          <p:nvPr/>
        </p:nvPicPr>
        <p:blipFill>
          <a:blip r:embed="rId2"/>
          <a:stretch>
            <a:fillRect/>
          </a:stretch>
        </p:blipFill>
        <p:spPr>
          <a:xfrm>
            <a:off x="5588000" y="1825625"/>
            <a:ext cx="6604000" cy="4953000"/>
          </a:xfrm>
          <a:prstGeom prst="rect">
            <a:avLst/>
          </a:prstGeom>
        </p:spPr>
      </p:pic>
      <p:pic>
        <p:nvPicPr>
          <p:cNvPr id="4" name="Picture 3">
            <a:extLst>
              <a:ext uri="{FF2B5EF4-FFF2-40B4-BE49-F238E27FC236}">
                <a16:creationId xmlns:a16="http://schemas.microsoft.com/office/drawing/2014/main" id="{2886BAEC-A347-C622-1496-F5B82534E8AC}"/>
              </a:ext>
            </a:extLst>
          </p:cNvPr>
          <p:cNvPicPr>
            <a:picLocks noChangeAspect="1"/>
          </p:cNvPicPr>
          <p:nvPr/>
        </p:nvPicPr>
        <p:blipFill>
          <a:blip r:embed="rId3"/>
          <a:stretch>
            <a:fillRect/>
          </a:stretch>
        </p:blipFill>
        <p:spPr>
          <a:xfrm>
            <a:off x="5588000" y="1825625"/>
            <a:ext cx="6604000" cy="4953000"/>
          </a:xfrm>
          <a:prstGeom prst="rect">
            <a:avLst/>
          </a:prstGeom>
        </p:spPr>
      </p:pic>
      <p:sp>
        <p:nvSpPr>
          <p:cNvPr id="6" name="Rectangle: Rounded Corners 5">
            <a:extLst>
              <a:ext uri="{FF2B5EF4-FFF2-40B4-BE49-F238E27FC236}">
                <a16:creationId xmlns:a16="http://schemas.microsoft.com/office/drawing/2014/main" id="{146AB2EF-E510-D9E0-D8C6-1CE4574A642E}"/>
              </a:ext>
            </a:extLst>
          </p:cNvPr>
          <p:cNvSpPr/>
          <p:nvPr/>
        </p:nvSpPr>
        <p:spPr>
          <a:xfrm>
            <a:off x="8023225" y="1962150"/>
            <a:ext cx="1733550" cy="1371600"/>
          </a:xfrm>
          <a:prstGeom prst="roundRect">
            <a:avLst/>
          </a:prstGeom>
          <a:solidFill>
            <a:srgbClr val="E2F0D9">
              <a:alpha val="50196"/>
            </a:srgb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46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primitives</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normAutofit fontScale="92500" lnSpcReduction="20000"/>
          </a:bodyPr>
          <a:lstStyle/>
          <a:p>
            <a:pPr marL="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Arrow</a:t>
            </a:r>
            <a:r>
              <a:rPr lang="en-US" b="0" dirty="0">
                <a:solidFill>
                  <a:srgbClr val="D4D4D4"/>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0.0</a:t>
            </a:r>
            <a:r>
              <a:rPr lang="en-US" b="0" dirty="0">
                <a:solidFill>
                  <a:srgbClr val="D4D4D4"/>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direction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0.0</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tip_length</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0.25</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tip_radius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0.1</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tip_resolution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shaft_radius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0.05</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shaft_resolution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20</a:t>
            </a:r>
            <a:r>
              <a:rPr lang="en-US" b="0" dirty="0">
                <a:solidFill>
                  <a:srgbClr val="D4D4D4"/>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scale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None</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5DE08611-1A9E-AB76-88D9-763BE80B948C}"/>
              </a:ext>
            </a:extLst>
          </p:cNvPr>
          <p:cNvPicPr>
            <a:picLocks noChangeAspect="1"/>
          </p:cNvPicPr>
          <p:nvPr/>
        </p:nvPicPr>
        <p:blipFill>
          <a:blip r:embed="rId2"/>
          <a:stretch>
            <a:fillRect/>
          </a:stretch>
        </p:blipFill>
        <p:spPr>
          <a:xfrm>
            <a:off x="5588000" y="1825625"/>
            <a:ext cx="6604000" cy="4953000"/>
          </a:xfrm>
          <a:prstGeom prst="rect">
            <a:avLst/>
          </a:prstGeom>
        </p:spPr>
      </p:pic>
      <p:pic>
        <p:nvPicPr>
          <p:cNvPr id="4" name="Picture 3">
            <a:extLst>
              <a:ext uri="{FF2B5EF4-FFF2-40B4-BE49-F238E27FC236}">
                <a16:creationId xmlns:a16="http://schemas.microsoft.com/office/drawing/2014/main" id="{4EB96B71-1E33-9BF8-7D37-CAA15E5B39C7}"/>
              </a:ext>
            </a:extLst>
          </p:cNvPr>
          <p:cNvPicPr>
            <a:picLocks noChangeAspect="1"/>
          </p:cNvPicPr>
          <p:nvPr/>
        </p:nvPicPr>
        <p:blipFill>
          <a:blip r:embed="rId3"/>
          <a:stretch>
            <a:fillRect/>
          </a:stretch>
        </p:blipFill>
        <p:spPr>
          <a:xfrm>
            <a:off x="5588000" y="1825625"/>
            <a:ext cx="6604000" cy="4953000"/>
          </a:xfrm>
          <a:prstGeom prst="rect">
            <a:avLst/>
          </a:prstGeom>
        </p:spPr>
      </p:pic>
      <p:sp>
        <p:nvSpPr>
          <p:cNvPr id="6" name="Rectangle: Rounded Corners 5">
            <a:extLst>
              <a:ext uri="{FF2B5EF4-FFF2-40B4-BE49-F238E27FC236}">
                <a16:creationId xmlns:a16="http://schemas.microsoft.com/office/drawing/2014/main" id="{9999D839-E719-FB2A-AA85-7659F4A4029B}"/>
              </a:ext>
            </a:extLst>
          </p:cNvPr>
          <p:cNvSpPr/>
          <p:nvPr/>
        </p:nvSpPr>
        <p:spPr>
          <a:xfrm>
            <a:off x="10204450" y="1933575"/>
            <a:ext cx="1733550" cy="1371600"/>
          </a:xfrm>
          <a:prstGeom prst="roundRect">
            <a:avLst/>
          </a:prstGeom>
          <a:solidFill>
            <a:srgbClr val="E2F0D9">
              <a:alpha val="50196"/>
            </a:srgb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46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primitives</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normAutofit/>
          </a:bodyPr>
          <a:lstStyle/>
          <a:p>
            <a:pPr marL="0" indent="0">
              <a:buNone/>
            </a:pPr>
            <a:r>
              <a:rPr lang="en-US" sz="2600" b="0" dirty="0">
                <a:solidFill>
                  <a:srgbClr val="569CD6"/>
                </a:solidFill>
                <a:effectLst/>
                <a:latin typeface="Consolas" panose="020B0609020204030204" pitchFamily="49" charset="0"/>
              </a:rPr>
              <a:t>def</a:t>
            </a:r>
            <a:r>
              <a:rPr lang="en-US" sz="2600" b="0" dirty="0">
                <a:solidFill>
                  <a:srgbClr val="D4D4D4"/>
                </a:solidFill>
                <a:effectLst/>
                <a:latin typeface="Consolas" panose="020B0609020204030204" pitchFamily="49" charset="0"/>
              </a:rPr>
              <a:t> </a:t>
            </a:r>
            <a:r>
              <a:rPr lang="en-US" sz="2600" b="0" dirty="0">
                <a:solidFill>
                  <a:srgbClr val="DCDCAA"/>
                </a:solidFill>
                <a:effectLst/>
                <a:latin typeface="Consolas" panose="020B0609020204030204" pitchFamily="49" charset="0"/>
              </a:rPr>
              <a:t>Cone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center</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direction</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1.0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 </a:t>
            </a:r>
            <a:r>
              <a:rPr lang="en-US" sz="2600" b="0" dirty="0">
                <a:solidFill>
                  <a:srgbClr val="B5CEA8"/>
                </a:solidFill>
                <a:effectLst/>
                <a:latin typeface="Consolas" panose="020B0609020204030204" pitchFamily="49" charset="0"/>
              </a:rPr>
              <a:t>0.0</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height</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1.0</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radius</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capping</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True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angle</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resolution</a:t>
            </a:r>
            <a:r>
              <a:rPr lang="en-US" sz="2600" b="0" dirty="0">
                <a:solidFill>
                  <a:srgbClr val="D4D4D4"/>
                </a:solidFill>
                <a:effectLst/>
                <a:latin typeface="Consolas" panose="020B0609020204030204" pitchFamily="49" charset="0"/>
              </a:rPr>
              <a:t>=</a:t>
            </a:r>
            <a:r>
              <a:rPr lang="en-US" sz="2600" b="0" dirty="0">
                <a:solidFill>
                  <a:srgbClr val="B5CEA8"/>
                </a:solidFill>
                <a:effectLst/>
                <a:latin typeface="Consolas" panose="020B0609020204030204" pitchFamily="49" charset="0"/>
              </a:rPr>
              <a:t>6</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5DE08611-1A9E-AB76-88D9-763BE80B948C}"/>
              </a:ext>
            </a:extLst>
          </p:cNvPr>
          <p:cNvPicPr>
            <a:picLocks noChangeAspect="1"/>
          </p:cNvPicPr>
          <p:nvPr/>
        </p:nvPicPr>
        <p:blipFill>
          <a:blip r:embed="rId2"/>
          <a:stretch>
            <a:fillRect/>
          </a:stretch>
        </p:blipFill>
        <p:spPr>
          <a:xfrm>
            <a:off x="5588000" y="1825625"/>
            <a:ext cx="6604000" cy="4953000"/>
          </a:xfrm>
          <a:prstGeom prst="rect">
            <a:avLst/>
          </a:prstGeom>
        </p:spPr>
      </p:pic>
      <p:pic>
        <p:nvPicPr>
          <p:cNvPr id="4" name="Picture 3">
            <a:extLst>
              <a:ext uri="{FF2B5EF4-FFF2-40B4-BE49-F238E27FC236}">
                <a16:creationId xmlns:a16="http://schemas.microsoft.com/office/drawing/2014/main" id="{0BA0BA47-F658-46A0-A146-6355F44F173C}"/>
              </a:ext>
            </a:extLst>
          </p:cNvPr>
          <p:cNvPicPr>
            <a:picLocks noChangeAspect="1"/>
          </p:cNvPicPr>
          <p:nvPr/>
        </p:nvPicPr>
        <p:blipFill>
          <a:blip r:embed="rId3"/>
          <a:stretch>
            <a:fillRect/>
          </a:stretch>
        </p:blipFill>
        <p:spPr>
          <a:xfrm>
            <a:off x="5588000" y="1825625"/>
            <a:ext cx="6604000" cy="4953000"/>
          </a:xfrm>
          <a:prstGeom prst="rect">
            <a:avLst/>
          </a:prstGeom>
        </p:spPr>
      </p:pic>
      <p:sp>
        <p:nvSpPr>
          <p:cNvPr id="6" name="Rectangle: Rounded Corners 5">
            <a:extLst>
              <a:ext uri="{FF2B5EF4-FFF2-40B4-BE49-F238E27FC236}">
                <a16:creationId xmlns:a16="http://schemas.microsoft.com/office/drawing/2014/main" id="{5948A7BE-B108-4E36-61DD-AAF9008F1CCA}"/>
              </a:ext>
            </a:extLst>
          </p:cNvPr>
          <p:cNvSpPr/>
          <p:nvPr/>
        </p:nvSpPr>
        <p:spPr>
          <a:xfrm>
            <a:off x="5870575" y="3543300"/>
            <a:ext cx="1733550" cy="1371600"/>
          </a:xfrm>
          <a:prstGeom prst="roundRect">
            <a:avLst/>
          </a:prstGeom>
          <a:solidFill>
            <a:srgbClr val="E2F0D9">
              <a:alpha val="50196"/>
            </a:srgb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6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primitives</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lstStyle/>
          <a:p>
            <a:pPr marL="0" indent="0">
              <a:buNone/>
            </a:pPr>
            <a:r>
              <a:rPr lang="en-US" b="0" dirty="0">
                <a:solidFill>
                  <a:srgbClr val="569CD6"/>
                </a:solidFill>
                <a:effectLst/>
                <a:latin typeface="Consolas" panose="020B0609020204030204" pitchFamily="49" charset="0"/>
              </a:rPr>
              <a:t>def</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Plane</a:t>
            </a:r>
            <a:r>
              <a:rPr lang="en-US" b="0" dirty="0">
                <a:solidFill>
                  <a:srgbClr val="D4D4D4"/>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center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pPr marL="0" indent="0">
              <a:buNone/>
            </a:pPr>
            <a:r>
              <a:rPr lang="en-US" b="0" dirty="0">
                <a:solidFill>
                  <a:srgbClr val="9CDCFE"/>
                </a:solidFill>
                <a:effectLst/>
                <a:latin typeface="Consolas" panose="020B0609020204030204" pitchFamily="49" charset="0"/>
              </a:rPr>
              <a:t>direction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p>
          <a:p>
            <a:pPr marL="0" indent="0">
              <a:buNone/>
            </a:pPr>
            <a:r>
              <a:rPr lang="en-US" b="0" dirty="0" err="1">
                <a:solidFill>
                  <a:srgbClr val="9CDCFE"/>
                </a:solidFill>
                <a:effectLst/>
                <a:latin typeface="Consolas" panose="020B0609020204030204" pitchFamily="49" charset="0"/>
              </a:rPr>
              <a:t>i_size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p>
          <a:p>
            <a:pPr marL="0" indent="0">
              <a:buNone/>
            </a:pPr>
            <a:r>
              <a:rPr lang="en-US" b="0" dirty="0" err="1">
                <a:solidFill>
                  <a:srgbClr val="9CDCFE"/>
                </a:solidFill>
                <a:effectLst/>
                <a:latin typeface="Consolas" panose="020B0609020204030204" pitchFamily="49" charset="0"/>
              </a:rPr>
              <a:t>j_size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p>
          <a:p>
            <a:pPr marL="0" indent="0">
              <a:buNone/>
            </a:pPr>
            <a:r>
              <a:rPr lang="en-US" b="0" dirty="0" err="1">
                <a:solidFill>
                  <a:srgbClr val="9CDCFE"/>
                </a:solidFill>
                <a:effectLst/>
                <a:latin typeface="Consolas" panose="020B0609020204030204" pitchFamily="49" charset="0"/>
              </a:rPr>
              <a:t>i_resolution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j_resolution</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10</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a:t>
            </a:r>
          </a:p>
          <a:p>
            <a:endParaRPr lang="en-US" dirty="0"/>
          </a:p>
        </p:txBody>
      </p:sp>
      <p:pic>
        <p:nvPicPr>
          <p:cNvPr id="5" name="Picture 4">
            <a:extLst>
              <a:ext uri="{FF2B5EF4-FFF2-40B4-BE49-F238E27FC236}">
                <a16:creationId xmlns:a16="http://schemas.microsoft.com/office/drawing/2014/main" id="{5DE08611-1A9E-AB76-88D9-763BE80B948C}"/>
              </a:ext>
            </a:extLst>
          </p:cNvPr>
          <p:cNvPicPr>
            <a:picLocks noChangeAspect="1"/>
          </p:cNvPicPr>
          <p:nvPr/>
        </p:nvPicPr>
        <p:blipFill>
          <a:blip r:embed="rId2"/>
          <a:stretch>
            <a:fillRect/>
          </a:stretch>
        </p:blipFill>
        <p:spPr>
          <a:xfrm>
            <a:off x="5588000" y="1825625"/>
            <a:ext cx="6604000" cy="4953000"/>
          </a:xfrm>
          <a:prstGeom prst="rect">
            <a:avLst/>
          </a:prstGeom>
        </p:spPr>
      </p:pic>
      <p:pic>
        <p:nvPicPr>
          <p:cNvPr id="4" name="Picture 3">
            <a:extLst>
              <a:ext uri="{FF2B5EF4-FFF2-40B4-BE49-F238E27FC236}">
                <a16:creationId xmlns:a16="http://schemas.microsoft.com/office/drawing/2014/main" id="{0BA0BA47-F658-46A0-A146-6355F44F173C}"/>
              </a:ext>
            </a:extLst>
          </p:cNvPr>
          <p:cNvPicPr>
            <a:picLocks noChangeAspect="1"/>
          </p:cNvPicPr>
          <p:nvPr/>
        </p:nvPicPr>
        <p:blipFill>
          <a:blip r:embed="rId3"/>
          <a:stretch>
            <a:fillRect/>
          </a:stretch>
        </p:blipFill>
        <p:spPr>
          <a:xfrm>
            <a:off x="5588000" y="1825625"/>
            <a:ext cx="6604000" cy="4953000"/>
          </a:xfrm>
          <a:prstGeom prst="rect">
            <a:avLst/>
          </a:prstGeom>
        </p:spPr>
      </p:pic>
      <p:sp>
        <p:nvSpPr>
          <p:cNvPr id="6" name="Rectangle: Rounded Corners 5">
            <a:extLst>
              <a:ext uri="{FF2B5EF4-FFF2-40B4-BE49-F238E27FC236}">
                <a16:creationId xmlns:a16="http://schemas.microsoft.com/office/drawing/2014/main" id="{5948A7BE-B108-4E36-61DD-AAF9008F1CCA}"/>
              </a:ext>
            </a:extLst>
          </p:cNvPr>
          <p:cNvSpPr/>
          <p:nvPr/>
        </p:nvSpPr>
        <p:spPr>
          <a:xfrm>
            <a:off x="8023225" y="3616325"/>
            <a:ext cx="1733550" cy="1371600"/>
          </a:xfrm>
          <a:prstGeom prst="roundRect">
            <a:avLst/>
          </a:prstGeom>
          <a:solidFill>
            <a:srgbClr val="E2F0D9">
              <a:alpha val="50196"/>
            </a:srgb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96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F290-51E5-291E-8C68-E4CC13604693}"/>
              </a:ext>
            </a:extLst>
          </p:cNvPr>
          <p:cNvSpPr>
            <a:spLocks noGrp="1"/>
          </p:cNvSpPr>
          <p:nvPr>
            <p:ph type="title"/>
          </p:nvPr>
        </p:nvSpPr>
        <p:spPr/>
        <p:txBody>
          <a:bodyPr/>
          <a:lstStyle/>
          <a:p>
            <a:r>
              <a:rPr lang="en-US" dirty="0"/>
              <a:t>Draw primitives  </a:t>
            </a:r>
          </a:p>
        </p:txBody>
      </p:sp>
      <p:sp>
        <p:nvSpPr>
          <p:cNvPr id="3" name="Content Placeholder 2">
            <a:extLst>
              <a:ext uri="{FF2B5EF4-FFF2-40B4-BE49-F238E27FC236}">
                <a16:creationId xmlns:a16="http://schemas.microsoft.com/office/drawing/2014/main" id="{E84E2AE8-D47B-382A-9A1B-F5A5A4392800}"/>
              </a:ext>
            </a:extLst>
          </p:cNvPr>
          <p:cNvSpPr>
            <a:spLocks noGrp="1"/>
          </p:cNvSpPr>
          <p:nvPr>
            <p:ph idx="1"/>
          </p:nvPr>
        </p:nvSpPr>
        <p:spPr/>
        <p:txBody>
          <a:bodyPr>
            <a:normAutofit fontScale="92500" lnSpcReduction="20000"/>
          </a:bodyPr>
          <a:lstStyle/>
          <a:p>
            <a:r>
              <a:rPr lang="en-US" dirty="0"/>
              <a:t>Add colors</a:t>
            </a:r>
          </a:p>
          <a:p>
            <a:pPr lvl="1"/>
            <a:r>
              <a:rPr lang="en-US" b="0" dirty="0" err="1">
                <a:solidFill>
                  <a:srgbClr val="9CDCFE"/>
                </a:solidFill>
                <a:effectLst/>
                <a:latin typeface="Consolas" panose="020B0609020204030204" pitchFamily="49" charset="0"/>
              </a:rPr>
              <a:t>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add_mesh</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sphere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show_edges</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pPr marL="0" indent="0">
              <a:buNone/>
            </a:pPr>
            <a:r>
              <a:rPr lang="en-US" sz="2600" b="0" dirty="0">
                <a:solidFill>
                  <a:srgbClr val="569CD6"/>
                </a:solidFill>
                <a:effectLst/>
                <a:latin typeface="Consolas" panose="020B0609020204030204" pitchFamily="49" charset="0"/>
              </a:rPr>
              <a:t>def</a:t>
            </a:r>
            <a:r>
              <a:rPr lang="en-US" sz="2600" b="0" dirty="0">
                <a:solidFill>
                  <a:srgbClr val="D4D4D4"/>
                </a:solidFill>
                <a:effectLst/>
                <a:latin typeface="Consolas" panose="020B0609020204030204" pitchFamily="49" charset="0"/>
              </a:rPr>
              <a:t> </a:t>
            </a:r>
            <a:r>
              <a:rPr lang="en-US" sz="2600" b="0" dirty="0" err="1">
                <a:solidFill>
                  <a:srgbClr val="DCDCAA"/>
                </a:solidFill>
                <a:effectLst/>
                <a:latin typeface="Consolas" panose="020B0609020204030204" pitchFamily="49" charset="0"/>
              </a:rPr>
              <a:t>add_mesh</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self</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mesh</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color</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style</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a:solidFill>
                  <a:srgbClr val="9CDCFE"/>
                </a:solidFill>
                <a:effectLst/>
                <a:latin typeface="Consolas" panose="020B0609020204030204" pitchFamily="49" charset="0"/>
              </a:rPr>
              <a:t>scalars</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err="1">
                <a:solidFill>
                  <a:srgbClr val="9CDCFE"/>
                </a:solidFill>
                <a:effectLst/>
                <a:latin typeface="Consolas" panose="020B0609020204030204" pitchFamily="49" charset="0"/>
              </a:rPr>
              <a:t>clim</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err="1">
                <a:solidFill>
                  <a:srgbClr val="9CDCFE"/>
                </a:solidFill>
                <a:effectLst/>
                <a:latin typeface="Consolas" panose="020B0609020204030204" pitchFamily="49" charset="0"/>
              </a:rPr>
              <a:t>show_edges</a:t>
            </a:r>
            <a:r>
              <a:rPr lang="en-US" sz="2600" b="0" dirty="0">
                <a:solidFill>
                  <a:srgbClr val="D4D4D4"/>
                </a:solidFill>
                <a:effectLst/>
                <a:latin typeface="Consolas" panose="020B0609020204030204" pitchFamily="49" charset="0"/>
              </a:rPr>
              <a:t>=</a:t>
            </a:r>
            <a:r>
              <a:rPr lang="en-US" sz="2600" b="0" dirty="0">
                <a:solidFill>
                  <a:srgbClr val="569CD6"/>
                </a:solidFill>
                <a:effectLst/>
                <a:latin typeface="Consolas" panose="020B0609020204030204" pitchFamily="49" charset="0"/>
              </a:rPr>
              <a:t>None</a:t>
            </a:r>
            <a:r>
              <a:rPr lang="en-US" sz="2600" b="0" dirty="0">
                <a:solidFill>
                  <a:srgbClr val="D4D4D4"/>
                </a:solidFill>
                <a:effectLst/>
                <a:latin typeface="Consolas" panose="020B0609020204030204" pitchFamily="49" charset="0"/>
              </a:rPr>
              <a:t>,</a:t>
            </a:r>
          </a:p>
          <a:p>
            <a:pPr marL="0" indent="0">
              <a:buNone/>
            </a:pPr>
            <a:r>
              <a:rPr lang="en-US" sz="2600" b="0" dirty="0">
                <a:solidFill>
                  <a:srgbClr val="D4D4D4"/>
                </a:solidFill>
                <a:effectLst/>
                <a:latin typeface="Consolas" panose="020B0609020204030204" pitchFamily="49" charset="0"/>
              </a:rPr>
              <a:t>…)</a:t>
            </a:r>
          </a:p>
          <a:p>
            <a:pPr lvl="2"/>
            <a:endParaRPr lang="en-US" dirty="0">
              <a:solidFill>
                <a:srgbClr val="D4D4D4"/>
              </a:solidFill>
              <a:latin typeface="Consolas" panose="020B0609020204030204" pitchFamily="49" charset="0"/>
            </a:endParaRPr>
          </a:p>
          <a:p>
            <a:pPr lvl="1"/>
            <a:endParaRPr lang="en-US" b="0" dirty="0">
              <a:solidFill>
                <a:srgbClr val="D4D4D4"/>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180F610-CE77-BF09-BACB-3A8A17472FC4}"/>
              </a:ext>
            </a:extLst>
          </p:cNvPr>
          <p:cNvPicPr>
            <a:picLocks noChangeAspect="1"/>
          </p:cNvPicPr>
          <p:nvPr/>
        </p:nvPicPr>
        <p:blipFill>
          <a:blip r:embed="rId2"/>
          <a:stretch>
            <a:fillRect/>
          </a:stretch>
        </p:blipFill>
        <p:spPr>
          <a:xfrm>
            <a:off x="6781801" y="2800351"/>
            <a:ext cx="5410200" cy="4057650"/>
          </a:xfrm>
          <a:prstGeom prst="rect">
            <a:avLst/>
          </a:prstGeom>
        </p:spPr>
      </p:pic>
    </p:spTree>
    <p:extLst>
      <p:ext uri="{BB962C8B-B14F-4D97-AF65-F5344CB8AC3E}">
        <p14:creationId xmlns:p14="http://schemas.microsoft.com/office/powerpoint/2010/main" val="2266869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59DFB5-8796-2B8E-FB5B-8DC0E30D7D67}"/>
              </a:ext>
            </a:extLst>
          </p:cNvPr>
          <p:cNvPicPr>
            <a:picLocks noChangeAspect="1"/>
          </p:cNvPicPr>
          <p:nvPr/>
        </p:nvPicPr>
        <p:blipFill>
          <a:blip r:embed="rId2"/>
          <a:stretch>
            <a:fillRect/>
          </a:stretch>
        </p:blipFill>
        <p:spPr>
          <a:xfrm>
            <a:off x="3963987" y="180975"/>
            <a:ext cx="4619625" cy="6496050"/>
          </a:xfrm>
          <a:prstGeom prst="rect">
            <a:avLst/>
          </a:prstGeom>
        </p:spPr>
      </p:pic>
    </p:spTree>
    <p:extLst>
      <p:ext uri="{BB962C8B-B14F-4D97-AF65-F5344CB8AC3E}">
        <p14:creationId xmlns:p14="http://schemas.microsoft.com/office/powerpoint/2010/main" val="267782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23C7-4CEE-B5B2-D8A3-177FC8BB1FC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300AF9A-7271-237C-F776-2E6DC999FEED}"/>
              </a:ext>
            </a:extLst>
          </p:cNvPr>
          <p:cNvSpPr>
            <a:spLocks noGrp="1"/>
          </p:cNvSpPr>
          <p:nvPr>
            <p:ph idx="1"/>
          </p:nvPr>
        </p:nvSpPr>
        <p:spPr/>
        <p:txBody>
          <a:bodyPr/>
          <a:lstStyle/>
          <a:p>
            <a:r>
              <a:rPr lang="en-US" dirty="0"/>
              <a:t>Download python and install</a:t>
            </a:r>
          </a:p>
          <a:p>
            <a:pPr lvl="1"/>
            <a:r>
              <a:rPr lang="en-US" dirty="0"/>
              <a:t>https://code.visualstudio.com/docs/python/python-tutorial</a:t>
            </a:r>
          </a:p>
          <a:p>
            <a:r>
              <a:rPr lang="en-US" dirty="0"/>
              <a:t>Environment setup </a:t>
            </a:r>
          </a:p>
          <a:p>
            <a:r>
              <a:rPr lang="en-US" altLang="zh-CN" dirty="0"/>
              <a:t>Design</a:t>
            </a:r>
          </a:p>
          <a:p>
            <a:r>
              <a:rPr lang="en-US" dirty="0"/>
              <a:t>Execute</a:t>
            </a:r>
          </a:p>
          <a:p>
            <a:pPr lvl="1"/>
            <a:endParaRPr lang="en-US" dirty="0"/>
          </a:p>
        </p:txBody>
      </p:sp>
    </p:spTree>
    <p:extLst>
      <p:ext uri="{BB962C8B-B14F-4D97-AF65-F5344CB8AC3E}">
        <p14:creationId xmlns:p14="http://schemas.microsoft.com/office/powerpoint/2010/main" val="45067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a 2D vector field</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lstStyle/>
          <a:p>
            <a:pPr marL="0" indent="0">
              <a:buNone/>
            </a:pPr>
            <a:r>
              <a:rPr lang="en-US" dirty="0"/>
              <a:t>Vector field is the parent structure </a:t>
            </a:r>
          </a:p>
          <a:p>
            <a:pPr marL="0" indent="0">
              <a:buNone/>
            </a:pPr>
            <a:r>
              <a:rPr lang="en-US" dirty="0"/>
              <a:t>Each grid point has a vector (direction)</a:t>
            </a:r>
          </a:p>
          <a:p>
            <a:pPr marL="0" indent="0">
              <a:buNone/>
            </a:pPr>
            <a:r>
              <a:rPr lang="en-US" dirty="0"/>
              <a:t>Step 1: </a:t>
            </a:r>
          </a:p>
          <a:p>
            <a:pPr marL="0" indent="0">
              <a:buNone/>
            </a:pPr>
            <a:r>
              <a:rPr lang="en-US" dirty="0"/>
              <a:t>	Make 2D grid</a:t>
            </a:r>
          </a:p>
          <a:p>
            <a:pPr marL="0" indent="0">
              <a:buNone/>
            </a:pPr>
            <a:r>
              <a:rPr lang="en-US" dirty="0"/>
              <a:t>Step 2: </a:t>
            </a:r>
          </a:p>
          <a:p>
            <a:pPr marL="0" indent="0">
              <a:buNone/>
            </a:pPr>
            <a:r>
              <a:rPr lang="en-US" dirty="0"/>
              <a:t>	 Vary the vector</a:t>
            </a:r>
          </a:p>
        </p:txBody>
      </p:sp>
      <p:pic>
        <p:nvPicPr>
          <p:cNvPr id="6" name="Picture 5">
            <a:extLst>
              <a:ext uri="{FF2B5EF4-FFF2-40B4-BE49-F238E27FC236}">
                <a16:creationId xmlns:a16="http://schemas.microsoft.com/office/drawing/2014/main" id="{E6DFC543-9C96-60DE-050A-CAE2F10BC17C}"/>
              </a:ext>
            </a:extLst>
          </p:cNvPr>
          <p:cNvPicPr>
            <a:picLocks noChangeAspect="1"/>
          </p:cNvPicPr>
          <p:nvPr/>
        </p:nvPicPr>
        <p:blipFill>
          <a:blip r:embed="rId2"/>
          <a:stretch>
            <a:fillRect/>
          </a:stretch>
        </p:blipFill>
        <p:spPr>
          <a:xfrm>
            <a:off x="5253134" y="2777802"/>
            <a:ext cx="6938865" cy="4080197"/>
          </a:xfrm>
          <a:prstGeom prst="rect">
            <a:avLst/>
          </a:prstGeom>
        </p:spPr>
      </p:pic>
    </p:spTree>
    <p:extLst>
      <p:ext uri="{BB962C8B-B14F-4D97-AF65-F5344CB8AC3E}">
        <p14:creationId xmlns:p14="http://schemas.microsoft.com/office/powerpoint/2010/main" val="379129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544B4A-44E4-4F8E-5829-86B115F73F0E}"/>
              </a:ext>
            </a:extLst>
          </p:cNvPr>
          <p:cNvPicPr>
            <a:picLocks noChangeAspect="1"/>
          </p:cNvPicPr>
          <p:nvPr/>
        </p:nvPicPr>
        <p:blipFill>
          <a:blip r:embed="rId2"/>
          <a:stretch>
            <a:fillRect/>
          </a:stretch>
        </p:blipFill>
        <p:spPr>
          <a:xfrm>
            <a:off x="846790" y="702468"/>
            <a:ext cx="10498420" cy="5453063"/>
          </a:xfrm>
          <a:prstGeom prst="rect">
            <a:avLst/>
          </a:prstGeom>
        </p:spPr>
      </p:pic>
    </p:spTree>
    <p:extLst>
      <p:ext uri="{BB962C8B-B14F-4D97-AF65-F5344CB8AC3E}">
        <p14:creationId xmlns:p14="http://schemas.microsoft.com/office/powerpoint/2010/main" val="2659000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a 2D vector field</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p:txBody>
          <a:bodyPr/>
          <a:lstStyle/>
          <a:p>
            <a:pPr marL="0" indent="0">
              <a:buNone/>
            </a:pPr>
            <a:r>
              <a:rPr lang="en-US" dirty="0"/>
              <a:t>Each grid point has a vector (direction + magnitude)</a:t>
            </a:r>
          </a:p>
          <a:p>
            <a:pPr marL="0" indent="0">
              <a:buNone/>
            </a:pPr>
            <a:r>
              <a:rPr lang="en-US" dirty="0"/>
              <a:t>Step 1: </a:t>
            </a:r>
          </a:p>
          <a:p>
            <a:pPr marL="0" indent="0">
              <a:buNone/>
            </a:pPr>
            <a:r>
              <a:rPr lang="en-US" dirty="0"/>
              <a:t>	Make 2D grid</a:t>
            </a:r>
          </a:p>
          <a:p>
            <a:pPr marL="0" indent="0">
              <a:buNone/>
            </a:pPr>
            <a:r>
              <a:rPr lang="en-US" dirty="0"/>
              <a:t>Step 2: </a:t>
            </a:r>
          </a:p>
          <a:p>
            <a:pPr marL="0" indent="0">
              <a:buNone/>
            </a:pPr>
            <a:r>
              <a:rPr lang="en-US" dirty="0"/>
              <a:t>	Vary the vector</a:t>
            </a:r>
          </a:p>
          <a:p>
            <a:pPr marL="0" indent="0">
              <a:buNone/>
            </a:pPr>
            <a:r>
              <a:rPr lang="en-US" dirty="0"/>
              <a:t>Step 3: </a:t>
            </a:r>
          </a:p>
          <a:p>
            <a:pPr marL="0" indent="0">
              <a:buNone/>
            </a:pPr>
            <a:r>
              <a:rPr lang="en-US" dirty="0"/>
              <a:t>	Vary the magnitude</a:t>
            </a:r>
          </a:p>
        </p:txBody>
      </p:sp>
      <p:pic>
        <p:nvPicPr>
          <p:cNvPr id="7" name="Picture 6">
            <a:extLst>
              <a:ext uri="{FF2B5EF4-FFF2-40B4-BE49-F238E27FC236}">
                <a16:creationId xmlns:a16="http://schemas.microsoft.com/office/drawing/2014/main" id="{D13E8677-418D-82D1-6ADF-35644FDA1F2D}"/>
              </a:ext>
            </a:extLst>
          </p:cNvPr>
          <p:cNvPicPr>
            <a:picLocks noChangeAspect="1"/>
          </p:cNvPicPr>
          <p:nvPr/>
        </p:nvPicPr>
        <p:blipFill>
          <a:blip r:embed="rId2"/>
          <a:stretch>
            <a:fillRect/>
          </a:stretch>
        </p:blipFill>
        <p:spPr>
          <a:xfrm>
            <a:off x="5990253" y="3296642"/>
            <a:ext cx="5918548" cy="3561357"/>
          </a:xfrm>
          <a:prstGeom prst="rect">
            <a:avLst/>
          </a:prstGeom>
        </p:spPr>
      </p:pic>
    </p:spTree>
    <p:extLst>
      <p:ext uri="{BB962C8B-B14F-4D97-AF65-F5344CB8AC3E}">
        <p14:creationId xmlns:p14="http://schemas.microsoft.com/office/powerpoint/2010/main" val="128821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F4516-04A0-3F44-EDAE-58587D737EC0}"/>
              </a:ext>
            </a:extLst>
          </p:cNvPr>
          <p:cNvPicPr>
            <a:picLocks noChangeAspect="1"/>
          </p:cNvPicPr>
          <p:nvPr/>
        </p:nvPicPr>
        <p:blipFill>
          <a:blip r:embed="rId2"/>
          <a:stretch>
            <a:fillRect/>
          </a:stretch>
        </p:blipFill>
        <p:spPr>
          <a:xfrm>
            <a:off x="846790" y="702467"/>
            <a:ext cx="10498420" cy="4915539"/>
          </a:xfrm>
          <a:prstGeom prst="rect">
            <a:avLst/>
          </a:prstGeom>
        </p:spPr>
      </p:pic>
    </p:spTree>
    <p:extLst>
      <p:ext uri="{BB962C8B-B14F-4D97-AF65-F5344CB8AC3E}">
        <p14:creationId xmlns:p14="http://schemas.microsoft.com/office/powerpoint/2010/main" val="239022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a 2D vector field</a:t>
            </a:r>
          </a:p>
        </p:txBody>
      </p:sp>
      <p:sp>
        <p:nvSpPr>
          <p:cNvPr id="3" name="Content Placeholder 2">
            <a:extLst>
              <a:ext uri="{FF2B5EF4-FFF2-40B4-BE49-F238E27FC236}">
                <a16:creationId xmlns:a16="http://schemas.microsoft.com/office/drawing/2014/main" id="{1D318319-4439-160F-DD9C-E65E679A4485}"/>
              </a:ext>
            </a:extLst>
          </p:cNvPr>
          <p:cNvSpPr>
            <a:spLocks noGrp="1"/>
          </p:cNvSpPr>
          <p:nvPr>
            <p:ph idx="1"/>
          </p:nvPr>
        </p:nvSpPr>
        <p:spPr>
          <a:xfrm>
            <a:off x="838200" y="1825624"/>
            <a:ext cx="10515600" cy="5032373"/>
          </a:xfrm>
        </p:spPr>
        <p:txBody>
          <a:bodyPr>
            <a:normAutofit/>
          </a:bodyPr>
          <a:lstStyle/>
          <a:p>
            <a:pPr marL="0" indent="0">
              <a:buNone/>
            </a:pPr>
            <a:r>
              <a:rPr lang="en-US" dirty="0"/>
              <a:t>Each grid point has a vector (direction + magnitude) + parameter1</a:t>
            </a:r>
          </a:p>
          <a:p>
            <a:pPr marL="0" indent="0">
              <a:buNone/>
            </a:pPr>
            <a:r>
              <a:rPr lang="en-US" dirty="0"/>
              <a:t>Step 1: </a:t>
            </a:r>
          </a:p>
          <a:p>
            <a:pPr marL="0" indent="0">
              <a:buNone/>
            </a:pPr>
            <a:r>
              <a:rPr lang="en-US" dirty="0"/>
              <a:t>	Make 2D grid</a:t>
            </a:r>
          </a:p>
          <a:p>
            <a:pPr marL="0" indent="0">
              <a:buNone/>
            </a:pPr>
            <a:r>
              <a:rPr lang="en-US" dirty="0"/>
              <a:t>Step 2: </a:t>
            </a:r>
          </a:p>
          <a:p>
            <a:pPr marL="0" indent="0">
              <a:buNone/>
            </a:pPr>
            <a:r>
              <a:rPr lang="en-US" dirty="0"/>
              <a:t>	Vary the vector</a:t>
            </a:r>
          </a:p>
          <a:p>
            <a:pPr marL="0" indent="0">
              <a:buNone/>
            </a:pPr>
            <a:r>
              <a:rPr lang="en-US" dirty="0"/>
              <a:t>Step 3: </a:t>
            </a:r>
          </a:p>
          <a:p>
            <a:pPr marL="0" indent="0">
              <a:buNone/>
            </a:pPr>
            <a:r>
              <a:rPr lang="en-US" dirty="0"/>
              <a:t>	Vary the magnitude</a:t>
            </a:r>
          </a:p>
          <a:p>
            <a:pPr marL="0" indent="0">
              <a:buNone/>
            </a:pPr>
            <a:r>
              <a:rPr lang="en-US" dirty="0"/>
              <a:t>Step 4:</a:t>
            </a:r>
          </a:p>
          <a:p>
            <a:pPr marL="0" indent="0">
              <a:buNone/>
            </a:pPr>
            <a:r>
              <a:rPr lang="en-US" dirty="0"/>
              <a:t>	Vary the parameter1</a:t>
            </a:r>
          </a:p>
        </p:txBody>
      </p:sp>
      <p:pic>
        <p:nvPicPr>
          <p:cNvPr id="6" name="Picture 5">
            <a:extLst>
              <a:ext uri="{FF2B5EF4-FFF2-40B4-BE49-F238E27FC236}">
                <a16:creationId xmlns:a16="http://schemas.microsoft.com/office/drawing/2014/main" id="{C5565941-36D7-ADE8-90D1-BF22AF074819}"/>
              </a:ext>
            </a:extLst>
          </p:cNvPr>
          <p:cNvPicPr>
            <a:picLocks noChangeAspect="1"/>
          </p:cNvPicPr>
          <p:nvPr/>
        </p:nvPicPr>
        <p:blipFill>
          <a:blip r:embed="rId2"/>
          <a:stretch>
            <a:fillRect/>
          </a:stretch>
        </p:blipFill>
        <p:spPr>
          <a:xfrm>
            <a:off x="4813461" y="2519266"/>
            <a:ext cx="7378539" cy="4338734"/>
          </a:xfrm>
          <a:prstGeom prst="rect">
            <a:avLst/>
          </a:prstGeom>
        </p:spPr>
      </p:pic>
    </p:spTree>
    <p:extLst>
      <p:ext uri="{BB962C8B-B14F-4D97-AF65-F5344CB8AC3E}">
        <p14:creationId xmlns:p14="http://schemas.microsoft.com/office/powerpoint/2010/main" val="4184525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28885B-1671-3408-EFC7-EFD36A3A625C}"/>
              </a:ext>
            </a:extLst>
          </p:cNvPr>
          <p:cNvPicPr>
            <a:picLocks noChangeAspect="1"/>
          </p:cNvPicPr>
          <p:nvPr/>
        </p:nvPicPr>
        <p:blipFill>
          <a:blip r:embed="rId2"/>
          <a:stretch>
            <a:fillRect/>
          </a:stretch>
        </p:blipFill>
        <p:spPr>
          <a:xfrm>
            <a:off x="846790" y="702466"/>
            <a:ext cx="10484018" cy="4534551"/>
          </a:xfrm>
          <a:prstGeom prst="rect">
            <a:avLst/>
          </a:prstGeom>
        </p:spPr>
      </p:pic>
    </p:spTree>
    <p:extLst>
      <p:ext uri="{BB962C8B-B14F-4D97-AF65-F5344CB8AC3E}">
        <p14:creationId xmlns:p14="http://schemas.microsoft.com/office/powerpoint/2010/main" val="507545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a 2D vector field</a:t>
            </a:r>
          </a:p>
        </p:txBody>
      </p:sp>
      <p:sp>
        <p:nvSpPr>
          <p:cNvPr id="6" name="Content Placeholder 5">
            <a:extLst>
              <a:ext uri="{FF2B5EF4-FFF2-40B4-BE49-F238E27FC236}">
                <a16:creationId xmlns:a16="http://schemas.microsoft.com/office/drawing/2014/main" id="{D5D32A9C-B18B-1AE4-E056-EC01D617FACF}"/>
              </a:ext>
            </a:extLst>
          </p:cNvPr>
          <p:cNvSpPr>
            <a:spLocks noGrp="1"/>
          </p:cNvSpPr>
          <p:nvPr>
            <p:ph idx="1"/>
          </p:nvPr>
        </p:nvSpPr>
        <p:spPr>
          <a:xfrm>
            <a:off x="838200" y="1825625"/>
            <a:ext cx="11264900" cy="4351338"/>
          </a:xfrm>
        </p:spPr>
        <p:txBody>
          <a:bodyPr/>
          <a:lstStyle/>
          <a:p>
            <a:r>
              <a:rPr lang="en-US" dirty="0"/>
              <a:t>How to represent more information ?</a:t>
            </a:r>
          </a:p>
          <a:p>
            <a:r>
              <a:rPr lang="en-US" dirty="0"/>
              <a:t>Each grid point has a vector </a:t>
            </a:r>
          </a:p>
          <a:p>
            <a:pPr lvl="1"/>
            <a:r>
              <a:rPr lang="en-US" dirty="0"/>
              <a:t>Direction </a:t>
            </a:r>
          </a:p>
          <a:p>
            <a:pPr lvl="1"/>
            <a:r>
              <a:rPr lang="en-US" dirty="0"/>
              <a:t>Magnitude </a:t>
            </a:r>
          </a:p>
          <a:p>
            <a:pPr lvl="1"/>
            <a:r>
              <a:rPr lang="en-US" dirty="0"/>
              <a:t>Parameter1 </a:t>
            </a:r>
          </a:p>
          <a:p>
            <a:pPr lvl="1"/>
            <a:r>
              <a:rPr lang="en-US" dirty="0"/>
              <a:t>Parameter2</a:t>
            </a:r>
          </a:p>
          <a:p>
            <a:pPr lvl="2"/>
            <a:r>
              <a:rPr lang="en-US" dirty="0"/>
              <a:t>Uncertainty</a:t>
            </a:r>
          </a:p>
          <a:p>
            <a:pPr lvl="1"/>
            <a:endParaRPr lang="en-US" dirty="0"/>
          </a:p>
        </p:txBody>
      </p:sp>
    </p:spTree>
    <p:extLst>
      <p:ext uri="{BB962C8B-B14F-4D97-AF65-F5344CB8AC3E}">
        <p14:creationId xmlns:p14="http://schemas.microsoft.com/office/powerpoint/2010/main" val="258583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4C1F-FD7B-F1F4-751A-25D56D8E5AA6}"/>
              </a:ext>
            </a:extLst>
          </p:cNvPr>
          <p:cNvSpPr>
            <a:spLocks noGrp="1"/>
          </p:cNvSpPr>
          <p:nvPr>
            <p:ph type="title"/>
          </p:nvPr>
        </p:nvSpPr>
        <p:spPr/>
        <p:txBody>
          <a:bodyPr/>
          <a:lstStyle/>
          <a:p>
            <a:r>
              <a:rPr lang="en-US" altLang="zh-CN" dirty="0"/>
              <a:t>Uncertainty in data visualization</a:t>
            </a:r>
            <a:endParaRPr lang="en-US" dirty="0"/>
          </a:p>
        </p:txBody>
      </p:sp>
      <p:pic>
        <p:nvPicPr>
          <p:cNvPr id="1026" name="Picture 2" descr="eb-fig2">
            <a:extLst>
              <a:ext uri="{FF2B5EF4-FFF2-40B4-BE49-F238E27FC236}">
                <a16:creationId xmlns:a16="http://schemas.microsoft.com/office/drawing/2014/main" id="{7FEAA6A9-B1C7-4B19-2A02-4678FEA0C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083" y="1824800"/>
            <a:ext cx="6533834" cy="3924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050DA9-EA32-A815-2AE6-D35EC90F0D24}"/>
              </a:ext>
            </a:extLst>
          </p:cNvPr>
          <p:cNvSpPr txBox="1"/>
          <p:nvPr/>
        </p:nvSpPr>
        <p:spPr>
          <a:xfrm>
            <a:off x="0" y="6587732"/>
            <a:ext cx="12094464" cy="276999"/>
          </a:xfrm>
          <a:prstGeom prst="rect">
            <a:avLst/>
          </a:prstGeom>
          <a:noFill/>
        </p:spPr>
        <p:txBody>
          <a:bodyPr wrap="square">
            <a:spAutoFit/>
          </a:bodyPr>
          <a:lstStyle/>
          <a:p>
            <a:r>
              <a:rPr lang="en-US" sz="1200" dirty="0"/>
              <a:t>https://whereistheevidence.wordpress.com/articles/statistics/error-bars-a-way-to-visualize-uncertainty/</a:t>
            </a:r>
          </a:p>
        </p:txBody>
      </p:sp>
    </p:spTree>
    <p:extLst>
      <p:ext uri="{BB962C8B-B14F-4D97-AF65-F5344CB8AC3E}">
        <p14:creationId xmlns:p14="http://schemas.microsoft.com/office/powerpoint/2010/main" val="3607727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4C1F-FD7B-F1F4-751A-25D56D8E5AA6}"/>
              </a:ext>
            </a:extLst>
          </p:cNvPr>
          <p:cNvSpPr>
            <a:spLocks noGrp="1"/>
          </p:cNvSpPr>
          <p:nvPr>
            <p:ph type="title"/>
          </p:nvPr>
        </p:nvSpPr>
        <p:spPr/>
        <p:txBody>
          <a:bodyPr/>
          <a:lstStyle/>
          <a:p>
            <a:r>
              <a:rPr lang="en-US" altLang="zh-CN" dirty="0"/>
              <a:t>Uncertainty in data visualization</a:t>
            </a:r>
            <a:endParaRPr lang="en-US" dirty="0"/>
          </a:p>
        </p:txBody>
      </p:sp>
      <p:pic>
        <p:nvPicPr>
          <p:cNvPr id="2050" name="Picture 2" descr="Fundamentals of Data Visualization">
            <a:extLst>
              <a:ext uri="{FF2B5EF4-FFF2-40B4-BE49-F238E27FC236}">
                <a16:creationId xmlns:a16="http://schemas.microsoft.com/office/drawing/2014/main" id="{BC9978FB-B4D9-2FD0-9961-A3DDA8A35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792" y="1690688"/>
            <a:ext cx="6376416" cy="47823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EC2640-FD96-3A68-9A28-F82453BC392E}"/>
              </a:ext>
            </a:extLst>
          </p:cNvPr>
          <p:cNvSpPr txBox="1"/>
          <p:nvPr/>
        </p:nvSpPr>
        <p:spPr>
          <a:xfrm>
            <a:off x="0" y="6587732"/>
            <a:ext cx="6096000" cy="276999"/>
          </a:xfrm>
          <a:prstGeom prst="rect">
            <a:avLst/>
          </a:prstGeom>
          <a:noFill/>
        </p:spPr>
        <p:txBody>
          <a:bodyPr wrap="square">
            <a:spAutoFit/>
          </a:bodyPr>
          <a:lstStyle/>
          <a:p>
            <a:r>
              <a:rPr lang="en-US" sz="1200" dirty="0"/>
              <a:t>https://clauswilke.com/dataviz/visualizing-uncertainty.html</a:t>
            </a:r>
          </a:p>
        </p:txBody>
      </p:sp>
    </p:spTree>
    <p:extLst>
      <p:ext uri="{BB962C8B-B14F-4D97-AF65-F5344CB8AC3E}">
        <p14:creationId xmlns:p14="http://schemas.microsoft.com/office/powerpoint/2010/main" val="349712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4C1F-FD7B-F1F4-751A-25D56D8E5AA6}"/>
              </a:ext>
            </a:extLst>
          </p:cNvPr>
          <p:cNvSpPr>
            <a:spLocks noGrp="1"/>
          </p:cNvSpPr>
          <p:nvPr>
            <p:ph type="title"/>
          </p:nvPr>
        </p:nvSpPr>
        <p:spPr/>
        <p:txBody>
          <a:bodyPr/>
          <a:lstStyle/>
          <a:p>
            <a:r>
              <a:rPr lang="en-US" altLang="zh-CN" dirty="0"/>
              <a:t>Uncertainty in data visualization</a:t>
            </a:r>
            <a:endParaRPr lang="en-US" dirty="0"/>
          </a:p>
        </p:txBody>
      </p:sp>
      <p:pic>
        <p:nvPicPr>
          <p:cNvPr id="5" name="Picture 4">
            <a:extLst>
              <a:ext uri="{FF2B5EF4-FFF2-40B4-BE49-F238E27FC236}">
                <a16:creationId xmlns:a16="http://schemas.microsoft.com/office/drawing/2014/main" id="{36D4A7AE-1D98-AA2E-156A-A826F2B72272}"/>
              </a:ext>
            </a:extLst>
          </p:cNvPr>
          <p:cNvPicPr>
            <a:picLocks noChangeAspect="1"/>
          </p:cNvPicPr>
          <p:nvPr/>
        </p:nvPicPr>
        <p:blipFill>
          <a:blip r:embed="rId3"/>
          <a:stretch>
            <a:fillRect/>
          </a:stretch>
        </p:blipFill>
        <p:spPr>
          <a:xfrm>
            <a:off x="1597792" y="1694052"/>
            <a:ext cx="8996415" cy="3661791"/>
          </a:xfrm>
          <a:prstGeom prst="rect">
            <a:avLst/>
          </a:prstGeom>
        </p:spPr>
      </p:pic>
    </p:spTree>
    <p:extLst>
      <p:ext uri="{BB962C8B-B14F-4D97-AF65-F5344CB8AC3E}">
        <p14:creationId xmlns:p14="http://schemas.microsoft.com/office/powerpoint/2010/main" val="286257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65A-6014-48D1-0D0C-0C2A85F57A6B}"/>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6783C9-2C22-63EB-CD19-88DCDA58BE80}"/>
              </a:ext>
            </a:extLst>
          </p:cNvPr>
          <p:cNvSpPr>
            <a:spLocks noGrp="1"/>
          </p:cNvSpPr>
          <p:nvPr>
            <p:ph idx="1"/>
          </p:nvPr>
        </p:nvSpPr>
        <p:spPr/>
        <p:txBody>
          <a:bodyPr/>
          <a:lstStyle/>
          <a:p>
            <a:r>
              <a:rPr lang="en-US" altLang="zh-CN" dirty="0"/>
              <a:t>Code example: </a:t>
            </a:r>
          </a:p>
          <a:p>
            <a:pPr lvl="1"/>
            <a:r>
              <a:rPr lang="en-US" altLang="zh-CN" dirty="0"/>
              <a:t>Github: </a:t>
            </a:r>
            <a:r>
              <a:rPr lang="en-US" altLang="zh-CN" dirty="0">
                <a:hlinkClick r:id="rId3">
                  <a:extLst>
                    <a:ext uri="{A12FA001-AC4F-418D-AE19-62706E023703}">
                      <ahyp:hlinkClr xmlns:ahyp="http://schemas.microsoft.com/office/drawing/2018/hyperlinkcolor" val="tx"/>
                    </a:ext>
                  </a:extLst>
                </a:hlinkClick>
              </a:rPr>
              <a:t>https://github.com/jintazheng/InfoVisExample.git</a:t>
            </a:r>
            <a:endParaRPr lang="en-US" altLang="zh-CN" dirty="0"/>
          </a:p>
          <a:p>
            <a:pPr lvl="1"/>
            <a:r>
              <a:rPr lang="en-US" altLang="zh-CN" dirty="0"/>
              <a:t>Canvas: canvas/files/softwaretools/python</a:t>
            </a:r>
          </a:p>
          <a:p>
            <a:r>
              <a:rPr lang="en-US" altLang="zh-CN" dirty="0"/>
              <a:t>Requirement:</a:t>
            </a:r>
          </a:p>
          <a:p>
            <a:pPr lvl="1"/>
            <a:r>
              <a:rPr lang="en-US" altLang="zh-CN" dirty="0"/>
              <a:t>Visual studio code</a:t>
            </a:r>
          </a:p>
          <a:p>
            <a:pPr lvl="2"/>
            <a:r>
              <a:rPr lang="en-US" dirty="0"/>
              <a:t>Powershell-&gt;cmd</a:t>
            </a:r>
            <a:endParaRPr lang="en-US" altLang="zh-CN" b="1" dirty="0"/>
          </a:p>
          <a:p>
            <a:pPr lvl="1"/>
            <a:r>
              <a:rPr lang="en-US" altLang="zh-CN" dirty="0"/>
              <a:t>Python 64-bit, version &gt; 3.10</a:t>
            </a:r>
          </a:p>
          <a:p>
            <a:pPr lvl="2"/>
            <a:r>
              <a:rPr lang="en-US" dirty="0">
                <a:hlinkClick r:id="rId4"/>
              </a:rPr>
              <a:t>https://www.python.org/downloads/</a:t>
            </a:r>
            <a:endParaRPr lang="en-US" dirty="0"/>
          </a:p>
        </p:txBody>
      </p:sp>
      <p:pic>
        <p:nvPicPr>
          <p:cNvPr id="5" name="Picture 4">
            <a:extLst>
              <a:ext uri="{FF2B5EF4-FFF2-40B4-BE49-F238E27FC236}">
                <a16:creationId xmlns:a16="http://schemas.microsoft.com/office/drawing/2014/main" id="{1DB454F6-8795-D7F6-0FCD-3AC91D5A2F8F}"/>
              </a:ext>
            </a:extLst>
          </p:cNvPr>
          <p:cNvPicPr>
            <a:picLocks noChangeAspect="1"/>
          </p:cNvPicPr>
          <p:nvPr/>
        </p:nvPicPr>
        <p:blipFill>
          <a:blip r:embed="rId5"/>
          <a:stretch>
            <a:fillRect/>
          </a:stretch>
        </p:blipFill>
        <p:spPr>
          <a:xfrm>
            <a:off x="6307915" y="3132139"/>
            <a:ext cx="5549977" cy="2037248"/>
          </a:xfrm>
          <a:prstGeom prst="rect">
            <a:avLst/>
          </a:prstGeom>
        </p:spPr>
      </p:pic>
    </p:spTree>
    <p:extLst>
      <p:ext uri="{BB962C8B-B14F-4D97-AF65-F5344CB8AC3E}">
        <p14:creationId xmlns:p14="http://schemas.microsoft.com/office/powerpoint/2010/main" val="1620099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Draw a 2D vector field</a:t>
            </a:r>
          </a:p>
        </p:txBody>
      </p:sp>
      <p:sp>
        <p:nvSpPr>
          <p:cNvPr id="6" name="Content Placeholder 5">
            <a:extLst>
              <a:ext uri="{FF2B5EF4-FFF2-40B4-BE49-F238E27FC236}">
                <a16:creationId xmlns:a16="http://schemas.microsoft.com/office/drawing/2014/main" id="{D5D32A9C-B18B-1AE4-E056-EC01D617FACF}"/>
              </a:ext>
            </a:extLst>
          </p:cNvPr>
          <p:cNvSpPr>
            <a:spLocks noGrp="1"/>
          </p:cNvSpPr>
          <p:nvPr>
            <p:ph idx="1"/>
          </p:nvPr>
        </p:nvSpPr>
        <p:spPr>
          <a:xfrm>
            <a:off x="838200" y="1825625"/>
            <a:ext cx="11264900" cy="4351338"/>
          </a:xfrm>
        </p:spPr>
        <p:txBody>
          <a:bodyPr/>
          <a:lstStyle/>
          <a:p>
            <a:r>
              <a:rPr lang="en-US" dirty="0"/>
              <a:t>How to represent more information ?</a:t>
            </a:r>
          </a:p>
          <a:p>
            <a:r>
              <a:rPr lang="en-US" dirty="0"/>
              <a:t>Each grid point has a vector </a:t>
            </a:r>
          </a:p>
          <a:p>
            <a:pPr lvl="1"/>
            <a:r>
              <a:rPr lang="en-US" dirty="0"/>
              <a:t>Direction </a:t>
            </a:r>
          </a:p>
          <a:p>
            <a:pPr lvl="1"/>
            <a:r>
              <a:rPr lang="en-US" dirty="0"/>
              <a:t>Magnitude </a:t>
            </a:r>
          </a:p>
          <a:p>
            <a:pPr lvl="1"/>
            <a:r>
              <a:rPr lang="en-US" dirty="0"/>
              <a:t>Parameter1 </a:t>
            </a:r>
          </a:p>
          <a:p>
            <a:pPr lvl="1"/>
            <a:r>
              <a:rPr lang="en-US" dirty="0"/>
              <a:t>Parameter2</a:t>
            </a:r>
          </a:p>
        </p:txBody>
      </p:sp>
    </p:spTree>
    <p:extLst>
      <p:ext uri="{BB962C8B-B14F-4D97-AF65-F5344CB8AC3E}">
        <p14:creationId xmlns:p14="http://schemas.microsoft.com/office/powerpoint/2010/main" val="2667612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541-F6EF-CCEE-C1C2-ADB027DDCFDC}"/>
              </a:ext>
            </a:extLst>
          </p:cNvPr>
          <p:cNvSpPr>
            <a:spLocks noGrp="1"/>
          </p:cNvSpPr>
          <p:nvPr>
            <p:ph type="title"/>
          </p:nvPr>
        </p:nvSpPr>
        <p:spPr/>
        <p:txBody>
          <a:bodyPr/>
          <a:lstStyle/>
          <a:p>
            <a:r>
              <a:rPr lang="en-US" dirty="0"/>
              <a:t>Attachment and alignment</a:t>
            </a:r>
          </a:p>
        </p:txBody>
      </p:sp>
      <p:sp>
        <p:nvSpPr>
          <p:cNvPr id="5" name="Arrow: Down 4">
            <a:extLst>
              <a:ext uri="{FF2B5EF4-FFF2-40B4-BE49-F238E27FC236}">
                <a16:creationId xmlns:a16="http://schemas.microsoft.com/office/drawing/2014/main" id="{70715557-D4DF-083E-CFFF-758000E05213}"/>
              </a:ext>
            </a:extLst>
          </p:cNvPr>
          <p:cNvSpPr/>
          <p:nvPr/>
        </p:nvSpPr>
        <p:spPr>
          <a:xfrm rot="10800000">
            <a:off x="5413130" y="3147646"/>
            <a:ext cx="753208" cy="186396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0C4EE20C-E344-0F73-4157-AD3F03AE4C25}"/>
              </a:ext>
            </a:extLst>
          </p:cNvPr>
          <p:cNvSpPr/>
          <p:nvPr/>
        </p:nvSpPr>
        <p:spPr>
          <a:xfrm rot="12638924">
            <a:off x="6022729" y="3273668"/>
            <a:ext cx="753208" cy="186396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5">
            <a:extLst>
              <a:ext uri="{FF2B5EF4-FFF2-40B4-BE49-F238E27FC236}">
                <a16:creationId xmlns:a16="http://schemas.microsoft.com/office/drawing/2014/main" id="{D02023F1-1F05-CD5F-399E-88C97A9C126D}"/>
              </a:ext>
            </a:extLst>
          </p:cNvPr>
          <p:cNvSpPr>
            <a:spLocks noGrp="1"/>
          </p:cNvSpPr>
          <p:nvPr>
            <p:ph idx="1"/>
          </p:nvPr>
        </p:nvSpPr>
        <p:spPr>
          <a:xfrm>
            <a:off x="838200" y="1825625"/>
            <a:ext cx="11264900" cy="4351338"/>
          </a:xfrm>
        </p:spPr>
        <p:txBody>
          <a:bodyPr/>
          <a:lstStyle/>
          <a:p>
            <a:r>
              <a:rPr lang="en-US" dirty="0"/>
              <a:t>Direction</a:t>
            </a:r>
          </a:p>
          <a:p>
            <a:pPr lvl="1"/>
            <a:r>
              <a:rPr lang="en-US" dirty="0"/>
              <a:t>Angle of arrow </a:t>
            </a:r>
          </a:p>
          <a:p>
            <a:pPr lvl="1"/>
            <a:endParaRPr lang="en-US" dirty="0"/>
          </a:p>
        </p:txBody>
      </p:sp>
    </p:spTree>
    <p:extLst>
      <p:ext uri="{BB962C8B-B14F-4D97-AF65-F5344CB8AC3E}">
        <p14:creationId xmlns:p14="http://schemas.microsoft.com/office/powerpoint/2010/main" val="308738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541-F6EF-CCEE-C1C2-ADB027DDCFDC}"/>
              </a:ext>
            </a:extLst>
          </p:cNvPr>
          <p:cNvSpPr>
            <a:spLocks noGrp="1"/>
          </p:cNvSpPr>
          <p:nvPr>
            <p:ph type="title"/>
          </p:nvPr>
        </p:nvSpPr>
        <p:spPr/>
        <p:txBody>
          <a:bodyPr/>
          <a:lstStyle/>
          <a:p>
            <a:r>
              <a:rPr lang="en-US" dirty="0"/>
              <a:t>Attachment and alignment</a:t>
            </a:r>
          </a:p>
        </p:txBody>
      </p:sp>
      <p:sp>
        <p:nvSpPr>
          <p:cNvPr id="5" name="Arrow: Down 4">
            <a:extLst>
              <a:ext uri="{FF2B5EF4-FFF2-40B4-BE49-F238E27FC236}">
                <a16:creationId xmlns:a16="http://schemas.microsoft.com/office/drawing/2014/main" id="{70715557-D4DF-083E-CFFF-758000E05213}"/>
              </a:ext>
            </a:extLst>
          </p:cNvPr>
          <p:cNvSpPr/>
          <p:nvPr/>
        </p:nvSpPr>
        <p:spPr>
          <a:xfrm rot="10800000">
            <a:off x="5360377" y="3235569"/>
            <a:ext cx="753208" cy="186396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5">
            <a:extLst>
              <a:ext uri="{FF2B5EF4-FFF2-40B4-BE49-F238E27FC236}">
                <a16:creationId xmlns:a16="http://schemas.microsoft.com/office/drawing/2014/main" id="{D02023F1-1F05-CD5F-399E-88C97A9C126D}"/>
              </a:ext>
            </a:extLst>
          </p:cNvPr>
          <p:cNvSpPr>
            <a:spLocks noGrp="1"/>
          </p:cNvSpPr>
          <p:nvPr>
            <p:ph idx="1"/>
          </p:nvPr>
        </p:nvSpPr>
        <p:spPr>
          <a:xfrm>
            <a:off x="838200" y="1825625"/>
            <a:ext cx="11264900" cy="4351338"/>
          </a:xfrm>
        </p:spPr>
        <p:txBody>
          <a:bodyPr/>
          <a:lstStyle/>
          <a:p>
            <a:r>
              <a:rPr lang="en-US" dirty="0"/>
              <a:t>Magnitude</a:t>
            </a:r>
          </a:p>
          <a:p>
            <a:pPr lvl="1"/>
            <a:r>
              <a:rPr lang="en-US" dirty="0"/>
              <a:t>Color of arrow </a:t>
            </a:r>
          </a:p>
          <a:p>
            <a:pPr lvl="1"/>
            <a:endParaRPr lang="en-US" dirty="0"/>
          </a:p>
        </p:txBody>
      </p:sp>
      <p:sp>
        <p:nvSpPr>
          <p:cNvPr id="3" name="Arrow: Down 2">
            <a:extLst>
              <a:ext uri="{FF2B5EF4-FFF2-40B4-BE49-F238E27FC236}">
                <a16:creationId xmlns:a16="http://schemas.microsoft.com/office/drawing/2014/main" id="{90DB3941-0988-B0BD-86AB-E8C10236D637}"/>
              </a:ext>
            </a:extLst>
          </p:cNvPr>
          <p:cNvSpPr/>
          <p:nvPr/>
        </p:nvSpPr>
        <p:spPr>
          <a:xfrm rot="10800000">
            <a:off x="4431323" y="3235569"/>
            <a:ext cx="753208" cy="186396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8276C731-2538-758A-46BD-E154517CADAD}"/>
              </a:ext>
            </a:extLst>
          </p:cNvPr>
          <p:cNvSpPr/>
          <p:nvPr/>
        </p:nvSpPr>
        <p:spPr>
          <a:xfrm rot="10800000">
            <a:off x="6289430" y="3235569"/>
            <a:ext cx="753208" cy="186396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87418578-B1A9-A2A1-E361-10EE648BD1B2}"/>
              </a:ext>
            </a:extLst>
          </p:cNvPr>
          <p:cNvSpPr/>
          <p:nvPr/>
        </p:nvSpPr>
        <p:spPr>
          <a:xfrm rot="10800000">
            <a:off x="7218482" y="3235569"/>
            <a:ext cx="753208" cy="1863969"/>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975DB65-AFA6-4059-1AFB-8DAA655D486A}"/>
              </a:ext>
            </a:extLst>
          </p:cNvPr>
          <p:cNvSpPr/>
          <p:nvPr/>
        </p:nvSpPr>
        <p:spPr>
          <a:xfrm rot="10800000">
            <a:off x="3502269" y="3235569"/>
            <a:ext cx="753208" cy="1863969"/>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2623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541-F6EF-CCEE-C1C2-ADB027DDCFDC}"/>
              </a:ext>
            </a:extLst>
          </p:cNvPr>
          <p:cNvSpPr>
            <a:spLocks noGrp="1"/>
          </p:cNvSpPr>
          <p:nvPr>
            <p:ph type="title"/>
          </p:nvPr>
        </p:nvSpPr>
        <p:spPr/>
        <p:txBody>
          <a:bodyPr/>
          <a:lstStyle/>
          <a:p>
            <a:r>
              <a:rPr lang="en-US" dirty="0"/>
              <a:t>Attachment and alignment</a:t>
            </a:r>
          </a:p>
        </p:txBody>
      </p:sp>
      <p:sp>
        <p:nvSpPr>
          <p:cNvPr id="8" name="Content Placeholder 5">
            <a:extLst>
              <a:ext uri="{FF2B5EF4-FFF2-40B4-BE49-F238E27FC236}">
                <a16:creationId xmlns:a16="http://schemas.microsoft.com/office/drawing/2014/main" id="{D02023F1-1F05-CD5F-399E-88C97A9C126D}"/>
              </a:ext>
            </a:extLst>
          </p:cNvPr>
          <p:cNvSpPr>
            <a:spLocks noGrp="1"/>
          </p:cNvSpPr>
          <p:nvPr>
            <p:ph idx="1"/>
          </p:nvPr>
        </p:nvSpPr>
        <p:spPr>
          <a:xfrm>
            <a:off x="838200" y="1825625"/>
            <a:ext cx="11264900" cy="4351338"/>
          </a:xfrm>
        </p:spPr>
        <p:txBody>
          <a:bodyPr/>
          <a:lstStyle/>
          <a:p>
            <a:r>
              <a:rPr lang="en-US" dirty="0"/>
              <a:t>Parameter1</a:t>
            </a:r>
          </a:p>
          <a:p>
            <a:pPr lvl="1"/>
            <a:r>
              <a:rPr lang="en-US" dirty="0"/>
              <a:t>Length of arrow </a:t>
            </a:r>
          </a:p>
          <a:p>
            <a:pPr lvl="1"/>
            <a:endParaRPr lang="en-US" dirty="0"/>
          </a:p>
        </p:txBody>
      </p:sp>
      <p:sp>
        <p:nvSpPr>
          <p:cNvPr id="12" name="Arrow: Down 11">
            <a:extLst>
              <a:ext uri="{FF2B5EF4-FFF2-40B4-BE49-F238E27FC236}">
                <a16:creationId xmlns:a16="http://schemas.microsoft.com/office/drawing/2014/main" id="{C53C75FB-1F3F-CD67-35EB-B51F6FFD0F5B}"/>
              </a:ext>
            </a:extLst>
          </p:cNvPr>
          <p:cNvSpPr/>
          <p:nvPr/>
        </p:nvSpPr>
        <p:spPr>
          <a:xfrm rot="10800000">
            <a:off x="5360377" y="3815861"/>
            <a:ext cx="753208" cy="128367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6A83916D-1BD1-90EC-9D3A-0F4498C6C25B}"/>
              </a:ext>
            </a:extLst>
          </p:cNvPr>
          <p:cNvSpPr/>
          <p:nvPr/>
        </p:nvSpPr>
        <p:spPr>
          <a:xfrm rot="10800000">
            <a:off x="4431323" y="3235569"/>
            <a:ext cx="753208" cy="186396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1E390436-6EC6-C712-169A-F90910F38C79}"/>
              </a:ext>
            </a:extLst>
          </p:cNvPr>
          <p:cNvSpPr/>
          <p:nvPr/>
        </p:nvSpPr>
        <p:spPr>
          <a:xfrm rot="10800000">
            <a:off x="6289430" y="3235569"/>
            <a:ext cx="753208" cy="186396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3E627A8-27FB-DF19-CBDC-62928F8B8A33}"/>
              </a:ext>
            </a:extLst>
          </p:cNvPr>
          <p:cNvSpPr/>
          <p:nvPr/>
        </p:nvSpPr>
        <p:spPr>
          <a:xfrm rot="10800000">
            <a:off x="7218482" y="4528037"/>
            <a:ext cx="753208" cy="571500"/>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184BF55D-A95D-6AB9-1204-5E7F896E1AA4}"/>
              </a:ext>
            </a:extLst>
          </p:cNvPr>
          <p:cNvSpPr/>
          <p:nvPr/>
        </p:nvSpPr>
        <p:spPr>
          <a:xfrm rot="10800000">
            <a:off x="3502269" y="4176345"/>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617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541-F6EF-CCEE-C1C2-ADB027DDCFDC}"/>
              </a:ext>
            </a:extLst>
          </p:cNvPr>
          <p:cNvSpPr>
            <a:spLocks noGrp="1"/>
          </p:cNvSpPr>
          <p:nvPr>
            <p:ph type="title"/>
          </p:nvPr>
        </p:nvSpPr>
        <p:spPr/>
        <p:txBody>
          <a:bodyPr/>
          <a:lstStyle/>
          <a:p>
            <a:r>
              <a:rPr lang="en-US" dirty="0"/>
              <a:t>Attachment and alignment</a:t>
            </a:r>
          </a:p>
        </p:txBody>
      </p:sp>
      <p:sp>
        <p:nvSpPr>
          <p:cNvPr id="8" name="Content Placeholder 5">
            <a:extLst>
              <a:ext uri="{FF2B5EF4-FFF2-40B4-BE49-F238E27FC236}">
                <a16:creationId xmlns:a16="http://schemas.microsoft.com/office/drawing/2014/main" id="{D02023F1-1F05-CD5F-399E-88C97A9C126D}"/>
              </a:ext>
            </a:extLst>
          </p:cNvPr>
          <p:cNvSpPr>
            <a:spLocks noGrp="1"/>
          </p:cNvSpPr>
          <p:nvPr>
            <p:ph idx="1"/>
          </p:nvPr>
        </p:nvSpPr>
        <p:spPr>
          <a:xfrm>
            <a:off x="838200" y="1825625"/>
            <a:ext cx="11264900" cy="4351338"/>
          </a:xfrm>
        </p:spPr>
        <p:txBody>
          <a:bodyPr/>
          <a:lstStyle/>
          <a:p>
            <a:r>
              <a:rPr lang="en-US" dirty="0"/>
              <a:t>Parameter2</a:t>
            </a:r>
          </a:p>
          <a:p>
            <a:pPr lvl="1"/>
            <a:r>
              <a:rPr lang="en-US" dirty="0"/>
              <a:t>Length of rectangle </a:t>
            </a:r>
          </a:p>
          <a:p>
            <a:pPr lvl="1"/>
            <a:endParaRPr lang="en-US" dirty="0"/>
          </a:p>
        </p:txBody>
      </p:sp>
      <p:sp>
        <p:nvSpPr>
          <p:cNvPr id="12" name="Arrow: Down 11">
            <a:extLst>
              <a:ext uri="{FF2B5EF4-FFF2-40B4-BE49-F238E27FC236}">
                <a16:creationId xmlns:a16="http://schemas.microsoft.com/office/drawing/2014/main" id="{C53C75FB-1F3F-CD67-35EB-B51F6FFD0F5B}"/>
              </a:ext>
            </a:extLst>
          </p:cNvPr>
          <p:cNvSpPr/>
          <p:nvPr/>
        </p:nvSpPr>
        <p:spPr>
          <a:xfrm rot="10800000">
            <a:off x="5360377" y="3815861"/>
            <a:ext cx="753208" cy="128367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6A83916D-1BD1-90EC-9D3A-0F4498C6C25B}"/>
              </a:ext>
            </a:extLst>
          </p:cNvPr>
          <p:cNvSpPr/>
          <p:nvPr/>
        </p:nvSpPr>
        <p:spPr>
          <a:xfrm rot="10800000">
            <a:off x="4431323" y="3235569"/>
            <a:ext cx="753208" cy="186396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1E390436-6EC6-C712-169A-F90910F38C79}"/>
              </a:ext>
            </a:extLst>
          </p:cNvPr>
          <p:cNvSpPr/>
          <p:nvPr/>
        </p:nvSpPr>
        <p:spPr>
          <a:xfrm rot="10800000">
            <a:off x="6289430" y="3235569"/>
            <a:ext cx="753208" cy="1863969"/>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3E627A8-27FB-DF19-CBDC-62928F8B8A33}"/>
              </a:ext>
            </a:extLst>
          </p:cNvPr>
          <p:cNvSpPr/>
          <p:nvPr/>
        </p:nvSpPr>
        <p:spPr>
          <a:xfrm rot="10800000">
            <a:off x="7218482" y="4528037"/>
            <a:ext cx="753208" cy="571500"/>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184BF55D-A95D-6AB9-1204-5E7F896E1AA4}"/>
              </a:ext>
            </a:extLst>
          </p:cNvPr>
          <p:cNvSpPr/>
          <p:nvPr/>
        </p:nvSpPr>
        <p:spPr>
          <a:xfrm rot="10800000">
            <a:off x="3502269" y="4176345"/>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6DDF3D2-D360-0A35-B49F-6C7FCCFEC78F}"/>
              </a:ext>
            </a:extLst>
          </p:cNvPr>
          <p:cNvSpPr/>
          <p:nvPr/>
        </p:nvSpPr>
        <p:spPr>
          <a:xfrm>
            <a:off x="3502268" y="4862146"/>
            <a:ext cx="753209" cy="5715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F071269-6F28-E981-DA71-B5654662636D}"/>
              </a:ext>
            </a:extLst>
          </p:cNvPr>
          <p:cNvSpPr/>
          <p:nvPr/>
        </p:nvSpPr>
        <p:spPr>
          <a:xfrm>
            <a:off x="4443043" y="4765431"/>
            <a:ext cx="753209" cy="66235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9BCAA6-52AA-32D1-56EE-954AEA3C13CB}"/>
              </a:ext>
            </a:extLst>
          </p:cNvPr>
          <p:cNvSpPr/>
          <p:nvPr/>
        </p:nvSpPr>
        <p:spPr>
          <a:xfrm>
            <a:off x="5372095" y="5099537"/>
            <a:ext cx="753209" cy="33569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DFC174-125A-FA82-6E33-4BA995C41F15}"/>
              </a:ext>
            </a:extLst>
          </p:cNvPr>
          <p:cNvSpPr/>
          <p:nvPr/>
        </p:nvSpPr>
        <p:spPr>
          <a:xfrm>
            <a:off x="6312870" y="4352193"/>
            <a:ext cx="753209" cy="107559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0B6DD1-B776-CD69-AD5E-38232C750CE6}"/>
              </a:ext>
            </a:extLst>
          </p:cNvPr>
          <p:cNvSpPr/>
          <p:nvPr/>
        </p:nvSpPr>
        <p:spPr>
          <a:xfrm>
            <a:off x="7230202" y="5099536"/>
            <a:ext cx="753209" cy="33862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507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C541-F6EF-CCEE-C1C2-ADB027DDCFDC}"/>
              </a:ext>
            </a:extLst>
          </p:cNvPr>
          <p:cNvSpPr>
            <a:spLocks noGrp="1"/>
          </p:cNvSpPr>
          <p:nvPr>
            <p:ph type="title"/>
          </p:nvPr>
        </p:nvSpPr>
        <p:spPr/>
        <p:txBody>
          <a:bodyPr/>
          <a:lstStyle/>
          <a:p>
            <a:r>
              <a:rPr lang="en-US" dirty="0"/>
              <a:t>Use different combination</a:t>
            </a:r>
          </a:p>
        </p:txBody>
      </p:sp>
      <p:sp>
        <p:nvSpPr>
          <p:cNvPr id="4" name="Arrow: Down 3">
            <a:extLst>
              <a:ext uri="{FF2B5EF4-FFF2-40B4-BE49-F238E27FC236}">
                <a16:creationId xmlns:a16="http://schemas.microsoft.com/office/drawing/2014/main" id="{45F425C3-F5D9-5AF8-DD47-D06C1F3694F7}"/>
              </a:ext>
            </a:extLst>
          </p:cNvPr>
          <p:cNvSpPr/>
          <p:nvPr/>
        </p:nvSpPr>
        <p:spPr>
          <a:xfrm rot="10800000">
            <a:off x="3686907" y="3130060"/>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81077D0-18AF-D5E0-1117-14AE2FB68A9B}"/>
              </a:ext>
            </a:extLst>
          </p:cNvPr>
          <p:cNvSpPr/>
          <p:nvPr/>
        </p:nvSpPr>
        <p:spPr>
          <a:xfrm>
            <a:off x="3686906" y="3815861"/>
            <a:ext cx="753209" cy="5715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9749EFAB-44F8-E1B0-3174-82699C032FB2}"/>
              </a:ext>
            </a:extLst>
          </p:cNvPr>
          <p:cNvSpPr/>
          <p:nvPr/>
        </p:nvSpPr>
        <p:spPr>
          <a:xfrm rot="10800000">
            <a:off x="4911968" y="3130060"/>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4D4A1E1-245E-A024-5BEA-14F5511426C5}"/>
              </a:ext>
            </a:extLst>
          </p:cNvPr>
          <p:cNvSpPr/>
          <p:nvPr/>
        </p:nvSpPr>
        <p:spPr>
          <a:xfrm>
            <a:off x="4911966" y="3725006"/>
            <a:ext cx="753209" cy="7532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DEE9B2E3-9280-0ABE-5DDA-CA3B578A0F34}"/>
              </a:ext>
            </a:extLst>
          </p:cNvPr>
          <p:cNvSpPr/>
          <p:nvPr/>
        </p:nvSpPr>
        <p:spPr>
          <a:xfrm rot="10800000">
            <a:off x="6139955" y="3130061"/>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ircle: Hollow 9">
            <a:extLst>
              <a:ext uri="{FF2B5EF4-FFF2-40B4-BE49-F238E27FC236}">
                <a16:creationId xmlns:a16="http://schemas.microsoft.com/office/drawing/2014/main" id="{9F886EBC-973A-BD82-9DC5-5ADA07D5494E}"/>
              </a:ext>
            </a:extLst>
          </p:cNvPr>
          <p:cNvSpPr/>
          <p:nvPr/>
        </p:nvSpPr>
        <p:spPr>
          <a:xfrm>
            <a:off x="6137026" y="3725005"/>
            <a:ext cx="753209" cy="753209"/>
          </a:xfrm>
          <a:prstGeom prst="don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Down 10">
            <a:extLst>
              <a:ext uri="{FF2B5EF4-FFF2-40B4-BE49-F238E27FC236}">
                <a16:creationId xmlns:a16="http://schemas.microsoft.com/office/drawing/2014/main" id="{3D810368-D692-C7A0-F73C-797D4767AC13}"/>
              </a:ext>
            </a:extLst>
          </p:cNvPr>
          <p:cNvSpPr/>
          <p:nvPr/>
        </p:nvSpPr>
        <p:spPr>
          <a:xfrm rot="10800000">
            <a:off x="7362085" y="3118334"/>
            <a:ext cx="753208" cy="923192"/>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06C8708-95ED-39B4-926C-3723F30349A8}"/>
              </a:ext>
            </a:extLst>
          </p:cNvPr>
          <p:cNvSpPr/>
          <p:nvPr/>
        </p:nvSpPr>
        <p:spPr>
          <a:xfrm>
            <a:off x="7370869" y="3634153"/>
            <a:ext cx="753209" cy="75320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905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Design a new glyph</a:t>
            </a:r>
          </a:p>
        </p:txBody>
      </p:sp>
      <p:sp>
        <p:nvSpPr>
          <p:cNvPr id="6" name="Content Placeholder 5">
            <a:extLst>
              <a:ext uri="{FF2B5EF4-FFF2-40B4-BE49-F238E27FC236}">
                <a16:creationId xmlns:a16="http://schemas.microsoft.com/office/drawing/2014/main" id="{D5D32A9C-B18B-1AE4-E056-EC01D617FACF}"/>
              </a:ext>
            </a:extLst>
          </p:cNvPr>
          <p:cNvSpPr>
            <a:spLocks noGrp="1"/>
          </p:cNvSpPr>
          <p:nvPr>
            <p:ph idx="1"/>
          </p:nvPr>
        </p:nvSpPr>
        <p:spPr/>
        <p:txBody>
          <a:bodyPr/>
          <a:lstStyle/>
          <a:p>
            <a:r>
              <a:rPr lang="en-US" dirty="0"/>
              <a:t>Combine the primitives that we have</a:t>
            </a:r>
          </a:p>
          <a:p>
            <a:pPr lvl="1"/>
            <a:r>
              <a:rPr lang="en-US" dirty="0"/>
              <a:t>Arrow</a:t>
            </a:r>
          </a:p>
          <a:p>
            <a:pPr lvl="1"/>
            <a:r>
              <a:rPr lang="en-US" dirty="0"/>
              <a:t>Sphere</a:t>
            </a:r>
          </a:p>
          <a:p>
            <a:pPr lvl="1"/>
            <a:r>
              <a:rPr lang="en-US" dirty="0"/>
              <a:t>Plane</a:t>
            </a:r>
          </a:p>
          <a:p>
            <a:pPr lvl="1"/>
            <a:r>
              <a:rPr lang="en-US" dirty="0"/>
              <a:t>Line</a:t>
            </a:r>
          </a:p>
          <a:p>
            <a:pPr lvl="1"/>
            <a:r>
              <a:rPr lang="en-US" dirty="0"/>
              <a:t>Box</a:t>
            </a:r>
          </a:p>
          <a:p>
            <a:pPr lvl="1"/>
            <a:r>
              <a:rPr lang="en-US" dirty="0"/>
              <a:t>Cone</a:t>
            </a:r>
          </a:p>
          <a:p>
            <a:pPr lvl="1"/>
            <a:r>
              <a:rPr lang="en-US" dirty="0"/>
              <a:t>Polygon</a:t>
            </a:r>
          </a:p>
          <a:p>
            <a:pPr lvl="1"/>
            <a:r>
              <a:rPr lang="en-US" dirty="0"/>
              <a:t>Disk</a:t>
            </a:r>
          </a:p>
          <a:p>
            <a:pPr lvl="1"/>
            <a:r>
              <a:rPr lang="en-US" dirty="0"/>
              <a:t>Cylinder</a:t>
            </a:r>
          </a:p>
        </p:txBody>
      </p:sp>
      <p:pic>
        <p:nvPicPr>
          <p:cNvPr id="3" name="Picture 2">
            <a:extLst>
              <a:ext uri="{FF2B5EF4-FFF2-40B4-BE49-F238E27FC236}">
                <a16:creationId xmlns:a16="http://schemas.microsoft.com/office/drawing/2014/main" id="{AE28978E-0FEA-B1C4-4643-07FD96E4CDE8}"/>
              </a:ext>
            </a:extLst>
          </p:cNvPr>
          <p:cNvPicPr>
            <a:picLocks noChangeAspect="1"/>
          </p:cNvPicPr>
          <p:nvPr/>
        </p:nvPicPr>
        <p:blipFill>
          <a:blip r:embed="rId2"/>
          <a:stretch>
            <a:fillRect/>
          </a:stretch>
        </p:blipFill>
        <p:spPr>
          <a:xfrm>
            <a:off x="6261100" y="2409825"/>
            <a:ext cx="5930900" cy="4448175"/>
          </a:xfrm>
          <a:prstGeom prst="rect">
            <a:avLst/>
          </a:prstGeom>
        </p:spPr>
      </p:pic>
    </p:spTree>
    <p:extLst>
      <p:ext uri="{BB962C8B-B14F-4D97-AF65-F5344CB8AC3E}">
        <p14:creationId xmlns:p14="http://schemas.microsoft.com/office/powerpoint/2010/main" val="1977988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Design your own glyph !</a:t>
            </a:r>
          </a:p>
        </p:txBody>
      </p:sp>
      <p:sp>
        <p:nvSpPr>
          <p:cNvPr id="6" name="Content Placeholder 5">
            <a:extLst>
              <a:ext uri="{FF2B5EF4-FFF2-40B4-BE49-F238E27FC236}">
                <a16:creationId xmlns:a16="http://schemas.microsoft.com/office/drawing/2014/main" id="{D5D32A9C-B18B-1AE4-E056-EC01D617FACF}"/>
              </a:ext>
            </a:extLst>
          </p:cNvPr>
          <p:cNvSpPr>
            <a:spLocks noGrp="1"/>
          </p:cNvSpPr>
          <p:nvPr>
            <p:ph idx="1"/>
          </p:nvPr>
        </p:nvSpPr>
        <p:spPr/>
        <p:txBody>
          <a:bodyPr/>
          <a:lstStyle/>
          <a:p>
            <a:r>
              <a:rPr lang="en-US" dirty="0"/>
              <a:t>Combine the primitives that we have</a:t>
            </a:r>
          </a:p>
          <a:p>
            <a:pPr lvl="1"/>
            <a:r>
              <a:rPr lang="en-US" dirty="0"/>
              <a:t>Arrow</a:t>
            </a:r>
          </a:p>
          <a:p>
            <a:pPr lvl="1"/>
            <a:r>
              <a:rPr lang="en-US" dirty="0"/>
              <a:t>Sphere</a:t>
            </a:r>
          </a:p>
          <a:p>
            <a:pPr lvl="1"/>
            <a:r>
              <a:rPr lang="en-US" dirty="0"/>
              <a:t>Plane</a:t>
            </a:r>
          </a:p>
          <a:p>
            <a:pPr lvl="1"/>
            <a:r>
              <a:rPr lang="en-US" dirty="0"/>
              <a:t>Line</a:t>
            </a:r>
          </a:p>
          <a:p>
            <a:pPr lvl="1"/>
            <a:r>
              <a:rPr lang="en-US" dirty="0"/>
              <a:t>Box</a:t>
            </a:r>
          </a:p>
          <a:p>
            <a:pPr lvl="1"/>
            <a:r>
              <a:rPr lang="en-US" dirty="0"/>
              <a:t>Cone</a:t>
            </a:r>
          </a:p>
          <a:p>
            <a:pPr lvl="1"/>
            <a:r>
              <a:rPr lang="en-US" dirty="0"/>
              <a:t>Polygon</a:t>
            </a:r>
          </a:p>
          <a:p>
            <a:pPr lvl="1"/>
            <a:r>
              <a:rPr lang="en-US" dirty="0"/>
              <a:t>Disk</a:t>
            </a:r>
          </a:p>
          <a:p>
            <a:pPr lvl="1"/>
            <a:r>
              <a:rPr lang="en-US" dirty="0"/>
              <a:t>Cylinder</a:t>
            </a:r>
          </a:p>
        </p:txBody>
      </p:sp>
    </p:spTree>
    <p:extLst>
      <p:ext uri="{BB962C8B-B14F-4D97-AF65-F5344CB8AC3E}">
        <p14:creationId xmlns:p14="http://schemas.microsoft.com/office/powerpoint/2010/main" val="3946111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28038-876F-4851-4F0B-897F9BABF464}"/>
              </a:ext>
            </a:extLst>
          </p:cNvPr>
          <p:cNvPicPr>
            <a:picLocks noChangeAspect="1"/>
          </p:cNvPicPr>
          <p:nvPr/>
        </p:nvPicPr>
        <p:blipFill>
          <a:blip r:embed="rId2"/>
          <a:stretch>
            <a:fillRect/>
          </a:stretch>
        </p:blipFill>
        <p:spPr>
          <a:xfrm>
            <a:off x="6096000" y="2684410"/>
            <a:ext cx="5264201" cy="3095460"/>
          </a:xfrm>
          <a:prstGeom prst="rect">
            <a:avLst/>
          </a:prstGeom>
        </p:spPr>
      </p:pic>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Apply glyphs to 2D vector field</a:t>
            </a:r>
          </a:p>
        </p:txBody>
      </p:sp>
      <p:sp>
        <p:nvSpPr>
          <p:cNvPr id="12" name="TextBox 11">
            <a:extLst>
              <a:ext uri="{FF2B5EF4-FFF2-40B4-BE49-F238E27FC236}">
                <a16:creationId xmlns:a16="http://schemas.microsoft.com/office/drawing/2014/main" id="{BDF53941-DC8D-1DA8-9D0D-E50BA0F4AA2F}"/>
              </a:ext>
            </a:extLst>
          </p:cNvPr>
          <p:cNvSpPr txBox="1"/>
          <p:nvPr/>
        </p:nvSpPr>
        <p:spPr>
          <a:xfrm>
            <a:off x="6025565" y="4063163"/>
            <a:ext cx="488950" cy="830997"/>
          </a:xfrm>
          <a:prstGeom prst="rect">
            <a:avLst/>
          </a:prstGeom>
          <a:noFill/>
        </p:spPr>
        <p:txBody>
          <a:bodyPr wrap="square">
            <a:spAutoFit/>
          </a:bodyPr>
          <a:lstStyle/>
          <a:p>
            <a:r>
              <a:rPr lang="en-US" sz="4800" b="1" dirty="0"/>
              <a:t>+</a:t>
            </a:r>
          </a:p>
        </p:txBody>
      </p:sp>
      <p:sp>
        <p:nvSpPr>
          <p:cNvPr id="5" name="TextBox 4">
            <a:extLst>
              <a:ext uri="{FF2B5EF4-FFF2-40B4-BE49-F238E27FC236}">
                <a16:creationId xmlns:a16="http://schemas.microsoft.com/office/drawing/2014/main" id="{B5A12E0C-C528-7177-639D-F378B7A04C57}"/>
              </a:ext>
            </a:extLst>
          </p:cNvPr>
          <p:cNvSpPr txBox="1"/>
          <p:nvPr/>
        </p:nvSpPr>
        <p:spPr>
          <a:xfrm>
            <a:off x="2433175" y="2238714"/>
            <a:ext cx="1663944" cy="523220"/>
          </a:xfrm>
          <a:prstGeom prst="rect">
            <a:avLst/>
          </a:prstGeom>
          <a:noFill/>
        </p:spPr>
        <p:txBody>
          <a:bodyPr wrap="square">
            <a:spAutoFit/>
          </a:bodyPr>
          <a:lstStyle/>
          <a:p>
            <a:pPr lvl="1"/>
            <a:r>
              <a:rPr lang="en-US" sz="2800" dirty="0"/>
              <a:t>Glyph</a:t>
            </a:r>
          </a:p>
        </p:txBody>
      </p:sp>
      <p:sp>
        <p:nvSpPr>
          <p:cNvPr id="6" name="TextBox 5">
            <a:extLst>
              <a:ext uri="{FF2B5EF4-FFF2-40B4-BE49-F238E27FC236}">
                <a16:creationId xmlns:a16="http://schemas.microsoft.com/office/drawing/2014/main" id="{2F6A6B6E-40EB-B116-9B05-16BA6BF8BC87}"/>
              </a:ext>
            </a:extLst>
          </p:cNvPr>
          <p:cNvSpPr txBox="1"/>
          <p:nvPr/>
        </p:nvSpPr>
        <p:spPr>
          <a:xfrm>
            <a:off x="7790621" y="2238714"/>
            <a:ext cx="1663944" cy="523220"/>
          </a:xfrm>
          <a:prstGeom prst="rect">
            <a:avLst/>
          </a:prstGeom>
          <a:noFill/>
        </p:spPr>
        <p:txBody>
          <a:bodyPr wrap="square">
            <a:spAutoFit/>
          </a:bodyPr>
          <a:lstStyle/>
          <a:p>
            <a:pPr lvl="1"/>
            <a:r>
              <a:rPr lang="en-US" sz="2800" dirty="0"/>
              <a:t>Data</a:t>
            </a:r>
          </a:p>
        </p:txBody>
      </p:sp>
      <p:pic>
        <p:nvPicPr>
          <p:cNvPr id="9" name="Picture 8">
            <a:extLst>
              <a:ext uri="{FF2B5EF4-FFF2-40B4-BE49-F238E27FC236}">
                <a16:creationId xmlns:a16="http://schemas.microsoft.com/office/drawing/2014/main" id="{DB34A15C-4176-138F-A9B9-66CAAB1B520E}"/>
              </a:ext>
            </a:extLst>
          </p:cNvPr>
          <p:cNvPicPr>
            <a:picLocks noChangeAspect="1"/>
          </p:cNvPicPr>
          <p:nvPr/>
        </p:nvPicPr>
        <p:blipFill>
          <a:blip r:embed="rId3"/>
          <a:stretch>
            <a:fillRect/>
          </a:stretch>
        </p:blipFill>
        <p:spPr>
          <a:xfrm>
            <a:off x="1758026" y="3152377"/>
            <a:ext cx="3246530" cy="2104274"/>
          </a:xfrm>
          <a:prstGeom prst="rect">
            <a:avLst/>
          </a:prstGeom>
        </p:spPr>
      </p:pic>
    </p:spTree>
    <p:extLst>
      <p:ext uri="{BB962C8B-B14F-4D97-AF65-F5344CB8AC3E}">
        <p14:creationId xmlns:p14="http://schemas.microsoft.com/office/powerpoint/2010/main" val="485994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068C77-B5CE-C6EC-BED1-EE97F41DC8B2}"/>
              </a:ext>
            </a:extLst>
          </p:cNvPr>
          <p:cNvPicPr>
            <a:picLocks noChangeAspect="1"/>
          </p:cNvPicPr>
          <p:nvPr/>
        </p:nvPicPr>
        <p:blipFill>
          <a:blip r:embed="rId2"/>
          <a:stretch>
            <a:fillRect/>
          </a:stretch>
        </p:blipFill>
        <p:spPr>
          <a:xfrm>
            <a:off x="264574" y="0"/>
            <a:ext cx="11662852" cy="6858000"/>
          </a:xfrm>
          <a:prstGeom prst="rect">
            <a:avLst/>
          </a:prstGeom>
        </p:spPr>
      </p:pic>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Apply glyphs to 2D vector field</a:t>
            </a:r>
          </a:p>
        </p:txBody>
      </p:sp>
    </p:spTree>
    <p:extLst>
      <p:ext uri="{BB962C8B-B14F-4D97-AF65-F5344CB8AC3E}">
        <p14:creationId xmlns:p14="http://schemas.microsoft.com/office/powerpoint/2010/main" val="40363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A86D-0428-7B34-2E0A-3161330051B0}"/>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23EEFE-E3D8-F2C5-7E40-88E6AFA640A7}"/>
              </a:ext>
            </a:extLst>
          </p:cNvPr>
          <p:cNvSpPr>
            <a:spLocks noGrp="1"/>
          </p:cNvSpPr>
          <p:nvPr>
            <p:ph idx="1"/>
          </p:nvPr>
        </p:nvSpPr>
        <p:spPr/>
        <p:txBody>
          <a:bodyPr/>
          <a:lstStyle/>
          <a:p>
            <a:r>
              <a:rPr lang="en-US" dirty="0"/>
              <a:t>Phython3.10  –m venv studysession</a:t>
            </a:r>
          </a:p>
        </p:txBody>
      </p:sp>
      <p:pic>
        <p:nvPicPr>
          <p:cNvPr id="5" name="Picture 4">
            <a:extLst>
              <a:ext uri="{FF2B5EF4-FFF2-40B4-BE49-F238E27FC236}">
                <a16:creationId xmlns:a16="http://schemas.microsoft.com/office/drawing/2014/main" id="{6ED7479A-6111-C1A2-4D47-26A0F43FA6AC}"/>
              </a:ext>
            </a:extLst>
          </p:cNvPr>
          <p:cNvPicPr>
            <a:picLocks noChangeAspect="1"/>
          </p:cNvPicPr>
          <p:nvPr/>
        </p:nvPicPr>
        <p:blipFill>
          <a:blip r:embed="rId2"/>
          <a:stretch>
            <a:fillRect/>
          </a:stretch>
        </p:blipFill>
        <p:spPr>
          <a:xfrm>
            <a:off x="1139214" y="2256081"/>
            <a:ext cx="9686925" cy="1933575"/>
          </a:xfrm>
          <a:prstGeom prst="rect">
            <a:avLst/>
          </a:prstGeom>
        </p:spPr>
      </p:pic>
    </p:spTree>
    <p:extLst>
      <p:ext uri="{BB962C8B-B14F-4D97-AF65-F5344CB8AC3E}">
        <p14:creationId xmlns:p14="http://schemas.microsoft.com/office/powerpoint/2010/main" val="478533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00AC9-BC22-777E-4AEC-6F71AD84B7AF}"/>
              </a:ext>
            </a:extLst>
          </p:cNvPr>
          <p:cNvPicPr>
            <a:picLocks noChangeAspect="1"/>
          </p:cNvPicPr>
          <p:nvPr/>
        </p:nvPicPr>
        <p:blipFill>
          <a:blip r:embed="rId2"/>
          <a:stretch>
            <a:fillRect/>
          </a:stretch>
        </p:blipFill>
        <p:spPr>
          <a:xfrm>
            <a:off x="264574" y="0"/>
            <a:ext cx="11662852" cy="6858000"/>
          </a:xfrm>
          <a:prstGeom prst="rect">
            <a:avLst/>
          </a:prstGeom>
        </p:spPr>
      </p:pic>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Apply glyphs to 2D vector field</a:t>
            </a:r>
          </a:p>
        </p:txBody>
      </p:sp>
    </p:spTree>
    <p:extLst>
      <p:ext uri="{BB962C8B-B14F-4D97-AF65-F5344CB8AC3E}">
        <p14:creationId xmlns:p14="http://schemas.microsoft.com/office/powerpoint/2010/main" val="2848151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FDF1B1-C7E6-06F4-DF7B-DCEF32E8827B}"/>
              </a:ext>
            </a:extLst>
          </p:cNvPr>
          <p:cNvPicPr>
            <a:picLocks noChangeAspect="1"/>
          </p:cNvPicPr>
          <p:nvPr/>
        </p:nvPicPr>
        <p:blipFill>
          <a:blip r:embed="rId2"/>
          <a:stretch>
            <a:fillRect/>
          </a:stretch>
        </p:blipFill>
        <p:spPr>
          <a:xfrm>
            <a:off x="264574" y="0"/>
            <a:ext cx="11662852" cy="6858000"/>
          </a:xfrm>
          <a:prstGeom prst="rect">
            <a:avLst/>
          </a:prstGeom>
        </p:spPr>
      </p:pic>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Apply glyphs to 2D vector field</a:t>
            </a:r>
          </a:p>
        </p:txBody>
      </p:sp>
    </p:spTree>
    <p:extLst>
      <p:ext uri="{BB962C8B-B14F-4D97-AF65-F5344CB8AC3E}">
        <p14:creationId xmlns:p14="http://schemas.microsoft.com/office/powerpoint/2010/main" val="230134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8B23E8-855E-D0D0-23EF-F210586F04B5}"/>
              </a:ext>
            </a:extLst>
          </p:cNvPr>
          <p:cNvPicPr>
            <a:picLocks noChangeAspect="1"/>
          </p:cNvPicPr>
          <p:nvPr/>
        </p:nvPicPr>
        <p:blipFill>
          <a:blip r:embed="rId2"/>
          <a:stretch>
            <a:fillRect/>
          </a:stretch>
        </p:blipFill>
        <p:spPr>
          <a:xfrm>
            <a:off x="264574" y="0"/>
            <a:ext cx="11662852" cy="6858000"/>
          </a:xfrm>
          <a:prstGeom prst="rect">
            <a:avLst/>
          </a:prstGeom>
        </p:spPr>
      </p:pic>
      <p:sp>
        <p:nvSpPr>
          <p:cNvPr id="2" name="Title 1">
            <a:extLst>
              <a:ext uri="{FF2B5EF4-FFF2-40B4-BE49-F238E27FC236}">
                <a16:creationId xmlns:a16="http://schemas.microsoft.com/office/drawing/2014/main" id="{06D09E5C-2566-8079-BDD9-43D803DB0A8A}"/>
              </a:ext>
            </a:extLst>
          </p:cNvPr>
          <p:cNvSpPr>
            <a:spLocks noGrp="1"/>
          </p:cNvSpPr>
          <p:nvPr>
            <p:ph type="title"/>
          </p:nvPr>
        </p:nvSpPr>
        <p:spPr/>
        <p:txBody>
          <a:bodyPr/>
          <a:lstStyle/>
          <a:p>
            <a:r>
              <a:rPr lang="en-US" dirty="0"/>
              <a:t>Apply glyphs to 2D vector field</a:t>
            </a:r>
          </a:p>
        </p:txBody>
      </p:sp>
    </p:spTree>
    <p:extLst>
      <p:ext uri="{BB962C8B-B14F-4D97-AF65-F5344CB8AC3E}">
        <p14:creationId xmlns:p14="http://schemas.microsoft.com/office/powerpoint/2010/main" val="1800044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404CC-1783-B4AF-E56D-169F3D5B3068}"/>
              </a:ext>
            </a:extLst>
          </p:cNvPr>
          <p:cNvPicPr>
            <a:picLocks noChangeAspect="1"/>
          </p:cNvPicPr>
          <p:nvPr/>
        </p:nvPicPr>
        <p:blipFill>
          <a:blip r:embed="rId2"/>
          <a:stretch>
            <a:fillRect/>
          </a:stretch>
        </p:blipFill>
        <p:spPr>
          <a:xfrm>
            <a:off x="0" y="2167636"/>
            <a:ext cx="12192000" cy="2279985"/>
          </a:xfrm>
          <a:prstGeom prst="rect">
            <a:avLst/>
          </a:prstGeom>
        </p:spPr>
      </p:pic>
      <p:sp>
        <p:nvSpPr>
          <p:cNvPr id="4" name="Rectangle 3">
            <a:extLst>
              <a:ext uri="{FF2B5EF4-FFF2-40B4-BE49-F238E27FC236}">
                <a16:creationId xmlns:a16="http://schemas.microsoft.com/office/drawing/2014/main" id="{6A49B092-5135-D250-5042-2AC5A7E99587}"/>
              </a:ext>
            </a:extLst>
          </p:cNvPr>
          <p:cNvSpPr/>
          <p:nvPr/>
        </p:nvSpPr>
        <p:spPr>
          <a:xfrm>
            <a:off x="1723292" y="2681654"/>
            <a:ext cx="10401300" cy="2286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7855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404CC-1783-B4AF-E56D-169F3D5B3068}"/>
              </a:ext>
            </a:extLst>
          </p:cNvPr>
          <p:cNvPicPr>
            <a:picLocks noChangeAspect="1"/>
          </p:cNvPicPr>
          <p:nvPr/>
        </p:nvPicPr>
        <p:blipFill>
          <a:blip r:embed="rId2"/>
          <a:stretch>
            <a:fillRect/>
          </a:stretch>
        </p:blipFill>
        <p:spPr>
          <a:xfrm>
            <a:off x="0" y="2167636"/>
            <a:ext cx="12192000" cy="2279985"/>
          </a:xfrm>
          <a:prstGeom prst="rect">
            <a:avLst/>
          </a:prstGeom>
        </p:spPr>
      </p:pic>
      <p:sp>
        <p:nvSpPr>
          <p:cNvPr id="4" name="Rectangle 3">
            <a:extLst>
              <a:ext uri="{FF2B5EF4-FFF2-40B4-BE49-F238E27FC236}">
                <a16:creationId xmlns:a16="http://schemas.microsoft.com/office/drawing/2014/main" id="{36CDA54B-3CF9-C441-E941-E89A8A46BC53}"/>
              </a:ext>
            </a:extLst>
          </p:cNvPr>
          <p:cNvSpPr/>
          <p:nvPr/>
        </p:nvSpPr>
        <p:spPr>
          <a:xfrm>
            <a:off x="1723292" y="2892670"/>
            <a:ext cx="10401300" cy="2286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381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404CC-1783-B4AF-E56D-169F3D5B3068}"/>
              </a:ext>
            </a:extLst>
          </p:cNvPr>
          <p:cNvPicPr>
            <a:picLocks noChangeAspect="1"/>
          </p:cNvPicPr>
          <p:nvPr/>
        </p:nvPicPr>
        <p:blipFill>
          <a:blip r:embed="rId2"/>
          <a:stretch>
            <a:fillRect/>
          </a:stretch>
        </p:blipFill>
        <p:spPr>
          <a:xfrm>
            <a:off x="0" y="2167636"/>
            <a:ext cx="12192000" cy="2279985"/>
          </a:xfrm>
          <a:prstGeom prst="rect">
            <a:avLst/>
          </a:prstGeom>
        </p:spPr>
      </p:pic>
      <p:sp>
        <p:nvSpPr>
          <p:cNvPr id="4" name="Rectangle 3">
            <a:extLst>
              <a:ext uri="{FF2B5EF4-FFF2-40B4-BE49-F238E27FC236}">
                <a16:creationId xmlns:a16="http://schemas.microsoft.com/office/drawing/2014/main" id="{55AB4FE6-244D-36DC-A5E3-88114810BF90}"/>
              </a:ext>
            </a:extLst>
          </p:cNvPr>
          <p:cNvSpPr/>
          <p:nvPr/>
        </p:nvSpPr>
        <p:spPr>
          <a:xfrm>
            <a:off x="1723292" y="3121270"/>
            <a:ext cx="10401300" cy="2286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72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404CC-1783-B4AF-E56D-169F3D5B3068}"/>
              </a:ext>
            </a:extLst>
          </p:cNvPr>
          <p:cNvPicPr>
            <a:picLocks noChangeAspect="1"/>
          </p:cNvPicPr>
          <p:nvPr/>
        </p:nvPicPr>
        <p:blipFill>
          <a:blip r:embed="rId2"/>
          <a:stretch>
            <a:fillRect/>
          </a:stretch>
        </p:blipFill>
        <p:spPr>
          <a:xfrm>
            <a:off x="0" y="2167636"/>
            <a:ext cx="12192000" cy="2279985"/>
          </a:xfrm>
          <a:prstGeom prst="rect">
            <a:avLst/>
          </a:prstGeom>
        </p:spPr>
      </p:pic>
      <p:sp>
        <p:nvSpPr>
          <p:cNvPr id="4" name="Rectangle 3">
            <a:extLst>
              <a:ext uri="{FF2B5EF4-FFF2-40B4-BE49-F238E27FC236}">
                <a16:creationId xmlns:a16="http://schemas.microsoft.com/office/drawing/2014/main" id="{FF521CAC-A118-7CF6-3E84-B41094D70E05}"/>
              </a:ext>
            </a:extLst>
          </p:cNvPr>
          <p:cNvSpPr/>
          <p:nvPr/>
        </p:nvSpPr>
        <p:spPr>
          <a:xfrm>
            <a:off x="1723292" y="3323493"/>
            <a:ext cx="10401300" cy="2286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197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404CC-1783-B4AF-E56D-169F3D5B3068}"/>
              </a:ext>
            </a:extLst>
          </p:cNvPr>
          <p:cNvPicPr>
            <a:picLocks noChangeAspect="1"/>
          </p:cNvPicPr>
          <p:nvPr/>
        </p:nvPicPr>
        <p:blipFill>
          <a:blip r:embed="rId2"/>
          <a:stretch>
            <a:fillRect/>
          </a:stretch>
        </p:blipFill>
        <p:spPr>
          <a:xfrm>
            <a:off x="0" y="2167636"/>
            <a:ext cx="12192000" cy="2279985"/>
          </a:xfrm>
          <a:prstGeom prst="rect">
            <a:avLst/>
          </a:prstGeom>
        </p:spPr>
      </p:pic>
      <p:sp>
        <p:nvSpPr>
          <p:cNvPr id="3" name="Rectangle 2">
            <a:extLst>
              <a:ext uri="{FF2B5EF4-FFF2-40B4-BE49-F238E27FC236}">
                <a16:creationId xmlns:a16="http://schemas.microsoft.com/office/drawing/2014/main" id="{126D9C08-D859-250B-0DBD-523BC4805D88}"/>
              </a:ext>
            </a:extLst>
          </p:cNvPr>
          <p:cNvSpPr/>
          <p:nvPr/>
        </p:nvSpPr>
        <p:spPr>
          <a:xfrm>
            <a:off x="1723292" y="3534507"/>
            <a:ext cx="10401300" cy="22860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870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30C4-91D4-FDD1-217A-EA13C112290B}"/>
              </a:ext>
            </a:extLst>
          </p:cNvPr>
          <p:cNvSpPr>
            <a:spLocks noGrp="1"/>
          </p:cNvSpPr>
          <p:nvPr>
            <p:ph type="title"/>
          </p:nvPr>
        </p:nvSpPr>
        <p:spPr>
          <a:xfrm>
            <a:off x="4419356" y="2980958"/>
            <a:ext cx="3353288" cy="896083"/>
          </a:xfrm>
        </p:spPr>
        <p:txBody>
          <a:bodyPr>
            <a:normAutofit fontScale="90000"/>
          </a:bodyPr>
          <a:lstStyle/>
          <a:p>
            <a:r>
              <a:rPr lang="en-US" dirty="0"/>
              <a:t>Thank you</a:t>
            </a:r>
          </a:p>
        </p:txBody>
      </p:sp>
    </p:spTree>
    <p:extLst>
      <p:ext uri="{BB962C8B-B14F-4D97-AF65-F5344CB8AC3E}">
        <p14:creationId xmlns:p14="http://schemas.microsoft.com/office/powerpoint/2010/main" val="216816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9B35D5-C235-D03B-8716-2E9477C90AF3}"/>
              </a:ext>
            </a:extLst>
          </p:cNvPr>
          <p:cNvPicPr>
            <a:picLocks noChangeAspect="1"/>
          </p:cNvPicPr>
          <p:nvPr/>
        </p:nvPicPr>
        <p:blipFill>
          <a:blip r:embed="rId2"/>
          <a:stretch>
            <a:fillRect/>
          </a:stretch>
        </p:blipFill>
        <p:spPr>
          <a:xfrm>
            <a:off x="1151914" y="2281481"/>
            <a:ext cx="9493089" cy="1933575"/>
          </a:xfrm>
          <a:prstGeom prst="rect">
            <a:avLst/>
          </a:prstGeom>
        </p:spPr>
      </p:pic>
      <p:sp>
        <p:nvSpPr>
          <p:cNvPr id="2" name="Title 1">
            <a:extLst>
              <a:ext uri="{FF2B5EF4-FFF2-40B4-BE49-F238E27FC236}">
                <a16:creationId xmlns:a16="http://schemas.microsoft.com/office/drawing/2014/main" id="{C122A86D-0428-7B34-2E0A-3161330051B0}"/>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23EEFE-E3D8-F2C5-7E40-88E6AFA640A7}"/>
              </a:ext>
            </a:extLst>
          </p:cNvPr>
          <p:cNvSpPr>
            <a:spLocks noGrp="1"/>
          </p:cNvSpPr>
          <p:nvPr>
            <p:ph idx="1"/>
          </p:nvPr>
        </p:nvSpPr>
        <p:spPr/>
        <p:txBody>
          <a:bodyPr/>
          <a:lstStyle/>
          <a:p>
            <a:r>
              <a:rPr lang="en-US" dirty="0"/>
              <a:t>…&gt;studysession\Scripts\activate</a:t>
            </a:r>
          </a:p>
        </p:txBody>
      </p:sp>
    </p:spTree>
    <p:extLst>
      <p:ext uri="{BB962C8B-B14F-4D97-AF65-F5344CB8AC3E}">
        <p14:creationId xmlns:p14="http://schemas.microsoft.com/office/powerpoint/2010/main" val="59496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A86D-0428-7B34-2E0A-3161330051B0}"/>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23EEFE-E3D8-F2C5-7E40-88E6AFA640A7}"/>
              </a:ext>
            </a:extLst>
          </p:cNvPr>
          <p:cNvSpPr>
            <a:spLocks noGrp="1"/>
          </p:cNvSpPr>
          <p:nvPr>
            <p:ph idx="1"/>
          </p:nvPr>
        </p:nvSpPr>
        <p:spPr/>
        <p:txBody>
          <a:bodyPr/>
          <a:lstStyle/>
          <a:p>
            <a:r>
              <a:rPr lang="en-US" dirty="0"/>
              <a:t>&gt; pip3 install – upgrade pip</a:t>
            </a:r>
          </a:p>
          <a:p>
            <a:endParaRPr lang="en-US" dirty="0"/>
          </a:p>
        </p:txBody>
      </p:sp>
      <p:pic>
        <p:nvPicPr>
          <p:cNvPr id="5" name="Picture 4">
            <a:extLst>
              <a:ext uri="{FF2B5EF4-FFF2-40B4-BE49-F238E27FC236}">
                <a16:creationId xmlns:a16="http://schemas.microsoft.com/office/drawing/2014/main" id="{D1702202-2BD1-C146-1A40-09808B19642A}"/>
              </a:ext>
            </a:extLst>
          </p:cNvPr>
          <p:cNvPicPr>
            <a:picLocks noChangeAspect="1"/>
          </p:cNvPicPr>
          <p:nvPr/>
        </p:nvPicPr>
        <p:blipFill>
          <a:blip r:embed="rId2"/>
          <a:stretch>
            <a:fillRect/>
          </a:stretch>
        </p:blipFill>
        <p:spPr>
          <a:xfrm>
            <a:off x="1162050" y="2289175"/>
            <a:ext cx="8877300" cy="1847850"/>
          </a:xfrm>
          <a:prstGeom prst="rect">
            <a:avLst/>
          </a:prstGeom>
        </p:spPr>
      </p:pic>
    </p:spTree>
    <p:extLst>
      <p:ext uri="{BB962C8B-B14F-4D97-AF65-F5344CB8AC3E}">
        <p14:creationId xmlns:p14="http://schemas.microsoft.com/office/powerpoint/2010/main" val="13935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A86D-0428-7B34-2E0A-3161330051B0}"/>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23EEFE-E3D8-F2C5-7E40-88E6AFA640A7}"/>
              </a:ext>
            </a:extLst>
          </p:cNvPr>
          <p:cNvSpPr>
            <a:spLocks noGrp="1"/>
          </p:cNvSpPr>
          <p:nvPr>
            <p:ph idx="1"/>
          </p:nvPr>
        </p:nvSpPr>
        <p:spPr/>
        <p:txBody>
          <a:bodyPr/>
          <a:lstStyle/>
          <a:p>
            <a:r>
              <a:rPr lang="en-US" dirty="0"/>
              <a:t>Include-system-site-packages = true</a:t>
            </a:r>
          </a:p>
        </p:txBody>
      </p:sp>
      <p:pic>
        <p:nvPicPr>
          <p:cNvPr id="6" name="Picture 5">
            <a:extLst>
              <a:ext uri="{FF2B5EF4-FFF2-40B4-BE49-F238E27FC236}">
                <a16:creationId xmlns:a16="http://schemas.microsoft.com/office/drawing/2014/main" id="{890F2F21-1373-0023-AFE6-6A24A9EFA729}"/>
              </a:ext>
            </a:extLst>
          </p:cNvPr>
          <p:cNvPicPr>
            <a:picLocks noChangeAspect="1"/>
          </p:cNvPicPr>
          <p:nvPr/>
        </p:nvPicPr>
        <p:blipFill>
          <a:blip r:embed="rId2"/>
          <a:stretch>
            <a:fillRect/>
          </a:stretch>
        </p:blipFill>
        <p:spPr>
          <a:xfrm>
            <a:off x="1138237" y="2362200"/>
            <a:ext cx="9686925" cy="1066800"/>
          </a:xfrm>
          <a:prstGeom prst="rect">
            <a:avLst/>
          </a:prstGeom>
        </p:spPr>
      </p:pic>
    </p:spTree>
    <p:extLst>
      <p:ext uri="{BB962C8B-B14F-4D97-AF65-F5344CB8AC3E}">
        <p14:creationId xmlns:p14="http://schemas.microsoft.com/office/powerpoint/2010/main" val="30061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A86D-0428-7B34-2E0A-3161330051B0}"/>
              </a:ext>
            </a:extLst>
          </p:cNvPr>
          <p:cNvSpPr>
            <a:spLocks noGrp="1"/>
          </p:cNvSpPr>
          <p:nvPr>
            <p:ph type="title"/>
          </p:nvPr>
        </p:nvSpPr>
        <p:spPr/>
        <p:txBody>
          <a:bodyPr/>
          <a:lstStyle/>
          <a:p>
            <a:r>
              <a:rPr lang="en-US" dirty="0"/>
              <a:t>Environmental setup</a:t>
            </a:r>
          </a:p>
        </p:txBody>
      </p:sp>
      <p:sp>
        <p:nvSpPr>
          <p:cNvPr id="3" name="Content Placeholder 2">
            <a:extLst>
              <a:ext uri="{FF2B5EF4-FFF2-40B4-BE49-F238E27FC236}">
                <a16:creationId xmlns:a16="http://schemas.microsoft.com/office/drawing/2014/main" id="{0A23EEFE-E3D8-F2C5-7E40-88E6AFA640A7}"/>
              </a:ext>
            </a:extLst>
          </p:cNvPr>
          <p:cNvSpPr>
            <a:spLocks noGrp="1"/>
          </p:cNvSpPr>
          <p:nvPr>
            <p:ph idx="1"/>
          </p:nvPr>
        </p:nvSpPr>
        <p:spPr/>
        <p:txBody>
          <a:bodyPr/>
          <a:lstStyle/>
          <a:p>
            <a:r>
              <a:rPr lang="en-US" dirty="0"/>
              <a:t>&gt;pip install numpy</a:t>
            </a:r>
          </a:p>
          <a:p>
            <a:r>
              <a:rPr lang="en-US" dirty="0"/>
              <a:t>&gt;pip install pyvista</a:t>
            </a:r>
          </a:p>
        </p:txBody>
      </p:sp>
    </p:spTree>
    <p:extLst>
      <p:ext uri="{BB962C8B-B14F-4D97-AF65-F5344CB8AC3E}">
        <p14:creationId xmlns:p14="http://schemas.microsoft.com/office/powerpoint/2010/main" val="409345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40A-3C98-A9E5-3751-A002FBCC3CC8}"/>
              </a:ext>
            </a:extLst>
          </p:cNvPr>
          <p:cNvSpPr>
            <a:spLocks noGrp="1"/>
          </p:cNvSpPr>
          <p:nvPr>
            <p:ph type="title"/>
          </p:nvPr>
        </p:nvSpPr>
        <p:spPr/>
        <p:txBody>
          <a:bodyPr/>
          <a:lstStyle/>
          <a:p>
            <a:r>
              <a:rPr lang="en-US" dirty="0"/>
              <a:t>VTK(Visualization Toolkit)</a:t>
            </a:r>
          </a:p>
        </p:txBody>
      </p:sp>
      <p:pic>
        <p:nvPicPr>
          <p:cNvPr id="12" name="Picture 11">
            <a:extLst>
              <a:ext uri="{FF2B5EF4-FFF2-40B4-BE49-F238E27FC236}">
                <a16:creationId xmlns:a16="http://schemas.microsoft.com/office/drawing/2014/main" id="{BBED2589-9B80-1645-205D-EEDB6C7DAE23}"/>
              </a:ext>
            </a:extLst>
          </p:cNvPr>
          <p:cNvPicPr>
            <a:picLocks noChangeAspect="1"/>
          </p:cNvPicPr>
          <p:nvPr/>
        </p:nvPicPr>
        <p:blipFill>
          <a:blip r:embed="rId3"/>
          <a:stretch>
            <a:fillRect/>
          </a:stretch>
        </p:blipFill>
        <p:spPr>
          <a:xfrm>
            <a:off x="1190625" y="2091103"/>
            <a:ext cx="9810750" cy="3695700"/>
          </a:xfrm>
          <a:prstGeom prst="rect">
            <a:avLst/>
          </a:prstGeom>
        </p:spPr>
      </p:pic>
    </p:spTree>
    <p:extLst>
      <p:ext uri="{BB962C8B-B14F-4D97-AF65-F5344CB8AC3E}">
        <p14:creationId xmlns:p14="http://schemas.microsoft.com/office/powerpoint/2010/main" val="16129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651</TotalTime>
  <Words>1069</Words>
  <Application>Microsoft Office PowerPoint</Application>
  <PresentationFormat>Widescreen</PresentationFormat>
  <Paragraphs>219</Paragraphs>
  <Slides>48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gotham ssm a</vt:lpstr>
      <vt:lpstr>Mercury SSm A</vt:lpstr>
      <vt:lpstr>Söhne</vt:lpstr>
      <vt:lpstr>Arial</vt:lpstr>
      <vt:lpstr>Calibri</vt:lpstr>
      <vt:lpstr>Calibri Light</vt:lpstr>
      <vt:lpstr>Consolas</vt:lpstr>
      <vt:lpstr>Office Theme</vt:lpstr>
      <vt:lpstr>Python Coding for Creating Glyphs</vt:lpstr>
      <vt:lpstr>Outline</vt:lpstr>
      <vt:lpstr>Environmental setup</vt:lpstr>
      <vt:lpstr>Environmental setup</vt:lpstr>
      <vt:lpstr>Environmental setup</vt:lpstr>
      <vt:lpstr>Environmental setup</vt:lpstr>
      <vt:lpstr>Environmental setup</vt:lpstr>
      <vt:lpstr>Environmental setup</vt:lpstr>
      <vt:lpstr>VTK(Visualization Toolkit)</vt:lpstr>
      <vt:lpstr>VTK</vt:lpstr>
      <vt:lpstr>Environmental setup</vt:lpstr>
      <vt:lpstr>Environmental setup</vt:lpstr>
      <vt:lpstr>Draw primitives</vt:lpstr>
      <vt:lpstr>Draw primitives</vt:lpstr>
      <vt:lpstr>Draw primitives</vt:lpstr>
      <vt:lpstr>Draw primitives</vt:lpstr>
      <vt:lpstr>Draw primitives</vt:lpstr>
      <vt:lpstr>Draw primitives  </vt:lpstr>
      <vt:lpstr>PowerPoint Presentation</vt:lpstr>
      <vt:lpstr>Draw a 2D vector field</vt:lpstr>
      <vt:lpstr>PowerPoint Presentation</vt:lpstr>
      <vt:lpstr>Draw a 2D vector field</vt:lpstr>
      <vt:lpstr>PowerPoint Presentation</vt:lpstr>
      <vt:lpstr>Draw a 2D vector field</vt:lpstr>
      <vt:lpstr>PowerPoint Presentation</vt:lpstr>
      <vt:lpstr>Draw a 2D vector field</vt:lpstr>
      <vt:lpstr>Uncertainty in data visualization</vt:lpstr>
      <vt:lpstr>Uncertainty in data visualization</vt:lpstr>
      <vt:lpstr>Uncertainty in data visualization</vt:lpstr>
      <vt:lpstr>Draw a 2D vector field</vt:lpstr>
      <vt:lpstr>Attachment and alignment</vt:lpstr>
      <vt:lpstr>Attachment and alignment</vt:lpstr>
      <vt:lpstr>Attachment and alignment</vt:lpstr>
      <vt:lpstr>Attachment and alignment</vt:lpstr>
      <vt:lpstr>Use different combination</vt:lpstr>
      <vt:lpstr>Design a new glyph</vt:lpstr>
      <vt:lpstr>Design your own glyph !</vt:lpstr>
      <vt:lpstr>Apply glyphs to 2D vector field</vt:lpstr>
      <vt:lpstr>Apply glyphs to 2D vector field</vt:lpstr>
      <vt:lpstr>Apply glyphs to 2D vector field</vt:lpstr>
      <vt:lpstr>Apply glyphs to 2D vector field</vt:lpstr>
      <vt:lpstr>Apply glyphs to 2D vector field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Jin</dc:creator>
  <cp:lastModifiedBy>Zheng Jin</cp:lastModifiedBy>
  <cp:revision>170</cp:revision>
  <dcterms:created xsi:type="dcterms:W3CDTF">2023-04-03T19:51:19Z</dcterms:created>
  <dcterms:modified xsi:type="dcterms:W3CDTF">2023-05-04T17:55:07Z</dcterms:modified>
</cp:coreProperties>
</file>