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3"/>
  </p:notesMasterIdLst>
  <p:sldIdLst>
    <p:sldId id="260" r:id="rId2"/>
    <p:sldId id="261" r:id="rId3"/>
    <p:sldId id="269" r:id="rId4"/>
    <p:sldId id="273" r:id="rId5"/>
    <p:sldId id="302" r:id="rId6"/>
    <p:sldId id="304" r:id="rId7"/>
    <p:sldId id="286" r:id="rId8"/>
    <p:sldId id="299" r:id="rId9"/>
    <p:sldId id="300" r:id="rId10"/>
    <p:sldId id="298" r:id="rId11"/>
    <p:sldId id="305" r:id="rId12"/>
    <p:sldId id="306" r:id="rId13"/>
    <p:sldId id="303" r:id="rId14"/>
    <p:sldId id="288" r:id="rId15"/>
    <p:sldId id="289" r:id="rId16"/>
    <p:sldId id="290" r:id="rId17"/>
    <p:sldId id="291" r:id="rId18"/>
    <p:sldId id="278" r:id="rId19"/>
    <p:sldId id="292" r:id="rId20"/>
    <p:sldId id="301" r:id="rId21"/>
    <p:sldId id="294" r:id="rId22"/>
  </p:sldIdLst>
  <p:sldSz cx="12192000" cy="6858000"/>
  <p:notesSz cx="6858000" cy="9144000"/>
  <p:embeddedFontLst>
    <p:embeddedFont>
      <p:font typeface="나눔고딕" panose="020D0604000000000000" pitchFamily="50" charset="-127"/>
      <p:regular r:id="rId24"/>
      <p:bold r:id="rId25"/>
    </p:embeddedFont>
    <p:embeddedFont>
      <p:font typeface="Bodoni MT Black" panose="02070A03080606020203" pitchFamily="18" charset="0"/>
      <p:bold r:id="rId26"/>
      <p:boldItalic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15A24"/>
    <a:srgbClr val="F6F8F8"/>
    <a:srgbClr val="FBB9B9"/>
    <a:srgbClr val="D9D9D9"/>
    <a:srgbClr val="7D7E7E"/>
    <a:srgbClr val="595959"/>
    <a:srgbClr val="666666"/>
    <a:srgbClr val="FFB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2" autoAdjust="0"/>
    <p:restoredTop sz="75366" autoAdjust="0"/>
  </p:normalViewPr>
  <p:slideViewPr>
    <p:cSldViewPr snapToGrid="0">
      <p:cViewPr varScale="1">
        <p:scale>
          <a:sx n="86" d="100"/>
          <a:sy n="86" d="100"/>
        </p:scale>
        <p:origin x="64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38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C40E3-6FBD-47E2-92CB-5A33FF42C4DA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FDE58-3F6B-4201-9C7E-03332E0FB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037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자료는 한국노동연구원이 발표한 보고서에 따르면</a:t>
            </a:r>
            <a:endParaRPr lang="en-US" altLang="ko-KR" dirty="0"/>
          </a:p>
          <a:p>
            <a:r>
              <a:rPr lang="ko-KR" altLang="en-US" dirty="0"/>
              <a:t>주업과 부업</a:t>
            </a:r>
            <a:r>
              <a:rPr lang="en-US" altLang="ko-KR" dirty="0"/>
              <a:t>,</a:t>
            </a:r>
            <a:r>
              <a:rPr lang="en-US" altLang="ko-KR" baseline="0" dirty="0"/>
              <a:t> ‘</a:t>
            </a:r>
            <a:r>
              <a:rPr lang="ko-KR" altLang="en-US" baseline="0" dirty="0" err="1"/>
              <a:t>투잡</a:t>
            </a:r>
            <a:r>
              <a:rPr lang="en-US" altLang="ko-KR" baseline="0" dirty="0"/>
              <a:t>’</a:t>
            </a:r>
            <a:r>
              <a:rPr lang="ko-KR" altLang="en-US" baseline="0" dirty="0"/>
              <a:t>을 같이하는 사람들이 </a:t>
            </a:r>
            <a:r>
              <a:rPr lang="en-US" altLang="ko-KR" baseline="0" dirty="0"/>
              <a:t>2016</a:t>
            </a:r>
            <a:r>
              <a:rPr lang="ko-KR" altLang="en-US" baseline="0" dirty="0"/>
              <a:t>년에 비해 </a:t>
            </a:r>
            <a:r>
              <a:rPr lang="en-US" altLang="ko-KR" baseline="0" dirty="0"/>
              <a:t>2018</a:t>
            </a:r>
            <a:r>
              <a:rPr lang="ko-KR" altLang="en-US" baseline="0" dirty="0"/>
              <a:t>년에 대폭 증가하는 모습을 볼 수 있다</a:t>
            </a:r>
            <a:r>
              <a:rPr lang="en-US" altLang="ko-KR" baseline="0" dirty="0"/>
              <a:t>.</a:t>
            </a:r>
          </a:p>
          <a:p>
            <a:r>
              <a:rPr lang="ko-KR" altLang="en-US" dirty="0"/>
              <a:t>주요 이유는 </a:t>
            </a:r>
            <a:r>
              <a:rPr lang="en-US" altLang="ko-KR" dirty="0"/>
              <a:t>‘</a:t>
            </a:r>
            <a:r>
              <a:rPr lang="ko-KR" altLang="en-US" dirty="0"/>
              <a:t>추가수입</a:t>
            </a:r>
            <a:r>
              <a:rPr lang="en-US" altLang="ko-KR" dirty="0"/>
              <a:t>’</a:t>
            </a:r>
            <a:r>
              <a:rPr lang="ko-KR" altLang="en-US" dirty="0"/>
              <a:t>과 </a:t>
            </a:r>
            <a:r>
              <a:rPr lang="en-US" altLang="ko-KR" dirty="0"/>
              <a:t>‘</a:t>
            </a:r>
            <a:r>
              <a:rPr lang="ko-KR" altLang="en-US" dirty="0"/>
              <a:t>자투리 시간 활용</a:t>
            </a:r>
            <a:r>
              <a:rPr lang="en-US" altLang="ko-KR" dirty="0"/>
              <a:t>’ </a:t>
            </a:r>
            <a:r>
              <a:rPr lang="ko-KR" altLang="en-US" dirty="0"/>
              <a:t>인데</a:t>
            </a:r>
            <a:endParaRPr lang="en-US" altLang="ko-KR" dirty="0"/>
          </a:p>
          <a:p>
            <a:r>
              <a:rPr lang="ko-KR" altLang="en-US" dirty="0"/>
              <a:t>자투리 시간을 활용하면서 추가수입을 얻을 수</a:t>
            </a:r>
            <a:r>
              <a:rPr lang="ko-KR" altLang="en-US" baseline="0" dirty="0"/>
              <a:t> 있는 플랫폼은 큰 인기를 끌 수 있을 것이다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FDE58-3F6B-4201-9C7E-03332E0FB5A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363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고객 </a:t>
            </a:r>
            <a:r>
              <a:rPr lang="ko-KR" altLang="en-US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앱과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헬퍼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앱으로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나뉘어져 있음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불편할 수 있고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휴대폰의 용량 많이 차지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고객이면서 </a:t>
            </a:r>
            <a:r>
              <a:rPr lang="ko-KR" altLang="en-US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헬퍼인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사람들은 불편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vl="0">
              <a:defRPr/>
            </a:pP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defRPr/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그리고 </a:t>
            </a:r>
            <a:r>
              <a:rPr lang="ko-KR" altLang="en-US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애니맨은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웹에서는 설명만 해놓고 </a:t>
            </a:r>
            <a:r>
              <a:rPr lang="ko-KR" altLang="en-US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앱에서만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사용가능하다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우리는 웹에서 되게 만들고 추후에 고객용과 도움을 주는 사람들 </a:t>
            </a:r>
            <a:r>
              <a:rPr lang="ko-KR" altLang="en-US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앱을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통합된 </a:t>
            </a:r>
            <a:r>
              <a:rPr lang="ko-KR" altLang="en-US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앱으로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개발 함으로써 편의성 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UP</a:t>
            </a:r>
          </a:p>
          <a:p>
            <a:pPr lvl="0">
              <a:defRPr/>
            </a:pP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defRPr/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수수료가 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20%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이다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우리는 수수료 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15~10%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유지하며 경쟁 할 것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FDE58-3F6B-4201-9C7E-03332E0FB5A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747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자료는 한국노동연구원이 발표한 보고서에 따르면</a:t>
            </a:r>
            <a:endParaRPr lang="en-US" altLang="ko-KR" dirty="0"/>
          </a:p>
          <a:p>
            <a:r>
              <a:rPr lang="ko-KR" altLang="en-US" dirty="0"/>
              <a:t>주업과 부업</a:t>
            </a:r>
            <a:r>
              <a:rPr lang="en-US" altLang="ko-KR" dirty="0"/>
              <a:t>,</a:t>
            </a:r>
            <a:r>
              <a:rPr lang="en-US" altLang="ko-KR" baseline="0" dirty="0"/>
              <a:t> ‘</a:t>
            </a:r>
            <a:r>
              <a:rPr lang="ko-KR" altLang="en-US" baseline="0" dirty="0" err="1"/>
              <a:t>투잡</a:t>
            </a:r>
            <a:r>
              <a:rPr lang="en-US" altLang="ko-KR" baseline="0" dirty="0"/>
              <a:t>’</a:t>
            </a:r>
            <a:r>
              <a:rPr lang="ko-KR" altLang="en-US" baseline="0" dirty="0"/>
              <a:t>을 같이하는 사람들이 </a:t>
            </a:r>
            <a:r>
              <a:rPr lang="en-US" altLang="ko-KR" baseline="0" dirty="0"/>
              <a:t>2016</a:t>
            </a:r>
            <a:r>
              <a:rPr lang="ko-KR" altLang="en-US" baseline="0" dirty="0"/>
              <a:t>년에 비해 </a:t>
            </a:r>
            <a:r>
              <a:rPr lang="en-US" altLang="ko-KR" baseline="0" dirty="0"/>
              <a:t>2018</a:t>
            </a:r>
            <a:r>
              <a:rPr lang="ko-KR" altLang="en-US" baseline="0" dirty="0"/>
              <a:t>년에 대폭 증가하는 모습을 볼 수 있다</a:t>
            </a:r>
            <a:r>
              <a:rPr lang="en-US" altLang="ko-KR" baseline="0" dirty="0"/>
              <a:t>.</a:t>
            </a:r>
          </a:p>
          <a:p>
            <a:r>
              <a:rPr lang="ko-KR" altLang="en-US" dirty="0"/>
              <a:t>주요 이유는 </a:t>
            </a:r>
            <a:r>
              <a:rPr lang="en-US" altLang="ko-KR" dirty="0"/>
              <a:t>‘</a:t>
            </a:r>
            <a:r>
              <a:rPr lang="ko-KR" altLang="en-US" dirty="0"/>
              <a:t>추가수입</a:t>
            </a:r>
            <a:r>
              <a:rPr lang="en-US" altLang="ko-KR" dirty="0"/>
              <a:t>’</a:t>
            </a:r>
            <a:r>
              <a:rPr lang="ko-KR" altLang="en-US" dirty="0"/>
              <a:t>과 </a:t>
            </a:r>
            <a:r>
              <a:rPr lang="en-US" altLang="ko-KR" dirty="0"/>
              <a:t>‘</a:t>
            </a:r>
            <a:r>
              <a:rPr lang="ko-KR" altLang="en-US" dirty="0"/>
              <a:t>자투리 시간 활용</a:t>
            </a:r>
            <a:r>
              <a:rPr lang="en-US" altLang="ko-KR" dirty="0"/>
              <a:t>’ </a:t>
            </a:r>
            <a:r>
              <a:rPr lang="ko-KR" altLang="en-US" dirty="0"/>
              <a:t>인데</a:t>
            </a:r>
            <a:endParaRPr lang="en-US" altLang="ko-KR" dirty="0"/>
          </a:p>
          <a:p>
            <a:r>
              <a:rPr lang="ko-KR" altLang="en-US" dirty="0"/>
              <a:t>자투리 시간을 활용하면서 추가수입을 얻을 수</a:t>
            </a:r>
            <a:r>
              <a:rPr lang="ko-KR" altLang="en-US" baseline="0" dirty="0"/>
              <a:t> 있는 플랫폼은 큰 인기를 끌 수 있을 것이다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FDE58-3F6B-4201-9C7E-03332E0FB5A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89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자료는 한국노동연구원이 발표한 보고서에 따르면</a:t>
            </a:r>
            <a:endParaRPr lang="en-US" altLang="ko-KR" dirty="0"/>
          </a:p>
          <a:p>
            <a:r>
              <a:rPr lang="ko-KR" altLang="en-US" dirty="0"/>
              <a:t>주업과 부업</a:t>
            </a:r>
            <a:r>
              <a:rPr lang="en-US" altLang="ko-KR" dirty="0"/>
              <a:t>,</a:t>
            </a:r>
            <a:r>
              <a:rPr lang="en-US" altLang="ko-KR" baseline="0" dirty="0"/>
              <a:t> ‘</a:t>
            </a:r>
            <a:r>
              <a:rPr lang="ko-KR" altLang="en-US" baseline="0" dirty="0" err="1"/>
              <a:t>투잡</a:t>
            </a:r>
            <a:r>
              <a:rPr lang="en-US" altLang="ko-KR" baseline="0" dirty="0"/>
              <a:t>’</a:t>
            </a:r>
            <a:r>
              <a:rPr lang="ko-KR" altLang="en-US" baseline="0" dirty="0"/>
              <a:t>을 같이하는 사람들이 </a:t>
            </a:r>
            <a:r>
              <a:rPr lang="en-US" altLang="ko-KR" baseline="0" dirty="0"/>
              <a:t>2016</a:t>
            </a:r>
            <a:r>
              <a:rPr lang="ko-KR" altLang="en-US" baseline="0" dirty="0"/>
              <a:t>년에 비해 </a:t>
            </a:r>
            <a:r>
              <a:rPr lang="en-US" altLang="ko-KR" baseline="0" dirty="0"/>
              <a:t>2018</a:t>
            </a:r>
            <a:r>
              <a:rPr lang="ko-KR" altLang="en-US" baseline="0" dirty="0"/>
              <a:t>년에 대폭 증가하는 모습을 볼 수 있다</a:t>
            </a:r>
            <a:r>
              <a:rPr lang="en-US" altLang="ko-KR" baseline="0" dirty="0"/>
              <a:t>.</a:t>
            </a:r>
          </a:p>
          <a:p>
            <a:r>
              <a:rPr lang="ko-KR" altLang="en-US" dirty="0"/>
              <a:t>주요 이유는 </a:t>
            </a:r>
            <a:r>
              <a:rPr lang="en-US" altLang="ko-KR" dirty="0"/>
              <a:t>‘</a:t>
            </a:r>
            <a:r>
              <a:rPr lang="ko-KR" altLang="en-US" dirty="0"/>
              <a:t>추가수입</a:t>
            </a:r>
            <a:r>
              <a:rPr lang="en-US" altLang="ko-KR" dirty="0"/>
              <a:t>’</a:t>
            </a:r>
            <a:r>
              <a:rPr lang="ko-KR" altLang="en-US" dirty="0"/>
              <a:t>과 </a:t>
            </a:r>
            <a:r>
              <a:rPr lang="en-US" altLang="ko-KR" dirty="0"/>
              <a:t>‘</a:t>
            </a:r>
            <a:r>
              <a:rPr lang="ko-KR" altLang="en-US" dirty="0"/>
              <a:t>자투리 시간 활용</a:t>
            </a:r>
            <a:r>
              <a:rPr lang="en-US" altLang="ko-KR" dirty="0"/>
              <a:t>’ </a:t>
            </a:r>
            <a:r>
              <a:rPr lang="ko-KR" altLang="en-US" dirty="0"/>
              <a:t>인데</a:t>
            </a:r>
            <a:endParaRPr lang="en-US" altLang="ko-KR" dirty="0"/>
          </a:p>
          <a:p>
            <a:r>
              <a:rPr lang="ko-KR" altLang="en-US" dirty="0"/>
              <a:t>자투리 시간을 활용하면서 추가수입을 얻을 수</a:t>
            </a:r>
            <a:r>
              <a:rPr lang="ko-KR" altLang="en-US" baseline="0" dirty="0"/>
              <a:t> 있는 플랫폼은 큰 인기를 끌 수 있을 것이다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FDE58-3F6B-4201-9C7E-03332E0FB5A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513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집 청소와 편의점 심부름</a:t>
            </a:r>
            <a:r>
              <a:rPr lang="en-US" altLang="ko-KR" dirty="0"/>
              <a:t>, </a:t>
            </a:r>
            <a:r>
              <a:rPr lang="ko-KR" altLang="en-US" dirty="0"/>
              <a:t>하객 대행</a:t>
            </a:r>
            <a:r>
              <a:rPr lang="en-US" altLang="ko-KR" dirty="0"/>
              <a:t>, </a:t>
            </a:r>
            <a:r>
              <a:rPr lang="ko-KR" altLang="en-US" dirty="0"/>
              <a:t>서류 및 물건 배달 등을 제공하고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>
              <a:defRPr/>
            </a:pPr>
            <a:r>
              <a:rPr lang="ko-KR" altLang="en-US" dirty="0"/>
              <a:t>서비스 이용 방법은 위치기반 서비스를 통해 언제 어디서든지 </a:t>
            </a:r>
            <a:r>
              <a:rPr lang="ko-KR" altLang="en-US" dirty="0" err="1"/>
              <a:t>스마트폰</a:t>
            </a:r>
            <a:r>
              <a:rPr lang="ko-KR" altLang="en-US" dirty="0"/>
              <a:t> </a:t>
            </a:r>
            <a:r>
              <a:rPr lang="ko-KR" altLang="en-US" dirty="0" err="1"/>
              <a:t>앱으로</a:t>
            </a:r>
            <a:r>
              <a:rPr lang="ko-KR" altLang="en-US" dirty="0"/>
              <a:t> 도움을 요청하면 고객 주변의 서포터가 호출되고 고객의 심부름을 지원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고객의 개인정보 보호 기능으로 전화번호 공유 없이 서포터와 일대일로 이야기할 수 있는 기능이 있으며 채팅을 통해 상세한 심부름 내용에 대한 대화도 가능하다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FDE58-3F6B-4201-9C7E-03332E0FB5A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389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‘이미지 업로드’ </a:t>
            </a:r>
            <a:r>
              <a:rPr lang="en-US" altLang="ko-KR" dirty="0"/>
              <a:t>: ‘</a:t>
            </a:r>
            <a:r>
              <a:rPr lang="ko-KR" altLang="en-US" dirty="0"/>
              <a:t>편의점심부름’과 같이 물건을 구매하는 데에 존재한다</a:t>
            </a:r>
            <a:r>
              <a:rPr lang="en-US" altLang="ko-KR" dirty="0"/>
              <a:t>. </a:t>
            </a:r>
            <a:r>
              <a:rPr lang="ko-KR" altLang="en-US" dirty="0"/>
              <a:t>물건을 구매할 때</a:t>
            </a:r>
            <a:r>
              <a:rPr lang="en-US" altLang="ko-KR" dirty="0"/>
              <a:t>, </a:t>
            </a:r>
            <a:r>
              <a:rPr lang="ko-KR" altLang="en-US" dirty="0"/>
              <a:t>고객님이 원하는 상표</a:t>
            </a:r>
            <a:r>
              <a:rPr lang="en-US" altLang="ko-KR" dirty="0"/>
              <a:t>, </a:t>
            </a:r>
            <a:r>
              <a:rPr lang="ko-KR" altLang="en-US" dirty="0"/>
              <a:t>이미지 등이 명확한데 설명하기 어렵다거나 서포터의 이해를 돕고자 하여 사진을 첨부할 수 있게 해놓았다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r>
              <a:rPr lang="ko-KR" altLang="en-US" dirty="0"/>
              <a:t>웹 서비스와 </a:t>
            </a:r>
            <a:r>
              <a:rPr lang="ko-KR" altLang="en-US" dirty="0" err="1"/>
              <a:t>앱</a:t>
            </a:r>
            <a:r>
              <a:rPr lang="ko-KR" altLang="en-US" dirty="0"/>
              <a:t> 서비스 둘 다 이용 가능하여 컴퓨터나 휴대폰 등 다양한 휴대기기로 서비스를 접근 할 수 있는 장점이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FDE58-3F6B-4201-9C7E-03332E0FB5A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19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카드결제가 안되고 현금</a:t>
            </a:r>
            <a:r>
              <a:rPr lang="en-US" altLang="ko-KR" dirty="0"/>
              <a:t>(</a:t>
            </a:r>
            <a:r>
              <a:rPr lang="ko-KR" altLang="en-US" dirty="0"/>
              <a:t>현장결제</a:t>
            </a:r>
            <a:r>
              <a:rPr lang="en-US" altLang="ko-KR" dirty="0"/>
              <a:t>)</a:t>
            </a:r>
            <a:r>
              <a:rPr lang="ko-KR" altLang="en-US" dirty="0"/>
              <a:t>서비스만 이용 가능 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FDE58-3F6B-4201-9C7E-03332E0FB5A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000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강점으로 위치에 따라 검색을 할 수 있고</a:t>
            </a:r>
            <a:r>
              <a:rPr lang="en-US" altLang="ko-KR" dirty="0"/>
              <a:t>, </a:t>
            </a:r>
            <a:r>
              <a:rPr lang="ko-KR" altLang="en-US" dirty="0"/>
              <a:t>자신이 </a:t>
            </a:r>
            <a:r>
              <a:rPr lang="ko-KR" altLang="en-US" dirty="0" err="1"/>
              <a:t>혼자하기</a:t>
            </a:r>
            <a:r>
              <a:rPr lang="ko-KR" altLang="en-US" dirty="0"/>
              <a:t> 힘든 일 또는 바빠서 못 할 수 있는 일을 대신 부탁해서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고객앱과</a:t>
            </a:r>
            <a:r>
              <a:rPr lang="ko-KR" altLang="en-US" dirty="0"/>
              <a:t> </a:t>
            </a:r>
            <a:r>
              <a:rPr lang="ko-KR" altLang="en-US" dirty="0" err="1"/>
              <a:t>헬퍼앱으로</a:t>
            </a:r>
            <a:r>
              <a:rPr lang="ko-KR" altLang="en-US" dirty="0"/>
              <a:t> 분리되어 있어서 구분하기 쉬우며 자신이 어떤 </a:t>
            </a:r>
            <a:r>
              <a:rPr lang="ko-KR" altLang="en-US" dirty="0" err="1"/>
              <a:t>앱을</a:t>
            </a:r>
            <a:r>
              <a:rPr lang="ko-KR" altLang="en-US" dirty="0"/>
              <a:t> 사용해야 할지 잘 선택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도움 받는 사람 고객</a:t>
            </a:r>
            <a:r>
              <a:rPr lang="en-US" altLang="ko-KR" dirty="0"/>
              <a:t>, </a:t>
            </a:r>
            <a:r>
              <a:rPr lang="ko-KR" altLang="en-US" dirty="0"/>
              <a:t>도움을 주는 사람 </a:t>
            </a:r>
            <a:r>
              <a:rPr lang="ko-KR" altLang="en-US" dirty="0" err="1"/>
              <a:t>헬퍼로</a:t>
            </a:r>
            <a:r>
              <a:rPr lang="ko-KR" altLang="en-US" dirty="0"/>
              <a:t> 구성되어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FDE58-3F6B-4201-9C7E-03332E0FB5A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423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‘이미지 업로드’ </a:t>
            </a:r>
            <a:r>
              <a:rPr lang="en-US" altLang="ko-KR" dirty="0"/>
              <a:t>: ‘</a:t>
            </a:r>
            <a:r>
              <a:rPr lang="ko-KR" altLang="en-US" dirty="0" err="1"/>
              <a:t>편의점심부름’과</a:t>
            </a:r>
            <a:r>
              <a:rPr lang="ko-KR" altLang="en-US" dirty="0"/>
              <a:t> 같이 물건을 구매하는 데에 존재한다</a:t>
            </a:r>
            <a:r>
              <a:rPr lang="en-US" altLang="ko-KR" dirty="0"/>
              <a:t>. </a:t>
            </a:r>
            <a:r>
              <a:rPr lang="ko-KR" altLang="en-US" dirty="0"/>
              <a:t>물건을 구매할 때</a:t>
            </a:r>
            <a:r>
              <a:rPr lang="en-US" altLang="ko-KR" dirty="0"/>
              <a:t>, </a:t>
            </a:r>
            <a:r>
              <a:rPr lang="ko-KR" altLang="en-US" dirty="0"/>
              <a:t>고객님이 원하는 상표</a:t>
            </a:r>
            <a:r>
              <a:rPr lang="en-US" altLang="ko-KR" dirty="0"/>
              <a:t>, </a:t>
            </a:r>
            <a:r>
              <a:rPr lang="ko-KR" altLang="en-US" dirty="0"/>
              <a:t>이미지 등이 명확한데 설명하기 </a:t>
            </a:r>
            <a:r>
              <a:rPr lang="ko-KR" altLang="en-US" dirty="0" err="1"/>
              <a:t>어렵다거나</a:t>
            </a:r>
            <a:r>
              <a:rPr lang="ko-KR" altLang="en-US" dirty="0"/>
              <a:t> 서포터의 이해를 돕고자 하여 사진을 첨부할 수 있게 </a:t>
            </a:r>
            <a:r>
              <a:rPr lang="ko-KR" altLang="en-US" dirty="0" err="1"/>
              <a:t>해놓았다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r>
              <a:rPr lang="ko-KR" altLang="en-US" dirty="0"/>
              <a:t>웹 서비스와 </a:t>
            </a:r>
            <a:r>
              <a:rPr lang="ko-KR" altLang="en-US" dirty="0" err="1"/>
              <a:t>앱</a:t>
            </a:r>
            <a:r>
              <a:rPr lang="ko-KR" altLang="en-US" dirty="0"/>
              <a:t> 서비스 둘 다 이용 가능하여 컴퓨터나 휴대폰 등 다양한 휴대기기로 서비스를 접근 할 수 있는 장점이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애니맨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장점 </a:t>
            </a:r>
            <a:r>
              <a:rPr lang="en-US" altLang="ko-KR" dirty="0"/>
              <a:t>(10</a:t>
            </a:r>
            <a:r>
              <a:rPr lang="ko-KR" altLang="en-US" dirty="0"/>
              <a:t>만명 이상이 다운로드 받을 정도의 탄탄한 서비스</a:t>
            </a:r>
            <a:r>
              <a:rPr lang="en-US" altLang="ko-KR" dirty="0"/>
              <a:t>) / </a:t>
            </a:r>
            <a:r>
              <a:rPr lang="ko-KR" altLang="en-US" dirty="0"/>
              <a:t>탄탄한 서비스를 본 받을 수 있다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위치에 따라 검색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나를 도와줄 사람을 직접 선택할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매칭된 도와줄 </a:t>
            </a:r>
            <a:r>
              <a:rPr lang="ko-KR" altLang="en-US" dirty="0" err="1"/>
              <a:t>살마과</a:t>
            </a:r>
            <a:r>
              <a:rPr lang="ko-KR" altLang="en-US" dirty="0"/>
              <a:t> 간편하게 연락이 가능하다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FDE58-3F6B-4201-9C7E-03332E0FB5A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099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카드결제가 안되고 현금</a:t>
            </a:r>
            <a:r>
              <a:rPr lang="en-US" altLang="ko-KR" dirty="0"/>
              <a:t>(</a:t>
            </a:r>
            <a:r>
              <a:rPr lang="ko-KR" altLang="en-US" dirty="0"/>
              <a:t>현장결제</a:t>
            </a:r>
            <a:r>
              <a:rPr lang="en-US" altLang="ko-KR" dirty="0"/>
              <a:t>)</a:t>
            </a:r>
            <a:r>
              <a:rPr lang="ko-KR" altLang="en-US" dirty="0"/>
              <a:t>서비스만 이용 가능 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FDE58-3F6B-4201-9C7E-03332E0FB5A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363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FA3CF6-92BF-423C-95FB-B50812D3A397}"/>
              </a:ext>
            </a:extLst>
          </p:cNvPr>
          <p:cNvSpPr/>
          <p:nvPr userDrawn="1"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B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452167A-AE59-42DA-8365-9D5E83661FC5}"/>
              </a:ext>
            </a:extLst>
          </p:cNvPr>
          <p:cNvCxnSpPr/>
          <p:nvPr userDrawn="1"/>
        </p:nvCxnSpPr>
        <p:spPr>
          <a:xfrm flipH="1">
            <a:off x="0" y="0"/>
            <a:ext cx="12192000" cy="6858000"/>
          </a:xfrm>
          <a:prstGeom prst="line">
            <a:avLst/>
          </a:prstGeom>
          <a:ln w="9525">
            <a:solidFill>
              <a:srgbClr val="FB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AB343E8-FA71-49B7-AE1C-9E1A825B5473}"/>
              </a:ext>
            </a:extLst>
          </p:cNvPr>
          <p:cNvCxnSpPr/>
          <p:nvPr userDrawn="1"/>
        </p:nvCxnSpPr>
        <p:spPr>
          <a:xfrm flipH="1">
            <a:off x="0" y="4781550"/>
            <a:ext cx="12192000" cy="2076450"/>
          </a:xfrm>
          <a:prstGeom prst="line">
            <a:avLst/>
          </a:prstGeom>
          <a:ln w="9525">
            <a:solidFill>
              <a:srgbClr val="FB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EF95EB5-AF0A-40F1-B553-8FBFCAB9FC1B}"/>
              </a:ext>
            </a:extLst>
          </p:cNvPr>
          <p:cNvCxnSpPr/>
          <p:nvPr userDrawn="1"/>
        </p:nvCxnSpPr>
        <p:spPr>
          <a:xfrm flipH="1">
            <a:off x="0" y="0"/>
            <a:ext cx="3562350" cy="6858000"/>
          </a:xfrm>
          <a:prstGeom prst="line">
            <a:avLst/>
          </a:prstGeom>
          <a:ln w="9525">
            <a:solidFill>
              <a:srgbClr val="FB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F851FDB-C237-4B6B-B810-3C8CDFC83C84}"/>
              </a:ext>
            </a:extLst>
          </p:cNvPr>
          <p:cNvSpPr txBox="1"/>
          <p:nvPr userDrawn="1"/>
        </p:nvSpPr>
        <p:spPr>
          <a:xfrm>
            <a:off x="9938629" y="136525"/>
            <a:ext cx="227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0" dirty="0">
                <a:ln>
                  <a:solidFill>
                    <a:srgbClr val="666666">
                      <a:alpha val="2000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</a:rPr>
              <a:t>D&amp;D 2nd Project 7-team</a:t>
            </a:r>
            <a:endParaRPr lang="ko-KR" altLang="en-US" sz="1400" i="0" dirty="0">
              <a:ln>
                <a:solidFill>
                  <a:srgbClr val="666666">
                    <a:alpha val="20000"/>
                  </a:srgb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7664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96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113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585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57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88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387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433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18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851031" y="6458588"/>
            <a:ext cx="493388" cy="365125"/>
          </a:xfrm>
        </p:spPr>
        <p:txBody>
          <a:bodyPr/>
          <a:lstStyle>
            <a:lvl1pPr algn="ctr">
              <a:defRPr lang="ko-KR" altLang="en-US" sz="1400" kern="1200" smtClean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39B9C72-21D5-4AB9-87FA-CC4C72A0D342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FA3CF6-92BF-423C-95FB-B50812D3A397}"/>
              </a:ext>
            </a:extLst>
          </p:cNvPr>
          <p:cNvSpPr/>
          <p:nvPr userDrawn="1"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B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32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7FA3CF6-92BF-423C-95FB-B50812D3A397}"/>
              </a:ext>
            </a:extLst>
          </p:cNvPr>
          <p:cNvSpPr/>
          <p:nvPr userDrawn="1"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B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C4D854-3900-4EA8-A060-1E5C6EC4618A}"/>
              </a:ext>
            </a:extLst>
          </p:cNvPr>
          <p:cNvSpPr/>
          <p:nvPr userDrawn="1"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B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4828AE0-8F3B-4D75-9E25-4EB05355F7A5}"/>
              </a:ext>
            </a:extLst>
          </p:cNvPr>
          <p:cNvGrpSpPr/>
          <p:nvPr userDrawn="1"/>
        </p:nvGrpSpPr>
        <p:grpSpPr>
          <a:xfrm>
            <a:off x="59043" y="161572"/>
            <a:ext cx="2921025" cy="516608"/>
            <a:chOff x="75519" y="199672"/>
            <a:chExt cx="2921025" cy="516608"/>
          </a:xfrm>
        </p:grpSpPr>
        <p:sp>
          <p:nvSpPr>
            <p:cNvPr id="10" name="모서리가 둥근 직사각형 20">
              <a:extLst>
                <a:ext uri="{FF2B5EF4-FFF2-40B4-BE49-F238E27FC236}">
                  <a16:creationId xmlns:a16="http://schemas.microsoft.com/office/drawing/2014/main" id="{8AE1A259-3F3D-4E9A-A10C-ED677B2AB7D5}"/>
                </a:ext>
              </a:extLst>
            </p:cNvPr>
            <p:cNvSpPr/>
            <p:nvPr/>
          </p:nvSpPr>
          <p:spPr>
            <a:xfrm>
              <a:off x="119738" y="199672"/>
              <a:ext cx="2876806" cy="516608"/>
            </a:xfrm>
            <a:prstGeom prst="roundRect">
              <a:avLst>
                <a:gd name="adj" fmla="val 50000"/>
              </a:avLst>
            </a:prstGeom>
            <a:solidFill>
              <a:srgbClr val="F15A24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0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22">
              <a:extLst>
                <a:ext uri="{FF2B5EF4-FFF2-40B4-BE49-F238E27FC236}">
                  <a16:creationId xmlns:a16="http://schemas.microsoft.com/office/drawing/2014/main" id="{C22B8088-070A-4590-8C18-5FF875972347}"/>
                </a:ext>
              </a:extLst>
            </p:cNvPr>
            <p:cNvSpPr/>
            <p:nvPr/>
          </p:nvSpPr>
          <p:spPr>
            <a:xfrm>
              <a:off x="75519" y="199672"/>
              <a:ext cx="516608" cy="5166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CAD44D-BECE-4F1C-8FA6-EA1F145BC622}"/>
                </a:ext>
              </a:extLst>
            </p:cNvPr>
            <p:cNvSpPr txBox="1"/>
            <p:nvPr/>
          </p:nvSpPr>
          <p:spPr>
            <a:xfrm>
              <a:off x="863637" y="227144"/>
              <a:ext cx="17506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prstClr val="white"/>
                  </a:solidFill>
                </a:rPr>
                <a:t>서비스기획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CF426C3-88AA-4485-A404-FBA5C50556E1}"/>
              </a:ext>
            </a:extLst>
          </p:cNvPr>
          <p:cNvGrpSpPr/>
          <p:nvPr userDrawn="1"/>
        </p:nvGrpSpPr>
        <p:grpSpPr>
          <a:xfrm>
            <a:off x="3110135" y="161572"/>
            <a:ext cx="2921025" cy="516608"/>
            <a:chOff x="75519" y="199672"/>
            <a:chExt cx="2921025" cy="516608"/>
          </a:xfrm>
          <a:solidFill>
            <a:srgbClr val="D9D9D9"/>
          </a:solidFill>
        </p:grpSpPr>
        <p:sp>
          <p:nvSpPr>
            <p:cNvPr id="14" name="모서리가 둥근 직사각형 20">
              <a:extLst>
                <a:ext uri="{FF2B5EF4-FFF2-40B4-BE49-F238E27FC236}">
                  <a16:creationId xmlns:a16="http://schemas.microsoft.com/office/drawing/2014/main" id="{6B0A58D2-462B-44AF-AE4A-656FA13D07FF}"/>
                </a:ext>
              </a:extLst>
            </p:cNvPr>
            <p:cNvSpPr/>
            <p:nvPr/>
          </p:nvSpPr>
          <p:spPr>
            <a:xfrm>
              <a:off x="119738" y="199672"/>
              <a:ext cx="2876806" cy="516608"/>
            </a:xfrm>
            <a:prstGeom prst="roundRect">
              <a:avLst>
                <a:gd name="adj" fmla="val 50000"/>
              </a:avLst>
            </a:prstGeom>
            <a:grpFill/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0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prstClr val="white"/>
                </a:solidFill>
              </a:endParaRPr>
            </a:p>
          </p:txBody>
        </p:sp>
        <p:sp>
          <p:nvSpPr>
            <p:cNvPr id="15" name="모서리가 둥근 직사각형 22">
              <a:extLst>
                <a:ext uri="{FF2B5EF4-FFF2-40B4-BE49-F238E27FC236}">
                  <a16:creationId xmlns:a16="http://schemas.microsoft.com/office/drawing/2014/main" id="{3E21F6AC-B277-43E0-ACBE-C87F853A601F}"/>
                </a:ext>
              </a:extLst>
            </p:cNvPr>
            <p:cNvSpPr/>
            <p:nvPr/>
          </p:nvSpPr>
          <p:spPr>
            <a:xfrm>
              <a:off x="75519" y="199672"/>
              <a:ext cx="516608" cy="5166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3BB667-57A0-467E-9AFE-6D4AC87D66CB}"/>
                </a:ext>
              </a:extLst>
            </p:cNvPr>
            <p:cNvSpPr txBox="1"/>
            <p:nvPr/>
          </p:nvSpPr>
          <p:spPr>
            <a:xfrm>
              <a:off x="569645" y="227144"/>
              <a:ext cx="24044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서비스환경분석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84C0DB7-DBA1-411C-9F21-2E556EB8307C}"/>
              </a:ext>
            </a:extLst>
          </p:cNvPr>
          <p:cNvGrpSpPr/>
          <p:nvPr userDrawn="1"/>
        </p:nvGrpSpPr>
        <p:grpSpPr>
          <a:xfrm>
            <a:off x="6161227" y="161572"/>
            <a:ext cx="2921025" cy="516608"/>
            <a:chOff x="75519" y="199672"/>
            <a:chExt cx="2921025" cy="516608"/>
          </a:xfrm>
        </p:grpSpPr>
        <p:sp>
          <p:nvSpPr>
            <p:cNvPr id="18" name="모서리가 둥근 직사각형 20">
              <a:extLst>
                <a:ext uri="{FF2B5EF4-FFF2-40B4-BE49-F238E27FC236}">
                  <a16:creationId xmlns:a16="http://schemas.microsoft.com/office/drawing/2014/main" id="{74610FD4-6BFE-4FD8-98C8-AA84D6CE421B}"/>
                </a:ext>
              </a:extLst>
            </p:cNvPr>
            <p:cNvSpPr/>
            <p:nvPr/>
          </p:nvSpPr>
          <p:spPr>
            <a:xfrm>
              <a:off x="119738" y="199672"/>
              <a:ext cx="2876806" cy="516608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0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22">
              <a:extLst>
                <a:ext uri="{FF2B5EF4-FFF2-40B4-BE49-F238E27FC236}">
                  <a16:creationId xmlns:a16="http://schemas.microsoft.com/office/drawing/2014/main" id="{D06FAAD6-0E04-41B4-A2DD-FD8033DC5D78}"/>
                </a:ext>
              </a:extLst>
            </p:cNvPr>
            <p:cNvSpPr/>
            <p:nvPr/>
          </p:nvSpPr>
          <p:spPr>
            <a:xfrm>
              <a:off x="75519" y="199672"/>
              <a:ext cx="516608" cy="5166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DA0D52-34B0-464C-BD18-77D6B42E6A66}"/>
                </a:ext>
              </a:extLst>
            </p:cNvPr>
            <p:cNvSpPr txBox="1"/>
            <p:nvPr/>
          </p:nvSpPr>
          <p:spPr>
            <a:xfrm>
              <a:off x="862095" y="227144"/>
              <a:ext cx="1709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서비스소개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AE1BD60-9A95-4287-95AD-62E45E7D5E30}"/>
              </a:ext>
            </a:extLst>
          </p:cNvPr>
          <p:cNvGrpSpPr/>
          <p:nvPr userDrawn="1"/>
        </p:nvGrpSpPr>
        <p:grpSpPr>
          <a:xfrm>
            <a:off x="9212319" y="161572"/>
            <a:ext cx="2921025" cy="516608"/>
            <a:chOff x="75519" y="199672"/>
            <a:chExt cx="2921025" cy="516608"/>
          </a:xfrm>
        </p:grpSpPr>
        <p:sp>
          <p:nvSpPr>
            <p:cNvPr id="22" name="모서리가 둥근 직사각형 20">
              <a:extLst>
                <a:ext uri="{FF2B5EF4-FFF2-40B4-BE49-F238E27FC236}">
                  <a16:creationId xmlns:a16="http://schemas.microsoft.com/office/drawing/2014/main" id="{C5791696-3357-46D7-B279-CCD42A2E863D}"/>
                </a:ext>
              </a:extLst>
            </p:cNvPr>
            <p:cNvSpPr/>
            <p:nvPr/>
          </p:nvSpPr>
          <p:spPr>
            <a:xfrm>
              <a:off x="119738" y="199672"/>
              <a:ext cx="2876806" cy="516608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0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prstClr val="white"/>
                </a:solidFill>
              </a:endParaRPr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77C5A5B2-29EC-4735-9BDA-3560B48838D8}"/>
                </a:ext>
              </a:extLst>
            </p:cNvPr>
            <p:cNvSpPr/>
            <p:nvPr/>
          </p:nvSpPr>
          <p:spPr>
            <a:xfrm>
              <a:off x="75519" y="199672"/>
              <a:ext cx="516608" cy="5166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1F6876-F14A-48F5-BF63-7C5915A5ABCD}"/>
                </a:ext>
              </a:extLst>
            </p:cNvPr>
            <p:cNvSpPr txBox="1"/>
            <p:nvPr/>
          </p:nvSpPr>
          <p:spPr>
            <a:xfrm>
              <a:off x="995446" y="227144"/>
              <a:ext cx="140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추후계획</a:t>
              </a:r>
            </a:p>
          </p:txBody>
        </p:sp>
      </p:grpSp>
      <p:sp>
        <p:nvSpPr>
          <p:cNvPr id="26" name="슬라이드 번호 개체 틀 5">
            <a:extLst>
              <a:ext uri="{FF2B5EF4-FFF2-40B4-BE49-F238E27FC236}">
                <a16:creationId xmlns:a16="http://schemas.microsoft.com/office/drawing/2014/main" id="{11A8A46A-F4B3-4441-8170-AC524D87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51031" y="6458588"/>
            <a:ext cx="493388" cy="365125"/>
          </a:xfrm>
        </p:spPr>
        <p:txBody>
          <a:bodyPr/>
          <a:lstStyle>
            <a:lvl1pPr algn="ctr">
              <a:defRPr lang="ko-KR" altLang="en-US" sz="1400" kern="1200" smtClean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39B9C72-21D5-4AB9-87FA-CC4C72A0D342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7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7FA3CF6-92BF-423C-95FB-B50812D3A397}"/>
              </a:ext>
            </a:extLst>
          </p:cNvPr>
          <p:cNvSpPr/>
          <p:nvPr userDrawn="1"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B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C4D854-3900-4EA8-A060-1E5C6EC4618A}"/>
              </a:ext>
            </a:extLst>
          </p:cNvPr>
          <p:cNvSpPr/>
          <p:nvPr userDrawn="1"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B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모서리가 둥근 직사각형 20">
            <a:extLst>
              <a:ext uri="{FF2B5EF4-FFF2-40B4-BE49-F238E27FC236}">
                <a16:creationId xmlns:a16="http://schemas.microsoft.com/office/drawing/2014/main" id="{7797541F-2234-498D-9AC0-44A7B6D901CE}"/>
              </a:ext>
            </a:extLst>
          </p:cNvPr>
          <p:cNvSpPr/>
          <p:nvPr/>
        </p:nvSpPr>
        <p:spPr>
          <a:xfrm>
            <a:off x="103262" y="161572"/>
            <a:ext cx="2876806" cy="516608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0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27" name="모서리가 둥근 직사각형 22">
            <a:extLst>
              <a:ext uri="{FF2B5EF4-FFF2-40B4-BE49-F238E27FC236}">
                <a16:creationId xmlns:a16="http://schemas.microsoft.com/office/drawing/2014/main" id="{165291B1-0842-4AC3-BF4D-26F7A6208C3E}"/>
              </a:ext>
            </a:extLst>
          </p:cNvPr>
          <p:cNvSpPr/>
          <p:nvPr/>
        </p:nvSpPr>
        <p:spPr>
          <a:xfrm>
            <a:off x="59043" y="161572"/>
            <a:ext cx="516608" cy="51660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FFB0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ko-KR" altLang="en-US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08F7E05-6BCC-465A-ABC1-AF96E7BDE359}"/>
              </a:ext>
            </a:extLst>
          </p:cNvPr>
          <p:cNvGrpSpPr/>
          <p:nvPr userDrawn="1"/>
        </p:nvGrpSpPr>
        <p:grpSpPr>
          <a:xfrm>
            <a:off x="3110135" y="161572"/>
            <a:ext cx="2921025" cy="516608"/>
            <a:chOff x="75519" y="199672"/>
            <a:chExt cx="2921025" cy="516608"/>
          </a:xfrm>
          <a:solidFill>
            <a:srgbClr val="D9D9D9"/>
          </a:solidFill>
        </p:grpSpPr>
        <p:sp>
          <p:nvSpPr>
            <p:cNvPr id="30" name="모서리가 둥근 직사각형 20">
              <a:extLst>
                <a:ext uri="{FF2B5EF4-FFF2-40B4-BE49-F238E27FC236}">
                  <a16:creationId xmlns:a16="http://schemas.microsoft.com/office/drawing/2014/main" id="{46B86282-321A-4BCD-8FBF-911B5C2D0D06}"/>
                </a:ext>
              </a:extLst>
            </p:cNvPr>
            <p:cNvSpPr/>
            <p:nvPr/>
          </p:nvSpPr>
          <p:spPr>
            <a:xfrm>
              <a:off x="119738" y="199672"/>
              <a:ext cx="2876806" cy="516608"/>
            </a:xfrm>
            <a:prstGeom prst="roundRect">
              <a:avLst>
                <a:gd name="adj" fmla="val 50000"/>
              </a:avLst>
            </a:prstGeom>
            <a:solidFill>
              <a:srgbClr val="F15A24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0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prstClr val="white"/>
                </a:solidFill>
              </a:endParaRPr>
            </a:p>
          </p:txBody>
        </p:sp>
        <p:sp>
          <p:nvSpPr>
            <p:cNvPr id="31" name="모서리가 둥근 직사각형 22">
              <a:extLst>
                <a:ext uri="{FF2B5EF4-FFF2-40B4-BE49-F238E27FC236}">
                  <a16:creationId xmlns:a16="http://schemas.microsoft.com/office/drawing/2014/main" id="{B9E7C2C1-92AB-475E-922C-DBE70C529398}"/>
                </a:ext>
              </a:extLst>
            </p:cNvPr>
            <p:cNvSpPr/>
            <p:nvPr/>
          </p:nvSpPr>
          <p:spPr>
            <a:xfrm>
              <a:off x="75519" y="199672"/>
              <a:ext cx="516608" cy="5166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896B743-1E54-4D46-8B50-7E9ACB1809D2}"/>
              </a:ext>
            </a:extLst>
          </p:cNvPr>
          <p:cNvGrpSpPr/>
          <p:nvPr userDrawn="1"/>
        </p:nvGrpSpPr>
        <p:grpSpPr>
          <a:xfrm>
            <a:off x="6161227" y="161572"/>
            <a:ext cx="2921025" cy="516608"/>
            <a:chOff x="75519" y="199672"/>
            <a:chExt cx="2921025" cy="516608"/>
          </a:xfrm>
        </p:grpSpPr>
        <p:sp>
          <p:nvSpPr>
            <p:cNvPr id="34" name="모서리가 둥근 직사각형 20">
              <a:extLst>
                <a:ext uri="{FF2B5EF4-FFF2-40B4-BE49-F238E27FC236}">
                  <a16:creationId xmlns:a16="http://schemas.microsoft.com/office/drawing/2014/main" id="{F2D5DA4E-8B25-442F-A86E-4BACCFC35B08}"/>
                </a:ext>
              </a:extLst>
            </p:cNvPr>
            <p:cNvSpPr/>
            <p:nvPr/>
          </p:nvSpPr>
          <p:spPr>
            <a:xfrm>
              <a:off x="119738" y="199672"/>
              <a:ext cx="2876806" cy="516608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0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prstClr val="white"/>
                </a:solidFill>
              </a:endParaRPr>
            </a:p>
          </p:txBody>
        </p:sp>
        <p:sp>
          <p:nvSpPr>
            <p:cNvPr id="35" name="모서리가 둥근 직사각형 22">
              <a:extLst>
                <a:ext uri="{FF2B5EF4-FFF2-40B4-BE49-F238E27FC236}">
                  <a16:creationId xmlns:a16="http://schemas.microsoft.com/office/drawing/2014/main" id="{3ECC362F-93DC-4145-BBE8-B6AA8A900495}"/>
                </a:ext>
              </a:extLst>
            </p:cNvPr>
            <p:cNvSpPr/>
            <p:nvPr/>
          </p:nvSpPr>
          <p:spPr>
            <a:xfrm>
              <a:off x="75519" y="199672"/>
              <a:ext cx="516608" cy="5166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A4C6414-8681-4548-B67A-1A3233B4EB8D}"/>
                </a:ext>
              </a:extLst>
            </p:cNvPr>
            <p:cNvSpPr txBox="1"/>
            <p:nvPr/>
          </p:nvSpPr>
          <p:spPr>
            <a:xfrm>
              <a:off x="862095" y="227144"/>
              <a:ext cx="1709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서비스소개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4F0ED3F-F92C-4023-A0FB-2881AE598232}"/>
              </a:ext>
            </a:extLst>
          </p:cNvPr>
          <p:cNvGrpSpPr/>
          <p:nvPr userDrawn="1"/>
        </p:nvGrpSpPr>
        <p:grpSpPr>
          <a:xfrm>
            <a:off x="9212319" y="161572"/>
            <a:ext cx="2921025" cy="516608"/>
            <a:chOff x="75519" y="199672"/>
            <a:chExt cx="2921025" cy="516608"/>
          </a:xfrm>
        </p:grpSpPr>
        <p:sp>
          <p:nvSpPr>
            <p:cNvPr id="38" name="모서리가 둥근 직사각형 20">
              <a:extLst>
                <a:ext uri="{FF2B5EF4-FFF2-40B4-BE49-F238E27FC236}">
                  <a16:creationId xmlns:a16="http://schemas.microsoft.com/office/drawing/2014/main" id="{19917D18-3DB2-42E4-B5F1-5392DAA595DE}"/>
                </a:ext>
              </a:extLst>
            </p:cNvPr>
            <p:cNvSpPr/>
            <p:nvPr/>
          </p:nvSpPr>
          <p:spPr>
            <a:xfrm>
              <a:off x="119738" y="199672"/>
              <a:ext cx="2876806" cy="516608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0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prstClr val="white"/>
                </a:solidFill>
              </a:endParaRPr>
            </a:p>
          </p:txBody>
        </p:sp>
        <p:sp>
          <p:nvSpPr>
            <p:cNvPr id="39" name="모서리가 둥근 직사각형 22">
              <a:extLst>
                <a:ext uri="{FF2B5EF4-FFF2-40B4-BE49-F238E27FC236}">
                  <a16:creationId xmlns:a16="http://schemas.microsoft.com/office/drawing/2014/main" id="{1437EE60-902F-42E0-B6E9-0C51FC9CDC24}"/>
                </a:ext>
              </a:extLst>
            </p:cNvPr>
            <p:cNvSpPr/>
            <p:nvPr/>
          </p:nvSpPr>
          <p:spPr>
            <a:xfrm>
              <a:off x="75519" y="199672"/>
              <a:ext cx="516608" cy="5166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F6C90F-1BF8-4474-9726-77CC2311EC3D}"/>
                </a:ext>
              </a:extLst>
            </p:cNvPr>
            <p:cNvSpPr txBox="1"/>
            <p:nvPr/>
          </p:nvSpPr>
          <p:spPr>
            <a:xfrm>
              <a:off x="995446" y="227144"/>
              <a:ext cx="140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추후계획</a:t>
              </a:r>
            </a:p>
          </p:txBody>
        </p:sp>
      </p:grpSp>
      <p:sp>
        <p:nvSpPr>
          <p:cNvPr id="42" name="슬라이드 번호 개체 틀 5">
            <a:extLst>
              <a:ext uri="{FF2B5EF4-FFF2-40B4-BE49-F238E27FC236}">
                <a16:creationId xmlns:a16="http://schemas.microsoft.com/office/drawing/2014/main" id="{00BA62A8-1408-4048-90EF-BCABF60E81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5851031" y="6458588"/>
            <a:ext cx="493388" cy="365125"/>
          </a:xfrm>
        </p:spPr>
        <p:txBody>
          <a:bodyPr/>
          <a:lstStyle>
            <a:lvl1pPr algn="ctr">
              <a:defRPr lang="ko-KR" altLang="en-US" sz="1400" kern="1200" smtClean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39B9C72-21D5-4AB9-87FA-CC4C72A0D342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9A37FF-CB22-4DCF-9719-3D3B1297BD32}"/>
              </a:ext>
            </a:extLst>
          </p:cNvPr>
          <p:cNvSpPr txBox="1"/>
          <p:nvPr userDrawn="1"/>
        </p:nvSpPr>
        <p:spPr>
          <a:xfrm>
            <a:off x="847161" y="189044"/>
            <a:ext cx="1750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12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서비스기획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38F49A-852A-4CED-AB56-D0E7E6058E09}"/>
              </a:ext>
            </a:extLst>
          </p:cNvPr>
          <p:cNvSpPr txBox="1"/>
          <p:nvPr userDrawn="1"/>
        </p:nvSpPr>
        <p:spPr>
          <a:xfrm>
            <a:off x="3604261" y="189044"/>
            <a:ext cx="2404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1" hangingPunct="1"/>
            <a:r>
              <a:rPr lang="ko-KR" altLang="en-US" sz="2400" kern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prstClr val="white"/>
                </a:solidFill>
                <a:latin typeface="+mn-lt"/>
                <a:ea typeface="+mn-ea"/>
                <a:cs typeface="+mn-cs"/>
              </a:rPr>
              <a:t>서비스환경분석</a:t>
            </a:r>
          </a:p>
        </p:txBody>
      </p:sp>
    </p:spTree>
    <p:extLst>
      <p:ext uri="{BB962C8B-B14F-4D97-AF65-F5344CB8AC3E}">
        <p14:creationId xmlns:p14="http://schemas.microsoft.com/office/powerpoint/2010/main" val="99588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7FA3CF6-92BF-423C-95FB-B50812D3A397}"/>
              </a:ext>
            </a:extLst>
          </p:cNvPr>
          <p:cNvSpPr/>
          <p:nvPr userDrawn="1"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B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C4D854-3900-4EA8-A060-1E5C6EC4618A}"/>
              </a:ext>
            </a:extLst>
          </p:cNvPr>
          <p:cNvSpPr/>
          <p:nvPr userDrawn="1"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B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235BA1F-D88A-4D67-B90A-3F3D3785A6FA}"/>
              </a:ext>
            </a:extLst>
          </p:cNvPr>
          <p:cNvGrpSpPr/>
          <p:nvPr userDrawn="1"/>
        </p:nvGrpSpPr>
        <p:grpSpPr>
          <a:xfrm>
            <a:off x="59043" y="161572"/>
            <a:ext cx="2921025" cy="516608"/>
            <a:chOff x="75519" y="199672"/>
            <a:chExt cx="2921025" cy="516608"/>
          </a:xfrm>
        </p:grpSpPr>
        <p:sp>
          <p:nvSpPr>
            <p:cNvPr id="42" name="모서리가 둥근 직사각형 20">
              <a:extLst>
                <a:ext uri="{FF2B5EF4-FFF2-40B4-BE49-F238E27FC236}">
                  <a16:creationId xmlns:a16="http://schemas.microsoft.com/office/drawing/2014/main" id="{58DAD826-CFE1-407E-9703-5122C717BC90}"/>
                </a:ext>
              </a:extLst>
            </p:cNvPr>
            <p:cNvSpPr/>
            <p:nvPr/>
          </p:nvSpPr>
          <p:spPr>
            <a:xfrm>
              <a:off x="119738" y="199672"/>
              <a:ext cx="2876806" cy="516608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0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prstClr val="white"/>
                </a:solidFill>
              </a:endParaRPr>
            </a:p>
          </p:txBody>
        </p:sp>
        <p:sp>
          <p:nvSpPr>
            <p:cNvPr id="43" name="모서리가 둥근 직사각형 22">
              <a:extLst>
                <a:ext uri="{FF2B5EF4-FFF2-40B4-BE49-F238E27FC236}">
                  <a16:creationId xmlns:a16="http://schemas.microsoft.com/office/drawing/2014/main" id="{58E1AEA3-6837-4266-9F9B-5EB3F20B739A}"/>
                </a:ext>
              </a:extLst>
            </p:cNvPr>
            <p:cNvSpPr/>
            <p:nvPr/>
          </p:nvSpPr>
          <p:spPr>
            <a:xfrm>
              <a:off x="75519" y="199672"/>
              <a:ext cx="516608" cy="5166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5C13DF3-11E5-4C08-ACFA-16DBA7A280D1}"/>
              </a:ext>
            </a:extLst>
          </p:cNvPr>
          <p:cNvGrpSpPr/>
          <p:nvPr userDrawn="1"/>
        </p:nvGrpSpPr>
        <p:grpSpPr>
          <a:xfrm>
            <a:off x="3110135" y="161572"/>
            <a:ext cx="2921025" cy="516608"/>
            <a:chOff x="75519" y="199672"/>
            <a:chExt cx="2921025" cy="516608"/>
          </a:xfrm>
          <a:solidFill>
            <a:srgbClr val="D9D9D9"/>
          </a:solidFill>
        </p:grpSpPr>
        <p:sp>
          <p:nvSpPr>
            <p:cNvPr id="46" name="모서리가 둥근 직사각형 20">
              <a:extLst>
                <a:ext uri="{FF2B5EF4-FFF2-40B4-BE49-F238E27FC236}">
                  <a16:creationId xmlns:a16="http://schemas.microsoft.com/office/drawing/2014/main" id="{17891804-8593-483E-9778-B1E992B7BC82}"/>
                </a:ext>
              </a:extLst>
            </p:cNvPr>
            <p:cNvSpPr/>
            <p:nvPr/>
          </p:nvSpPr>
          <p:spPr>
            <a:xfrm>
              <a:off x="119738" y="199672"/>
              <a:ext cx="2876806" cy="516608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0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prstClr val="white"/>
                </a:solidFill>
              </a:endParaRPr>
            </a:p>
          </p:txBody>
        </p:sp>
        <p:sp>
          <p:nvSpPr>
            <p:cNvPr id="47" name="모서리가 둥근 직사각형 22">
              <a:extLst>
                <a:ext uri="{FF2B5EF4-FFF2-40B4-BE49-F238E27FC236}">
                  <a16:creationId xmlns:a16="http://schemas.microsoft.com/office/drawing/2014/main" id="{3C4154C6-48C4-45BC-82E0-7C3BE4EAC622}"/>
                </a:ext>
              </a:extLst>
            </p:cNvPr>
            <p:cNvSpPr/>
            <p:nvPr/>
          </p:nvSpPr>
          <p:spPr>
            <a:xfrm>
              <a:off x="75519" y="199672"/>
              <a:ext cx="516608" cy="5166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CC5C14B-61DA-486B-955D-B271F7B9ED03}"/>
              </a:ext>
            </a:extLst>
          </p:cNvPr>
          <p:cNvGrpSpPr/>
          <p:nvPr userDrawn="1"/>
        </p:nvGrpSpPr>
        <p:grpSpPr>
          <a:xfrm>
            <a:off x="6161227" y="161572"/>
            <a:ext cx="2921025" cy="516608"/>
            <a:chOff x="75519" y="199672"/>
            <a:chExt cx="2921025" cy="516608"/>
          </a:xfrm>
        </p:grpSpPr>
        <p:sp>
          <p:nvSpPr>
            <p:cNvPr id="50" name="모서리가 둥근 직사각형 20">
              <a:extLst>
                <a:ext uri="{FF2B5EF4-FFF2-40B4-BE49-F238E27FC236}">
                  <a16:creationId xmlns:a16="http://schemas.microsoft.com/office/drawing/2014/main" id="{E6ACBB40-7A3D-4D09-B244-6F158678007A}"/>
                </a:ext>
              </a:extLst>
            </p:cNvPr>
            <p:cNvSpPr/>
            <p:nvPr/>
          </p:nvSpPr>
          <p:spPr>
            <a:xfrm>
              <a:off x="119738" y="199672"/>
              <a:ext cx="2876806" cy="516608"/>
            </a:xfrm>
            <a:prstGeom prst="roundRect">
              <a:avLst>
                <a:gd name="adj" fmla="val 50000"/>
              </a:avLst>
            </a:prstGeom>
            <a:solidFill>
              <a:srgbClr val="F15A24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0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prstClr val="white"/>
                </a:solidFill>
              </a:endParaRPr>
            </a:p>
          </p:txBody>
        </p:sp>
        <p:sp>
          <p:nvSpPr>
            <p:cNvPr id="51" name="모서리가 둥근 직사각형 22">
              <a:extLst>
                <a:ext uri="{FF2B5EF4-FFF2-40B4-BE49-F238E27FC236}">
                  <a16:creationId xmlns:a16="http://schemas.microsoft.com/office/drawing/2014/main" id="{B1D85EB9-1B5E-46FF-9C51-34B5D67B5830}"/>
                </a:ext>
              </a:extLst>
            </p:cNvPr>
            <p:cNvSpPr/>
            <p:nvPr/>
          </p:nvSpPr>
          <p:spPr>
            <a:xfrm>
              <a:off x="75519" y="199672"/>
              <a:ext cx="516608" cy="5166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5A592A2-BAD3-4823-8301-E377B2001423}"/>
                </a:ext>
              </a:extLst>
            </p:cNvPr>
            <p:cNvSpPr txBox="1"/>
            <p:nvPr/>
          </p:nvSpPr>
          <p:spPr>
            <a:xfrm>
              <a:off x="862095" y="227144"/>
              <a:ext cx="1709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l" defTabSz="914400" rtl="0" eaLnBrk="1" latinLnBrk="1" hangingPunct="1"/>
              <a:r>
                <a:rPr lang="ko-KR" altLang="en-US" sz="2400" kern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prstClr val="white"/>
                  </a:solidFill>
                  <a:latin typeface="+mn-lt"/>
                  <a:ea typeface="+mn-ea"/>
                  <a:cs typeface="+mn-cs"/>
                </a:rPr>
                <a:t>서비스소개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ACACA8F-8E3A-45DE-B228-24B61330308A}"/>
              </a:ext>
            </a:extLst>
          </p:cNvPr>
          <p:cNvGrpSpPr/>
          <p:nvPr userDrawn="1"/>
        </p:nvGrpSpPr>
        <p:grpSpPr>
          <a:xfrm>
            <a:off x="9212319" y="161572"/>
            <a:ext cx="2921025" cy="516608"/>
            <a:chOff x="75519" y="199672"/>
            <a:chExt cx="2921025" cy="516608"/>
          </a:xfrm>
        </p:grpSpPr>
        <p:sp>
          <p:nvSpPr>
            <p:cNvPr id="54" name="모서리가 둥근 직사각형 20">
              <a:extLst>
                <a:ext uri="{FF2B5EF4-FFF2-40B4-BE49-F238E27FC236}">
                  <a16:creationId xmlns:a16="http://schemas.microsoft.com/office/drawing/2014/main" id="{663F69D3-03B2-4893-9747-21048D4489C4}"/>
                </a:ext>
              </a:extLst>
            </p:cNvPr>
            <p:cNvSpPr/>
            <p:nvPr/>
          </p:nvSpPr>
          <p:spPr>
            <a:xfrm>
              <a:off x="119738" y="199672"/>
              <a:ext cx="2876806" cy="516608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0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prstClr val="white"/>
                </a:solidFill>
              </a:endParaRPr>
            </a:p>
          </p:txBody>
        </p:sp>
        <p:sp>
          <p:nvSpPr>
            <p:cNvPr id="55" name="모서리가 둥근 직사각형 22">
              <a:extLst>
                <a:ext uri="{FF2B5EF4-FFF2-40B4-BE49-F238E27FC236}">
                  <a16:creationId xmlns:a16="http://schemas.microsoft.com/office/drawing/2014/main" id="{DEA37996-0929-4F96-827B-5107677FA53B}"/>
                </a:ext>
              </a:extLst>
            </p:cNvPr>
            <p:cNvSpPr/>
            <p:nvPr/>
          </p:nvSpPr>
          <p:spPr>
            <a:xfrm>
              <a:off x="75519" y="199672"/>
              <a:ext cx="516608" cy="5166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24A3AB2-CC35-4FB5-98A9-1D88308A53DA}"/>
                </a:ext>
              </a:extLst>
            </p:cNvPr>
            <p:cNvSpPr txBox="1"/>
            <p:nvPr/>
          </p:nvSpPr>
          <p:spPr>
            <a:xfrm>
              <a:off x="995446" y="227144"/>
              <a:ext cx="140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추후계획</a:t>
              </a:r>
            </a:p>
          </p:txBody>
        </p:sp>
      </p:grpSp>
      <p:sp>
        <p:nvSpPr>
          <p:cNvPr id="58" name="슬라이드 번호 개체 틀 5">
            <a:extLst>
              <a:ext uri="{FF2B5EF4-FFF2-40B4-BE49-F238E27FC236}">
                <a16:creationId xmlns:a16="http://schemas.microsoft.com/office/drawing/2014/main" id="{344B8059-B3AD-48CE-883A-67593DEB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51031" y="6458588"/>
            <a:ext cx="493388" cy="365125"/>
          </a:xfrm>
        </p:spPr>
        <p:txBody>
          <a:bodyPr/>
          <a:lstStyle>
            <a:lvl1pPr algn="ctr">
              <a:defRPr lang="ko-KR" altLang="en-US" sz="1400" kern="1200" smtClean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39B9C72-21D5-4AB9-87FA-CC4C72A0D342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C8267-ADF0-44C7-BD33-85953C32267F}"/>
              </a:ext>
            </a:extLst>
          </p:cNvPr>
          <p:cNvSpPr txBox="1"/>
          <p:nvPr userDrawn="1"/>
        </p:nvSpPr>
        <p:spPr>
          <a:xfrm>
            <a:off x="3604261" y="189044"/>
            <a:ext cx="2404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</a:rPr>
              <a:t>서비스환경분석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FA9F63-3926-4495-BA8A-FF62D685BA11}"/>
              </a:ext>
            </a:extLst>
          </p:cNvPr>
          <p:cNvSpPr txBox="1"/>
          <p:nvPr userDrawn="1"/>
        </p:nvSpPr>
        <p:spPr>
          <a:xfrm>
            <a:off x="847161" y="189044"/>
            <a:ext cx="1750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12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서비스기획</a:t>
            </a:r>
          </a:p>
        </p:txBody>
      </p:sp>
    </p:spTree>
    <p:extLst>
      <p:ext uri="{BB962C8B-B14F-4D97-AF65-F5344CB8AC3E}">
        <p14:creationId xmlns:p14="http://schemas.microsoft.com/office/powerpoint/2010/main" val="251451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7FA3CF6-92BF-423C-95FB-B50812D3A397}"/>
              </a:ext>
            </a:extLst>
          </p:cNvPr>
          <p:cNvSpPr/>
          <p:nvPr userDrawn="1"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B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C4D854-3900-4EA8-A060-1E5C6EC4618A}"/>
              </a:ext>
            </a:extLst>
          </p:cNvPr>
          <p:cNvSpPr/>
          <p:nvPr userDrawn="1"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B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9BC683E-2CE5-48D1-9574-B1E3CE17DA33}"/>
              </a:ext>
            </a:extLst>
          </p:cNvPr>
          <p:cNvGrpSpPr/>
          <p:nvPr userDrawn="1"/>
        </p:nvGrpSpPr>
        <p:grpSpPr>
          <a:xfrm>
            <a:off x="59043" y="161572"/>
            <a:ext cx="2921025" cy="516608"/>
            <a:chOff x="75519" y="199672"/>
            <a:chExt cx="2921025" cy="516608"/>
          </a:xfrm>
        </p:grpSpPr>
        <p:sp>
          <p:nvSpPr>
            <p:cNvPr id="26" name="모서리가 둥근 직사각형 20">
              <a:extLst>
                <a:ext uri="{FF2B5EF4-FFF2-40B4-BE49-F238E27FC236}">
                  <a16:creationId xmlns:a16="http://schemas.microsoft.com/office/drawing/2014/main" id="{98DAAE42-4941-47B4-8F23-51FC6C841CB2}"/>
                </a:ext>
              </a:extLst>
            </p:cNvPr>
            <p:cNvSpPr/>
            <p:nvPr/>
          </p:nvSpPr>
          <p:spPr>
            <a:xfrm>
              <a:off x="119738" y="199672"/>
              <a:ext cx="2876806" cy="516608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0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prstClr val="white"/>
                </a:solidFill>
              </a:endParaRPr>
            </a:p>
          </p:txBody>
        </p:sp>
        <p:sp>
          <p:nvSpPr>
            <p:cNvPr id="27" name="모서리가 둥근 직사각형 22">
              <a:extLst>
                <a:ext uri="{FF2B5EF4-FFF2-40B4-BE49-F238E27FC236}">
                  <a16:creationId xmlns:a16="http://schemas.microsoft.com/office/drawing/2014/main" id="{3ED801C8-6A18-4CE2-98F2-1D08510B40FB}"/>
                </a:ext>
              </a:extLst>
            </p:cNvPr>
            <p:cNvSpPr/>
            <p:nvPr/>
          </p:nvSpPr>
          <p:spPr>
            <a:xfrm>
              <a:off x="75519" y="199672"/>
              <a:ext cx="516608" cy="5166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5452B8C-20BD-44B0-8A8B-2841470E979D}"/>
              </a:ext>
            </a:extLst>
          </p:cNvPr>
          <p:cNvGrpSpPr/>
          <p:nvPr userDrawn="1"/>
        </p:nvGrpSpPr>
        <p:grpSpPr>
          <a:xfrm>
            <a:off x="3110135" y="161572"/>
            <a:ext cx="2921025" cy="516608"/>
            <a:chOff x="75519" y="199672"/>
            <a:chExt cx="2921025" cy="516608"/>
          </a:xfrm>
          <a:solidFill>
            <a:srgbClr val="D9D9D9"/>
          </a:solidFill>
        </p:grpSpPr>
        <p:sp>
          <p:nvSpPr>
            <p:cNvPr id="30" name="모서리가 둥근 직사각형 20">
              <a:extLst>
                <a:ext uri="{FF2B5EF4-FFF2-40B4-BE49-F238E27FC236}">
                  <a16:creationId xmlns:a16="http://schemas.microsoft.com/office/drawing/2014/main" id="{E2EB7B93-F382-4A3E-81AD-6CE63688455D}"/>
                </a:ext>
              </a:extLst>
            </p:cNvPr>
            <p:cNvSpPr/>
            <p:nvPr/>
          </p:nvSpPr>
          <p:spPr>
            <a:xfrm>
              <a:off x="119738" y="199672"/>
              <a:ext cx="2876806" cy="516608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0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prstClr val="white"/>
                </a:solidFill>
              </a:endParaRPr>
            </a:p>
          </p:txBody>
        </p:sp>
        <p:sp>
          <p:nvSpPr>
            <p:cNvPr id="31" name="모서리가 둥근 직사각형 22">
              <a:extLst>
                <a:ext uri="{FF2B5EF4-FFF2-40B4-BE49-F238E27FC236}">
                  <a16:creationId xmlns:a16="http://schemas.microsoft.com/office/drawing/2014/main" id="{DE78E195-292C-491E-A6E3-901D7385AED4}"/>
                </a:ext>
              </a:extLst>
            </p:cNvPr>
            <p:cNvSpPr/>
            <p:nvPr/>
          </p:nvSpPr>
          <p:spPr>
            <a:xfrm>
              <a:off x="75519" y="199672"/>
              <a:ext cx="516608" cy="5166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CD584ED-1AF6-4463-AAE2-D6B3E170D4EC}"/>
              </a:ext>
            </a:extLst>
          </p:cNvPr>
          <p:cNvGrpSpPr/>
          <p:nvPr userDrawn="1"/>
        </p:nvGrpSpPr>
        <p:grpSpPr>
          <a:xfrm>
            <a:off x="6161227" y="161572"/>
            <a:ext cx="2921025" cy="516608"/>
            <a:chOff x="75519" y="199672"/>
            <a:chExt cx="2921025" cy="516608"/>
          </a:xfrm>
        </p:grpSpPr>
        <p:sp>
          <p:nvSpPr>
            <p:cNvPr id="34" name="모서리가 둥근 직사각형 20">
              <a:extLst>
                <a:ext uri="{FF2B5EF4-FFF2-40B4-BE49-F238E27FC236}">
                  <a16:creationId xmlns:a16="http://schemas.microsoft.com/office/drawing/2014/main" id="{6B6BA1EB-2E30-4D31-BDA0-D1AC1494B6F2}"/>
                </a:ext>
              </a:extLst>
            </p:cNvPr>
            <p:cNvSpPr/>
            <p:nvPr/>
          </p:nvSpPr>
          <p:spPr>
            <a:xfrm>
              <a:off x="119738" y="199672"/>
              <a:ext cx="2876806" cy="516608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0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prstClr val="white"/>
                </a:solidFill>
              </a:endParaRPr>
            </a:p>
          </p:txBody>
        </p:sp>
        <p:sp>
          <p:nvSpPr>
            <p:cNvPr id="35" name="모서리가 둥근 직사각형 22">
              <a:extLst>
                <a:ext uri="{FF2B5EF4-FFF2-40B4-BE49-F238E27FC236}">
                  <a16:creationId xmlns:a16="http://schemas.microsoft.com/office/drawing/2014/main" id="{EFD3F8E2-03D4-4A1F-858A-A5EB977A6C39}"/>
                </a:ext>
              </a:extLst>
            </p:cNvPr>
            <p:cNvSpPr/>
            <p:nvPr/>
          </p:nvSpPr>
          <p:spPr>
            <a:xfrm>
              <a:off x="75519" y="199672"/>
              <a:ext cx="516608" cy="5166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AB8784-691F-4517-B65A-4F105D0F8948}"/>
                </a:ext>
              </a:extLst>
            </p:cNvPr>
            <p:cNvSpPr txBox="1"/>
            <p:nvPr/>
          </p:nvSpPr>
          <p:spPr>
            <a:xfrm>
              <a:off x="862095" y="227144"/>
              <a:ext cx="1709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l" defTabSz="914400" rtl="0" eaLnBrk="1" latinLnBrk="1" hangingPunct="1"/>
              <a:r>
                <a:rPr lang="ko-KR" altLang="en-US" sz="2400" kern="12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서비스소개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B4E521F-3084-4486-8640-A75A8F2138E2}"/>
              </a:ext>
            </a:extLst>
          </p:cNvPr>
          <p:cNvGrpSpPr/>
          <p:nvPr userDrawn="1"/>
        </p:nvGrpSpPr>
        <p:grpSpPr>
          <a:xfrm>
            <a:off x="9212319" y="161572"/>
            <a:ext cx="2921025" cy="516608"/>
            <a:chOff x="75519" y="199672"/>
            <a:chExt cx="2921025" cy="516608"/>
          </a:xfrm>
        </p:grpSpPr>
        <p:sp>
          <p:nvSpPr>
            <p:cNvPr id="38" name="모서리가 둥근 직사각형 20">
              <a:extLst>
                <a:ext uri="{FF2B5EF4-FFF2-40B4-BE49-F238E27FC236}">
                  <a16:creationId xmlns:a16="http://schemas.microsoft.com/office/drawing/2014/main" id="{5E9F171E-79BB-43EC-971A-CFC49AACBB0D}"/>
                </a:ext>
              </a:extLst>
            </p:cNvPr>
            <p:cNvSpPr/>
            <p:nvPr/>
          </p:nvSpPr>
          <p:spPr>
            <a:xfrm>
              <a:off x="119738" y="199672"/>
              <a:ext cx="2876806" cy="516608"/>
            </a:xfrm>
            <a:prstGeom prst="roundRect">
              <a:avLst>
                <a:gd name="adj" fmla="val 50000"/>
              </a:avLst>
            </a:prstGeom>
            <a:solidFill>
              <a:srgbClr val="F15A24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0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prstClr val="white"/>
                </a:solidFill>
              </a:endParaRPr>
            </a:p>
          </p:txBody>
        </p:sp>
        <p:sp>
          <p:nvSpPr>
            <p:cNvPr id="39" name="모서리가 둥근 직사각형 22">
              <a:extLst>
                <a:ext uri="{FF2B5EF4-FFF2-40B4-BE49-F238E27FC236}">
                  <a16:creationId xmlns:a16="http://schemas.microsoft.com/office/drawing/2014/main" id="{F16BA69A-93B5-4392-9013-22317E7DAF6A}"/>
                </a:ext>
              </a:extLst>
            </p:cNvPr>
            <p:cNvSpPr/>
            <p:nvPr/>
          </p:nvSpPr>
          <p:spPr>
            <a:xfrm>
              <a:off x="75519" y="199672"/>
              <a:ext cx="516608" cy="5166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EAD04B3-CEC1-4816-A850-317D12465F08}"/>
                </a:ext>
              </a:extLst>
            </p:cNvPr>
            <p:cNvSpPr txBox="1"/>
            <p:nvPr/>
          </p:nvSpPr>
          <p:spPr>
            <a:xfrm>
              <a:off x="995446" y="227144"/>
              <a:ext cx="140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l" defTabSz="914400" rtl="0" eaLnBrk="1" latinLnBrk="1" hangingPunct="1"/>
              <a:r>
                <a:rPr lang="ko-KR" altLang="en-US" sz="2400" kern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prstClr val="white"/>
                  </a:solidFill>
                  <a:latin typeface="+mn-lt"/>
                  <a:ea typeface="+mn-ea"/>
                  <a:cs typeface="+mn-cs"/>
                </a:rPr>
                <a:t>추후계획</a:t>
              </a:r>
            </a:p>
          </p:txBody>
        </p:sp>
      </p:grpSp>
      <p:sp>
        <p:nvSpPr>
          <p:cNvPr id="42" name="슬라이드 번호 개체 틀 5">
            <a:extLst>
              <a:ext uri="{FF2B5EF4-FFF2-40B4-BE49-F238E27FC236}">
                <a16:creationId xmlns:a16="http://schemas.microsoft.com/office/drawing/2014/main" id="{1EC7EF3A-F513-427C-B62C-FE0ED263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51031" y="6458588"/>
            <a:ext cx="493388" cy="365125"/>
          </a:xfrm>
        </p:spPr>
        <p:txBody>
          <a:bodyPr/>
          <a:lstStyle>
            <a:lvl1pPr algn="ctr">
              <a:defRPr lang="ko-KR" altLang="en-US" sz="1400" kern="1200" smtClean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39B9C72-21D5-4AB9-87FA-CC4C72A0D342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01ADD1-056E-4F6C-8BD3-D0D9F40A4F5F}"/>
              </a:ext>
            </a:extLst>
          </p:cNvPr>
          <p:cNvSpPr txBox="1"/>
          <p:nvPr userDrawn="1"/>
        </p:nvSpPr>
        <p:spPr>
          <a:xfrm>
            <a:off x="3604261" y="189044"/>
            <a:ext cx="2404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</a:rPr>
              <a:t>서비스환경분석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941CA4-6C72-4B7F-B74E-8F7FE9CA9A56}"/>
              </a:ext>
            </a:extLst>
          </p:cNvPr>
          <p:cNvSpPr txBox="1"/>
          <p:nvPr userDrawn="1"/>
        </p:nvSpPr>
        <p:spPr>
          <a:xfrm>
            <a:off x="847161" y="189044"/>
            <a:ext cx="1750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12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서비스기획</a:t>
            </a:r>
          </a:p>
        </p:txBody>
      </p:sp>
    </p:spTree>
    <p:extLst>
      <p:ext uri="{BB962C8B-B14F-4D97-AF65-F5344CB8AC3E}">
        <p14:creationId xmlns:p14="http://schemas.microsoft.com/office/powerpoint/2010/main" val="109806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번호 개체 틀 5">
            <a:extLst>
              <a:ext uri="{FF2B5EF4-FFF2-40B4-BE49-F238E27FC236}">
                <a16:creationId xmlns:a16="http://schemas.microsoft.com/office/drawing/2014/main" id="{1EC7EF3A-F513-427C-B62C-FE0ED263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51031" y="6458588"/>
            <a:ext cx="493388" cy="365125"/>
          </a:xfrm>
        </p:spPr>
        <p:txBody>
          <a:bodyPr/>
          <a:lstStyle>
            <a:lvl1pPr algn="ctr">
              <a:defRPr lang="ko-KR" altLang="en-US" sz="1400" kern="1200" smtClean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39B9C72-21D5-4AB9-87FA-CC4C72A0D342}" type="slidenum">
              <a:rPr lang="en-US" altLang="ko-KR" smtClean="0"/>
              <a:pPr/>
              <a:t>‹#›</a:t>
            </a:fld>
            <a:endParaRPr 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E173DB6-05F1-433A-BD36-FBBA886A2230}"/>
              </a:ext>
            </a:extLst>
          </p:cNvPr>
          <p:cNvCxnSpPr/>
          <p:nvPr userDrawn="1"/>
        </p:nvCxnSpPr>
        <p:spPr>
          <a:xfrm flipH="1" flipV="1">
            <a:off x="0" y="4781550"/>
            <a:ext cx="12192002" cy="2076452"/>
          </a:xfrm>
          <a:prstGeom prst="line">
            <a:avLst/>
          </a:prstGeom>
          <a:ln w="9525">
            <a:solidFill>
              <a:srgbClr val="FB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42DD2B1-4BCB-4C6D-9BEC-3451757B4984}"/>
              </a:ext>
            </a:extLst>
          </p:cNvPr>
          <p:cNvCxnSpPr/>
          <p:nvPr userDrawn="1"/>
        </p:nvCxnSpPr>
        <p:spPr>
          <a:xfrm>
            <a:off x="8562976" y="0"/>
            <a:ext cx="3629024" cy="6858001"/>
          </a:xfrm>
          <a:prstGeom prst="line">
            <a:avLst/>
          </a:prstGeom>
          <a:ln w="9525">
            <a:solidFill>
              <a:srgbClr val="FB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857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44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58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88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microsoft.com/office/2007/relationships/hdphoto" Target="../media/hdphoto5.wdp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2.png"/><Relationship Id="rId4" Type="http://schemas.microsoft.com/office/2007/relationships/hdphoto" Target="../media/hdphoto5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microsoft.com/office/2007/relationships/hdphoto" Target="../media/hdphoto4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microsoft.com/office/2007/relationships/hdphoto" Target="../media/hdphoto3.wdp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jp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/>
          <p:cNvCxnSpPr/>
          <p:nvPr/>
        </p:nvCxnSpPr>
        <p:spPr>
          <a:xfrm flipH="1">
            <a:off x="0" y="4781550"/>
            <a:ext cx="12192000" cy="2076450"/>
          </a:xfrm>
          <a:prstGeom prst="line">
            <a:avLst/>
          </a:prstGeom>
          <a:ln w="9525">
            <a:solidFill>
              <a:srgbClr val="FB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0" y="0"/>
            <a:ext cx="3562350" cy="6858000"/>
          </a:xfrm>
          <a:prstGeom prst="line">
            <a:avLst/>
          </a:prstGeom>
          <a:ln w="9525">
            <a:solidFill>
              <a:srgbClr val="FB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179D09-6877-40C4-8DF3-3902E8C9E898}"/>
              </a:ext>
            </a:extLst>
          </p:cNvPr>
          <p:cNvSpPr txBox="1"/>
          <p:nvPr/>
        </p:nvSpPr>
        <p:spPr>
          <a:xfrm>
            <a:off x="9938629" y="136525"/>
            <a:ext cx="227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0" dirty="0">
                <a:ln>
                  <a:solidFill>
                    <a:srgbClr val="666666">
                      <a:alpha val="2000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</a:rPr>
              <a:t>D&amp;D 2nd Project 7-team</a:t>
            </a:r>
            <a:endParaRPr lang="ko-KR" altLang="en-US" sz="1400" i="0" dirty="0">
              <a:ln>
                <a:solidFill>
                  <a:srgbClr val="666666">
                    <a:alpha val="20000"/>
                  </a:srgbClr>
                </a:solidFill>
              </a:ln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3186660-61C5-4352-8058-2AA88253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en-US" altLang="ko-KR" smtClean="0"/>
              <a:pPr/>
              <a:t>1</a:t>
            </a:fld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5483AAE-ED19-4BAF-B9DA-8D12AEC8D719}"/>
              </a:ext>
            </a:extLst>
          </p:cNvPr>
          <p:cNvGrpSpPr/>
          <p:nvPr/>
        </p:nvGrpSpPr>
        <p:grpSpPr>
          <a:xfrm>
            <a:off x="2124503" y="2029862"/>
            <a:ext cx="7942994" cy="1958997"/>
            <a:chOff x="1803173" y="2063114"/>
            <a:chExt cx="7942994" cy="195899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CA2E14-52AF-4189-BECD-113E5387E175}"/>
                </a:ext>
              </a:extLst>
            </p:cNvPr>
            <p:cNvSpPr txBox="1"/>
            <p:nvPr/>
          </p:nvSpPr>
          <p:spPr>
            <a:xfrm>
              <a:off x="1803173" y="3560446"/>
              <a:ext cx="7942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이웃 간의 사소하지만 필요한 도움을 중개하는 플랫폼 서비스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4C8159D-5345-41F5-B380-F13C166E2C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619" b="34581"/>
            <a:stretch/>
          </p:blipFill>
          <p:spPr>
            <a:xfrm>
              <a:off x="2917170" y="2063114"/>
              <a:ext cx="5715000" cy="1325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2527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9734D9-DF9C-4EB3-90E8-5CF322D22C7B}"/>
              </a:ext>
            </a:extLst>
          </p:cNvPr>
          <p:cNvGrpSpPr/>
          <p:nvPr/>
        </p:nvGrpSpPr>
        <p:grpSpPr>
          <a:xfrm>
            <a:off x="3480922" y="747278"/>
            <a:ext cx="2212403" cy="399754"/>
            <a:chOff x="3641438" y="844285"/>
            <a:chExt cx="2212403" cy="39975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B981EB6-64E0-4F8C-9C15-014C2D168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641438" y="848391"/>
              <a:ext cx="395648" cy="39564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1D39EB-4C6E-4F00-9BE1-6D3983EB22D0}"/>
                </a:ext>
              </a:extLst>
            </p:cNvPr>
            <p:cNvSpPr txBox="1"/>
            <p:nvPr/>
          </p:nvSpPr>
          <p:spPr>
            <a:xfrm>
              <a:off x="4120114" y="844285"/>
              <a:ext cx="1733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경쟁사 분석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Ⅱ</a:t>
              </a:r>
              <a:endPara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</a:endParaRPr>
            </a:p>
          </p:txBody>
        </p:sp>
      </p:grp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DB3FB1E9-5B9C-4373-A09F-BBE37BF57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817" y="1121227"/>
            <a:ext cx="2622366" cy="5390731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D196466-3997-4984-90D8-B8BA336D422F}"/>
              </a:ext>
            </a:extLst>
          </p:cNvPr>
          <p:cNvGrpSpPr/>
          <p:nvPr/>
        </p:nvGrpSpPr>
        <p:grpSpPr>
          <a:xfrm>
            <a:off x="681228" y="2156259"/>
            <a:ext cx="4733545" cy="2962036"/>
            <a:chOff x="907143" y="2156259"/>
            <a:chExt cx="4733545" cy="2962036"/>
          </a:xfrm>
        </p:grpSpPr>
        <p:pic>
          <p:nvPicPr>
            <p:cNvPr id="10" name="그림 9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6D91E3CA-B712-44C5-9B46-80D032AFEB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313" b="7917" l="36617" r="63812">
                          <a14:foregroundMark x1="38330" y1="5938" x2="37901" y2="5938"/>
                          <a14:foregroundMark x1="41756" y1="6146" x2="41756" y2="6042"/>
                          <a14:foregroundMark x1="37259" y1="6667" x2="36617" y2="7187"/>
                          <a14:foregroundMark x1="50749" y1="6042" x2="50749" y2="6771"/>
                          <a14:foregroundMark x1="60600" y1="6042" x2="61028" y2="6563"/>
                          <a14:foregroundMark x1="63812" y1="5938" x2="63812" y2="6354"/>
                          <a14:foregroundMark x1="47752" y1="6563" x2="48180" y2="6354"/>
                          <a14:foregroundMark x1="54818" y1="6875" x2="54818" y2="6875"/>
                          <a14:foregroundMark x1="55032" y1="6875" x2="55032" y2="6875"/>
                          <a14:backgroundMark x1="57602" y1="7083" x2="57602" y2="7083"/>
                          <a14:backgroundMark x1="57388" y1="7083" x2="57388" y2="7083"/>
                          <a14:backgroundMark x1="55460" y1="6875" x2="55460" y2="68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40" t="5035" r="34814" b="91649"/>
            <a:stretch/>
          </p:blipFill>
          <p:spPr>
            <a:xfrm>
              <a:off x="1754320" y="2156259"/>
              <a:ext cx="3039190" cy="687141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7949FD3-FB07-4A16-877E-62F2FB549C4D}"/>
                </a:ext>
              </a:extLst>
            </p:cNvPr>
            <p:cNvSpPr/>
            <p:nvPr/>
          </p:nvSpPr>
          <p:spPr>
            <a:xfrm>
              <a:off x="907143" y="3816592"/>
              <a:ext cx="4733545" cy="13017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“</a:t>
              </a:r>
              <a:r>
                <a:rPr lang="ko-KR" altLang="en-US" sz="28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사람과 사람을 연결하다</a:t>
              </a:r>
              <a:r>
                <a:rPr lang="en-US" altLang="ko-KR" sz="28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.”</a:t>
              </a:r>
              <a:r>
                <a:rPr lang="ko-KR" altLang="en-US" sz="28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 심부름 대행 앱</a:t>
              </a:r>
              <a:endParaRPr lang="en-US" altLang="ko-KR" sz="2800" dirty="0">
                <a:ln>
                  <a:solidFill>
                    <a:schemeClr val="tx1">
                      <a:alpha val="50000"/>
                    </a:schemeClr>
                  </a:solidFill>
                </a:ln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FBFDA-AF73-46FD-9F71-4FB25E8E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en-US" altLang="ko-KR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52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549275" y="1254448"/>
            <a:ext cx="11095135" cy="5183674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DF726-C2E2-49D9-8B67-F30C1A99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en-US" altLang="ko-KR" smtClean="0"/>
              <a:pPr/>
              <a:t>11</a:t>
            </a:fld>
            <a:endParaRPr lang="en-US" dirty="0"/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518A1E9C-B1FE-4785-87C4-BFA8E214A0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13" b="7917" l="36617" r="63812">
                        <a14:foregroundMark x1="38330" y1="5938" x2="37901" y2="5938"/>
                        <a14:foregroundMark x1="41756" y1="6146" x2="41756" y2="6042"/>
                        <a14:foregroundMark x1="37259" y1="6667" x2="36617" y2="7187"/>
                        <a14:foregroundMark x1="50749" y1="6042" x2="50749" y2="6771"/>
                        <a14:foregroundMark x1="60600" y1="6042" x2="61028" y2="6563"/>
                        <a14:foregroundMark x1="63812" y1="5938" x2="63812" y2="6354"/>
                        <a14:foregroundMark x1="47752" y1="6563" x2="48180" y2="6354"/>
                        <a14:foregroundMark x1="54818" y1="6875" x2="54818" y2="6875"/>
                        <a14:foregroundMark x1="55032" y1="6875" x2="55032" y2="6875"/>
                        <a14:backgroundMark x1="57602" y1="7083" x2="57602" y2="7083"/>
                        <a14:backgroundMark x1="57388" y1="7083" x2="57388" y2="7083"/>
                        <a14:backgroundMark x1="55460" y1="6875" x2="55460" y2="6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040" t="5035" r="34814" b="91649"/>
          <a:stretch/>
        </p:blipFill>
        <p:spPr>
          <a:xfrm>
            <a:off x="668131" y="1378977"/>
            <a:ext cx="3039190" cy="687141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F4953095-BB4E-484D-9056-BB798401FE41}"/>
              </a:ext>
            </a:extLst>
          </p:cNvPr>
          <p:cNvGrpSpPr/>
          <p:nvPr/>
        </p:nvGrpSpPr>
        <p:grpSpPr>
          <a:xfrm>
            <a:off x="3480922" y="747278"/>
            <a:ext cx="2212403" cy="399754"/>
            <a:chOff x="3641438" y="844285"/>
            <a:chExt cx="2212403" cy="399754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948ACEC2-CAFC-4381-946E-C8FA8A22B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641438" y="848391"/>
              <a:ext cx="395648" cy="39564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918B6BA-3D9E-414E-8EA7-51AA3D4DD9A6}"/>
                </a:ext>
              </a:extLst>
            </p:cNvPr>
            <p:cNvSpPr txBox="1"/>
            <p:nvPr/>
          </p:nvSpPr>
          <p:spPr>
            <a:xfrm>
              <a:off x="4120114" y="844285"/>
              <a:ext cx="1733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경쟁사 분석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Ⅱ</a:t>
              </a:r>
              <a:endPara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E8F1150-0A98-4CFD-AAEA-BC82FD17F819}"/>
              </a:ext>
            </a:extLst>
          </p:cNvPr>
          <p:cNvSpPr txBox="1"/>
          <p:nvPr/>
        </p:nvSpPr>
        <p:spPr>
          <a:xfrm>
            <a:off x="724094" y="2187795"/>
            <a:ext cx="3080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/>
                  </a:solidFill>
                </a:ln>
              </a:rPr>
              <a:t>장</a:t>
            </a:r>
            <a:r>
              <a:rPr lang="ko-KR" altLang="en-US" sz="2400">
                <a:ln>
                  <a:solidFill>
                    <a:schemeClr val="tx1"/>
                  </a:solidFill>
                </a:ln>
              </a:rPr>
              <a:t>점</a:t>
            </a:r>
            <a:endParaRPr lang="ko-KR" altLang="en-US" sz="2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161F0AD-7675-40DD-A6D9-56513EA02465}"/>
              </a:ext>
            </a:extLst>
          </p:cNvPr>
          <p:cNvSpPr/>
          <p:nvPr/>
        </p:nvSpPr>
        <p:spPr>
          <a:xfrm>
            <a:off x="1756258" y="5210279"/>
            <a:ext cx="2029120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위치에 따른 검색</a:t>
            </a:r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88AAB1D-3CE3-4B9D-974E-5C8F33750BAE}"/>
              </a:ext>
            </a:extLst>
          </p:cNvPr>
          <p:cNvSpPr/>
          <p:nvPr/>
        </p:nvSpPr>
        <p:spPr>
          <a:xfrm>
            <a:off x="5096517" y="5210279"/>
            <a:ext cx="1998967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공급자 선택 가능</a:t>
            </a:r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A0B1888-6039-4801-BC9E-42CA0ABC9F7B}"/>
              </a:ext>
            </a:extLst>
          </p:cNvPr>
          <p:cNvSpPr/>
          <p:nvPr/>
        </p:nvSpPr>
        <p:spPr>
          <a:xfrm>
            <a:off x="8578202" y="4979446"/>
            <a:ext cx="1998967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매칭된 공급자와 간편한 연락</a:t>
            </a:r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0D5847-E28A-4765-8ABA-9AFB2FC8BA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898" y="2738053"/>
            <a:ext cx="2152800" cy="2152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1C15FE-8D90-4A37-A723-BD57DD11AC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198" y="2738053"/>
            <a:ext cx="2152800" cy="2152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EAFD41A-77AC-4FE7-9BFC-A4B54E378D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738" y="2738053"/>
            <a:ext cx="2152800" cy="21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67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548432" y="1219449"/>
            <a:ext cx="11095135" cy="5183674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728C42-871C-4171-BD43-8F7AC127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en-US" altLang="ko-KR" smtClean="0"/>
              <a:pPr/>
              <a:t>12</a:t>
            </a:fld>
            <a:endParaRPr lang="en-US" dirty="0"/>
          </a:p>
        </p:txBody>
      </p:sp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97DF1FDE-353B-4D19-9786-45EF88DBF0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13" b="7917" l="36617" r="63812">
                        <a14:foregroundMark x1="38330" y1="5938" x2="37901" y2="5938"/>
                        <a14:foregroundMark x1="41756" y1="6146" x2="41756" y2="6042"/>
                        <a14:foregroundMark x1="37259" y1="6667" x2="36617" y2="7187"/>
                        <a14:foregroundMark x1="50749" y1="6042" x2="50749" y2="6771"/>
                        <a14:foregroundMark x1="60600" y1="6042" x2="61028" y2="6563"/>
                        <a14:foregroundMark x1="63812" y1="5938" x2="63812" y2="6354"/>
                        <a14:foregroundMark x1="47752" y1="6563" x2="48180" y2="6354"/>
                        <a14:foregroundMark x1="54818" y1="6875" x2="54818" y2="6875"/>
                        <a14:foregroundMark x1="55032" y1="6875" x2="55032" y2="6875"/>
                        <a14:backgroundMark x1="57602" y1="7083" x2="57602" y2="7083"/>
                        <a14:backgroundMark x1="57388" y1="7083" x2="57388" y2="7083"/>
                        <a14:backgroundMark x1="55460" y1="6875" x2="55460" y2="6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040" t="5035" r="34814" b="91649"/>
          <a:stretch/>
        </p:blipFill>
        <p:spPr>
          <a:xfrm>
            <a:off x="668131" y="1378977"/>
            <a:ext cx="3039190" cy="687141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0CEF7D0B-8663-475E-A422-F3DEE67E5F13}"/>
              </a:ext>
            </a:extLst>
          </p:cNvPr>
          <p:cNvGrpSpPr/>
          <p:nvPr/>
        </p:nvGrpSpPr>
        <p:grpSpPr>
          <a:xfrm>
            <a:off x="3480922" y="747278"/>
            <a:ext cx="2212403" cy="399754"/>
            <a:chOff x="3641438" y="844285"/>
            <a:chExt cx="2212403" cy="399754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C15D9383-ADB8-453B-AC6D-45C2A1BD8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641438" y="848391"/>
              <a:ext cx="395648" cy="395648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F916B7F-5D42-47AF-9DF3-3B264D759651}"/>
                </a:ext>
              </a:extLst>
            </p:cNvPr>
            <p:cNvSpPr txBox="1"/>
            <p:nvPr/>
          </p:nvSpPr>
          <p:spPr>
            <a:xfrm>
              <a:off x="4120114" y="844285"/>
              <a:ext cx="1733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경쟁사 분석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Ⅱ</a:t>
              </a:r>
              <a:endPara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1EA42E3-618E-4C1D-A8DF-3FD009E65DD7}"/>
              </a:ext>
            </a:extLst>
          </p:cNvPr>
          <p:cNvSpPr txBox="1"/>
          <p:nvPr/>
        </p:nvSpPr>
        <p:spPr>
          <a:xfrm>
            <a:off x="724094" y="2187795"/>
            <a:ext cx="3080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/>
                  </a:solidFill>
                </a:ln>
              </a:rPr>
              <a:t>단점</a:t>
            </a:r>
            <a:endParaRPr lang="ko-KR" altLang="en-US" sz="2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65133A5-0F88-4B70-A359-2C39231ED27C}"/>
              </a:ext>
            </a:extLst>
          </p:cNvPr>
          <p:cNvSpPr/>
          <p:nvPr/>
        </p:nvSpPr>
        <p:spPr>
          <a:xfrm>
            <a:off x="2303538" y="5210278"/>
            <a:ext cx="1242549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분리된 앱</a:t>
            </a:r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2E7D302-A91D-4859-9C85-647298BC1E22}"/>
              </a:ext>
            </a:extLst>
          </p:cNvPr>
          <p:cNvSpPr/>
          <p:nvPr/>
        </p:nvSpPr>
        <p:spPr>
          <a:xfrm>
            <a:off x="5364832" y="4979446"/>
            <a:ext cx="1462336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웹에서의 </a:t>
            </a:r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사용 불가능</a:t>
            </a:r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AFEEF05-18B9-450F-9289-C59C138B2B02}"/>
              </a:ext>
            </a:extLst>
          </p:cNvPr>
          <p:cNvSpPr/>
          <p:nvPr/>
        </p:nvSpPr>
        <p:spPr>
          <a:xfrm>
            <a:off x="8618104" y="5210278"/>
            <a:ext cx="1462337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높은 수수료</a:t>
            </a:r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F881DAC-BA6D-4E43-836A-0EC080EF7008}"/>
              </a:ext>
            </a:extLst>
          </p:cNvPr>
          <p:cNvGrpSpPr/>
          <p:nvPr/>
        </p:nvGrpSpPr>
        <p:grpSpPr>
          <a:xfrm>
            <a:off x="5096454" y="3001369"/>
            <a:ext cx="2018042" cy="2018042"/>
            <a:chOff x="5115504" y="3001369"/>
            <a:chExt cx="2018042" cy="2018042"/>
          </a:xfrm>
        </p:grpSpPr>
        <p:pic>
          <p:nvPicPr>
            <p:cNvPr id="5" name="그림 4" descr="스크린샷, 그리기이(가) 표시된 사진&#10;&#10;자동 생성된 설명">
              <a:extLst>
                <a:ext uri="{FF2B5EF4-FFF2-40B4-BE49-F238E27FC236}">
                  <a16:creationId xmlns:a16="http://schemas.microsoft.com/office/drawing/2014/main" id="{BD388798-7E13-458F-8319-7E5AFF94E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5504" y="3001369"/>
              <a:ext cx="2018042" cy="2018042"/>
            </a:xfrm>
            <a:prstGeom prst="rect">
              <a:avLst/>
            </a:prstGeom>
          </p:spPr>
        </p:pic>
        <p:sp>
          <p:nvSpPr>
            <p:cNvPr id="6" name="&quot;허용 안 됨&quot; 기호 5">
              <a:extLst>
                <a:ext uri="{FF2B5EF4-FFF2-40B4-BE49-F238E27FC236}">
                  <a16:creationId xmlns:a16="http://schemas.microsoft.com/office/drawing/2014/main" id="{095024A5-97DB-439A-BD9F-24373EF78E1A}"/>
                </a:ext>
              </a:extLst>
            </p:cNvPr>
            <p:cNvSpPr/>
            <p:nvPr/>
          </p:nvSpPr>
          <p:spPr>
            <a:xfrm>
              <a:off x="5588413" y="3586498"/>
              <a:ext cx="1072323" cy="1072323"/>
            </a:xfrm>
            <a:prstGeom prst="noSmoking">
              <a:avLst>
                <a:gd name="adj" fmla="val 1207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1449613-7C0E-480E-A6E9-84E82D9414B5}"/>
              </a:ext>
            </a:extLst>
          </p:cNvPr>
          <p:cNvGrpSpPr/>
          <p:nvPr/>
        </p:nvGrpSpPr>
        <p:grpSpPr>
          <a:xfrm>
            <a:off x="1850991" y="2938433"/>
            <a:ext cx="2161134" cy="1982871"/>
            <a:chOff x="1687303" y="2867850"/>
            <a:chExt cx="2161134" cy="198287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5395A0F-1ACC-4F4A-896B-0445EFAD01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73" t="1224" r="25828" b="15783"/>
            <a:stretch/>
          </p:blipFill>
          <p:spPr>
            <a:xfrm rot="1800000" flipH="1">
              <a:off x="2949523" y="3269403"/>
              <a:ext cx="898914" cy="1544612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05D9F44-A7EB-436B-B1A8-C20819492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73" t="1224" r="25828" b="15783"/>
            <a:stretch/>
          </p:blipFill>
          <p:spPr>
            <a:xfrm rot="20700000" flipH="1">
              <a:off x="1687303" y="2867850"/>
              <a:ext cx="1153966" cy="1982871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A7C3E70D-8D68-406E-9B79-34D78282234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020" y="3198426"/>
            <a:ext cx="1609116" cy="160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60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158961FA-D4BF-42FC-A202-13C8CE7F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en-US" altLang="ko-KR" smtClean="0"/>
              <a:pPr/>
              <a:t>13</a:t>
            </a:fld>
            <a:endParaRPr 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4BE9C6B-5939-47B5-9592-4CABD3F2F979}"/>
              </a:ext>
            </a:extLst>
          </p:cNvPr>
          <p:cNvGrpSpPr/>
          <p:nvPr/>
        </p:nvGrpSpPr>
        <p:grpSpPr>
          <a:xfrm>
            <a:off x="3480922" y="747278"/>
            <a:ext cx="2212403" cy="399754"/>
            <a:chOff x="3641438" y="844285"/>
            <a:chExt cx="2212403" cy="399754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163A5A53-E4F1-4D65-B289-7C3D034A1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641438" y="848391"/>
              <a:ext cx="395648" cy="39564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61CD04F-5E9E-4F84-BBC7-8CE2252B319A}"/>
                </a:ext>
              </a:extLst>
            </p:cNvPr>
            <p:cNvSpPr txBox="1"/>
            <p:nvPr/>
          </p:nvSpPr>
          <p:spPr>
            <a:xfrm>
              <a:off x="4120114" y="844285"/>
              <a:ext cx="1733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분석 결과</a:t>
              </a:r>
              <a:endPara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2071370-1908-4E18-8AFD-737EBB817CC8}"/>
              </a:ext>
            </a:extLst>
          </p:cNvPr>
          <p:cNvGrpSpPr/>
          <p:nvPr/>
        </p:nvGrpSpPr>
        <p:grpSpPr>
          <a:xfrm>
            <a:off x="1458719" y="2068809"/>
            <a:ext cx="3178563" cy="4161917"/>
            <a:chOff x="2668394" y="1968450"/>
            <a:chExt cx="3178563" cy="4161917"/>
          </a:xfrm>
        </p:grpSpPr>
        <p:grpSp>
          <p:nvGrpSpPr>
            <p:cNvPr id="5" name="그룹 4"/>
            <p:cNvGrpSpPr/>
            <p:nvPr/>
          </p:nvGrpSpPr>
          <p:grpSpPr>
            <a:xfrm>
              <a:off x="3158589" y="1968450"/>
              <a:ext cx="2198173" cy="738664"/>
              <a:chOff x="2579659" y="2070792"/>
              <a:chExt cx="2198173" cy="738664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AD9E417-0186-4ED6-8ECB-3A47BA924578}"/>
                  </a:ext>
                </a:extLst>
              </p:cNvPr>
              <p:cNvSpPr/>
              <p:nvPr/>
            </p:nvSpPr>
            <p:spPr>
              <a:xfrm>
                <a:off x="2579659" y="2070792"/>
                <a:ext cx="2198173" cy="6553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8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장점</a:t>
                </a:r>
                <a:endParaRPr lang="en-US" altLang="ko-KR" sz="28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40F47936-F3CA-4661-BFD1-99AD07FED65F}"/>
                  </a:ext>
                </a:extLst>
              </p:cNvPr>
              <p:cNvCxnSpPr/>
              <p:nvPr/>
            </p:nvCxnSpPr>
            <p:spPr>
              <a:xfrm>
                <a:off x="2778745" y="2809456"/>
                <a:ext cx="1800000" cy="0"/>
              </a:xfrm>
              <a:prstGeom prst="line">
                <a:avLst/>
              </a:prstGeom>
              <a:ln w="38100">
                <a:solidFill>
                  <a:srgbClr val="F15A2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5F429F3-A483-407C-BF0C-201E0A38EAAF}"/>
                </a:ext>
              </a:extLst>
            </p:cNvPr>
            <p:cNvGrpSpPr/>
            <p:nvPr/>
          </p:nvGrpSpPr>
          <p:grpSpPr>
            <a:xfrm>
              <a:off x="2668394" y="3018578"/>
              <a:ext cx="3178563" cy="3111789"/>
              <a:chOff x="2668394" y="3132878"/>
              <a:chExt cx="3178563" cy="3111789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2668394" y="3132878"/>
                <a:ext cx="3178563" cy="459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dirty="0">
                    <a:ln>
                      <a:solidFill>
                        <a:schemeClr val="tx1">
                          <a:alpha val="5000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어플리케이션 서비스 제공</a:t>
                </a:r>
                <a:endPara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071777" y="3795986"/>
                <a:ext cx="2371797" cy="459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dirty="0">
                    <a:ln>
                      <a:solidFill>
                        <a:schemeClr val="tx1">
                          <a:alpha val="5000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이미지 업로드 가능</a:t>
                </a:r>
                <a:endPara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3071777" y="4459094"/>
                <a:ext cx="2371797" cy="459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dirty="0">
                    <a:ln>
                      <a:solidFill>
                        <a:schemeClr val="tx1">
                          <a:alpha val="5000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위치에 </a:t>
                </a:r>
                <a:r>
                  <a:rPr lang="ko-KR" altLang="en-US">
                    <a:ln>
                      <a:solidFill>
                        <a:schemeClr val="tx1">
                          <a:alpha val="5000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따라 검색</a:t>
                </a:r>
                <a:endPara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910429" y="5122202"/>
                <a:ext cx="2694492" cy="459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dirty="0">
                    <a:ln>
                      <a:solidFill>
                        <a:schemeClr val="tx1">
                          <a:alpha val="5000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공급자 선택</a:t>
                </a:r>
                <a:endPara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2910429" y="5785310"/>
                <a:ext cx="2694492" cy="459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dirty="0">
                    <a:ln>
                      <a:solidFill>
                        <a:schemeClr val="tx1">
                          <a:alpha val="5000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간편한 연락 수단</a:t>
                </a:r>
                <a:endPara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14C721E-5333-4305-8B6B-B53EEF1F81B7}"/>
              </a:ext>
            </a:extLst>
          </p:cNvPr>
          <p:cNvGrpSpPr/>
          <p:nvPr/>
        </p:nvGrpSpPr>
        <p:grpSpPr>
          <a:xfrm>
            <a:off x="7343309" y="2068809"/>
            <a:ext cx="3630089" cy="3498809"/>
            <a:chOff x="6110353" y="1968450"/>
            <a:chExt cx="3630089" cy="3498809"/>
          </a:xfrm>
        </p:grpSpPr>
        <p:grpSp>
          <p:nvGrpSpPr>
            <p:cNvPr id="6" name="그룹 5"/>
            <p:cNvGrpSpPr/>
            <p:nvPr/>
          </p:nvGrpSpPr>
          <p:grpSpPr>
            <a:xfrm>
              <a:off x="6826311" y="1968450"/>
              <a:ext cx="2198173" cy="738664"/>
              <a:chOff x="6100368" y="2070792"/>
              <a:chExt cx="2198173" cy="738664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AD9E417-0186-4ED6-8ECB-3A47BA924578}"/>
                  </a:ext>
                </a:extLst>
              </p:cNvPr>
              <p:cNvSpPr/>
              <p:nvPr/>
            </p:nvSpPr>
            <p:spPr>
              <a:xfrm>
                <a:off x="6100368" y="2070792"/>
                <a:ext cx="2198173" cy="6553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8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단점</a:t>
                </a:r>
                <a:endParaRPr lang="en-US" altLang="ko-KR" sz="28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40F47936-F3CA-4661-BFD1-99AD07FED65F}"/>
                  </a:ext>
                </a:extLst>
              </p:cNvPr>
              <p:cNvCxnSpPr/>
              <p:nvPr/>
            </p:nvCxnSpPr>
            <p:spPr>
              <a:xfrm>
                <a:off x="6299454" y="2809456"/>
                <a:ext cx="1800000" cy="0"/>
              </a:xfrm>
              <a:prstGeom prst="line">
                <a:avLst/>
              </a:prstGeom>
              <a:ln w="38100">
                <a:solidFill>
                  <a:srgbClr val="F15A2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DB8617D-F284-4140-98C4-EC64D6D14D6A}"/>
                </a:ext>
              </a:extLst>
            </p:cNvPr>
            <p:cNvGrpSpPr/>
            <p:nvPr/>
          </p:nvGrpSpPr>
          <p:grpSpPr>
            <a:xfrm>
              <a:off x="6110353" y="3018578"/>
              <a:ext cx="3630089" cy="2448681"/>
              <a:chOff x="6110353" y="3132878"/>
              <a:chExt cx="3630089" cy="2448681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6110353" y="5122202"/>
                <a:ext cx="3630089" cy="459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dirty="0">
                    <a:ln>
                      <a:solidFill>
                        <a:schemeClr val="tx1">
                          <a:alpha val="5000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높은 수수료</a:t>
                </a:r>
                <a:endPara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110353" y="4459094"/>
                <a:ext cx="3630089" cy="459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dirty="0">
                    <a:ln>
                      <a:solidFill>
                        <a:schemeClr val="tx1">
                          <a:alpha val="5000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반 강제적인 거래비용</a:t>
                </a:r>
                <a:endPara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110353" y="3795986"/>
                <a:ext cx="3630089" cy="459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dirty="0">
                    <a:ln>
                      <a:solidFill>
                        <a:schemeClr val="tx1">
                          <a:alpha val="5000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복잡한 문의절차</a:t>
                </a:r>
                <a:endPara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336116" y="3132878"/>
                <a:ext cx="3178563" cy="459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dirty="0">
                    <a:ln>
                      <a:solidFill>
                        <a:schemeClr val="tx1">
                          <a:alpha val="5000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웹 서비스 부족</a:t>
                </a:r>
                <a:endPara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A5E0B2B-8961-4728-98FF-FF917FB4159E}"/>
              </a:ext>
            </a:extLst>
          </p:cNvPr>
          <p:cNvSpPr txBox="1"/>
          <p:nvPr/>
        </p:nvSpPr>
        <p:spPr>
          <a:xfrm>
            <a:off x="1280694" y="1397971"/>
            <a:ext cx="963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기존 서비스의 장단점을 고려하고 보완하여 서비스 기획 및 화면 설계 진행</a:t>
            </a:r>
          </a:p>
        </p:txBody>
      </p:sp>
    </p:spTree>
    <p:extLst>
      <p:ext uri="{BB962C8B-B14F-4D97-AF65-F5344CB8AC3E}">
        <p14:creationId xmlns:p14="http://schemas.microsoft.com/office/powerpoint/2010/main" val="900571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35803" y="1247356"/>
            <a:ext cx="4549534" cy="5203610"/>
            <a:chOff x="550053" y="1094956"/>
            <a:chExt cx="4549534" cy="520361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274EFB5-984E-4872-8097-916EC7D81A22}"/>
                </a:ext>
              </a:extLst>
            </p:cNvPr>
            <p:cNvSpPr/>
            <p:nvPr/>
          </p:nvSpPr>
          <p:spPr>
            <a:xfrm>
              <a:off x="1246023" y="5798429"/>
              <a:ext cx="3157595" cy="5001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다빈 메인 페이지</a:t>
              </a:r>
              <a:endPara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C40B5C8-BB20-4B4B-B5C2-1C747FCB9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053" y="1094956"/>
              <a:ext cx="4549534" cy="4633362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114EB4-EEE0-45B1-B149-21AD5309C6DC}"/>
              </a:ext>
            </a:extLst>
          </p:cNvPr>
          <p:cNvSpPr/>
          <p:nvPr/>
        </p:nvSpPr>
        <p:spPr>
          <a:xfrm>
            <a:off x="5438774" y="5950829"/>
            <a:ext cx="315759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로그인 및 회원가입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228FAB2-C907-48E3-ADE9-D1B5AF152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760" y="2447599"/>
            <a:ext cx="2483619" cy="26044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EC13658-5EB6-415A-AD69-83FE8EF5F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8626" y="883126"/>
            <a:ext cx="2724150" cy="5816759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978C9-E295-4A93-893C-3D11A631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en-US" altLang="ko-KR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93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6BEBDD4-BBE8-4CE6-9888-F0C2040D82C9}"/>
              </a:ext>
            </a:extLst>
          </p:cNvPr>
          <p:cNvGrpSpPr/>
          <p:nvPr/>
        </p:nvGrpSpPr>
        <p:grpSpPr>
          <a:xfrm>
            <a:off x="1413225" y="1102049"/>
            <a:ext cx="3157595" cy="5625142"/>
            <a:chOff x="1413225" y="1102049"/>
            <a:chExt cx="3157595" cy="5625142"/>
          </a:xfrm>
        </p:grpSpPr>
        <p:pic>
          <p:nvPicPr>
            <p:cNvPr id="13" name="그림 1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E432356A-EC2C-4966-8169-A76976170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3215" y="1102049"/>
              <a:ext cx="2977616" cy="513011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274EFB5-984E-4872-8097-916EC7D81A22}"/>
                </a:ext>
              </a:extLst>
            </p:cNvPr>
            <p:cNvSpPr/>
            <p:nvPr/>
          </p:nvSpPr>
          <p:spPr>
            <a:xfrm>
              <a:off x="1413225" y="6227054"/>
              <a:ext cx="3157595" cy="5001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심부름 신청 페이지</a:t>
              </a:r>
              <a:endPara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9C97803-41CD-4649-BABA-62420131359B}"/>
              </a:ext>
            </a:extLst>
          </p:cNvPr>
          <p:cNvGrpSpPr/>
          <p:nvPr/>
        </p:nvGrpSpPr>
        <p:grpSpPr>
          <a:xfrm>
            <a:off x="5604412" y="880986"/>
            <a:ext cx="6134520" cy="5846205"/>
            <a:chOff x="5490112" y="880986"/>
            <a:chExt cx="6134520" cy="5846205"/>
          </a:xfrm>
        </p:grpSpPr>
        <p:pic>
          <p:nvPicPr>
            <p:cNvPr id="14" name="그림 13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1D1B7CFA-DD75-4F5F-86B5-3E03BB974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0112" y="880986"/>
              <a:ext cx="6134520" cy="5351173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7114EB4-EEE0-45B1-B149-21AD5309C6DC}"/>
                </a:ext>
              </a:extLst>
            </p:cNvPr>
            <p:cNvSpPr/>
            <p:nvPr/>
          </p:nvSpPr>
          <p:spPr>
            <a:xfrm>
              <a:off x="6978575" y="6227054"/>
              <a:ext cx="3157595" cy="5001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심부름 확인 페이지</a:t>
              </a:r>
              <a:endPara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B281C9-57A5-4068-B324-7ADFA300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en-US" altLang="ko-KR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0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DC2AAC0-7A4E-46DB-AA85-1CEEBF91AE07}"/>
              </a:ext>
            </a:extLst>
          </p:cNvPr>
          <p:cNvGrpSpPr/>
          <p:nvPr/>
        </p:nvGrpSpPr>
        <p:grpSpPr>
          <a:xfrm>
            <a:off x="920834" y="1311599"/>
            <a:ext cx="3157595" cy="5066858"/>
            <a:chOff x="920834" y="1311599"/>
            <a:chExt cx="3157595" cy="506685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274EFB5-984E-4872-8097-916EC7D81A22}"/>
                </a:ext>
              </a:extLst>
            </p:cNvPr>
            <p:cNvSpPr/>
            <p:nvPr/>
          </p:nvSpPr>
          <p:spPr>
            <a:xfrm>
              <a:off x="920834" y="5878320"/>
              <a:ext cx="3157595" cy="5001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심부름 글 상세정보</a:t>
              </a:r>
              <a:endPara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1" name="그림 10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F7B336AE-2848-4431-8C93-3A6801FA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4" y="1311599"/>
              <a:ext cx="2884714" cy="4495658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F5E528D-115C-464E-90EF-633334C6E6FB}"/>
              </a:ext>
            </a:extLst>
          </p:cNvPr>
          <p:cNvGrpSpPr/>
          <p:nvPr/>
        </p:nvGrpSpPr>
        <p:grpSpPr>
          <a:xfrm>
            <a:off x="4111149" y="1702967"/>
            <a:ext cx="7337444" cy="4675490"/>
            <a:chOff x="4111149" y="1702967"/>
            <a:chExt cx="7337444" cy="467549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7114EB4-EEE0-45B1-B149-21AD5309C6DC}"/>
                </a:ext>
              </a:extLst>
            </p:cNvPr>
            <p:cNvSpPr/>
            <p:nvPr/>
          </p:nvSpPr>
          <p:spPr>
            <a:xfrm>
              <a:off x="6201074" y="5878320"/>
              <a:ext cx="3157595" cy="5001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고객센터 및 문의하기</a:t>
              </a:r>
              <a:endPara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4111149" y="1702967"/>
              <a:ext cx="7337444" cy="3884517"/>
              <a:chOff x="4130199" y="1369592"/>
              <a:chExt cx="7337444" cy="3884517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E6E5B842-7B02-4422-A978-1055A4C5E9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0199" y="1369592"/>
                <a:ext cx="3931602" cy="3884517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C0E40370-4DC7-4C38-AB29-FE63B58D47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05604" y="2078640"/>
                <a:ext cx="3262039" cy="2466420"/>
              </a:xfrm>
              <a:prstGeom prst="rect">
                <a:avLst/>
              </a:prstGeom>
            </p:spPr>
          </p:pic>
        </p:grpSp>
      </p:grp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51721-43CB-4B17-B357-CF09F488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en-US" altLang="ko-KR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66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932710" y="1720068"/>
            <a:ext cx="4519052" cy="4330448"/>
            <a:chOff x="723160" y="1729593"/>
            <a:chExt cx="4519052" cy="4330448"/>
          </a:xfrm>
        </p:grpSpPr>
        <p:pic>
          <p:nvPicPr>
            <p:cNvPr id="13" name="그림 1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C0745C9F-B8E7-4777-8B1D-9E06BDD52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160" y="1729593"/>
              <a:ext cx="4519052" cy="358171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617E710-A0AE-4E43-9E2B-B7084D8EFBA8}"/>
                </a:ext>
              </a:extLst>
            </p:cNvPr>
            <p:cNvSpPr/>
            <p:nvPr/>
          </p:nvSpPr>
          <p:spPr>
            <a:xfrm>
              <a:off x="1403889" y="5559904"/>
              <a:ext cx="3157595" cy="5001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 err="1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Dabeenee</a:t>
              </a:r>
              <a:r>
                <a:rPr lang="ko-KR" altLang="en-US" sz="2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마이페이지</a:t>
              </a:r>
              <a:endPara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422431" y="1691489"/>
            <a:ext cx="3046859" cy="4368552"/>
            <a:chOff x="5146206" y="1691489"/>
            <a:chExt cx="3046859" cy="4368552"/>
          </a:xfrm>
        </p:grpSpPr>
        <p:pic>
          <p:nvPicPr>
            <p:cNvPr id="15" name="그림 1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B87DB11B-9DBC-4F8D-8B5C-DE907AF7E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5554" y="1691489"/>
              <a:ext cx="2568163" cy="3619814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E63BDEE-A0B6-4341-98CF-27F6D56D88C6}"/>
                </a:ext>
              </a:extLst>
            </p:cNvPr>
            <p:cNvSpPr/>
            <p:nvPr/>
          </p:nvSpPr>
          <p:spPr>
            <a:xfrm>
              <a:off x="5146206" y="5559904"/>
              <a:ext cx="3046859" cy="5001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 err="1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Dabeener</a:t>
              </a:r>
              <a:r>
                <a:rPr lang="en-US" altLang="ko-KR" sz="2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2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 페이지</a:t>
              </a:r>
              <a:endPara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222679" y="1584800"/>
            <a:ext cx="3157595" cy="4475241"/>
            <a:chOff x="8336979" y="1584800"/>
            <a:chExt cx="3157595" cy="4475241"/>
          </a:xfrm>
        </p:grpSpPr>
        <p:pic>
          <p:nvPicPr>
            <p:cNvPr id="14" name="그림 13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DC0EE978-A67B-4738-82DD-94A705727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2660" y="1584800"/>
              <a:ext cx="2446232" cy="372650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4C5D813-BD38-4100-958E-6D7952C5DD8D}"/>
                </a:ext>
              </a:extLst>
            </p:cNvPr>
            <p:cNvSpPr/>
            <p:nvPr/>
          </p:nvSpPr>
          <p:spPr>
            <a:xfrm>
              <a:off x="8336979" y="5559904"/>
              <a:ext cx="3157595" cy="5001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 err="1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Dabeener</a:t>
              </a:r>
              <a:r>
                <a:rPr lang="ko-KR" altLang="en-US" sz="2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마이페이지</a:t>
              </a:r>
              <a:endPara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1B97597-98E3-4475-986D-04BBB616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en-US" altLang="ko-KR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63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32887" y="2186369"/>
            <a:ext cx="2110263" cy="2959246"/>
            <a:chOff x="232887" y="1548194"/>
            <a:chExt cx="2110263" cy="2959246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232887" y="1548194"/>
              <a:ext cx="2110263" cy="2883046"/>
            </a:xfrm>
            <a:prstGeom prst="roundRect">
              <a:avLst>
                <a:gd name="adj" fmla="val 3108"/>
              </a:avLst>
            </a:prstGeom>
            <a:solidFill>
              <a:schemeClr val="bg1"/>
            </a:solidFill>
            <a:ln>
              <a:solidFill>
                <a:srgbClr val="FFB08B"/>
              </a:solidFill>
            </a:ln>
            <a:effectLst>
              <a:outerShdw blurRad="127000" sx="98000" sy="9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32887" y="4279188"/>
              <a:ext cx="2110263" cy="228252"/>
            </a:xfrm>
            <a:prstGeom prst="roundRect">
              <a:avLst>
                <a:gd name="adj" fmla="val 50000"/>
              </a:avLst>
            </a:prstGeom>
            <a:solidFill>
              <a:srgbClr val="FFB08B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1100" b="1" dirty="0">
                  <a:solidFill>
                    <a:prstClr val="white"/>
                  </a:solidFill>
                </a:rPr>
                <a:t>문건우</a:t>
              </a:r>
              <a:endParaRPr lang="en-US" altLang="ko-KR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232887" y="4279188"/>
              <a:ext cx="557975" cy="2282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9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팀장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647147" y="2186369"/>
            <a:ext cx="2114335" cy="2959246"/>
            <a:chOff x="2648165" y="1548194"/>
            <a:chExt cx="2114335" cy="295924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648165" y="1548194"/>
              <a:ext cx="2110263" cy="2883046"/>
            </a:xfrm>
            <a:prstGeom prst="roundRect">
              <a:avLst>
                <a:gd name="adj" fmla="val 3108"/>
              </a:avLst>
            </a:prstGeom>
            <a:solidFill>
              <a:schemeClr val="bg1"/>
            </a:solidFill>
            <a:ln>
              <a:solidFill>
                <a:srgbClr val="FFB08B"/>
              </a:solidFill>
            </a:ln>
            <a:effectLst>
              <a:outerShdw blurRad="127000" sx="98000" sy="9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2652237" y="4279188"/>
              <a:ext cx="2110263" cy="228252"/>
            </a:xfrm>
            <a:prstGeom prst="roundRect">
              <a:avLst>
                <a:gd name="adj" fmla="val 50000"/>
              </a:avLst>
            </a:prstGeom>
            <a:solidFill>
              <a:srgbClr val="FFB08B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1100" b="1" dirty="0">
                  <a:solidFill>
                    <a:prstClr val="white"/>
                  </a:solidFill>
                </a:rPr>
                <a:t>표석훈</a:t>
              </a:r>
              <a:endParaRPr lang="en-US" altLang="ko-KR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652237" y="4279188"/>
              <a:ext cx="557975" cy="2282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9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Front</a:t>
              </a:r>
              <a:endParaRPr lang="ko-KR" altLang="en-US" sz="9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065479" y="2186369"/>
            <a:ext cx="2110263" cy="2959246"/>
            <a:chOff x="5252562" y="1452944"/>
            <a:chExt cx="2110263" cy="2959246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5252562" y="1452944"/>
              <a:ext cx="2110263" cy="2883046"/>
            </a:xfrm>
            <a:prstGeom prst="roundRect">
              <a:avLst>
                <a:gd name="adj" fmla="val 3108"/>
              </a:avLst>
            </a:prstGeom>
            <a:solidFill>
              <a:schemeClr val="bg1"/>
            </a:solidFill>
            <a:ln>
              <a:solidFill>
                <a:srgbClr val="FFB08B"/>
              </a:solidFill>
            </a:ln>
            <a:effectLst>
              <a:outerShdw blurRad="127000" sx="98000" sy="9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5252562" y="4183938"/>
              <a:ext cx="2110263" cy="228252"/>
            </a:xfrm>
            <a:prstGeom prst="roundRect">
              <a:avLst>
                <a:gd name="adj" fmla="val 50000"/>
              </a:avLst>
            </a:prstGeom>
            <a:solidFill>
              <a:srgbClr val="FFB08B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1100" b="1" dirty="0">
                  <a:solidFill>
                    <a:prstClr val="white"/>
                  </a:solidFill>
                </a:rPr>
                <a:t>최정은</a:t>
              </a:r>
              <a:endParaRPr lang="en-US" altLang="ko-KR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5252562" y="4183938"/>
              <a:ext cx="557975" cy="2282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9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Front</a:t>
              </a:r>
              <a:endParaRPr lang="ko-KR" altLang="en-US" sz="9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479739" y="2186369"/>
            <a:ext cx="2110263" cy="2959246"/>
            <a:chOff x="7776687" y="1452944"/>
            <a:chExt cx="2110263" cy="2959246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7776687" y="1452944"/>
              <a:ext cx="2110263" cy="2883046"/>
            </a:xfrm>
            <a:prstGeom prst="roundRect">
              <a:avLst>
                <a:gd name="adj" fmla="val 3108"/>
              </a:avLst>
            </a:prstGeom>
            <a:solidFill>
              <a:schemeClr val="bg1"/>
            </a:solidFill>
            <a:ln>
              <a:solidFill>
                <a:srgbClr val="FFB08B"/>
              </a:solidFill>
            </a:ln>
            <a:effectLst>
              <a:outerShdw blurRad="127000" sx="98000" sy="9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7776687" y="4183938"/>
              <a:ext cx="2110263" cy="228252"/>
            </a:xfrm>
            <a:prstGeom prst="roundRect">
              <a:avLst>
                <a:gd name="adj" fmla="val 50000"/>
              </a:avLst>
            </a:prstGeom>
            <a:solidFill>
              <a:srgbClr val="FFB08B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1100" b="1" dirty="0">
                  <a:solidFill>
                    <a:prstClr val="white"/>
                  </a:solidFill>
                </a:rPr>
                <a:t>권영인</a:t>
              </a:r>
              <a:endParaRPr lang="en-US" altLang="ko-KR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7776687" y="4183938"/>
              <a:ext cx="557975" cy="2282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9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Back</a:t>
              </a:r>
              <a:endParaRPr lang="ko-KR" altLang="en-US" sz="9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9893999" y="2186369"/>
            <a:ext cx="2110263" cy="2959246"/>
            <a:chOff x="9643587" y="2695575"/>
            <a:chExt cx="2110263" cy="2959246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9643587" y="2695575"/>
              <a:ext cx="2110263" cy="2883046"/>
            </a:xfrm>
            <a:prstGeom prst="roundRect">
              <a:avLst>
                <a:gd name="adj" fmla="val 3108"/>
              </a:avLst>
            </a:prstGeom>
            <a:solidFill>
              <a:schemeClr val="bg1"/>
            </a:solidFill>
            <a:ln>
              <a:solidFill>
                <a:srgbClr val="FFB08B"/>
              </a:solidFill>
            </a:ln>
            <a:effectLst>
              <a:outerShdw blurRad="127000" sx="98000" sy="9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9643587" y="5426569"/>
              <a:ext cx="2110263" cy="228252"/>
            </a:xfrm>
            <a:prstGeom prst="roundRect">
              <a:avLst>
                <a:gd name="adj" fmla="val 50000"/>
              </a:avLst>
            </a:prstGeom>
            <a:solidFill>
              <a:srgbClr val="FFB08B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1100" b="1" dirty="0">
                  <a:solidFill>
                    <a:prstClr val="white"/>
                  </a:solidFill>
                </a:rPr>
                <a:t>이은비</a:t>
              </a:r>
              <a:endParaRPr lang="en-US" altLang="ko-KR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9643587" y="5426569"/>
              <a:ext cx="557975" cy="2282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9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Back</a:t>
              </a:r>
              <a:endParaRPr lang="ko-KR" altLang="en-US" sz="9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pic>
        <p:nvPicPr>
          <p:cNvPr id="2053" name="Picture 5" descr="C:\Users\xkcka\OneDrive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158" y="1538686"/>
            <a:ext cx="4670240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xkcka\OneDrive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7102" y="1538686"/>
            <a:ext cx="4670240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xkcka\OneDrive\Desktop\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010" y="1538686"/>
            <a:ext cx="4670239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xkcka\OneDrive\Desktop\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880" y="1538686"/>
            <a:ext cx="4670239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xkcka\OneDrive\Desktop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750" y="1538686"/>
            <a:ext cx="4670239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156687" y="1604701"/>
            <a:ext cx="1134271" cy="41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Frontend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7336864" y="1604700"/>
            <a:ext cx="1134271" cy="41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Backend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1E862D-2A94-4851-A5EA-E68A892627C2}"/>
              </a:ext>
            </a:extLst>
          </p:cNvPr>
          <p:cNvGrpSpPr/>
          <p:nvPr/>
        </p:nvGrpSpPr>
        <p:grpSpPr>
          <a:xfrm>
            <a:off x="9588117" y="747278"/>
            <a:ext cx="2368519" cy="399754"/>
            <a:chOff x="3641438" y="844285"/>
            <a:chExt cx="2368519" cy="399754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305756BF-729F-44EA-9593-1A5D8F9D7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641438" y="848391"/>
              <a:ext cx="395648" cy="395648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0377BDD-8AD0-4F3D-AB80-11B9D2A992FA}"/>
                </a:ext>
              </a:extLst>
            </p:cNvPr>
            <p:cNvSpPr txBox="1"/>
            <p:nvPr/>
          </p:nvSpPr>
          <p:spPr>
            <a:xfrm>
              <a:off x="4120114" y="844285"/>
              <a:ext cx="1889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팀 내 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R&amp;R </a:t>
              </a:r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구성</a:t>
              </a:r>
            </a:p>
          </p:txBody>
        </p:sp>
      </p:grp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D3DA898B-305D-49B3-8D3F-EFBFECBC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en-US" altLang="ko-KR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20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그리기, 창문이(가) 표시된 사진&#10;&#10;자동 생성된 설명">
            <a:extLst>
              <a:ext uri="{FF2B5EF4-FFF2-40B4-BE49-F238E27FC236}">
                <a16:creationId xmlns:a16="http://schemas.microsoft.com/office/drawing/2014/main" id="{E54105E1-FF55-4B80-B605-072049E35A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83" y="1381704"/>
            <a:ext cx="2897117" cy="2047296"/>
          </a:xfrm>
          <a:prstGeom prst="rect">
            <a:avLst/>
          </a:prstGeom>
        </p:spPr>
      </p:pic>
      <p:pic>
        <p:nvPicPr>
          <p:cNvPr id="21" name="그림 20" descr="그리기이(가) 표시된 사진&#10;&#10;자동 생성된 설명">
            <a:extLst>
              <a:ext uri="{FF2B5EF4-FFF2-40B4-BE49-F238E27FC236}">
                <a16:creationId xmlns:a16="http://schemas.microsoft.com/office/drawing/2014/main" id="{75CAEF54-A733-48C7-AACC-7C2E1D2659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667" y="1727196"/>
            <a:ext cx="1500712" cy="135631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C93A552-93A6-4044-A7D4-5ADE647685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773" y="1613620"/>
            <a:ext cx="2642549" cy="1583465"/>
          </a:xfrm>
          <a:prstGeom prst="rect">
            <a:avLst/>
          </a:prstGeom>
        </p:spPr>
      </p:pic>
      <p:pic>
        <p:nvPicPr>
          <p:cNvPr id="24" name="그림 23" descr="그리기이(가) 표시된 사진&#10;&#10;자동 생성된 설명">
            <a:extLst>
              <a:ext uri="{FF2B5EF4-FFF2-40B4-BE49-F238E27FC236}">
                <a16:creationId xmlns:a16="http://schemas.microsoft.com/office/drawing/2014/main" id="{9DD3FCCD-ADF5-4E4C-B13F-88C50032F9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514" y="3977636"/>
            <a:ext cx="1937912" cy="1733550"/>
          </a:xfrm>
          <a:prstGeom prst="rect">
            <a:avLst/>
          </a:prstGeom>
        </p:spPr>
      </p:pic>
      <p:pic>
        <p:nvPicPr>
          <p:cNvPr id="25" name="그림 24" descr="그리기이(가) 표시된 사진&#10;&#10;자동 생성된 설명">
            <a:extLst>
              <a:ext uri="{FF2B5EF4-FFF2-40B4-BE49-F238E27FC236}">
                <a16:creationId xmlns:a16="http://schemas.microsoft.com/office/drawing/2014/main" id="{9D998906-6049-4AD9-AA70-7EA9B1315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940" y="3891911"/>
            <a:ext cx="1905000" cy="1905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CF2FEC-ABB5-43F7-B4F5-D87A6DE7C7F1}"/>
              </a:ext>
            </a:extLst>
          </p:cNvPr>
          <p:cNvSpPr/>
          <p:nvPr/>
        </p:nvSpPr>
        <p:spPr>
          <a:xfrm>
            <a:off x="605868" y="2077666"/>
            <a:ext cx="2050818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Frontend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825078-FDF3-454B-9ADF-409465C3D4C5}"/>
              </a:ext>
            </a:extLst>
          </p:cNvPr>
          <p:cNvSpPr/>
          <p:nvPr/>
        </p:nvSpPr>
        <p:spPr>
          <a:xfrm>
            <a:off x="662321" y="4516725"/>
            <a:ext cx="1937912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Backend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306B55-8084-4664-9833-8B4BC396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en-US" altLang="ko-KR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03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B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215362" y="1085850"/>
            <a:ext cx="5805495" cy="649738"/>
          </a:xfrm>
          <a:prstGeom prst="roundRect">
            <a:avLst>
              <a:gd name="adj" fmla="val 50000"/>
            </a:avLst>
          </a:prstGeom>
          <a:solidFill>
            <a:srgbClr val="F15A24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서비스기획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171144" y="1085850"/>
            <a:ext cx="649738" cy="6497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FFB0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ko-KR" altLang="en-US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5516E17-8DE3-4A53-B0FD-61C3C7065906}"/>
              </a:ext>
            </a:extLst>
          </p:cNvPr>
          <p:cNvGrpSpPr/>
          <p:nvPr/>
        </p:nvGrpSpPr>
        <p:grpSpPr>
          <a:xfrm>
            <a:off x="3171144" y="4561970"/>
            <a:ext cx="5849713" cy="649738"/>
            <a:chOff x="3371033" y="4168917"/>
            <a:chExt cx="5849713" cy="649738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3415251" y="4168917"/>
              <a:ext cx="5805495" cy="649738"/>
            </a:xfrm>
            <a:prstGeom prst="roundRect">
              <a:avLst>
                <a:gd name="adj" fmla="val 50000"/>
              </a:avLst>
            </a:prstGeom>
            <a:solidFill>
              <a:srgbClr val="F15A24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24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서비스소개</a:t>
              </a: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3371033" y="4168917"/>
              <a:ext cx="649738" cy="6497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CCE8F21-E9C6-4F69-90FE-DDD1C272F7DA}"/>
              </a:ext>
            </a:extLst>
          </p:cNvPr>
          <p:cNvGrpSpPr/>
          <p:nvPr/>
        </p:nvGrpSpPr>
        <p:grpSpPr>
          <a:xfrm>
            <a:off x="3171144" y="5609916"/>
            <a:ext cx="5849713" cy="649738"/>
            <a:chOff x="3371033" y="5219912"/>
            <a:chExt cx="5849713" cy="649738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415251" y="5219912"/>
              <a:ext cx="5805495" cy="649738"/>
            </a:xfrm>
            <a:prstGeom prst="roundRect">
              <a:avLst>
                <a:gd name="adj" fmla="val 50000"/>
              </a:avLst>
            </a:prstGeom>
            <a:solidFill>
              <a:srgbClr val="F15A24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24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추후계획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371033" y="5219912"/>
              <a:ext cx="649738" cy="6497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A651C8B-6AF9-47D8-8750-FA43BD770B9A}"/>
              </a:ext>
            </a:extLst>
          </p:cNvPr>
          <p:cNvSpPr txBox="1"/>
          <p:nvPr/>
        </p:nvSpPr>
        <p:spPr>
          <a:xfrm>
            <a:off x="355710" y="280309"/>
            <a:ext cx="168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595959"/>
                </a:solidFill>
              </a:rPr>
              <a:t>INDEX</a:t>
            </a:r>
            <a:endParaRPr lang="ko-KR" altLang="en-US" sz="3600" b="1" dirty="0">
              <a:solidFill>
                <a:srgbClr val="595959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69E97D9-8A6E-4088-93CD-22ADC1361E2B}"/>
              </a:ext>
            </a:extLst>
          </p:cNvPr>
          <p:cNvGrpSpPr/>
          <p:nvPr/>
        </p:nvGrpSpPr>
        <p:grpSpPr>
          <a:xfrm>
            <a:off x="3171144" y="2491242"/>
            <a:ext cx="5849713" cy="649738"/>
            <a:chOff x="3371033" y="3117921"/>
            <a:chExt cx="5849713" cy="649738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3415251" y="3117921"/>
              <a:ext cx="5805495" cy="649738"/>
            </a:xfrm>
            <a:prstGeom prst="roundRect">
              <a:avLst>
                <a:gd name="adj" fmla="val 50000"/>
              </a:avLst>
            </a:prstGeom>
            <a:solidFill>
              <a:srgbClr val="F15A24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24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서비스환경분석</a:t>
              </a: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3371033" y="3117921"/>
              <a:ext cx="649738" cy="6497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54C7091-DCC5-44A8-A8CA-51DB97E02754}"/>
              </a:ext>
            </a:extLst>
          </p:cNvPr>
          <p:cNvGrpSpPr/>
          <p:nvPr/>
        </p:nvGrpSpPr>
        <p:grpSpPr>
          <a:xfrm>
            <a:off x="3887583" y="3334517"/>
            <a:ext cx="1956957" cy="399754"/>
            <a:chOff x="3902823" y="3284921"/>
            <a:chExt cx="1956957" cy="399754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5D27C2A5-5FE3-4837-9E04-512C38CE0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902823" y="3289027"/>
              <a:ext cx="395648" cy="39564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05EE9D-10A2-4F1F-8E91-ECB0C3CD44FD}"/>
                </a:ext>
              </a:extLst>
            </p:cNvPr>
            <p:cNvSpPr txBox="1"/>
            <p:nvPr/>
          </p:nvSpPr>
          <p:spPr>
            <a:xfrm>
              <a:off x="4381500" y="3284921"/>
              <a:ext cx="1478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 분석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665BD13-D9A1-4BBC-8F8E-655A6B787114}"/>
              </a:ext>
            </a:extLst>
          </p:cNvPr>
          <p:cNvGrpSpPr/>
          <p:nvPr/>
        </p:nvGrpSpPr>
        <p:grpSpPr>
          <a:xfrm>
            <a:off x="3887583" y="3923976"/>
            <a:ext cx="1956957" cy="397730"/>
            <a:chOff x="3902823" y="3874380"/>
            <a:chExt cx="1956957" cy="397730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6640607C-3C27-4C45-BAD5-5F92CC4BE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902823" y="3876462"/>
              <a:ext cx="395648" cy="395648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B1E4896-4164-4462-B652-AEA3E0179149}"/>
                </a:ext>
              </a:extLst>
            </p:cNvPr>
            <p:cNvSpPr txBox="1"/>
            <p:nvPr/>
          </p:nvSpPr>
          <p:spPr>
            <a:xfrm>
              <a:off x="4381500" y="3874380"/>
              <a:ext cx="1478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문제점 도출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A21D498-245B-4BD5-883A-2D2F285A598F}"/>
              </a:ext>
            </a:extLst>
          </p:cNvPr>
          <p:cNvGrpSpPr/>
          <p:nvPr/>
        </p:nvGrpSpPr>
        <p:grpSpPr>
          <a:xfrm>
            <a:off x="6411120" y="3334517"/>
            <a:ext cx="1894681" cy="399754"/>
            <a:chOff x="6426360" y="3284921"/>
            <a:chExt cx="1894681" cy="399754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93324394-F857-4B6A-BF8A-1FFDE5375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6426360" y="3289027"/>
              <a:ext cx="395648" cy="395648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19DF3A8-05DC-4FF5-859C-634A60620BCD}"/>
                </a:ext>
              </a:extLst>
            </p:cNvPr>
            <p:cNvSpPr txBox="1"/>
            <p:nvPr/>
          </p:nvSpPr>
          <p:spPr>
            <a:xfrm>
              <a:off x="6905037" y="3284921"/>
              <a:ext cx="1416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경쟁사 분석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6B698E1-AE9C-466B-997E-7F0831B28C1D}"/>
              </a:ext>
            </a:extLst>
          </p:cNvPr>
          <p:cNvSpPr txBox="1"/>
          <p:nvPr/>
        </p:nvSpPr>
        <p:spPr>
          <a:xfrm>
            <a:off x="3341871" y="1224029"/>
            <a:ext cx="308285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rgbClr val="595959"/>
                  </a:solidFill>
                </a:ln>
                <a:solidFill>
                  <a:srgbClr val="595959"/>
                </a:solidFill>
              </a:rPr>
              <a:t>1</a:t>
            </a:r>
            <a:endParaRPr lang="ko-KR" altLang="en-US" dirty="0">
              <a:ln>
                <a:solidFill>
                  <a:srgbClr val="595959"/>
                </a:solidFill>
              </a:ln>
              <a:solidFill>
                <a:srgbClr val="595959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23A5DC-690E-4794-92C9-8F9764122261}"/>
              </a:ext>
            </a:extLst>
          </p:cNvPr>
          <p:cNvSpPr txBox="1"/>
          <p:nvPr/>
        </p:nvSpPr>
        <p:spPr>
          <a:xfrm>
            <a:off x="3341871" y="2634160"/>
            <a:ext cx="308285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rgbClr val="595959"/>
                  </a:solidFill>
                </a:ln>
                <a:solidFill>
                  <a:srgbClr val="595959"/>
                </a:solidFill>
              </a:rPr>
              <a:t>2</a:t>
            </a:r>
            <a:endParaRPr lang="ko-KR" altLang="en-US" dirty="0">
              <a:ln>
                <a:solidFill>
                  <a:srgbClr val="595959"/>
                </a:solidFill>
              </a:ln>
              <a:solidFill>
                <a:srgbClr val="595959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02538A-5BD7-46B4-9A1A-9532103C1EF1}"/>
              </a:ext>
            </a:extLst>
          </p:cNvPr>
          <p:cNvSpPr txBox="1"/>
          <p:nvPr/>
        </p:nvSpPr>
        <p:spPr>
          <a:xfrm>
            <a:off x="3341871" y="4700149"/>
            <a:ext cx="308285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rgbClr val="595959"/>
                  </a:solidFill>
                </a:ln>
                <a:solidFill>
                  <a:srgbClr val="595959"/>
                </a:solidFill>
              </a:rPr>
              <a:t>3</a:t>
            </a:r>
            <a:endParaRPr lang="ko-KR" altLang="en-US" dirty="0">
              <a:ln>
                <a:solidFill>
                  <a:srgbClr val="595959"/>
                </a:solidFill>
              </a:ln>
              <a:solidFill>
                <a:srgbClr val="595959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6B2989-2C03-45C3-851E-FAE2AFC535EF}"/>
              </a:ext>
            </a:extLst>
          </p:cNvPr>
          <p:cNvSpPr txBox="1"/>
          <p:nvPr/>
        </p:nvSpPr>
        <p:spPr>
          <a:xfrm>
            <a:off x="3341871" y="5748351"/>
            <a:ext cx="308285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rgbClr val="595959"/>
                  </a:solidFill>
                </a:ln>
                <a:solidFill>
                  <a:srgbClr val="595959"/>
                </a:solidFill>
              </a:rPr>
              <a:t>4</a:t>
            </a:r>
            <a:endParaRPr lang="ko-KR" altLang="en-US" dirty="0">
              <a:ln>
                <a:solidFill>
                  <a:srgbClr val="595959"/>
                </a:solidFill>
              </a:ln>
              <a:solidFill>
                <a:srgbClr val="595959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7E7A19-88EB-44C4-A57B-184253CE64F0}"/>
              </a:ext>
            </a:extLst>
          </p:cNvPr>
          <p:cNvSpPr txBox="1"/>
          <p:nvPr/>
        </p:nvSpPr>
        <p:spPr>
          <a:xfrm>
            <a:off x="9938629" y="136525"/>
            <a:ext cx="227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0" dirty="0">
                <a:ln>
                  <a:solidFill>
                    <a:srgbClr val="666666">
                      <a:alpha val="2000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</a:rPr>
              <a:t>D&amp;D 2nd Project 7-team</a:t>
            </a:r>
            <a:endParaRPr lang="ko-KR" altLang="en-US" sz="1400" i="0" dirty="0">
              <a:ln>
                <a:solidFill>
                  <a:srgbClr val="666666">
                    <a:alpha val="20000"/>
                  </a:srgbClr>
                </a:solidFill>
              </a:ln>
            </a:endParaRPr>
          </a:p>
        </p:txBody>
      </p:sp>
      <p:sp>
        <p:nvSpPr>
          <p:cNvPr id="56" name="슬라이드 번호 개체 틀 55">
            <a:extLst>
              <a:ext uri="{FF2B5EF4-FFF2-40B4-BE49-F238E27FC236}">
                <a16:creationId xmlns:a16="http://schemas.microsoft.com/office/drawing/2014/main" id="{E00C8D95-C16D-4B1B-A56A-62DBE286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en-US" altLang="ko-KR" smtClean="0"/>
              <a:pPr/>
              <a:t>2</a:t>
            </a:fld>
            <a:endParaRPr lang="en-US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FC64308-B3C8-4C86-8C45-A9FE3AFC87F2}"/>
              </a:ext>
            </a:extLst>
          </p:cNvPr>
          <p:cNvGrpSpPr/>
          <p:nvPr/>
        </p:nvGrpSpPr>
        <p:grpSpPr>
          <a:xfrm>
            <a:off x="3820882" y="1892384"/>
            <a:ext cx="1956957" cy="399754"/>
            <a:chOff x="3902823" y="3284921"/>
            <a:chExt cx="1956957" cy="399754"/>
          </a:xfrm>
        </p:grpSpPr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48570624-FF4A-4485-A10E-21B06B6A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902823" y="3289027"/>
              <a:ext cx="395648" cy="395648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2EF753B-2263-49D6-89EB-77E37EB5F4D9}"/>
                </a:ext>
              </a:extLst>
            </p:cNvPr>
            <p:cNvSpPr txBox="1"/>
            <p:nvPr/>
          </p:nvSpPr>
          <p:spPr>
            <a:xfrm>
              <a:off x="4381500" y="3284921"/>
              <a:ext cx="1478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기획 배경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AF12239-9946-45EF-8A21-9B2FEF7541AC}"/>
              </a:ext>
            </a:extLst>
          </p:cNvPr>
          <p:cNvGrpSpPr/>
          <p:nvPr/>
        </p:nvGrpSpPr>
        <p:grpSpPr>
          <a:xfrm>
            <a:off x="6344419" y="1892384"/>
            <a:ext cx="1894681" cy="399754"/>
            <a:chOff x="6426360" y="3284921"/>
            <a:chExt cx="1894681" cy="399754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F5047421-7265-4A37-A2B3-0F8C41797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6426360" y="3289027"/>
              <a:ext cx="395648" cy="395648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8E6ED37-FBA3-4206-AA06-C1E4F1A4ADAF}"/>
                </a:ext>
              </a:extLst>
            </p:cNvPr>
            <p:cNvSpPr txBox="1"/>
            <p:nvPr/>
          </p:nvSpPr>
          <p:spPr>
            <a:xfrm>
              <a:off x="6905037" y="3284921"/>
              <a:ext cx="1416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사용자 정의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6EEE7AD-2E22-428F-969F-441D343A0E5A}"/>
              </a:ext>
            </a:extLst>
          </p:cNvPr>
          <p:cNvGrpSpPr/>
          <p:nvPr/>
        </p:nvGrpSpPr>
        <p:grpSpPr>
          <a:xfrm>
            <a:off x="6411120" y="3921952"/>
            <a:ext cx="2751929" cy="399754"/>
            <a:chOff x="6426360" y="3284921"/>
            <a:chExt cx="2751929" cy="399754"/>
          </a:xfrm>
        </p:grpSpPr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9161586C-8BA6-4146-8AB3-6A858A6FC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6426360" y="3289027"/>
              <a:ext cx="395648" cy="395648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D4BA4BF-4768-4EC0-87C6-6DFE8B10F7BF}"/>
                </a:ext>
              </a:extLst>
            </p:cNvPr>
            <p:cNvSpPr txBox="1"/>
            <p:nvPr/>
          </p:nvSpPr>
          <p:spPr>
            <a:xfrm>
              <a:off x="6905036" y="3284921"/>
              <a:ext cx="2273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결과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409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558800" y="1625600"/>
            <a:ext cx="11009086" cy="44958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31854" y="2179275"/>
            <a:ext cx="2385785" cy="1672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tx1">
                      <a:alpha val="50000"/>
                    </a:schemeClr>
                  </a:solidFill>
                </a:ln>
              </a:rPr>
              <a:t>6</a:t>
            </a:r>
            <a:r>
              <a:rPr lang="ko-KR" altLang="en-US" sz="1400" dirty="0">
                <a:ln>
                  <a:solidFill>
                    <a:schemeClr val="tx1">
                      <a:alpha val="50000"/>
                    </a:schemeClr>
                  </a:solidFill>
                </a:ln>
              </a:rPr>
              <a:t>주차</a:t>
            </a:r>
            <a:endParaRPr lang="en-US" altLang="ko-KR" sz="1400" dirty="0">
              <a:ln>
                <a:solidFill>
                  <a:schemeClr val="tx1">
                    <a:alpha val="5000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>
                    <a:lumMod val="75000"/>
                  </a:prstClr>
                </a:solidFill>
              </a:rPr>
              <a:t>Front</a:t>
            </a:r>
            <a:endParaRPr lang="en-US" altLang="ko-KR" sz="9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주요기능 화면 개발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>
                    <a:lumMod val="75000"/>
                  </a:prstClr>
                </a:solidFill>
              </a:rPr>
              <a:t>Back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데이터베이스 구축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기본 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CRUD</a:t>
            </a:r>
            <a:endParaRPr lang="ko-KR" alt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31854" y="4082874"/>
            <a:ext cx="2385785" cy="14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tx1">
                      <a:alpha val="50000"/>
                    </a:schemeClr>
                  </a:solidFill>
                </a:ln>
              </a:rPr>
              <a:t>8</a:t>
            </a:r>
            <a:r>
              <a:rPr lang="ko-KR" altLang="en-US" sz="1400" dirty="0">
                <a:ln>
                  <a:solidFill>
                    <a:schemeClr val="tx1">
                      <a:alpha val="50000"/>
                    </a:schemeClr>
                  </a:solidFill>
                </a:ln>
              </a:rPr>
              <a:t>주차</a:t>
            </a:r>
            <a:endParaRPr lang="en-US" altLang="ko-KR" sz="1400" dirty="0">
              <a:ln>
                <a:solidFill>
                  <a:schemeClr val="tx1">
                    <a:alpha val="5000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>
                    <a:lumMod val="75000"/>
                  </a:prstClr>
                </a:solidFill>
              </a:rPr>
              <a:t>Front &amp; Back</a:t>
            </a:r>
            <a:endParaRPr lang="en-US" altLang="ko-KR" sz="9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채팅 서비스 확립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Front &amp; Back 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연동</a:t>
            </a:r>
            <a:endParaRPr lang="en-US" altLang="ko-KR" sz="900" dirty="0">
              <a:solidFill>
                <a:prstClr val="white">
                  <a:lumMod val="7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마무리 작업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853176" y="3517255"/>
            <a:ext cx="5148199" cy="301109"/>
            <a:chOff x="5862701" y="3517255"/>
            <a:chExt cx="5148199" cy="301109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5862701" y="3526780"/>
              <a:ext cx="5148199" cy="291584"/>
            </a:xfrm>
            <a:prstGeom prst="roundRect">
              <a:avLst>
                <a:gd name="adj" fmla="val 50000"/>
              </a:avLst>
            </a:prstGeom>
            <a:solidFill>
              <a:srgbClr val="FFB08B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defRPr/>
              </a:pPr>
              <a:endParaRPr lang="ko-KR" altLang="en-US" sz="8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5862701" y="3517255"/>
              <a:ext cx="566674" cy="2915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9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6</a:t>
              </a:r>
              <a:r>
                <a:rPr lang="ko-KR" altLang="en-US" sz="9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주차</a:t>
              </a: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3386365" y="2179275"/>
            <a:ext cx="23857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tx1">
                      <a:alpha val="50000"/>
                    </a:schemeClr>
                  </a:solidFill>
                </a:ln>
              </a:rPr>
              <a:t>7</a:t>
            </a:r>
            <a:r>
              <a:rPr lang="ko-KR" altLang="en-US" sz="1400" dirty="0">
                <a:ln>
                  <a:solidFill>
                    <a:schemeClr val="tx1">
                      <a:alpha val="50000"/>
                    </a:schemeClr>
                  </a:solidFill>
                </a:ln>
              </a:rPr>
              <a:t>주차</a:t>
            </a:r>
            <a:endParaRPr lang="en-US" altLang="ko-KR" sz="1400" dirty="0">
              <a:ln>
                <a:solidFill>
                  <a:schemeClr val="tx1">
                    <a:alpha val="5000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>
                    <a:lumMod val="75000"/>
                  </a:prstClr>
                </a:solidFill>
              </a:rPr>
              <a:t>Front</a:t>
            </a:r>
            <a:endParaRPr lang="en-US" altLang="ko-KR" sz="9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추가 세부사항 개발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>
                    <a:lumMod val="75000"/>
                  </a:prstClr>
                </a:solidFill>
              </a:rPr>
              <a:t>Back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사용자 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API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개발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386365" y="4082874"/>
            <a:ext cx="2385785" cy="14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tx1">
                      <a:alpha val="50000"/>
                    </a:schemeClr>
                  </a:solidFill>
                </a:ln>
              </a:rPr>
              <a:t>9~10</a:t>
            </a:r>
            <a:r>
              <a:rPr lang="ko-KR" altLang="en-US" sz="1400" dirty="0">
                <a:ln>
                  <a:solidFill>
                    <a:schemeClr val="tx1">
                      <a:alpha val="50000"/>
                    </a:schemeClr>
                  </a:solidFill>
                </a:ln>
              </a:rPr>
              <a:t>주차</a:t>
            </a:r>
            <a:endParaRPr lang="en-US" altLang="ko-KR" sz="1400" dirty="0">
              <a:ln>
                <a:solidFill>
                  <a:schemeClr val="tx1">
                    <a:alpha val="5000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>
                    <a:lumMod val="75000"/>
                  </a:prstClr>
                </a:solidFill>
              </a:rPr>
              <a:t>Front &amp; Back</a:t>
            </a:r>
            <a:endParaRPr lang="en-US" altLang="ko-KR" sz="9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기능 테스트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디자인 확인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테스트 및 배포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853176" y="4079230"/>
            <a:ext cx="5148199" cy="301109"/>
            <a:chOff x="5862701" y="3517255"/>
            <a:chExt cx="5148199" cy="301109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5862701" y="3526780"/>
              <a:ext cx="5148199" cy="291584"/>
            </a:xfrm>
            <a:prstGeom prst="roundRect">
              <a:avLst>
                <a:gd name="adj" fmla="val 50000"/>
              </a:avLst>
            </a:prstGeom>
            <a:solidFill>
              <a:srgbClr val="FFB08B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defRPr/>
              </a:pPr>
              <a:endParaRPr lang="ko-KR" altLang="en-US" sz="8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862701" y="3517255"/>
              <a:ext cx="566674" cy="2915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9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7</a:t>
              </a:r>
              <a:r>
                <a:rPr lang="ko-KR" altLang="en-US" sz="9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주차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853176" y="4648242"/>
            <a:ext cx="5148199" cy="301109"/>
            <a:chOff x="5862701" y="3517255"/>
            <a:chExt cx="5148199" cy="301109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5862701" y="3526780"/>
              <a:ext cx="5148199" cy="291584"/>
            </a:xfrm>
            <a:prstGeom prst="roundRect">
              <a:avLst>
                <a:gd name="adj" fmla="val 50000"/>
              </a:avLst>
            </a:prstGeom>
            <a:solidFill>
              <a:srgbClr val="FFB08B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defRPr/>
              </a:pPr>
              <a:endParaRPr lang="ko-KR" altLang="en-US" sz="8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5862701" y="3517255"/>
              <a:ext cx="566674" cy="2915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9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8</a:t>
              </a:r>
              <a:r>
                <a:rPr lang="ko-KR" altLang="en-US" sz="9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주차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853176" y="5211765"/>
            <a:ext cx="5148199" cy="301109"/>
            <a:chOff x="5862701" y="3517255"/>
            <a:chExt cx="5148199" cy="301109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5862701" y="3526780"/>
              <a:ext cx="5148199" cy="291584"/>
            </a:xfrm>
            <a:prstGeom prst="roundRect">
              <a:avLst>
                <a:gd name="adj" fmla="val 50000"/>
              </a:avLst>
            </a:prstGeom>
            <a:solidFill>
              <a:srgbClr val="FFB08B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defRPr/>
              </a:pPr>
              <a:endParaRPr lang="ko-KR" altLang="en-US" sz="8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5862701" y="3517255"/>
              <a:ext cx="566674" cy="2915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9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9</a:t>
              </a:r>
              <a:r>
                <a:rPr lang="ko-KR" altLang="en-US" sz="9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주차</a:t>
              </a: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290282"/>
              </p:ext>
            </p:extLst>
          </p:nvPr>
        </p:nvGraphicFramePr>
        <p:xfrm>
          <a:off x="6337072" y="2257427"/>
          <a:ext cx="4785179" cy="3393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35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35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35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35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5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SUN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MON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TUE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WED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THU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FRI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SAT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626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ko-KR" altLang="en-US" sz="105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>
                          <a:solidFill>
                            <a:schemeClr val="bg1"/>
                          </a:solidFill>
                        </a:rPr>
                        <a:t>26</a:t>
                      </a:r>
                      <a:endParaRPr lang="ko-KR" altLang="en-US" sz="105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7740112" y="1685828"/>
            <a:ext cx="197909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월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AC1FE-AA81-4EB0-81DA-E9CE6401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en-US" altLang="ko-KR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93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3100183" y="2898086"/>
            <a:ext cx="5991635" cy="1204882"/>
          </a:xfrm>
          <a:prstGeom prst="rect">
            <a:avLst/>
          </a:prstGeom>
          <a:solidFill>
            <a:srgbClr val="F6F8F8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/>
              <a:t>감사합니다</a:t>
            </a:r>
            <a:r>
              <a:rPr lang="en-US" altLang="ko-KR" sz="3600" b="1" dirty="0"/>
              <a:t>!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rgbClr val="666666">
                      <a:alpha val="2000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</a:rPr>
              <a:t>D&amp;D Project </a:t>
            </a:r>
            <a:r>
              <a:rPr lang="en-US" altLang="ko-KR" sz="1400" dirty="0" err="1">
                <a:ln>
                  <a:solidFill>
                    <a:srgbClr val="666666">
                      <a:alpha val="2000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</a:rPr>
              <a:t>Dabeen</a:t>
            </a:r>
            <a:endParaRPr lang="en-US" altLang="ko-KR" sz="1400" dirty="0">
              <a:ln>
                <a:solidFill>
                  <a:srgbClr val="666666">
                    <a:alpha val="2000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BED0274-7514-49FE-8B38-0A48297C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en-US" altLang="ko-KR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00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549275" y="1254448"/>
            <a:ext cx="11095135" cy="5183674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C0EB8-950E-4DAD-A133-DF21F93889C3}"/>
              </a:ext>
            </a:extLst>
          </p:cNvPr>
          <p:cNvSpPr txBox="1"/>
          <p:nvPr/>
        </p:nvSpPr>
        <p:spPr>
          <a:xfrm>
            <a:off x="3210262" y="1834895"/>
            <a:ext cx="57922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Bodoni MT Black" pitchFamily="18" charset="0"/>
              </a:rPr>
              <a:t>NEED HELP</a:t>
            </a:r>
            <a:endParaRPr lang="ko-KR" altLang="en-US" sz="3000" dirty="0">
              <a:latin typeface="Bodoni MT Black" pitchFamily="18" charset="0"/>
            </a:endParaRPr>
          </a:p>
        </p:txBody>
      </p:sp>
      <p:sp>
        <p:nvSpPr>
          <p:cNvPr id="54" name="슬라이드 번호 개체 틀 53">
            <a:extLst>
              <a:ext uri="{FF2B5EF4-FFF2-40B4-BE49-F238E27FC236}">
                <a16:creationId xmlns:a16="http://schemas.microsoft.com/office/drawing/2014/main" id="{583F8F09-E23B-40BD-9763-83CFE37B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en-US" altLang="ko-KR" smtClean="0"/>
              <a:pPr/>
              <a:t>3</a:t>
            </a:fld>
            <a:endParaRPr 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12E1960-0C69-4869-BB71-5EA732FA15C6}"/>
              </a:ext>
            </a:extLst>
          </p:cNvPr>
          <p:cNvGrpSpPr/>
          <p:nvPr/>
        </p:nvGrpSpPr>
        <p:grpSpPr>
          <a:xfrm>
            <a:off x="607253" y="749331"/>
            <a:ext cx="1896993" cy="399754"/>
            <a:chOff x="3641438" y="844285"/>
            <a:chExt cx="1896993" cy="39975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1A5167D-EA22-4B12-9BC1-748BF71D8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641438" y="848391"/>
              <a:ext cx="395648" cy="39564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845EB3-E43B-48C9-9157-A235478C6D1B}"/>
                </a:ext>
              </a:extLst>
            </p:cNvPr>
            <p:cNvSpPr txBox="1"/>
            <p:nvPr/>
          </p:nvSpPr>
          <p:spPr>
            <a:xfrm>
              <a:off x="4120115" y="844285"/>
              <a:ext cx="1418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기획 배경</a:t>
              </a:r>
              <a:endPara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</a:endParaRPr>
            </a:p>
          </p:txBody>
        </p:sp>
      </p:grpSp>
      <p:pic>
        <p:nvPicPr>
          <p:cNvPr id="1026" name="Picture 2" descr="C:\Users\xkcka\OneDrive\Desktop\그림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79" y="2656817"/>
            <a:ext cx="4048125" cy="33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xkcka\OneDrive\Desktop\그림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400" y="4568825"/>
            <a:ext cx="898525" cy="103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xkcka\OneDrive\Desktop\그림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011" y="2524624"/>
            <a:ext cx="3614738" cy="3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42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6724336" y="2168476"/>
            <a:ext cx="3535283" cy="3018916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961255" y="2168476"/>
            <a:ext cx="3535283" cy="3018916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ADF84218-4640-4357-A600-F7FF0FBD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en-US" altLang="ko-KR" smtClean="0"/>
              <a:pPr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B0AF7-E0EA-4BBD-8E9B-12C29737FBC5}"/>
              </a:ext>
            </a:extLst>
          </p:cNvPr>
          <p:cNvSpPr txBox="1"/>
          <p:nvPr/>
        </p:nvSpPr>
        <p:spPr>
          <a:xfrm>
            <a:off x="2137095" y="5398577"/>
            <a:ext cx="3170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혼자서 할 수 없는 일을 </a:t>
            </a:r>
            <a:b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b="1" dirty="0">
                <a:ln>
                  <a:solidFill>
                    <a:srgbClr val="F15A24">
                      <a:alpha val="30000"/>
                    </a:srgbClr>
                  </a:solidFill>
                </a:ln>
                <a:solidFill>
                  <a:srgbClr val="F15A2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도와줄 </a:t>
            </a:r>
            <a:r>
              <a:rPr lang="en-US" altLang="ko-KR" b="1" dirty="0">
                <a:ln>
                  <a:solidFill>
                    <a:srgbClr val="F15A24">
                      <a:alpha val="30000"/>
                    </a:srgbClr>
                  </a:solidFill>
                </a:ln>
                <a:solidFill>
                  <a:srgbClr val="F15A2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b="1" dirty="0">
                <a:ln>
                  <a:solidFill>
                    <a:srgbClr val="F15A24">
                      <a:alpha val="30000"/>
                    </a:srgbClr>
                  </a:solidFill>
                </a:ln>
                <a:solidFill>
                  <a:srgbClr val="F15A2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누군가</a:t>
            </a:r>
            <a:r>
              <a:rPr lang="en-US" altLang="ko-KR" b="1" dirty="0">
                <a:ln>
                  <a:solidFill>
                    <a:srgbClr val="F15A24">
                      <a:alpha val="30000"/>
                    </a:srgbClr>
                  </a:solidFill>
                </a:ln>
                <a:solidFill>
                  <a:srgbClr val="F15A2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b="1" dirty="0">
                <a:ln>
                  <a:solidFill>
                    <a:srgbClr val="F15A24">
                      <a:alpha val="30000"/>
                    </a:srgbClr>
                  </a:solidFill>
                </a:ln>
                <a:solidFill>
                  <a:srgbClr val="F15A2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필요한 사람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BDE6EF-D15A-4065-9647-DD20814B72CF}"/>
              </a:ext>
            </a:extLst>
          </p:cNvPr>
          <p:cNvSpPr txBox="1"/>
          <p:nvPr/>
        </p:nvSpPr>
        <p:spPr>
          <a:xfrm>
            <a:off x="6970586" y="5398577"/>
            <a:ext cx="304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누군가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가 되어 수요자의</a:t>
            </a:r>
            <a:b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b="1" dirty="0">
                <a:ln>
                  <a:solidFill>
                    <a:srgbClr val="F15A24">
                      <a:alpha val="30000"/>
                    </a:srgbClr>
                  </a:solidFill>
                </a:ln>
                <a:solidFill>
                  <a:srgbClr val="F15A2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요청에 맞춰 도움을 주는 사람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7D24DBF-2045-48AE-B825-B58F2C2FA638}"/>
              </a:ext>
            </a:extLst>
          </p:cNvPr>
          <p:cNvGrpSpPr/>
          <p:nvPr/>
        </p:nvGrpSpPr>
        <p:grpSpPr>
          <a:xfrm>
            <a:off x="607253" y="749331"/>
            <a:ext cx="1896993" cy="399754"/>
            <a:chOff x="3641438" y="844285"/>
            <a:chExt cx="1896993" cy="399754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61975CD0-4476-4816-9FB4-00A7EAC06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641438" y="848391"/>
              <a:ext cx="395648" cy="395648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FF76D7E-B2C4-40B5-BE10-00910BE32916}"/>
                </a:ext>
              </a:extLst>
            </p:cNvPr>
            <p:cNvSpPr txBox="1"/>
            <p:nvPr/>
          </p:nvSpPr>
          <p:spPr>
            <a:xfrm>
              <a:off x="4120115" y="844285"/>
              <a:ext cx="1418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사용자 정의</a:t>
              </a:r>
              <a:endPara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</a:endParaRPr>
            </a:p>
          </p:txBody>
        </p:sp>
      </p:grpSp>
      <p:pic>
        <p:nvPicPr>
          <p:cNvPr id="2050" name="Picture 2" descr="C:\Users\xkcka\OneDrive\Desktop\그림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691" y="3280398"/>
            <a:ext cx="2182812" cy="165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xkcka\OneDrive\Desktop\그림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522" y="2427911"/>
            <a:ext cx="1474788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44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438605" y="2229304"/>
            <a:ext cx="8404225" cy="3904343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820433" y="2641320"/>
            <a:ext cx="2452378" cy="2452379"/>
            <a:chOff x="1362414" y="2379254"/>
            <a:chExt cx="2292884" cy="2292884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6D9BE57-D8AD-4CA7-96F5-04EC40856240}"/>
                </a:ext>
              </a:extLst>
            </p:cNvPr>
            <p:cNvSpPr/>
            <p:nvPr/>
          </p:nvSpPr>
          <p:spPr>
            <a:xfrm>
              <a:off x="1362414" y="2379254"/>
              <a:ext cx="2292884" cy="2292884"/>
            </a:xfrm>
            <a:prstGeom prst="ellipse">
              <a:avLst/>
            </a:prstGeom>
            <a:noFill/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원호 22">
              <a:extLst>
                <a:ext uri="{FF2B5EF4-FFF2-40B4-BE49-F238E27FC236}">
                  <a16:creationId xmlns:a16="http://schemas.microsoft.com/office/drawing/2014/main" id="{2B5DEDC9-2E6E-4D6A-8CED-20C761C84604}"/>
                </a:ext>
              </a:extLst>
            </p:cNvPr>
            <p:cNvSpPr/>
            <p:nvPr/>
          </p:nvSpPr>
          <p:spPr>
            <a:xfrm>
              <a:off x="1362414" y="2379254"/>
              <a:ext cx="2292884" cy="2292884"/>
            </a:xfrm>
            <a:prstGeom prst="arc">
              <a:avLst>
                <a:gd name="adj1" fmla="val 16200000"/>
                <a:gd name="adj2" fmla="val 3395974"/>
              </a:avLst>
            </a:prstGeom>
            <a:noFill/>
            <a:ln w="127000" cap="rnd">
              <a:solidFill>
                <a:srgbClr val="F15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7C0268C-7D34-42D2-8605-B00D3B58984E}"/>
                </a:ext>
              </a:extLst>
            </p:cNvPr>
            <p:cNvSpPr/>
            <p:nvPr/>
          </p:nvSpPr>
          <p:spPr>
            <a:xfrm>
              <a:off x="1775870" y="3165997"/>
              <a:ext cx="1465972" cy="7193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rgbClr val="F15A24"/>
                  </a:solidFill>
                </a:rPr>
                <a:t>41.2</a:t>
              </a:r>
              <a:r>
                <a:rPr lang="en-US" altLang="ko-KR" sz="2400" dirty="0">
                  <a:solidFill>
                    <a:srgbClr val="F15A24"/>
                  </a:solidFill>
                </a:rPr>
                <a:t>%</a:t>
              </a:r>
            </a:p>
          </p:txBody>
        </p:sp>
      </p:grpSp>
      <p:sp>
        <p:nvSpPr>
          <p:cNvPr id="25" name="모서리가 둥근 직사각형 24"/>
          <p:cNvSpPr/>
          <p:nvPr/>
        </p:nvSpPr>
        <p:spPr>
          <a:xfrm>
            <a:off x="9147298" y="2229303"/>
            <a:ext cx="2620614" cy="1828801"/>
          </a:xfrm>
          <a:prstGeom prst="roundRect">
            <a:avLst>
              <a:gd name="adj" fmla="val 5877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762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국내 직장인 중</a:t>
            </a:r>
            <a:endParaRPr lang="en-US" altLang="ko-KR" sz="1600" b="1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부업을 하는 비율</a:t>
            </a:r>
            <a:endParaRPr lang="en-US" altLang="ko-KR" sz="1600" b="1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srgbClr val="F15A24">
                      <a:alpha val="20000"/>
                    </a:srgbClr>
                  </a:solidFill>
                </a:ln>
                <a:solidFill>
                  <a:srgbClr val="F15A24"/>
                </a:solidFill>
              </a:rPr>
              <a:t>약 </a:t>
            </a:r>
            <a:r>
              <a:rPr lang="en-US" altLang="ko-KR" sz="1600" b="1" dirty="0">
                <a:ln>
                  <a:solidFill>
                    <a:srgbClr val="F15A24">
                      <a:alpha val="20000"/>
                    </a:srgbClr>
                  </a:solidFill>
                </a:ln>
                <a:solidFill>
                  <a:srgbClr val="F15A24"/>
                </a:solidFill>
              </a:rPr>
              <a:t>1.5%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ln>
                  <a:solidFill>
                    <a:srgbClr val="F15A24">
                      <a:alpha val="10000"/>
                    </a:srgbClr>
                  </a:solidFill>
                </a:ln>
                <a:solidFill>
                  <a:srgbClr val="F15A24"/>
                </a:solidFill>
              </a:rPr>
              <a:t>240</a:t>
            </a:r>
            <a:r>
              <a:rPr lang="ko-KR" altLang="en-US" sz="1200" b="1" dirty="0">
                <a:ln>
                  <a:solidFill>
                    <a:srgbClr val="F15A24">
                      <a:alpha val="10000"/>
                    </a:srgbClr>
                  </a:solidFill>
                </a:ln>
                <a:solidFill>
                  <a:srgbClr val="F15A24"/>
                </a:solidFill>
              </a:rPr>
              <a:t>만 </a:t>
            </a:r>
            <a:r>
              <a:rPr lang="en-US" altLang="ko-KR" sz="1200" b="1" dirty="0">
                <a:ln>
                  <a:solidFill>
                    <a:srgbClr val="F15A24">
                      <a:alpha val="10000"/>
                    </a:srgbClr>
                  </a:solidFill>
                </a:ln>
                <a:solidFill>
                  <a:srgbClr val="F15A24"/>
                </a:solidFill>
              </a:rPr>
              <a:t>6000</a:t>
            </a:r>
            <a:r>
              <a:rPr lang="ko-KR" altLang="en-US" sz="1200" b="1" dirty="0">
                <a:ln>
                  <a:solidFill>
                    <a:srgbClr val="F15A24">
                      <a:alpha val="10000"/>
                    </a:srgbClr>
                  </a:solidFill>
                </a:ln>
                <a:solidFill>
                  <a:srgbClr val="F15A24"/>
                </a:solidFill>
              </a:rPr>
              <a:t>명 </a:t>
            </a:r>
            <a:r>
              <a:rPr lang="en-US" altLang="ko-KR" sz="1200" b="1" dirty="0">
                <a:ln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</a:rPr>
              <a:t>(2016</a:t>
            </a:r>
            <a:r>
              <a:rPr lang="ko-KR" altLang="en-US" sz="1200" b="1" dirty="0">
                <a:ln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</a:rPr>
              <a:t>년 기준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>
                    <a:lumMod val="75000"/>
                  </a:prstClr>
                </a:solidFill>
              </a:rPr>
              <a:t>-</a:t>
            </a:r>
            <a:r>
              <a:rPr lang="ko-KR" altLang="en-US" sz="900" dirty="0">
                <a:solidFill>
                  <a:srgbClr val="7D7E7E"/>
                </a:solidFill>
              </a:rPr>
              <a:t>한국노동연구원이 </a:t>
            </a:r>
            <a:r>
              <a:rPr lang="en-US" altLang="ko-KR" sz="900" dirty="0">
                <a:solidFill>
                  <a:srgbClr val="7D7E7E"/>
                </a:solidFill>
              </a:rPr>
              <a:t>2</a:t>
            </a:r>
            <a:r>
              <a:rPr lang="ko-KR" altLang="en-US" sz="900" dirty="0">
                <a:solidFill>
                  <a:srgbClr val="7D7E7E"/>
                </a:solidFill>
              </a:rPr>
              <a:t>월에 발표한 보고서</a:t>
            </a:r>
            <a:r>
              <a:rPr lang="en-US" altLang="ko-KR" sz="900" dirty="0">
                <a:solidFill>
                  <a:srgbClr val="7D7E7E"/>
                </a:solidFill>
              </a:rPr>
              <a:t>-</a:t>
            </a:r>
            <a:endParaRPr lang="ko-KR" altLang="en-US" sz="900" dirty="0">
              <a:solidFill>
                <a:srgbClr val="7D7E7E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9143217" y="4469852"/>
            <a:ext cx="2620614" cy="1663795"/>
          </a:xfrm>
          <a:prstGeom prst="roundRect">
            <a:avLst>
              <a:gd name="adj" fmla="val 5877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762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중소기업 종사자</a:t>
            </a:r>
            <a:r>
              <a:rPr lang="en-US" altLang="ko-KR" sz="1600" b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중</a:t>
            </a:r>
            <a:endParaRPr lang="en-US" altLang="ko-KR" sz="1600" b="1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부업을 하는 비율</a:t>
            </a:r>
            <a:endParaRPr lang="en-US" altLang="ko-KR" sz="1600" b="1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rgbClr val="F15A24">
                      <a:alpha val="20000"/>
                    </a:srgbClr>
                  </a:solidFill>
                </a:ln>
                <a:solidFill>
                  <a:srgbClr val="F15A24"/>
                </a:solidFill>
              </a:rPr>
              <a:t>19.9%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ln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</a:rPr>
              <a:t>(2016</a:t>
            </a:r>
            <a:r>
              <a:rPr lang="ko-KR" altLang="en-US" sz="1200" b="1" dirty="0">
                <a:ln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</a:rPr>
              <a:t>년 기준</a:t>
            </a:r>
            <a:r>
              <a:rPr lang="en-US" altLang="ko-KR" sz="1200" b="1" dirty="0">
                <a:ln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>
                    <a:lumMod val="75000"/>
                  </a:prstClr>
                </a:solidFill>
              </a:rPr>
              <a:t>-</a:t>
            </a:r>
            <a:r>
              <a:rPr lang="ko-KR" altLang="en-US" sz="900" dirty="0">
                <a:solidFill>
                  <a:srgbClr val="7D7E7E"/>
                </a:solidFill>
              </a:rPr>
              <a:t>한국노동연구원이 </a:t>
            </a:r>
            <a:r>
              <a:rPr lang="en-US" altLang="ko-KR" sz="900" dirty="0">
                <a:solidFill>
                  <a:srgbClr val="7D7E7E"/>
                </a:solidFill>
              </a:rPr>
              <a:t>2</a:t>
            </a:r>
            <a:r>
              <a:rPr lang="ko-KR" altLang="en-US" sz="900" dirty="0">
                <a:solidFill>
                  <a:srgbClr val="7D7E7E"/>
                </a:solidFill>
              </a:rPr>
              <a:t>월에 발표한 보고서</a:t>
            </a:r>
            <a:r>
              <a:rPr lang="en-US" altLang="ko-KR" sz="900" dirty="0">
                <a:solidFill>
                  <a:prstClr val="white">
                    <a:lumMod val="75000"/>
                  </a:prstClr>
                </a:solidFill>
              </a:rPr>
              <a:t>-</a:t>
            </a:r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723840" y="6198114"/>
            <a:ext cx="4268135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ln>
                  <a:solidFill>
                    <a:schemeClr val="tx1">
                      <a:alpha val="10000"/>
                    </a:schemeClr>
                  </a:solidFill>
                </a:ln>
              </a:rPr>
              <a:t>출처</a:t>
            </a:r>
            <a:r>
              <a:rPr lang="en-US" altLang="ko-KR" sz="1100" dirty="0">
                <a:ln>
                  <a:solidFill>
                    <a:schemeClr val="tx1">
                      <a:alpha val="10000"/>
                    </a:schemeClr>
                  </a:solidFill>
                </a:ln>
              </a:rPr>
              <a:t>: </a:t>
            </a:r>
            <a:r>
              <a:rPr lang="ko-KR" altLang="en-US" sz="1100" dirty="0">
                <a:ln>
                  <a:solidFill>
                    <a:schemeClr val="tx1">
                      <a:alpha val="10000"/>
                    </a:schemeClr>
                  </a:solidFill>
                </a:ln>
              </a:rPr>
              <a:t>한국일보</a:t>
            </a:r>
            <a:endParaRPr lang="en-US" altLang="ko-KR" sz="1100" dirty="0">
              <a:ln>
                <a:solidFill>
                  <a:schemeClr val="tx1">
                    <a:alpha val="10000"/>
                  </a:schemeClr>
                </a:solidFill>
              </a:ln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7D7E7E"/>
                </a:solidFill>
              </a:rPr>
              <a:t>https://www.hankookilbo.com/New/Read/201803111922695123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724150" y="2285708"/>
            <a:ext cx="606845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600" b="1" dirty="0" err="1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E중소기업</a:t>
            </a:r>
            <a:r>
              <a:rPr lang="ko-KR" altLang="en-US" sz="1600" b="1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 재직 중인 직장인 </a:t>
            </a:r>
            <a:r>
              <a:rPr lang="en-US" altLang="ko-KR" sz="1600" b="1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833</a:t>
            </a:r>
            <a:r>
              <a:rPr lang="ko-KR" altLang="en-US" sz="1600" b="1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명 대상 조사 </a:t>
            </a:r>
            <a:r>
              <a:rPr lang="en-US" altLang="ko-KR" sz="1200" b="1" dirty="0">
                <a:ln>
                  <a:solidFill>
                    <a:schemeClr val="tx1">
                      <a:alpha val="10000"/>
                    </a:schemeClr>
                  </a:solidFill>
                </a:ln>
              </a:rPr>
              <a:t>(2018</a:t>
            </a:r>
            <a:r>
              <a:rPr lang="ko-KR" altLang="en-US" sz="1200" b="1" dirty="0">
                <a:ln>
                  <a:solidFill>
                    <a:schemeClr val="tx1">
                      <a:alpha val="10000"/>
                    </a:schemeClr>
                  </a:solidFill>
                </a:ln>
              </a:rPr>
              <a:t>년 </a:t>
            </a:r>
            <a:r>
              <a:rPr lang="en-US" altLang="ko-KR" sz="1200" b="1" dirty="0">
                <a:ln>
                  <a:solidFill>
                    <a:schemeClr val="tx1">
                      <a:alpha val="10000"/>
                    </a:schemeClr>
                  </a:solidFill>
                </a:ln>
              </a:rPr>
              <a:t>2</a:t>
            </a:r>
            <a:r>
              <a:rPr lang="ko-KR" altLang="en-US" sz="1200" b="1" dirty="0">
                <a:ln>
                  <a:solidFill>
                    <a:schemeClr val="tx1">
                      <a:alpha val="10000"/>
                    </a:schemeClr>
                  </a:solidFill>
                </a:ln>
              </a:rPr>
              <a:t>월 기준</a:t>
            </a:r>
            <a:r>
              <a:rPr lang="en-US" altLang="ko-KR" sz="1200" b="1" dirty="0">
                <a:ln>
                  <a:solidFill>
                    <a:schemeClr val="tx1">
                      <a:alpha val="10000"/>
                    </a:schemeClr>
                  </a:solidFill>
                </a:ln>
              </a:rPr>
              <a:t>)</a:t>
            </a:r>
            <a:endParaRPr lang="en-US" altLang="ko-KR" sz="1600" b="1" dirty="0">
              <a:ln>
                <a:solidFill>
                  <a:schemeClr val="tx1">
                    <a:alpha val="10000"/>
                  </a:schemeClr>
                </a:solidFill>
              </a:ln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63213" y="5175642"/>
            <a:ext cx="2566818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/>
              <a:t>본업 이외에</a:t>
            </a:r>
            <a:endParaRPr lang="en-US" altLang="ko-KR" sz="1600" b="1" dirty="0"/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b="1" dirty="0"/>
              <a:t>아르바이트를 하는 비율</a:t>
            </a:r>
            <a:endParaRPr lang="en-US" altLang="ko-KR" sz="1100" dirty="0"/>
          </a:p>
        </p:txBody>
      </p:sp>
      <p:sp>
        <p:nvSpPr>
          <p:cNvPr id="35" name="원호 34"/>
          <p:cNvSpPr/>
          <p:nvPr/>
        </p:nvSpPr>
        <p:spPr>
          <a:xfrm>
            <a:off x="3898295" y="3685423"/>
            <a:ext cx="1283305" cy="1255876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FBB9B9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6" name="원호 35"/>
          <p:cNvSpPr/>
          <p:nvPr/>
        </p:nvSpPr>
        <p:spPr>
          <a:xfrm>
            <a:off x="3933364" y="3719742"/>
            <a:ext cx="1213167" cy="1187238"/>
          </a:xfrm>
          <a:prstGeom prst="arc">
            <a:avLst>
              <a:gd name="adj1" fmla="val 16200000"/>
              <a:gd name="adj2" fmla="val 12232888"/>
            </a:avLst>
          </a:prstGeom>
          <a:solidFill>
            <a:srgbClr val="F15A24">
              <a:alpha val="63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40305" y="3655997"/>
            <a:ext cx="106568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/>
              <a:t>83.7</a:t>
            </a:r>
            <a:r>
              <a:rPr lang="en-US" altLang="ko-KR" sz="1200" b="1" dirty="0"/>
              <a:t>%</a:t>
            </a:r>
          </a:p>
        </p:txBody>
      </p:sp>
      <p:sp>
        <p:nvSpPr>
          <p:cNvPr id="38" name="원호 37"/>
          <p:cNvSpPr/>
          <p:nvPr/>
        </p:nvSpPr>
        <p:spPr>
          <a:xfrm>
            <a:off x="5542712" y="3685423"/>
            <a:ext cx="1283305" cy="1255876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FBB9B9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9" name="원호 38"/>
          <p:cNvSpPr/>
          <p:nvPr/>
        </p:nvSpPr>
        <p:spPr>
          <a:xfrm>
            <a:off x="5577781" y="3719742"/>
            <a:ext cx="1213167" cy="1187238"/>
          </a:xfrm>
          <a:prstGeom prst="arc">
            <a:avLst>
              <a:gd name="adj1" fmla="val 16200000"/>
              <a:gd name="adj2" fmla="val 412403"/>
            </a:avLst>
          </a:prstGeom>
          <a:solidFill>
            <a:srgbClr val="F15A24">
              <a:alpha val="63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05987" y="3806492"/>
            <a:ext cx="106568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/>
              <a:t>25.9</a:t>
            </a:r>
            <a:r>
              <a:rPr lang="en-US" altLang="ko-KR" sz="1200" b="1" dirty="0"/>
              <a:t>%</a:t>
            </a:r>
          </a:p>
        </p:txBody>
      </p:sp>
      <p:sp>
        <p:nvSpPr>
          <p:cNvPr id="41" name="원호 40"/>
          <p:cNvSpPr/>
          <p:nvPr/>
        </p:nvSpPr>
        <p:spPr>
          <a:xfrm>
            <a:off x="7181724" y="3685423"/>
            <a:ext cx="1283305" cy="1255876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FBB9B9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2" name="원호 41"/>
          <p:cNvSpPr/>
          <p:nvPr/>
        </p:nvSpPr>
        <p:spPr>
          <a:xfrm>
            <a:off x="7216793" y="3719742"/>
            <a:ext cx="1213167" cy="1187237"/>
          </a:xfrm>
          <a:prstGeom prst="arc">
            <a:avLst>
              <a:gd name="adj1" fmla="val 16200000"/>
              <a:gd name="adj2" fmla="val 18429841"/>
            </a:avLst>
          </a:prstGeom>
          <a:solidFill>
            <a:srgbClr val="F15A24">
              <a:alpha val="63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44999" y="3806492"/>
            <a:ext cx="106568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/>
              <a:t>10.5</a:t>
            </a:r>
            <a:r>
              <a:rPr lang="en-US" altLang="ko-KR" sz="1200" b="1" dirty="0"/>
              <a:t>%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729965" y="5138658"/>
            <a:ext cx="1619962" cy="682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/>
              <a:t>추가수입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7D7E7E"/>
                </a:solidFill>
              </a:rPr>
              <a:t>(</a:t>
            </a:r>
            <a:r>
              <a:rPr lang="ko-KR" altLang="en-US" sz="1100" dirty="0">
                <a:solidFill>
                  <a:srgbClr val="7D7E7E"/>
                </a:solidFill>
              </a:rPr>
              <a:t>경쟁력을 높이기 위함</a:t>
            </a:r>
            <a:r>
              <a:rPr lang="en-US" altLang="ko-KR" sz="1100" dirty="0">
                <a:solidFill>
                  <a:srgbClr val="7D7E7E"/>
                </a:solidFill>
              </a:rPr>
              <a:t>)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5374383" y="5070883"/>
            <a:ext cx="1619962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/>
              <a:t>자투리 시간</a:t>
            </a:r>
            <a:endParaRPr lang="en-US" altLang="ko-KR" sz="1600" b="1" dirty="0"/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b="1" dirty="0"/>
              <a:t>활용</a:t>
            </a:r>
            <a:endParaRPr lang="en-US" altLang="ko-KR" sz="1600" b="1" dirty="0"/>
          </a:p>
        </p:txBody>
      </p:sp>
      <p:sp>
        <p:nvSpPr>
          <p:cNvPr id="50" name="직사각형 49"/>
          <p:cNvSpPr/>
          <p:nvPr/>
        </p:nvSpPr>
        <p:spPr>
          <a:xfrm>
            <a:off x="7013395" y="5023242"/>
            <a:ext cx="1619962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/>
              <a:t>창업 </a:t>
            </a:r>
            <a:r>
              <a:rPr lang="en-US" altLang="ko-KR" sz="1600" b="1" dirty="0"/>
              <a:t>&amp;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b="1" dirty="0"/>
              <a:t>이직 대비</a:t>
            </a:r>
            <a:endParaRPr lang="en-US" altLang="ko-KR" sz="1600" b="1" dirty="0"/>
          </a:p>
        </p:txBody>
      </p:sp>
      <p:sp>
        <p:nvSpPr>
          <p:cNvPr id="51" name="직사각형 50"/>
          <p:cNvSpPr/>
          <p:nvPr/>
        </p:nvSpPr>
        <p:spPr>
          <a:xfrm>
            <a:off x="3693262" y="3069533"/>
            <a:ext cx="33010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투 잡을 하는 이유 </a:t>
            </a:r>
            <a:r>
              <a:rPr lang="en-US" altLang="ko-KR" sz="1200" b="1" dirty="0">
                <a:ln>
                  <a:solidFill>
                    <a:schemeClr val="tx1">
                      <a:alpha val="10000"/>
                    </a:schemeClr>
                  </a:solidFill>
                </a:ln>
              </a:rPr>
              <a:t>(</a:t>
            </a:r>
            <a:r>
              <a:rPr lang="ko-KR" altLang="en-US" sz="1200" b="1" dirty="0">
                <a:ln>
                  <a:solidFill>
                    <a:schemeClr val="tx1">
                      <a:alpha val="10000"/>
                    </a:schemeClr>
                  </a:solidFill>
                </a:ln>
              </a:rPr>
              <a:t>단위 </a:t>
            </a:r>
            <a:r>
              <a:rPr lang="en-US" altLang="ko-KR" sz="1200" b="1" dirty="0">
                <a:ln>
                  <a:solidFill>
                    <a:schemeClr val="tx1">
                      <a:alpha val="10000"/>
                    </a:schemeClr>
                  </a:solidFill>
                </a:ln>
              </a:rPr>
              <a:t>: %, </a:t>
            </a:r>
            <a:r>
              <a:rPr lang="ko-KR" altLang="en-US" sz="1200" b="1" dirty="0">
                <a:ln>
                  <a:solidFill>
                    <a:schemeClr val="tx1">
                      <a:alpha val="10000"/>
                    </a:schemeClr>
                  </a:solidFill>
                </a:ln>
              </a:rPr>
              <a:t>복수응답</a:t>
            </a:r>
            <a:r>
              <a:rPr lang="en-US" altLang="ko-KR" sz="1200" b="1" dirty="0">
                <a:ln>
                  <a:solidFill>
                    <a:schemeClr val="tx1">
                      <a:alpha val="10000"/>
                    </a:schemeClr>
                  </a:solidFill>
                </a:ln>
              </a:rPr>
              <a:t>) 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523497" y="3131627"/>
            <a:ext cx="36000" cy="2772000"/>
          </a:xfrm>
          <a:prstGeom prst="rect">
            <a:avLst/>
          </a:prstGeom>
          <a:solidFill>
            <a:srgbClr val="FBB9B9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B4E54-8C01-43B3-8AB5-BF98CF3C4D10}"/>
              </a:ext>
            </a:extLst>
          </p:cNvPr>
          <p:cNvSpPr txBox="1"/>
          <p:nvPr/>
        </p:nvSpPr>
        <p:spPr>
          <a:xfrm>
            <a:off x="7746039" y="2746133"/>
            <a:ext cx="104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tx1">
                      <a:alpha val="10000"/>
                    </a:schemeClr>
                  </a:solidFill>
                </a:ln>
              </a:rPr>
              <a:t>자료</a:t>
            </a:r>
            <a:r>
              <a:rPr lang="en-US" altLang="ko-KR" sz="1200" b="1" dirty="0">
                <a:ln>
                  <a:solidFill>
                    <a:schemeClr val="tx1">
                      <a:alpha val="10000"/>
                    </a:schemeClr>
                  </a:solidFill>
                </a:ln>
              </a:rPr>
              <a:t>: </a:t>
            </a:r>
            <a:r>
              <a:rPr lang="ko-KR" altLang="en-US" sz="1200" b="1" dirty="0" err="1">
                <a:ln>
                  <a:solidFill>
                    <a:schemeClr val="tx1">
                      <a:alpha val="10000"/>
                    </a:schemeClr>
                  </a:solidFill>
                </a:ln>
              </a:rPr>
              <a:t>알바몬</a:t>
            </a:r>
            <a:endParaRPr lang="ko-KR" altLang="en-US" sz="1200" b="1" dirty="0">
              <a:ln>
                <a:solidFill>
                  <a:schemeClr val="tx1">
                    <a:alpha val="10000"/>
                  </a:schemeClr>
                </a:solidFill>
              </a:ln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ABCA81-06CB-4BFB-93E4-D72EF786F577}"/>
              </a:ext>
            </a:extLst>
          </p:cNvPr>
          <p:cNvSpPr txBox="1"/>
          <p:nvPr/>
        </p:nvSpPr>
        <p:spPr>
          <a:xfrm>
            <a:off x="1224938" y="1397971"/>
            <a:ext cx="974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관련 시장의 성장세 및 공급 동기의 유사성으로 인한 시장 형성 가능성 시사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A91FAAF-E99B-4F7E-B7CD-409704A60BA1}"/>
              </a:ext>
            </a:extLst>
          </p:cNvPr>
          <p:cNvGrpSpPr/>
          <p:nvPr/>
        </p:nvGrpSpPr>
        <p:grpSpPr>
          <a:xfrm>
            <a:off x="3638627" y="747278"/>
            <a:ext cx="1896993" cy="399754"/>
            <a:chOff x="3641438" y="844285"/>
            <a:chExt cx="1896993" cy="399754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4CF81F5C-B845-461C-B233-29EE62EEC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641438" y="848391"/>
              <a:ext cx="395648" cy="395648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FB10FDF-3489-48ED-A570-2A3361D6883E}"/>
                </a:ext>
              </a:extLst>
            </p:cNvPr>
            <p:cNvSpPr txBox="1"/>
            <p:nvPr/>
          </p:nvSpPr>
          <p:spPr>
            <a:xfrm>
              <a:off x="4120115" y="844285"/>
              <a:ext cx="1418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시장 분석</a:t>
              </a:r>
            </a:p>
          </p:txBody>
        </p:sp>
      </p:grp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ADF84218-4640-4357-A600-F7FF0FBD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en-US" altLang="ko-KR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0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3A91FAAF-E99B-4F7E-B7CD-409704A60BA1}"/>
              </a:ext>
            </a:extLst>
          </p:cNvPr>
          <p:cNvGrpSpPr/>
          <p:nvPr/>
        </p:nvGrpSpPr>
        <p:grpSpPr>
          <a:xfrm>
            <a:off x="3638627" y="747278"/>
            <a:ext cx="1896993" cy="399754"/>
            <a:chOff x="3641438" y="844285"/>
            <a:chExt cx="1896993" cy="399754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4CF81F5C-B845-461C-B233-29EE62EEC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641438" y="848391"/>
              <a:ext cx="395648" cy="395648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FB10FDF-3489-48ED-A570-2A3361D6883E}"/>
                </a:ext>
              </a:extLst>
            </p:cNvPr>
            <p:cNvSpPr txBox="1"/>
            <p:nvPr/>
          </p:nvSpPr>
          <p:spPr>
            <a:xfrm>
              <a:off x="4120115" y="844285"/>
              <a:ext cx="1418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문제점 도출</a:t>
              </a:r>
            </a:p>
          </p:txBody>
        </p:sp>
      </p:grp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ADF84218-4640-4357-A600-F7FF0FBD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en-US" altLang="ko-KR" smtClean="0"/>
              <a:pPr/>
              <a:t>6</a:t>
            </a:fld>
            <a:endParaRPr lang="en-US" dirty="0"/>
          </a:p>
        </p:txBody>
      </p:sp>
      <p:sp>
        <p:nvSpPr>
          <p:cNvPr id="61" name="모서리가 둥근 직사각형 14">
            <a:extLst>
              <a:ext uri="{FF2B5EF4-FFF2-40B4-BE49-F238E27FC236}">
                <a16:creationId xmlns:a16="http://schemas.microsoft.com/office/drawing/2014/main" id="{9818F97F-0DA2-4DA7-A875-2D9C2A9E4E1D}"/>
              </a:ext>
            </a:extLst>
          </p:cNvPr>
          <p:cNvSpPr/>
          <p:nvPr/>
        </p:nvSpPr>
        <p:spPr>
          <a:xfrm>
            <a:off x="6784975" y="2314575"/>
            <a:ext cx="4718050" cy="4110472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9" name="모서리가 둥근 직사각형 14">
            <a:extLst>
              <a:ext uri="{FF2B5EF4-FFF2-40B4-BE49-F238E27FC236}">
                <a16:creationId xmlns:a16="http://schemas.microsoft.com/office/drawing/2014/main" id="{0CEF5E77-EAE9-488F-8D6B-D7F98FC09A08}"/>
              </a:ext>
            </a:extLst>
          </p:cNvPr>
          <p:cNvSpPr/>
          <p:nvPr/>
        </p:nvSpPr>
        <p:spPr>
          <a:xfrm>
            <a:off x="688975" y="2314575"/>
            <a:ext cx="4718050" cy="4110472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3" name="모서리가 둥근 직사각형 14">
            <a:extLst>
              <a:ext uri="{FF2B5EF4-FFF2-40B4-BE49-F238E27FC236}">
                <a16:creationId xmlns:a16="http://schemas.microsoft.com/office/drawing/2014/main" id="{7141B4EB-FFD3-428C-BB20-7DDCDBD4AAFD}"/>
              </a:ext>
            </a:extLst>
          </p:cNvPr>
          <p:cNvSpPr/>
          <p:nvPr/>
        </p:nvSpPr>
        <p:spPr>
          <a:xfrm>
            <a:off x="4657597" y="2314575"/>
            <a:ext cx="2876806" cy="4110472"/>
          </a:xfrm>
          <a:prstGeom prst="roundRect">
            <a:avLst>
              <a:gd name="adj" fmla="val 3108"/>
            </a:avLst>
          </a:prstGeom>
          <a:noFill/>
          <a:ln w="50800">
            <a:solidFill>
              <a:srgbClr val="F15A2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973A7CF-A164-4415-B676-C62850F2BF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94" y="3461105"/>
            <a:ext cx="1817413" cy="1817413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219811DD-3DF6-496C-AF69-55D34061A575}"/>
              </a:ext>
            </a:extLst>
          </p:cNvPr>
          <p:cNvSpPr txBox="1"/>
          <p:nvPr/>
        </p:nvSpPr>
        <p:spPr>
          <a:xfrm>
            <a:off x="951246" y="1397971"/>
            <a:ext cx="10289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단발적이며 누구나 수행할 수 있는 인력을 중개하는 플랫폼 서비스의 부재 인지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6C216B2E-B662-4878-9E3A-295F4F0FC67E}"/>
              </a:ext>
            </a:extLst>
          </p:cNvPr>
          <p:cNvGrpSpPr/>
          <p:nvPr/>
        </p:nvGrpSpPr>
        <p:grpSpPr>
          <a:xfrm>
            <a:off x="914275" y="2094562"/>
            <a:ext cx="3010028" cy="516608"/>
            <a:chOff x="8554721" y="1780237"/>
            <a:chExt cx="3010028" cy="516608"/>
          </a:xfrm>
        </p:grpSpPr>
        <p:sp>
          <p:nvSpPr>
            <p:cNvPr id="67" name="모서리가 둥근 직사각형 20">
              <a:extLst>
                <a:ext uri="{FF2B5EF4-FFF2-40B4-BE49-F238E27FC236}">
                  <a16:creationId xmlns:a16="http://schemas.microsoft.com/office/drawing/2014/main" id="{025DBC88-9422-4EDB-B7D7-1A4ACDCABC4D}"/>
                </a:ext>
              </a:extLst>
            </p:cNvPr>
            <p:cNvSpPr/>
            <p:nvPr/>
          </p:nvSpPr>
          <p:spPr>
            <a:xfrm>
              <a:off x="8554721" y="1780237"/>
              <a:ext cx="3010028" cy="516608"/>
            </a:xfrm>
            <a:prstGeom prst="roundRect">
              <a:avLst>
                <a:gd name="adj" fmla="val 50000"/>
              </a:avLst>
            </a:prstGeom>
            <a:solidFill>
              <a:srgbClr val="FBB9B9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0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prstClr val="white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AF24A12-8EE1-4706-BEAD-8591758C4037}"/>
                </a:ext>
              </a:extLst>
            </p:cNvPr>
            <p:cNvSpPr txBox="1"/>
            <p:nvPr/>
          </p:nvSpPr>
          <p:spPr>
            <a:xfrm>
              <a:off x="8722634" y="1866900"/>
              <a:ext cx="2674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아르바이트 플랫폼 서비스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80B4E18-E09F-47AC-BBF6-B6ADD78CEB8F}"/>
              </a:ext>
            </a:extLst>
          </p:cNvPr>
          <p:cNvGrpSpPr/>
          <p:nvPr/>
        </p:nvGrpSpPr>
        <p:grpSpPr>
          <a:xfrm>
            <a:off x="8399017" y="2094562"/>
            <a:ext cx="2876806" cy="516608"/>
            <a:chOff x="774576" y="1780237"/>
            <a:chExt cx="2876806" cy="516608"/>
          </a:xfrm>
        </p:grpSpPr>
        <p:sp>
          <p:nvSpPr>
            <p:cNvPr id="70" name="모서리가 둥근 직사각형 20">
              <a:extLst>
                <a:ext uri="{FF2B5EF4-FFF2-40B4-BE49-F238E27FC236}">
                  <a16:creationId xmlns:a16="http://schemas.microsoft.com/office/drawing/2014/main" id="{C49CFC82-979A-445A-9B86-0CEBF1E4A486}"/>
                </a:ext>
              </a:extLst>
            </p:cNvPr>
            <p:cNvSpPr/>
            <p:nvPr/>
          </p:nvSpPr>
          <p:spPr>
            <a:xfrm>
              <a:off x="774576" y="1780237"/>
              <a:ext cx="2876806" cy="516608"/>
            </a:xfrm>
            <a:prstGeom prst="roundRect">
              <a:avLst>
                <a:gd name="adj" fmla="val 50000"/>
              </a:avLst>
            </a:prstGeom>
            <a:solidFill>
              <a:srgbClr val="FBB9B9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0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prstClr val="white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3319E6A-EE24-45A4-99AE-944CD43758D4}"/>
                </a:ext>
              </a:extLst>
            </p:cNvPr>
            <p:cNvSpPr txBox="1"/>
            <p:nvPr/>
          </p:nvSpPr>
          <p:spPr>
            <a:xfrm>
              <a:off x="947426" y="1866900"/>
              <a:ext cx="2531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재능 기부 플랫폼 서비스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9FDA753-0DAF-4D9A-9011-3F984DAD5746}"/>
              </a:ext>
            </a:extLst>
          </p:cNvPr>
          <p:cNvGrpSpPr/>
          <p:nvPr/>
        </p:nvGrpSpPr>
        <p:grpSpPr>
          <a:xfrm>
            <a:off x="1595374" y="3366798"/>
            <a:ext cx="2471738" cy="1878228"/>
            <a:chOff x="8387557" y="2960472"/>
            <a:chExt cx="2471738" cy="1878228"/>
          </a:xfrm>
        </p:grpSpPr>
        <p:pic>
          <p:nvPicPr>
            <p:cNvPr id="3" name="그림 2" descr="그리기이(가) 표시된 사진&#10;&#10;자동 생성된 설명">
              <a:extLst>
                <a:ext uri="{FF2B5EF4-FFF2-40B4-BE49-F238E27FC236}">
                  <a16:creationId xmlns:a16="http://schemas.microsoft.com/office/drawing/2014/main" id="{3EB1F7D9-6DE4-488A-A7F8-76CD4CEBC3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0613" y1="55000" x2="15599" y2="68571"/>
                          <a14:foregroundMark x1="29805" y1="42857" x2="29805" y2="42857"/>
                          <a14:foregroundMark x1="34540" y1="42857" x2="34540" y2="42857"/>
                          <a14:foregroundMark x1="34262" y1="59286" x2="34262" y2="59286"/>
                          <a14:foregroundMark x1="50139" y1="42143" x2="50139" y2="42143"/>
                          <a14:foregroundMark x1="45961" y1="44286" x2="45961" y2="44286"/>
                          <a14:foregroundMark x1="59053" y1="44286" x2="59053" y2="44286"/>
                          <a14:foregroundMark x1="67409" y1="44286" x2="67409" y2="44286"/>
                          <a14:foregroundMark x1="61281" y1="71429" x2="61281" y2="71429"/>
                          <a14:foregroundMark x1="18663" y1="35714" x2="18663" y2="357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10" t="25178" r="14205" b="25000"/>
            <a:stretch/>
          </p:blipFill>
          <p:spPr>
            <a:xfrm>
              <a:off x="8387557" y="2960472"/>
              <a:ext cx="2471738" cy="66436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C25494C-13DD-47D7-B00B-444CA1C43D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4583" r="96250">
                          <a14:foregroundMark x1="88750" y1="48571" x2="88750" y2="48571"/>
                          <a14:foregroundMark x1="57917" y1="44762" x2="57917" y2="44762"/>
                          <a14:foregroundMark x1="56250" y1="42857" x2="56250" y2="42857"/>
                          <a14:foregroundMark x1="64583" y1="42857" x2="64583" y2="42857"/>
                          <a14:foregroundMark x1="96250" y1="43333" x2="96250" y2="43333"/>
                          <a14:foregroundMark x1="43750" y1="50476" x2="43750" y2="50476"/>
                          <a14:foregroundMark x1="43750" y1="48095" x2="43750" y2="48095"/>
                          <a14:foregroundMark x1="30417" y1="47143" x2="30417" y2="47143"/>
                          <a14:foregroundMark x1="23333" y1="49048" x2="23333" y2="49048"/>
                          <a14:foregroundMark x1="17083" y1="48571" x2="17083" y2="48571"/>
                          <a14:foregroundMark x1="11667" y1="48571" x2="11667" y2="48571"/>
                          <a14:foregroundMark x1="11250" y1="50952" x2="11250" y2="50952"/>
                          <a14:foregroundMark x1="10833" y1="47143" x2="10833" y2="47143"/>
                          <a14:foregroundMark x1="10417" y1="45238" x2="10417" y2="44286"/>
                          <a14:foregroundMark x1="10833" y1="53810" x2="10833" y2="53810"/>
                          <a14:foregroundMark x1="4583" y1="55714" x2="4583" y2="55714"/>
                          <a14:backgroundMark x1="77917" y1="49524" x2="77917" y2="4952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722" b="40344"/>
            <a:stretch/>
          </p:blipFill>
          <p:spPr>
            <a:xfrm>
              <a:off x="8406163" y="4286250"/>
              <a:ext cx="2434526" cy="552450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4891D9-1AF2-427D-9D08-FC3E70C5E085}"/>
              </a:ext>
            </a:extLst>
          </p:cNvPr>
          <p:cNvGrpSpPr/>
          <p:nvPr/>
        </p:nvGrpSpPr>
        <p:grpSpPr>
          <a:xfrm>
            <a:off x="8286747" y="3366798"/>
            <a:ext cx="2374619" cy="1933517"/>
            <a:chOff x="1530492" y="2960472"/>
            <a:chExt cx="2374619" cy="1933517"/>
          </a:xfrm>
        </p:grpSpPr>
        <p:pic>
          <p:nvPicPr>
            <p:cNvPr id="1028" name="Picture 4" descr="kmong 이미지 검색결과">
              <a:extLst>
                <a:ext uri="{FF2B5EF4-FFF2-40B4-BE49-F238E27FC236}">
                  <a16:creationId xmlns:a16="http://schemas.microsoft.com/office/drawing/2014/main" id="{CFA26CAD-626B-45B9-B22C-6C9580BA05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8929" b="89286" l="443" r="97339">
                          <a14:foregroundMark x1="15743" y1="22321" x2="10200" y2="20536"/>
                          <a14:foregroundMark x1="6208" y1="27679" x2="4878" y2="32143"/>
                          <a14:foregroundMark x1="665" y1="49107" x2="665" y2="49107"/>
                          <a14:foregroundMark x1="13969" y1="72321" x2="13969" y2="72321"/>
                          <a14:foregroundMark x1="15743" y1="48214" x2="15743" y2="48214"/>
                          <a14:foregroundMark x1="10200" y1="49107" x2="10200" y2="49107"/>
                          <a14:foregroundMark x1="32373" y1="32143" x2="31929" y2="60714"/>
                          <a14:foregroundMark x1="72949" y1="35714" x2="72949" y2="48214"/>
                          <a14:foregroundMark x1="78714" y1="35714" x2="77605" y2="45536"/>
                          <a14:foregroundMark x1="97339" y1="38393" x2="97339" y2="4732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0492" y="2960472"/>
              <a:ext cx="2374619" cy="589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탈잉 이미지 검색결과">
              <a:extLst>
                <a:ext uri="{FF2B5EF4-FFF2-40B4-BE49-F238E27FC236}">
                  <a16:creationId xmlns:a16="http://schemas.microsoft.com/office/drawing/2014/main" id="{9D14AEA6-C6E2-4C12-A201-6A4B3F896B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837" b="91489" l="559" r="98883">
                          <a14:foregroundMark x1="11732" y1="24113" x2="4469" y2="19858"/>
                          <a14:foregroundMark x1="44413" y1="16312" x2="43575" y2="48936"/>
                          <a14:foregroundMark x1="1676" y1="23404" x2="559" y2="21986"/>
                          <a14:foregroundMark x1="51117" y1="57447" x2="51117" y2="39716"/>
                          <a14:foregroundMark x1="54469" y1="4255" x2="54469" y2="4255"/>
                          <a14:foregroundMark x1="63128" y1="34752" x2="68156" y2="34043"/>
                          <a14:foregroundMark x1="89385" y1="32624" x2="94413" y2="38298"/>
                          <a14:foregroundMark x1="98883" y1="41135" x2="98883" y2="41135"/>
                          <a14:foregroundMark x1="89106" y1="91489" x2="92458" y2="85106"/>
                          <a14:foregroundMark x1="32402" y1="60993" x2="34358" y2="425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6275" y="4286250"/>
              <a:ext cx="1543052" cy="607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5112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558800" y="1553028"/>
            <a:ext cx="8404225" cy="3904343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9348161" y="1553028"/>
            <a:ext cx="2620614" cy="1663795"/>
          </a:xfrm>
          <a:prstGeom prst="roundRect">
            <a:avLst>
              <a:gd name="adj" fmla="val 5877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762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20" y="1681221"/>
            <a:ext cx="1528106" cy="44876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2" b="5890"/>
          <a:stretch/>
        </p:blipFill>
        <p:spPr>
          <a:xfrm>
            <a:off x="691220" y="2195946"/>
            <a:ext cx="1561427" cy="306973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8" t="5012" r="10096" b="17279"/>
          <a:stretch/>
        </p:blipFill>
        <p:spPr>
          <a:xfrm>
            <a:off x="6964998" y="2606352"/>
            <a:ext cx="1492898" cy="143691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3" t="801" r="4878" b="15782"/>
          <a:stretch/>
        </p:blipFill>
        <p:spPr>
          <a:xfrm>
            <a:off x="4918124" y="2642037"/>
            <a:ext cx="1466932" cy="1365542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8" t="13333" r="6372" b="27483"/>
          <a:stretch/>
        </p:blipFill>
        <p:spPr>
          <a:xfrm>
            <a:off x="2637783" y="2738696"/>
            <a:ext cx="1700400" cy="1172225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9348161" y="3793576"/>
            <a:ext cx="2620614" cy="1663795"/>
          </a:xfrm>
          <a:prstGeom prst="roundRect">
            <a:avLst>
              <a:gd name="adj" fmla="val 5877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762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2" r="22426" b="16054"/>
          <a:stretch/>
        </p:blipFill>
        <p:spPr>
          <a:xfrm>
            <a:off x="10218967" y="1715792"/>
            <a:ext cx="878440" cy="133826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8" t="1768" r="8277" b="15375"/>
          <a:stretch/>
        </p:blipFill>
        <p:spPr>
          <a:xfrm>
            <a:off x="9736493" y="4007579"/>
            <a:ext cx="704461" cy="701008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 flipH="1">
            <a:off x="9822121" y="4007579"/>
            <a:ext cx="1664062" cy="1258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1" t="2857" r="6372" b="18911"/>
          <a:stretch/>
        </p:blipFill>
        <p:spPr>
          <a:xfrm>
            <a:off x="10914914" y="4562003"/>
            <a:ext cx="785674" cy="703680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09BB8456-0787-47F5-98AB-778763E3929F}"/>
              </a:ext>
            </a:extLst>
          </p:cNvPr>
          <p:cNvGrpSpPr/>
          <p:nvPr/>
        </p:nvGrpSpPr>
        <p:grpSpPr>
          <a:xfrm>
            <a:off x="3480922" y="747278"/>
            <a:ext cx="2212403" cy="399754"/>
            <a:chOff x="3641438" y="844285"/>
            <a:chExt cx="2212403" cy="399754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A646684-B25F-4BC2-BEE9-BA81DD312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641438" y="848391"/>
              <a:ext cx="395648" cy="395648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B4D5DC-376F-4AB1-90EB-6376AAC2A06E}"/>
                </a:ext>
              </a:extLst>
            </p:cNvPr>
            <p:cNvSpPr txBox="1"/>
            <p:nvPr/>
          </p:nvSpPr>
          <p:spPr>
            <a:xfrm>
              <a:off x="4120114" y="844285"/>
              <a:ext cx="1733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경쟁사 분석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Ⅰ</a:t>
              </a:r>
              <a:endPara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</a:endParaRPr>
            </a:p>
          </p:txBody>
        </p:sp>
      </p:grp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98476-B7C0-4B42-8F81-13472E57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en-US" altLang="ko-KR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61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548432" y="1274914"/>
            <a:ext cx="11095135" cy="5183674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19" y="1424646"/>
            <a:ext cx="2017383" cy="59580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4" t="7891" r="8141" b="22585"/>
          <a:stretch/>
        </p:blipFill>
        <p:spPr>
          <a:xfrm>
            <a:off x="2058539" y="2972887"/>
            <a:ext cx="2415003" cy="2011446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410995" y="5294452"/>
            <a:ext cx="16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이미지 업로드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67878CE-478B-42CC-B2E8-B21CBBF208FD}"/>
              </a:ext>
            </a:extLst>
          </p:cNvPr>
          <p:cNvGrpSpPr/>
          <p:nvPr/>
        </p:nvGrpSpPr>
        <p:grpSpPr>
          <a:xfrm>
            <a:off x="7094779" y="3001462"/>
            <a:ext cx="3550853" cy="1982871"/>
            <a:chOff x="6539649" y="3079097"/>
            <a:chExt cx="3550853" cy="1982871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53" t="2177" r="7052" b="17143"/>
            <a:stretch/>
          </p:blipFill>
          <p:spPr>
            <a:xfrm>
              <a:off x="6539649" y="3142549"/>
              <a:ext cx="1987421" cy="1855969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73" t="1224" r="25828" b="15783"/>
            <a:stretch/>
          </p:blipFill>
          <p:spPr>
            <a:xfrm flipH="1">
              <a:off x="8936536" y="3079097"/>
              <a:ext cx="1153966" cy="1982871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7826205" y="5294452"/>
            <a:ext cx="208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웹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0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앱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서비스 제공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DA3DB45-5F78-42FC-8409-B745D27D82EA}"/>
              </a:ext>
            </a:extLst>
          </p:cNvPr>
          <p:cNvGrpSpPr/>
          <p:nvPr/>
        </p:nvGrpSpPr>
        <p:grpSpPr>
          <a:xfrm>
            <a:off x="3480922" y="747278"/>
            <a:ext cx="2212403" cy="399754"/>
            <a:chOff x="3641438" y="844285"/>
            <a:chExt cx="2212403" cy="399754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09301853-944B-461D-849D-E171366F5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641438" y="848391"/>
              <a:ext cx="395648" cy="39564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77B861-36BF-4F79-8CF1-E794BCE5F724}"/>
                </a:ext>
              </a:extLst>
            </p:cNvPr>
            <p:cNvSpPr txBox="1"/>
            <p:nvPr/>
          </p:nvSpPr>
          <p:spPr>
            <a:xfrm>
              <a:off x="4120114" y="844285"/>
              <a:ext cx="1733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경쟁사 분석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Ⅰ</a:t>
              </a:r>
              <a:endPara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</a:endParaRPr>
            </a:p>
          </p:txBody>
        </p:sp>
      </p:grp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DF726-C2E2-49D9-8B67-F30C1A99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en-US" altLang="ko-KR" smtClean="0"/>
              <a:pPr/>
              <a:t>8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FBEAD5-A4FF-4316-85AE-DD5C83A6E53D}"/>
              </a:ext>
            </a:extLst>
          </p:cNvPr>
          <p:cNvSpPr txBox="1"/>
          <p:nvPr/>
        </p:nvSpPr>
        <p:spPr>
          <a:xfrm>
            <a:off x="724094" y="2187795"/>
            <a:ext cx="3080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/>
                  </a:solidFill>
                </a:ln>
              </a:rPr>
              <a:t>장</a:t>
            </a:r>
            <a:r>
              <a:rPr lang="ko-KR" altLang="en-US" sz="2400">
                <a:ln>
                  <a:solidFill>
                    <a:schemeClr val="tx1"/>
                  </a:solidFill>
                </a:ln>
              </a:rPr>
              <a:t>점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2466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549275" y="1254448"/>
            <a:ext cx="11095135" cy="5183674"/>
            <a:chOff x="558800" y="1553028"/>
            <a:chExt cx="8404225" cy="3904343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558800" y="1553028"/>
              <a:ext cx="8404225" cy="3904343"/>
            </a:xfrm>
            <a:prstGeom prst="roundRect">
              <a:avLst>
                <a:gd name="adj" fmla="val 3108"/>
              </a:avLst>
            </a:prstGeom>
            <a:solidFill>
              <a:schemeClr val="bg1"/>
            </a:solidFill>
            <a:ln>
              <a:solidFill>
                <a:srgbClr val="EEF2F2"/>
              </a:solidFill>
            </a:ln>
            <a:effectLst>
              <a:outerShdw blurRad="127000" sx="98000" sy="9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220" y="1681221"/>
              <a:ext cx="1528106" cy="44876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691220" y="2256025"/>
              <a:ext cx="2333297" cy="347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chemeClr val="tx1"/>
                    </a:solidFill>
                  </a:ln>
                </a:rPr>
                <a:t>단점</a:t>
              </a:r>
              <a:endParaRPr lang="ko-KR" altLang="en-US" sz="24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1FD4CF-5683-406F-82E1-6612D5F816A9}"/>
              </a:ext>
            </a:extLst>
          </p:cNvPr>
          <p:cNvGrpSpPr/>
          <p:nvPr/>
        </p:nvGrpSpPr>
        <p:grpSpPr>
          <a:xfrm>
            <a:off x="2144101" y="2670626"/>
            <a:ext cx="8103868" cy="3034147"/>
            <a:chOff x="2144101" y="2670626"/>
            <a:chExt cx="8103868" cy="3034147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05" t="18775" r="6644" b="27075"/>
            <a:stretch/>
          </p:blipFill>
          <p:spPr>
            <a:xfrm>
              <a:off x="2560535" y="3273417"/>
              <a:ext cx="1816474" cy="1145732"/>
            </a:xfrm>
            <a:prstGeom prst="rect">
              <a:avLst/>
            </a:prstGeom>
          </p:spPr>
        </p:pic>
        <p:sp>
          <p:nvSpPr>
            <p:cNvPr id="26" name="오른쪽 화살표 25"/>
            <p:cNvSpPr/>
            <p:nvPr/>
          </p:nvSpPr>
          <p:spPr>
            <a:xfrm>
              <a:off x="5435785" y="3482741"/>
              <a:ext cx="1320431" cy="727083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71" t="3674" r="10589" b="17823"/>
            <a:stretch/>
          </p:blipFill>
          <p:spPr>
            <a:xfrm>
              <a:off x="2144101" y="2670626"/>
              <a:ext cx="2355389" cy="2351313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2416639" y="5304663"/>
              <a:ext cx="18103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카드 결제 불가</a:t>
              </a: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13" t="801" r="4878" b="15782"/>
            <a:stretch/>
          </p:blipFill>
          <p:spPr>
            <a:xfrm>
              <a:off x="7726088" y="2670626"/>
              <a:ext cx="2313067" cy="2153195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7517273" y="5304663"/>
              <a:ext cx="27306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현금서비스만 이용 가능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8FE720-D292-4715-9CF3-B8DB9799F4EB}"/>
              </a:ext>
            </a:extLst>
          </p:cNvPr>
          <p:cNvGrpSpPr/>
          <p:nvPr/>
        </p:nvGrpSpPr>
        <p:grpSpPr>
          <a:xfrm>
            <a:off x="3480922" y="747278"/>
            <a:ext cx="2212403" cy="399754"/>
            <a:chOff x="3641438" y="844285"/>
            <a:chExt cx="2212403" cy="399754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AB63730F-BE59-4EA3-B1A8-13A1C5656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641438" y="848391"/>
              <a:ext cx="395648" cy="39564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8196038-5AA7-414F-9FA7-175BD9CE7F9F}"/>
                </a:ext>
              </a:extLst>
            </p:cNvPr>
            <p:cNvSpPr txBox="1"/>
            <p:nvPr/>
          </p:nvSpPr>
          <p:spPr>
            <a:xfrm>
              <a:off x="4120114" y="844285"/>
              <a:ext cx="1733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경쟁사 분석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</a:rPr>
                <a:t>Ⅰ</a:t>
              </a:r>
              <a:endPara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728C42-871C-4171-BD43-8F7AC127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en-US" altLang="ko-KR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979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1014</Words>
  <Application>Microsoft Office PowerPoint</Application>
  <PresentationFormat>와이드스크린</PresentationFormat>
  <Paragraphs>252</Paragraphs>
  <Slides>21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나눔고딕</vt:lpstr>
      <vt:lpstr>Bodoni MT Black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권 영인</cp:lastModifiedBy>
  <cp:revision>81</cp:revision>
  <dcterms:created xsi:type="dcterms:W3CDTF">2019-10-09T05:55:57Z</dcterms:created>
  <dcterms:modified xsi:type="dcterms:W3CDTF">2020-01-31T15:19:58Z</dcterms:modified>
</cp:coreProperties>
</file>