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8"/>
  </p:notesMasterIdLst>
  <p:sldIdLst>
    <p:sldId id="256" r:id="rId2"/>
    <p:sldId id="257" r:id="rId3"/>
    <p:sldId id="259" r:id="rId4"/>
    <p:sldId id="260" r:id="rId5"/>
    <p:sldId id="261" r:id="rId6"/>
    <p:sldId id="262" r:id="rId7"/>
    <p:sldId id="263" r:id="rId8"/>
    <p:sldId id="266" r:id="rId9"/>
    <p:sldId id="265" r:id="rId10"/>
    <p:sldId id="267" r:id="rId11"/>
    <p:sldId id="274" r:id="rId12"/>
    <p:sldId id="268" r:id="rId13"/>
    <p:sldId id="269" r:id="rId14"/>
    <p:sldId id="276" r:id="rId15"/>
    <p:sldId id="279" r:id="rId16"/>
    <p:sldId id="278" r:id="rId1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D0D"/>
    <a:srgbClr val="19C3FF"/>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00" autoAdjust="0"/>
    <p:restoredTop sz="63318" autoAdjust="0"/>
  </p:normalViewPr>
  <p:slideViewPr>
    <p:cSldViewPr snapToGrid="0">
      <p:cViewPr varScale="1">
        <p:scale>
          <a:sx n="54" d="100"/>
          <a:sy n="54" d="100"/>
        </p:scale>
        <p:origin x="18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828D390F-4803-4CEE-A5D6-88633256AD34}" type="datetimeFigureOut">
              <a:rPr lang="he-IL" smtClean="0"/>
              <a:t>כ"ז/טבת/תשפ"א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6105804-1EB3-44CE-AAAD-8DE915A92529}" type="slidenum">
              <a:rPr lang="he-IL" smtClean="0"/>
              <a:t>‹#›</a:t>
            </a:fld>
            <a:endParaRPr lang="he-IL"/>
          </a:p>
        </p:txBody>
      </p:sp>
    </p:spTree>
    <p:extLst>
      <p:ext uri="{BB962C8B-B14F-4D97-AF65-F5344CB8AC3E}">
        <p14:creationId xmlns:p14="http://schemas.microsoft.com/office/powerpoint/2010/main" val="364401640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sz="1400" dirty="0"/>
          </a:p>
        </p:txBody>
      </p:sp>
      <p:sp>
        <p:nvSpPr>
          <p:cNvPr id="4" name="מציין מיקום של מספר שקופית 3"/>
          <p:cNvSpPr>
            <a:spLocks noGrp="1"/>
          </p:cNvSpPr>
          <p:nvPr>
            <p:ph type="sldNum" sz="quarter" idx="5"/>
          </p:nvPr>
        </p:nvSpPr>
        <p:spPr/>
        <p:txBody>
          <a:bodyPr/>
          <a:lstStyle/>
          <a:p>
            <a:fld id="{A6105804-1EB3-44CE-AAAD-8DE915A92529}" type="slidenum">
              <a:rPr lang="he-IL" smtClean="0"/>
              <a:t>1</a:t>
            </a:fld>
            <a:endParaRPr lang="he-IL"/>
          </a:p>
        </p:txBody>
      </p:sp>
    </p:spTree>
    <p:extLst>
      <p:ext uri="{BB962C8B-B14F-4D97-AF65-F5344CB8AC3E}">
        <p14:creationId xmlns:p14="http://schemas.microsoft.com/office/powerpoint/2010/main" val="816927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יש קבוצת </a:t>
            </a:r>
            <a:r>
              <a:rPr lang="en-US" dirty="0"/>
              <a:t>guarantees</a:t>
            </a:r>
            <a:r>
              <a:rPr lang="he-IL" dirty="0"/>
              <a:t> שתפקידה לשלוט במתי האוטובוס צריך לעצור בתחנה, למשל:</a:t>
            </a:r>
            <a:br>
              <a:rPr lang="en-US" dirty="0"/>
            </a:br>
            <a:r>
              <a:rPr lang="he-IL" dirty="0"/>
              <a:t>1. אם האוטובוס צריך לתדלק, אז בדרך לתחנת הדלק הוא לא עוצר בתחנות (כלומר, הוא לא בשימוש כשהוא בדרך לתחנת הדלק).</a:t>
            </a:r>
          </a:p>
          <a:p>
            <a:r>
              <a:rPr lang="he-IL" dirty="0"/>
              <a:t>2. אם אנשים מחכים בתחנה הבאה של האוטובוס או שמישהו על האוטובוס ביקש לרדת בתחנה, האוטובוס צריך לעצור (למעט המקרים בהם הוא בדרך לתחנת הדלק או שהאוטובוס מלא).</a:t>
            </a:r>
          </a:p>
        </p:txBody>
      </p:sp>
      <p:sp>
        <p:nvSpPr>
          <p:cNvPr id="4" name="מציין מיקום של מספר שקופית 3"/>
          <p:cNvSpPr>
            <a:spLocks noGrp="1"/>
          </p:cNvSpPr>
          <p:nvPr>
            <p:ph type="sldNum" sz="quarter" idx="5"/>
          </p:nvPr>
        </p:nvSpPr>
        <p:spPr/>
        <p:txBody>
          <a:bodyPr/>
          <a:lstStyle/>
          <a:p>
            <a:fld id="{A6105804-1EB3-44CE-AAAD-8DE915A92529}" type="slidenum">
              <a:rPr lang="he-IL" smtClean="0"/>
              <a:t>10</a:t>
            </a:fld>
            <a:endParaRPr lang="he-IL"/>
          </a:p>
        </p:txBody>
      </p:sp>
    </p:spTree>
    <p:extLst>
      <p:ext uri="{BB962C8B-B14F-4D97-AF65-F5344CB8AC3E}">
        <p14:creationId xmlns:p14="http://schemas.microsoft.com/office/powerpoint/2010/main" val="795127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נראה דוגמה </a:t>
            </a:r>
            <a:r>
              <a:rPr lang="he-IL" dirty="0" err="1"/>
              <a:t>לספסיפקציה</a:t>
            </a:r>
            <a:r>
              <a:rPr lang="he-IL" dirty="0"/>
              <a:t> שהייתה </a:t>
            </a:r>
            <a:r>
              <a:rPr lang="en-US" dirty="0"/>
              <a:t>unrealizable</a:t>
            </a:r>
            <a:r>
              <a:rPr lang="he-IL" dirty="0"/>
              <a:t>:</a:t>
            </a:r>
            <a:br>
              <a:rPr lang="en-US" dirty="0"/>
            </a:br>
            <a:endParaRPr lang="he-IL" dirty="0"/>
          </a:p>
          <a:p>
            <a:pPr marL="171450" indent="-171450">
              <a:buFontTx/>
              <a:buChar char="-"/>
            </a:pPr>
            <a:r>
              <a:rPr lang="he-IL" dirty="0"/>
              <a:t>המוניטור </a:t>
            </a:r>
            <a:r>
              <a:rPr lang="en-US" dirty="0"/>
              <a:t>waitingA</a:t>
            </a:r>
            <a:r>
              <a:rPr lang="he-IL" dirty="0"/>
              <a:t> אחראי לסמן כאשר קו </a:t>
            </a:r>
            <a:r>
              <a:rPr lang="en-US" dirty="0"/>
              <a:t>A</a:t>
            </a:r>
            <a:r>
              <a:rPr lang="he-IL" dirty="0"/>
              <a:t> נמצא בעומס ומחכה לסיוע של אוטובוס נוסף.</a:t>
            </a:r>
          </a:p>
          <a:p>
            <a:pPr marL="171450" indent="-171450">
              <a:buFontTx/>
              <a:buChar char="-"/>
            </a:pPr>
            <a:r>
              <a:rPr lang="he-IL" dirty="0"/>
              <a:t>כל עוד קו </a:t>
            </a:r>
            <a:r>
              <a:rPr lang="en-US" dirty="0"/>
              <a:t>A</a:t>
            </a:r>
            <a:r>
              <a:rPr lang="he-IL" dirty="0"/>
              <a:t> צריך סיוע ולא נשלח אוטובוס </a:t>
            </a:r>
            <a:r>
              <a:rPr lang="he-IL" dirty="0" err="1"/>
              <a:t>ספייר</a:t>
            </a:r>
            <a:r>
              <a:rPr lang="he-IL" dirty="0"/>
              <a:t> שיסייע לו, </a:t>
            </a:r>
            <a:r>
              <a:rPr lang="en-US" dirty="0"/>
              <a:t>waitingA</a:t>
            </a:r>
            <a:r>
              <a:rPr lang="he-IL" dirty="0"/>
              <a:t> נשאר דולק.</a:t>
            </a:r>
          </a:p>
          <a:p>
            <a:pPr marL="171450" indent="-171450">
              <a:buFontTx/>
              <a:buChar char="-"/>
            </a:pPr>
            <a:r>
              <a:rPr lang="he-IL" dirty="0"/>
              <a:t>בנוסף, קיים </a:t>
            </a:r>
            <a:r>
              <a:rPr lang="en-US" dirty="0"/>
              <a:t>guarantee</a:t>
            </a:r>
            <a:r>
              <a:rPr lang="he-IL" dirty="0"/>
              <a:t> שאומר שבסופו של דבר, קו </a:t>
            </a:r>
            <a:r>
              <a:rPr lang="en-US" dirty="0"/>
              <a:t>A</a:t>
            </a:r>
            <a:r>
              <a:rPr lang="he-IL" dirty="0"/>
              <a:t> לא יחכה לתגבורת (כלומר, אם היה צורך בתגבורת, הוא יקבל אותה מתישהו).</a:t>
            </a:r>
          </a:p>
          <a:p>
            <a:pPr marL="171450" indent="-171450">
              <a:buFontTx/>
              <a:buChar char="-"/>
            </a:pPr>
            <a:r>
              <a:rPr lang="he-IL" dirty="0"/>
              <a:t>נשים לב שישנן הבטחות שלפיהן אם נשלח אוטובוס </a:t>
            </a:r>
            <a:r>
              <a:rPr lang="he-IL" dirty="0" err="1"/>
              <a:t>ספייר</a:t>
            </a:r>
            <a:r>
              <a:rPr lang="he-IL" dirty="0"/>
              <a:t> שיסייע לקו </a:t>
            </a:r>
            <a:r>
              <a:rPr lang="en-US" dirty="0"/>
              <a:t>A</a:t>
            </a:r>
            <a:r>
              <a:rPr lang="he-IL" dirty="0"/>
              <a:t> – בהכרח היה אוטובוס פנוי לשלוח.</a:t>
            </a:r>
          </a:p>
          <a:p>
            <a:pPr marL="171450" indent="-171450">
              <a:buFontTx/>
              <a:buChar char="-"/>
            </a:pPr>
            <a:r>
              <a:rPr lang="he-IL" dirty="0"/>
              <a:t>בשלב הזה </a:t>
            </a:r>
            <a:r>
              <a:rPr lang="he-IL" dirty="0" err="1"/>
              <a:t>הספסיפיקציה</a:t>
            </a:r>
            <a:r>
              <a:rPr lang="he-IL" dirty="0"/>
              <a:t> לא הייתה </a:t>
            </a:r>
            <a:r>
              <a:rPr lang="en-US" dirty="0"/>
              <a:t>realizable</a:t>
            </a:r>
            <a:r>
              <a:rPr lang="he-IL" dirty="0"/>
              <a:t> כיוון שלא הבטחנו בשום שלב שכל אוטובוס </a:t>
            </a:r>
            <a:r>
              <a:rPr lang="he-IL" dirty="0" err="1"/>
              <a:t>ספייר</a:t>
            </a:r>
            <a:r>
              <a:rPr lang="he-IL" dirty="0"/>
              <a:t> יחזור להיות פנוי לשימוש שוב אחרי שהוא משרת קו מסוים, ומכאן שלא יכולנו להבטיח שאם קו </a:t>
            </a:r>
            <a:r>
              <a:rPr lang="en-US" dirty="0"/>
              <a:t>A</a:t>
            </a:r>
            <a:r>
              <a:rPr lang="he-IL" dirty="0"/>
              <a:t> יבקש עזרה – הוא יקבל אותה.</a:t>
            </a:r>
          </a:p>
          <a:p>
            <a:pPr marL="171450" indent="-171450">
              <a:buFontTx/>
              <a:buChar char="-"/>
            </a:pPr>
            <a:r>
              <a:rPr lang="he-IL" dirty="0"/>
              <a:t>לכן, ההנחה לפיה כל אוטובוס רזרבי יימצא בחנייה הייתה הכרחית – הנחה זו בעצם אומרת שכל אוטובוס רזרבי בסופו של דבר יתפנה לשימוש חוזר.</a:t>
            </a:r>
          </a:p>
        </p:txBody>
      </p:sp>
      <p:sp>
        <p:nvSpPr>
          <p:cNvPr id="4" name="מציין מיקום של מספר שקופית 3"/>
          <p:cNvSpPr>
            <a:spLocks noGrp="1"/>
          </p:cNvSpPr>
          <p:nvPr>
            <p:ph type="sldNum" sz="quarter" idx="5"/>
          </p:nvPr>
        </p:nvSpPr>
        <p:spPr/>
        <p:txBody>
          <a:bodyPr/>
          <a:lstStyle/>
          <a:p>
            <a:fld id="{A6105804-1EB3-44CE-AAAD-8DE915A92529}" type="slidenum">
              <a:rPr lang="he-IL" smtClean="0"/>
              <a:t>11</a:t>
            </a:fld>
            <a:endParaRPr lang="he-IL"/>
          </a:p>
        </p:txBody>
      </p:sp>
    </p:spTree>
    <p:extLst>
      <p:ext uri="{BB962C8B-B14F-4D97-AF65-F5344CB8AC3E}">
        <p14:creationId xmlns:p14="http://schemas.microsoft.com/office/powerpoint/2010/main" val="998039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שני וריאנטים שבחרנו להראות הם:</a:t>
            </a:r>
          </a:p>
          <a:p>
            <a:pPr marL="228600" indent="-228600">
              <a:buAutoNum type="arabicPeriod"/>
            </a:pPr>
            <a:r>
              <a:rPr lang="he-IL" dirty="0"/>
              <a:t>וריאנט שבו אין טיפול בנסיעה לתחנת הדלק במידה וצריך לתדלק - במקרה הזה האוטובוסים נוסעים מספר בלתי מוגבל של סיבובים.</a:t>
            </a:r>
          </a:p>
          <a:p>
            <a:pPr marL="228600" indent="-228600">
              <a:buAutoNum type="arabicPeriod"/>
            </a:pPr>
            <a:r>
              <a:rPr lang="he-IL" dirty="0"/>
              <a:t>וריאנט שבו אין תמיכה בתנאי גשם – במקרה הזה האוטובוסים עוצרים בתחנות רק בהתאם ל: האם יש אנשים בתחנות, האם הנוסעים באוטובוס ביקשו לרדת בתחנה הבאה והאם האוטובוס מלא או לא.</a:t>
            </a:r>
          </a:p>
        </p:txBody>
      </p:sp>
      <p:sp>
        <p:nvSpPr>
          <p:cNvPr id="4" name="מציין מיקום של מספר שקופית 3"/>
          <p:cNvSpPr>
            <a:spLocks noGrp="1"/>
          </p:cNvSpPr>
          <p:nvPr>
            <p:ph type="sldNum" sz="quarter" idx="5"/>
          </p:nvPr>
        </p:nvSpPr>
        <p:spPr/>
        <p:txBody>
          <a:bodyPr/>
          <a:lstStyle/>
          <a:p>
            <a:fld id="{A6105804-1EB3-44CE-AAAD-8DE915A92529}" type="slidenum">
              <a:rPr lang="he-IL" smtClean="0"/>
              <a:t>12</a:t>
            </a:fld>
            <a:endParaRPr lang="he-IL"/>
          </a:p>
        </p:txBody>
      </p:sp>
    </p:spTree>
    <p:extLst>
      <p:ext uri="{BB962C8B-B14F-4D97-AF65-F5344CB8AC3E}">
        <p14:creationId xmlns:p14="http://schemas.microsoft.com/office/powerpoint/2010/main" val="1344636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להלן הסבר על האלמנטים בסימולציה של העיר.</a:t>
            </a:r>
          </a:p>
        </p:txBody>
      </p:sp>
      <p:sp>
        <p:nvSpPr>
          <p:cNvPr id="4" name="מציין מיקום של מספר שקופית 3"/>
          <p:cNvSpPr>
            <a:spLocks noGrp="1"/>
          </p:cNvSpPr>
          <p:nvPr>
            <p:ph type="sldNum" sz="quarter" idx="5"/>
          </p:nvPr>
        </p:nvSpPr>
        <p:spPr/>
        <p:txBody>
          <a:bodyPr/>
          <a:lstStyle/>
          <a:p>
            <a:fld id="{A6105804-1EB3-44CE-AAAD-8DE915A92529}" type="slidenum">
              <a:rPr lang="he-IL" smtClean="0"/>
              <a:t>13</a:t>
            </a:fld>
            <a:endParaRPr lang="he-IL"/>
          </a:p>
        </p:txBody>
      </p:sp>
    </p:spTree>
    <p:extLst>
      <p:ext uri="{BB962C8B-B14F-4D97-AF65-F5344CB8AC3E}">
        <p14:creationId xmlns:p14="http://schemas.microsoft.com/office/powerpoint/2010/main" val="2111700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a:p>
        </p:txBody>
      </p:sp>
      <p:sp>
        <p:nvSpPr>
          <p:cNvPr id="4" name="מציין מיקום של מספר שקופית 3"/>
          <p:cNvSpPr>
            <a:spLocks noGrp="1"/>
          </p:cNvSpPr>
          <p:nvPr>
            <p:ph type="sldNum" sz="quarter" idx="5"/>
          </p:nvPr>
        </p:nvSpPr>
        <p:spPr/>
        <p:txBody>
          <a:bodyPr/>
          <a:lstStyle/>
          <a:p>
            <a:fld id="{A6105804-1EB3-44CE-AAAD-8DE915A92529}" type="slidenum">
              <a:rPr lang="he-IL" smtClean="0"/>
              <a:t>14</a:t>
            </a:fld>
            <a:endParaRPr lang="he-IL"/>
          </a:p>
        </p:txBody>
      </p:sp>
    </p:spTree>
    <p:extLst>
      <p:ext uri="{BB962C8B-B14F-4D97-AF65-F5344CB8AC3E}">
        <p14:creationId xmlns:p14="http://schemas.microsoft.com/office/powerpoint/2010/main" val="5229400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A6105804-1EB3-44CE-AAAD-8DE915A92529}" type="slidenum">
              <a:rPr lang="he-IL" smtClean="0"/>
              <a:t>15</a:t>
            </a:fld>
            <a:endParaRPr lang="he-IL"/>
          </a:p>
        </p:txBody>
      </p:sp>
    </p:spTree>
    <p:extLst>
      <p:ext uri="{BB962C8B-B14F-4D97-AF65-F5344CB8AC3E}">
        <p14:creationId xmlns:p14="http://schemas.microsoft.com/office/powerpoint/2010/main" val="1078910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A6105804-1EB3-44CE-AAAD-8DE915A92529}" type="slidenum">
              <a:rPr lang="he-IL" smtClean="0"/>
              <a:t>16</a:t>
            </a:fld>
            <a:endParaRPr lang="he-IL"/>
          </a:p>
        </p:txBody>
      </p:sp>
    </p:spTree>
    <p:extLst>
      <p:ext uri="{BB962C8B-B14F-4D97-AF65-F5344CB8AC3E}">
        <p14:creationId xmlns:p14="http://schemas.microsoft.com/office/powerpoint/2010/main" val="3501446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באופן כללי, הפרויקט עוסק בניהול רשת אוטובוסים של עיר תוך התמודדות עם עומסים בקווי אוטובוס מסוימים ושליחת אוטובוסים אקסטרה כתגבורת במידת הצורך, שליטה במתי האוטובוס יעצור בתחנה ומתי עליו לתדלק.</a:t>
            </a:r>
            <a:br>
              <a:rPr lang="en-US" dirty="0"/>
            </a:br>
            <a:r>
              <a:rPr lang="he-IL" dirty="0"/>
              <a:t>הפרויקט תומך ב-2 קווי אוטובוס שונים – </a:t>
            </a:r>
            <a:r>
              <a:rPr lang="en-US" dirty="0"/>
              <a:t>A</a:t>
            </a:r>
            <a:r>
              <a:rPr lang="he-IL" dirty="0"/>
              <a:t> ו-</a:t>
            </a:r>
            <a:r>
              <a:rPr lang="en-US" dirty="0"/>
              <a:t>B</a:t>
            </a:r>
            <a:r>
              <a:rPr lang="he-IL" dirty="0"/>
              <a:t>, כאשר לכל קו יש אוטובוס קבוע וישנם עוד 2 אוטובוסים </a:t>
            </a:r>
            <a:r>
              <a:rPr lang="he-IL" dirty="0" err="1"/>
              <a:t>ספייר</a:t>
            </a:r>
            <a:r>
              <a:rPr lang="he-IL" dirty="0"/>
              <a:t> שתפקידם לסייע לקווים בשעות העומס במידת הצורך.</a:t>
            </a:r>
          </a:p>
        </p:txBody>
      </p:sp>
      <p:sp>
        <p:nvSpPr>
          <p:cNvPr id="4" name="מציין מיקום של מספר שקופית 3"/>
          <p:cNvSpPr>
            <a:spLocks noGrp="1"/>
          </p:cNvSpPr>
          <p:nvPr>
            <p:ph type="sldNum" sz="quarter" idx="5"/>
          </p:nvPr>
        </p:nvSpPr>
        <p:spPr/>
        <p:txBody>
          <a:bodyPr/>
          <a:lstStyle/>
          <a:p>
            <a:fld id="{A6105804-1EB3-44CE-AAAD-8DE915A92529}" type="slidenum">
              <a:rPr lang="he-IL" smtClean="0"/>
              <a:t>2</a:t>
            </a:fld>
            <a:endParaRPr lang="he-IL"/>
          </a:p>
        </p:txBody>
      </p:sp>
    </p:spTree>
    <p:extLst>
      <p:ext uri="{BB962C8B-B14F-4D97-AF65-F5344CB8AC3E}">
        <p14:creationId xmlns:p14="http://schemas.microsoft.com/office/powerpoint/2010/main" val="3287419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הסימולציה אחראית על הניווט של האוטובוסים בתוך העיר בהתאם לקו שלהם, על ויזואליזציה ומתן תמונת מצב של העיר כולה – התחנות, האוטובוסים, כבישים </a:t>
            </a:r>
            <a:r>
              <a:rPr lang="he-IL" dirty="0" err="1"/>
              <a:t>וכו</a:t>
            </a:r>
            <a:r>
              <a:rPr lang="he-IL" dirty="0"/>
              <a:t>'.</a:t>
            </a:r>
          </a:p>
        </p:txBody>
      </p:sp>
      <p:sp>
        <p:nvSpPr>
          <p:cNvPr id="4" name="מציין מיקום של מספר שקופית 3"/>
          <p:cNvSpPr>
            <a:spLocks noGrp="1"/>
          </p:cNvSpPr>
          <p:nvPr>
            <p:ph type="sldNum" sz="quarter" idx="5"/>
          </p:nvPr>
        </p:nvSpPr>
        <p:spPr/>
        <p:txBody>
          <a:bodyPr/>
          <a:lstStyle/>
          <a:p>
            <a:fld id="{A6105804-1EB3-44CE-AAAD-8DE915A92529}" type="slidenum">
              <a:rPr lang="he-IL" smtClean="0"/>
              <a:t>3</a:t>
            </a:fld>
            <a:endParaRPr lang="he-IL"/>
          </a:p>
        </p:txBody>
      </p:sp>
    </p:spTree>
    <p:extLst>
      <p:ext uri="{BB962C8B-B14F-4D97-AF65-F5344CB8AC3E}">
        <p14:creationId xmlns:p14="http://schemas.microsoft.com/office/powerpoint/2010/main" val="1308157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משתני הסביבה</a:t>
            </a:r>
          </a:p>
        </p:txBody>
      </p:sp>
      <p:sp>
        <p:nvSpPr>
          <p:cNvPr id="4" name="מציין מיקום של מספר שקופית 3"/>
          <p:cNvSpPr>
            <a:spLocks noGrp="1"/>
          </p:cNvSpPr>
          <p:nvPr>
            <p:ph type="sldNum" sz="quarter" idx="5"/>
          </p:nvPr>
        </p:nvSpPr>
        <p:spPr/>
        <p:txBody>
          <a:bodyPr/>
          <a:lstStyle/>
          <a:p>
            <a:fld id="{A6105804-1EB3-44CE-AAAD-8DE915A92529}" type="slidenum">
              <a:rPr lang="he-IL" smtClean="0"/>
              <a:t>4</a:t>
            </a:fld>
            <a:endParaRPr lang="he-IL"/>
          </a:p>
        </p:txBody>
      </p:sp>
    </p:spTree>
    <p:extLst>
      <p:ext uri="{BB962C8B-B14F-4D97-AF65-F5344CB8AC3E}">
        <p14:creationId xmlns:p14="http://schemas.microsoft.com/office/powerpoint/2010/main" val="3144039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משתני המערכת</a:t>
            </a:r>
          </a:p>
        </p:txBody>
      </p:sp>
      <p:sp>
        <p:nvSpPr>
          <p:cNvPr id="4" name="מציין מיקום של מספר שקופית 3"/>
          <p:cNvSpPr>
            <a:spLocks noGrp="1"/>
          </p:cNvSpPr>
          <p:nvPr>
            <p:ph type="sldNum" sz="quarter" idx="5"/>
          </p:nvPr>
        </p:nvSpPr>
        <p:spPr/>
        <p:txBody>
          <a:bodyPr/>
          <a:lstStyle/>
          <a:p>
            <a:fld id="{A6105804-1EB3-44CE-AAAD-8DE915A92529}" type="slidenum">
              <a:rPr lang="he-IL" smtClean="0"/>
              <a:t>5</a:t>
            </a:fld>
            <a:endParaRPr lang="he-IL"/>
          </a:p>
        </p:txBody>
      </p:sp>
    </p:spTree>
    <p:extLst>
      <p:ext uri="{BB962C8B-B14F-4D97-AF65-F5344CB8AC3E}">
        <p14:creationId xmlns:p14="http://schemas.microsoft.com/office/powerpoint/2010/main" val="225155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משתני המערכת - המשך</a:t>
            </a:r>
          </a:p>
        </p:txBody>
      </p:sp>
      <p:sp>
        <p:nvSpPr>
          <p:cNvPr id="4" name="מציין מיקום של מספר שקופית 3"/>
          <p:cNvSpPr>
            <a:spLocks noGrp="1"/>
          </p:cNvSpPr>
          <p:nvPr>
            <p:ph type="sldNum" sz="quarter" idx="5"/>
          </p:nvPr>
        </p:nvSpPr>
        <p:spPr/>
        <p:txBody>
          <a:bodyPr/>
          <a:lstStyle/>
          <a:p>
            <a:fld id="{A6105804-1EB3-44CE-AAAD-8DE915A92529}" type="slidenum">
              <a:rPr lang="he-IL" smtClean="0"/>
              <a:t>6</a:t>
            </a:fld>
            <a:endParaRPr lang="he-IL"/>
          </a:p>
        </p:txBody>
      </p:sp>
    </p:spTree>
    <p:extLst>
      <p:ext uri="{BB962C8B-B14F-4D97-AF65-F5344CB8AC3E}">
        <p14:creationId xmlns:p14="http://schemas.microsoft.com/office/powerpoint/2010/main" val="3641512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קיימים מספר הגדרות ופרדיקטים שמאפשרים לדעת האם ואילו אוטובוסים פנויים לשימוש (בהתאם להימצאותם בחניה).</a:t>
            </a:r>
          </a:p>
        </p:txBody>
      </p:sp>
      <p:sp>
        <p:nvSpPr>
          <p:cNvPr id="4" name="מציין מיקום של מספר שקופית 3"/>
          <p:cNvSpPr>
            <a:spLocks noGrp="1"/>
          </p:cNvSpPr>
          <p:nvPr>
            <p:ph type="sldNum" sz="quarter" idx="5"/>
          </p:nvPr>
        </p:nvSpPr>
        <p:spPr/>
        <p:txBody>
          <a:bodyPr/>
          <a:lstStyle/>
          <a:p>
            <a:fld id="{A6105804-1EB3-44CE-AAAD-8DE915A92529}" type="slidenum">
              <a:rPr lang="he-IL" smtClean="0"/>
              <a:t>7</a:t>
            </a:fld>
            <a:endParaRPr lang="he-IL"/>
          </a:p>
        </p:txBody>
      </p:sp>
    </p:spTree>
    <p:extLst>
      <p:ext uri="{BB962C8B-B14F-4D97-AF65-F5344CB8AC3E}">
        <p14:creationId xmlns:p14="http://schemas.microsoft.com/office/powerpoint/2010/main" val="4227981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מספר הנחות שהנחנו בפרויקט הם:</a:t>
            </a:r>
          </a:p>
          <a:p>
            <a:pPr marL="228600" indent="-228600">
              <a:buAutoNum type="arabicPeriod"/>
            </a:pPr>
            <a:r>
              <a:rPr lang="he-IL" dirty="0"/>
              <a:t>כל אוטובוס צריך להימצא אינסוף פעמים בתחנת היעד שלו.</a:t>
            </a:r>
          </a:p>
          <a:p>
            <a:pPr marL="228600" indent="-228600">
              <a:buAutoNum type="arabicPeriod"/>
            </a:pPr>
            <a:r>
              <a:rPr lang="he-IL" dirty="0"/>
              <a:t>כל אוטובוס יימצא אינסוף פעמים בחנייה, במילים אחרות – כל אוטובוס יהיה אינסוף פעמים זמין לשימוש. (נראה בהמשך מדוע זה היה חשוב).</a:t>
            </a:r>
          </a:p>
        </p:txBody>
      </p:sp>
      <p:sp>
        <p:nvSpPr>
          <p:cNvPr id="4" name="מציין מיקום של מספר שקופית 3"/>
          <p:cNvSpPr>
            <a:spLocks noGrp="1"/>
          </p:cNvSpPr>
          <p:nvPr>
            <p:ph type="sldNum" sz="quarter" idx="5"/>
          </p:nvPr>
        </p:nvSpPr>
        <p:spPr/>
        <p:txBody>
          <a:bodyPr/>
          <a:lstStyle/>
          <a:p>
            <a:fld id="{A6105804-1EB3-44CE-AAAD-8DE915A92529}" type="slidenum">
              <a:rPr lang="he-IL" smtClean="0"/>
              <a:t>8</a:t>
            </a:fld>
            <a:endParaRPr lang="he-IL"/>
          </a:p>
        </p:txBody>
      </p:sp>
    </p:spTree>
    <p:extLst>
      <p:ext uri="{BB962C8B-B14F-4D97-AF65-F5344CB8AC3E}">
        <p14:creationId xmlns:p14="http://schemas.microsoft.com/office/powerpoint/2010/main" val="2428184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מספר </a:t>
            </a:r>
            <a:r>
              <a:rPr lang="en-US" dirty="0"/>
              <a:t>guarantees</a:t>
            </a:r>
            <a:r>
              <a:rPr lang="he-IL" dirty="0"/>
              <a:t> לדוגמה עבור האוטובוסים הם:</a:t>
            </a:r>
            <a:br>
              <a:rPr lang="en-US" dirty="0"/>
            </a:br>
            <a:r>
              <a:rPr lang="he-IL" dirty="0"/>
              <a:t>1. אם אוטובוס </a:t>
            </a:r>
            <a:r>
              <a:rPr lang="he-IL" dirty="0" err="1"/>
              <a:t>ספייר</a:t>
            </a:r>
            <a:r>
              <a:rPr lang="he-IL" dirty="0"/>
              <a:t> נשלח לסייע לקו מסוים – אז הוא בהכרח היה פנוי לשימוש וגם קו כלשהו ביקש סיוע בעקבות עומס (ז"א האוטובוס לא נשלח סתם).</a:t>
            </a:r>
          </a:p>
          <a:p>
            <a:r>
              <a:rPr lang="he-IL" dirty="0"/>
              <a:t>2. כל עוד אוטובוס </a:t>
            </a:r>
            <a:r>
              <a:rPr lang="he-IL" dirty="0" err="1"/>
              <a:t>ספייר</a:t>
            </a:r>
            <a:r>
              <a:rPr lang="he-IL" dirty="0"/>
              <a:t> מסייע לקו מסוים – אסור לשנות את הקו שלו (עד שהוא חוזר לחניה והופך להיות שוב זמין לשימוש).</a:t>
            </a:r>
          </a:p>
        </p:txBody>
      </p:sp>
      <p:sp>
        <p:nvSpPr>
          <p:cNvPr id="4" name="מציין מיקום של מספר שקופית 3"/>
          <p:cNvSpPr>
            <a:spLocks noGrp="1"/>
          </p:cNvSpPr>
          <p:nvPr>
            <p:ph type="sldNum" sz="quarter" idx="5"/>
          </p:nvPr>
        </p:nvSpPr>
        <p:spPr/>
        <p:txBody>
          <a:bodyPr/>
          <a:lstStyle/>
          <a:p>
            <a:fld id="{A6105804-1EB3-44CE-AAAD-8DE915A92529}" type="slidenum">
              <a:rPr lang="he-IL" smtClean="0"/>
              <a:t>9</a:t>
            </a:fld>
            <a:endParaRPr lang="he-IL"/>
          </a:p>
        </p:txBody>
      </p:sp>
    </p:spTree>
    <p:extLst>
      <p:ext uri="{BB962C8B-B14F-4D97-AF65-F5344CB8AC3E}">
        <p14:creationId xmlns:p14="http://schemas.microsoft.com/office/powerpoint/2010/main" val="94556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D4B79D12-7E78-4C5B-BD55-84EBF9ABDD1A}" type="datetimeFigureOut">
              <a:rPr lang="he-IL" smtClean="0"/>
              <a:t>כ"ז/טבת/תשפ"א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D0DEC19-C2D4-4B14-B7F8-02DFE1548675}" type="slidenum">
              <a:rPr lang="he-IL" smtClean="0"/>
              <a:t>‹#›</a:t>
            </a:fld>
            <a:endParaRPr lang="he-IL"/>
          </a:p>
        </p:txBody>
      </p:sp>
    </p:spTree>
    <p:extLst>
      <p:ext uri="{BB962C8B-B14F-4D97-AF65-F5344CB8AC3E}">
        <p14:creationId xmlns:p14="http://schemas.microsoft.com/office/powerpoint/2010/main" val="1821494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D4B79D12-7E78-4C5B-BD55-84EBF9ABDD1A}" type="datetimeFigureOut">
              <a:rPr lang="he-IL" smtClean="0"/>
              <a:t>כ"ז/טבת/תשפ"א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D0DEC19-C2D4-4B14-B7F8-02DFE1548675}" type="slidenum">
              <a:rPr lang="he-IL" smtClean="0"/>
              <a:t>‹#›</a:t>
            </a:fld>
            <a:endParaRPr lang="he-IL"/>
          </a:p>
        </p:txBody>
      </p:sp>
    </p:spTree>
    <p:extLst>
      <p:ext uri="{BB962C8B-B14F-4D97-AF65-F5344CB8AC3E}">
        <p14:creationId xmlns:p14="http://schemas.microsoft.com/office/powerpoint/2010/main" val="2550522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D4B79D12-7E78-4C5B-BD55-84EBF9ABDD1A}" type="datetimeFigureOut">
              <a:rPr lang="he-IL" smtClean="0"/>
              <a:t>כ"ז/טבת/תשפ"א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D0DEC19-C2D4-4B14-B7F8-02DFE1548675}" type="slidenum">
              <a:rPr lang="he-IL" smtClean="0"/>
              <a:t>‹#›</a:t>
            </a:fld>
            <a:endParaRPr lang="he-IL"/>
          </a:p>
        </p:txBody>
      </p:sp>
    </p:spTree>
    <p:extLst>
      <p:ext uri="{BB962C8B-B14F-4D97-AF65-F5344CB8AC3E}">
        <p14:creationId xmlns:p14="http://schemas.microsoft.com/office/powerpoint/2010/main" val="87510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D4B79D12-7E78-4C5B-BD55-84EBF9ABDD1A}" type="datetimeFigureOut">
              <a:rPr lang="he-IL" smtClean="0"/>
              <a:t>כ"ז/טבת/תשפ"א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D0DEC19-C2D4-4B14-B7F8-02DFE1548675}" type="slidenum">
              <a:rPr lang="he-IL" smtClean="0"/>
              <a:t>‹#›</a:t>
            </a:fld>
            <a:endParaRPr lang="he-IL"/>
          </a:p>
        </p:txBody>
      </p:sp>
    </p:spTree>
    <p:extLst>
      <p:ext uri="{BB962C8B-B14F-4D97-AF65-F5344CB8AC3E}">
        <p14:creationId xmlns:p14="http://schemas.microsoft.com/office/powerpoint/2010/main" val="3071406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D4B79D12-7E78-4C5B-BD55-84EBF9ABDD1A}" type="datetimeFigureOut">
              <a:rPr lang="he-IL" smtClean="0"/>
              <a:t>כ"ז/טבת/תשפ"א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D0DEC19-C2D4-4B14-B7F8-02DFE1548675}" type="slidenum">
              <a:rPr lang="he-IL" smtClean="0"/>
              <a:t>‹#›</a:t>
            </a:fld>
            <a:endParaRPr lang="he-IL"/>
          </a:p>
        </p:txBody>
      </p:sp>
    </p:spTree>
    <p:extLst>
      <p:ext uri="{BB962C8B-B14F-4D97-AF65-F5344CB8AC3E}">
        <p14:creationId xmlns:p14="http://schemas.microsoft.com/office/powerpoint/2010/main" val="336975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D4B79D12-7E78-4C5B-BD55-84EBF9ABDD1A}" type="datetimeFigureOut">
              <a:rPr lang="he-IL" smtClean="0"/>
              <a:t>כ"ז/טבת/תשפ"א</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3D0DEC19-C2D4-4B14-B7F8-02DFE1548675}" type="slidenum">
              <a:rPr lang="he-IL" smtClean="0"/>
              <a:t>‹#›</a:t>
            </a:fld>
            <a:endParaRPr lang="he-IL"/>
          </a:p>
        </p:txBody>
      </p:sp>
    </p:spTree>
    <p:extLst>
      <p:ext uri="{BB962C8B-B14F-4D97-AF65-F5344CB8AC3E}">
        <p14:creationId xmlns:p14="http://schemas.microsoft.com/office/powerpoint/2010/main" val="2990640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D4B79D12-7E78-4C5B-BD55-84EBF9ABDD1A}" type="datetimeFigureOut">
              <a:rPr lang="he-IL" smtClean="0"/>
              <a:t>כ"ז/טבת/תשפ"א</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3D0DEC19-C2D4-4B14-B7F8-02DFE1548675}" type="slidenum">
              <a:rPr lang="he-IL" smtClean="0"/>
              <a:t>‹#›</a:t>
            </a:fld>
            <a:endParaRPr lang="he-IL"/>
          </a:p>
        </p:txBody>
      </p:sp>
    </p:spTree>
    <p:extLst>
      <p:ext uri="{BB962C8B-B14F-4D97-AF65-F5344CB8AC3E}">
        <p14:creationId xmlns:p14="http://schemas.microsoft.com/office/powerpoint/2010/main" val="100976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D4B79D12-7E78-4C5B-BD55-84EBF9ABDD1A}" type="datetimeFigureOut">
              <a:rPr lang="he-IL" smtClean="0"/>
              <a:t>כ"ז/טבת/תשפ"א</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3D0DEC19-C2D4-4B14-B7F8-02DFE1548675}" type="slidenum">
              <a:rPr lang="he-IL" smtClean="0"/>
              <a:t>‹#›</a:t>
            </a:fld>
            <a:endParaRPr lang="he-IL"/>
          </a:p>
        </p:txBody>
      </p:sp>
    </p:spTree>
    <p:extLst>
      <p:ext uri="{BB962C8B-B14F-4D97-AF65-F5344CB8AC3E}">
        <p14:creationId xmlns:p14="http://schemas.microsoft.com/office/powerpoint/2010/main" val="2701982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D4B79D12-7E78-4C5B-BD55-84EBF9ABDD1A}" type="datetimeFigureOut">
              <a:rPr lang="he-IL" smtClean="0"/>
              <a:t>כ"ז/טבת/תשפ"א</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3D0DEC19-C2D4-4B14-B7F8-02DFE1548675}" type="slidenum">
              <a:rPr lang="he-IL" smtClean="0"/>
              <a:t>‹#›</a:t>
            </a:fld>
            <a:endParaRPr lang="he-IL"/>
          </a:p>
        </p:txBody>
      </p:sp>
    </p:spTree>
    <p:extLst>
      <p:ext uri="{BB962C8B-B14F-4D97-AF65-F5344CB8AC3E}">
        <p14:creationId xmlns:p14="http://schemas.microsoft.com/office/powerpoint/2010/main" val="94031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D4B79D12-7E78-4C5B-BD55-84EBF9ABDD1A}" type="datetimeFigureOut">
              <a:rPr lang="he-IL" smtClean="0"/>
              <a:t>כ"ז/טבת/תשפ"א</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3D0DEC19-C2D4-4B14-B7F8-02DFE1548675}" type="slidenum">
              <a:rPr lang="he-IL" smtClean="0"/>
              <a:t>‹#›</a:t>
            </a:fld>
            <a:endParaRPr lang="he-IL"/>
          </a:p>
        </p:txBody>
      </p:sp>
    </p:spTree>
    <p:extLst>
      <p:ext uri="{BB962C8B-B14F-4D97-AF65-F5344CB8AC3E}">
        <p14:creationId xmlns:p14="http://schemas.microsoft.com/office/powerpoint/2010/main" val="2232831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D4B79D12-7E78-4C5B-BD55-84EBF9ABDD1A}" type="datetimeFigureOut">
              <a:rPr lang="he-IL" smtClean="0"/>
              <a:t>כ"ז/טבת/תשפ"א</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3D0DEC19-C2D4-4B14-B7F8-02DFE1548675}" type="slidenum">
              <a:rPr lang="he-IL" smtClean="0"/>
              <a:t>‹#›</a:t>
            </a:fld>
            <a:endParaRPr lang="he-IL"/>
          </a:p>
        </p:txBody>
      </p:sp>
    </p:spTree>
    <p:extLst>
      <p:ext uri="{BB962C8B-B14F-4D97-AF65-F5344CB8AC3E}">
        <p14:creationId xmlns:p14="http://schemas.microsoft.com/office/powerpoint/2010/main" val="2432571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D4B79D12-7E78-4C5B-BD55-84EBF9ABDD1A}" type="datetimeFigureOut">
              <a:rPr lang="he-IL" smtClean="0"/>
              <a:t>כ"ז/טבת/תשפ"א</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3D0DEC19-C2D4-4B14-B7F8-02DFE1548675}" type="slidenum">
              <a:rPr lang="he-IL" smtClean="0"/>
              <a:t>‹#›</a:t>
            </a:fld>
            <a:endParaRPr lang="he-IL"/>
          </a:p>
        </p:txBody>
      </p:sp>
    </p:spTree>
    <p:extLst>
      <p:ext uri="{BB962C8B-B14F-4D97-AF65-F5344CB8AC3E}">
        <p14:creationId xmlns:p14="http://schemas.microsoft.com/office/powerpoint/2010/main" val="767478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0.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2963144-8CE6-473E-852C-1B55C21616BE}"/>
              </a:ext>
            </a:extLst>
          </p:cNvPr>
          <p:cNvSpPr txBox="1">
            <a:spLocks/>
          </p:cNvSpPr>
          <p:nvPr/>
        </p:nvSpPr>
        <p:spPr>
          <a:xfrm>
            <a:off x="1524000" y="1079500"/>
            <a:ext cx="9144000" cy="896154"/>
          </a:xfrm>
          <a:prstGeom prst="rect">
            <a:avLst/>
          </a:prstGeom>
        </p:spPr>
        <p:txBody>
          <a:bodyPr vert="horz" wrap="square" lIns="91440" tIns="45720" rIns="91440" bIns="45720" numCol="1" rtlCol="1" anchor="b" anchorCtr="0" compatLnSpc="1">
            <a:prstTxWarp prst="textNoShape">
              <a:avLst/>
            </a:prstTxWarp>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fontAlgn="base">
              <a:spcAft>
                <a:spcPct val="0"/>
              </a:spcAft>
              <a:defRPr/>
            </a:pPr>
            <a:r>
              <a:rPr lang="en-US" altLang="en-US" sz="4800" b="1" dirty="0">
                <a:effectLst>
                  <a:outerShdw blurRad="38100" dist="38100" dir="2700000" algn="tl">
                    <a:srgbClr val="000000">
                      <a:alpha val="43137"/>
                    </a:srgbClr>
                  </a:outerShdw>
                </a:effectLst>
                <a:latin typeface="+mn-lt" pitchFamily="34" charset="0"/>
              </a:rPr>
              <a:t>Workshop in Software Models</a:t>
            </a:r>
          </a:p>
        </p:txBody>
      </p:sp>
      <p:sp>
        <p:nvSpPr>
          <p:cNvPr id="7" name="Subtitle 2">
            <a:extLst>
              <a:ext uri="{FF2B5EF4-FFF2-40B4-BE49-F238E27FC236}">
                <a16:creationId xmlns:a16="http://schemas.microsoft.com/office/drawing/2014/main" id="{2769379E-29C5-4798-887B-4495D53ECE3C}"/>
              </a:ext>
            </a:extLst>
          </p:cNvPr>
          <p:cNvSpPr>
            <a:spLocks noGrp="1"/>
          </p:cNvSpPr>
          <p:nvPr>
            <p:ph type="subTitle" idx="1"/>
          </p:nvPr>
        </p:nvSpPr>
        <p:spPr>
          <a:xfrm>
            <a:off x="1524000" y="2092325"/>
            <a:ext cx="9144000" cy="641350"/>
          </a:xfrm>
          <a:noFill/>
          <a:ln>
            <a:miter lim="800000"/>
          </a:ln>
        </p:spPr>
        <p:txBody>
          <a:bodyPr vert="horz" wrap="square" lIns="91440" tIns="45720" rIns="91440" bIns="45720" anchor="t" anchorCtr="0">
            <a:noAutofit/>
          </a:bodyPr>
          <a:lstStyle>
            <a:lvl1pPr marL="0" indent="0" algn="ctr" defTabSz="914400" rtl="0" eaLnBrk="0" fontAlgn="base" hangingPunct="0">
              <a:lnSpc>
                <a:spcPct val="90000"/>
              </a:lnSpc>
              <a:spcBef>
                <a:spcPts val="1000"/>
              </a:spcBef>
              <a:spcAft>
                <a:spcPct val="0"/>
              </a:spcAft>
              <a:buClrTx/>
              <a:buSzTx/>
              <a:buFont typeface="Arial"/>
              <a:buNone/>
              <a:defRPr kumimoji="0" lang="en-US" altLang="en-US" sz="2800" b="0" i="0" u="none" baseline="0">
                <a:solidFill>
                  <a:schemeClr val="tx1"/>
                </a:solidFill>
                <a:effectLst/>
                <a:latin typeface="Calibri" pitchFamily="34" charset="0"/>
              </a:defRPr>
            </a:lvl1pPr>
            <a:lvl2pPr marL="457200" indent="0" algn="ctr" defTabSz="914400" rtl="0" eaLnBrk="0" fontAlgn="base" hangingPunct="0">
              <a:lnSpc>
                <a:spcPct val="90000"/>
              </a:lnSpc>
              <a:spcBef>
                <a:spcPts val="500"/>
              </a:spcBef>
              <a:spcAft>
                <a:spcPct val="0"/>
              </a:spcAft>
              <a:buClrTx/>
              <a:buSzTx/>
              <a:buFont typeface="Arial"/>
              <a:buNone/>
              <a:defRPr kumimoji="0" lang="en-US" altLang="en-US" sz="2400" b="0" i="0" u="none" baseline="0">
                <a:solidFill>
                  <a:schemeClr val="tx1"/>
                </a:solidFill>
                <a:effectLst/>
                <a:latin typeface="Calibri" pitchFamily="34" charset="0"/>
              </a:defRPr>
            </a:lvl2pPr>
            <a:lvl3pPr marL="914400" indent="0" algn="ctr" defTabSz="914400" rtl="0" eaLnBrk="0" fontAlgn="base" hangingPunct="0">
              <a:lnSpc>
                <a:spcPct val="90000"/>
              </a:lnSpc>
              <a:spcBef>
                <a:spcPts val="500"/>
              </a:spcBef>
              <a:spcAft>
                <a:spcPct val="0"/>
              </a:spcAft>
              <a:buClrTx/>
              <a:buSzTx/>
              <a:buFont typeface="Arial"/>
              <a:buNone/>
              <a:defRPr kumimoji="0" lang="en-US" altLang="en-US" sz="2000" b="0" i="0" u="none" baseline="0">
                <a:solidFill>
                  <a:schemeClr val="tx1"/>
                </a:solidFill>
                <a:effectLst/>
                <a:latin typeface="Calibri" pitchFamily="34" charset="0"/>
              </a:defRPr>
            </a:lvl3pPr>
            <a:lvl4pPr marL="1371600" indent="0" algn="ctr" defTabSz="914400" rtl="0" eaLnBrk="0" fontAlgn="base" hangingPunct="0">
              <a:lnSpc>
                <a:spcPct val="90000"/>
              </a:lnSpc>
              <a:spcBef>
                <a:spcPts val="500"/>
              </a:spcBef>
              <a:spcAft>
                <a:spcPct val="0"/>
              </a:spcAft>
              <a:buClrTx/>
              <a:buSzTx/>
              <a:buFont typeface="Arial"/>
              <a:buNone/>
              <a:defRPr kumimoji="0" lang="en-US" altLang="en-US" sz="1800" b="0" i="0" u="none" baseline="0">
                <a:solidFill>
                  <a:schemeClr val="tx1"/>
                </a:solidFill>
                <a:effectLst/>
                <a:latin typeface="Calibri" pitchFamily="34" charset="0"/>
              </a:defRPr>
            </a:lvl4pPr>
            <a:lvl5pPr marL="1828800" indent="0" algn="ctr" defTabSz="914400" rtl="0" eaLnBrk="0" fontAlgn="base" hangingPunct="0">
              <a:lnSpc>
                <a:spcPct val="90000"/>
              </a:lnSpc>
              <a:spcBef>
                <a:spcPts val="500"/>
              </a:spcBef>
              <a:spcAft>
                <a:spcPct val="0"/>
              </a:spcAft>
              <a:buClrTx/>
              <a:buSzTx/>
              <a:buFont typeface="Arial"/>
              <a:buNone/>
              <a:defRPr kumimoji="0" lang="en-US" altLang="en-US" sz="1800" b="0" i="0" u="none" baseline="0">
                <a:solidFill>
                  <a:schemeClr val="tx1"/>
                </a:solidFill>
                <a:effectLst/>
                <a:latin typeface="Calibri" pitchFamily="34" charset="0"/>
              </a:defRPr>
            </a:lvl5pPr>
          </a:lstStyle>
          <a:p>
            <a:pPr marL="0" lvl="0" indent="0" eaLnBrk="1" hangingPunct="1"/>
            <a:r>
              <a:rPr lang="en-US" altLang="en-US" sz="3200" b="1" dirty="0">
                <a:ea typeface="Calibri" pitchFamily="34" charset="0"/>
              </a:rPr>
              <a:t>Bus-Boss Project</a:t>
            </a:r>
          </a:p>
        </p:txBody>
      </p:sp>
      <p:sp>
        <p:nvSpPr>
          <p:cNvPr id="9" name="תיבת טקסט 8">
            <a:extLst>
              <a:ext uri="{FF2B5EF4-FFF2-40B4-BE49-F238E27FC236}">
                <a16:creationId xmlns:a16="http://schemas.microsoft.com/office/drawing/2014/main" id="{9D5F2379-75EF-4B5E-BBAE-A60CFADBEE51}"/>
              </a:ext>
            </a:extLst>
          </p:cNvPr>
          <p:cNvSpPr txBox="1"/>
          <p:nvPr/>
        </p:nvSpPr>
        <p:spPr>
          <a:xfrm>
            <a:off x="616352" y="5400911"/>
            <a:ext cx="2250673" cy="923330"/>
          </a:xfrm>
          <a:prstGeom prst="rect">
            <a:avLst/>
          </a:prstGeom>
          <a:noFill/>
        </p:spPr>
        <p:txBody>
          <a:bodyPr wrap="square">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tx1"/>
                </a:solidFill>
                <a:effectLst/>
                <a:uLnTx/>
                <a:uFillTx/>
                <a:latin typeface="Calibri" pitchFamily="34" charset="0"/>
                <a:ea typeface="+mn-ea"/>
                <a:cs typeface="Calibri" panose="020F0502020204030204" pitchFamily="34" charset="0"/>
              </a:rPr>
              <a:t>Group participants:</a:t>
            </a:r>
          </a:p>
          <a:p>
            <a:pPr marL="342900" marR="0" lvl="0" indent="-342900" algn="l" defTabSz="914400" rtl="0" eaLnBrk="1" fontAlgn="auto" latinLnBrk="0" hangingPunct="1">
              <a:lnSpc>
                <a:spcPct val="100000"/>
              </a:lnSpc>
              <a:spcBef>
                <a:spcPct val="0"/>
              </a:spcBef>
              <a:spcAft>
                <a:spcPct val="0"/>
              </a:spcAft>
              <a:buClrTx/>
              <a:buSzTx/>
              <a:buFontTx/>
              <a:buAutoNum type="arabicPeriod"/>
              <a:defRPr/>
            </a:pPr>
            <a:r>
              <a:rPr kumimoji="0" lang="en-US" sz="1800" b="0" i="0" u="none" strike="noStrike" kern="1200" cap="none" spc="0" normalizeH="0" baseline="0" noProof="0" dirty="0">
                <a:ln>
                  <a:noFill/>
                </a:ln>
                <a:solidFill>
                  <a:schemeClr val="tx1"/>
                </a:solidFill>
                <a:effectLst/>
                <a:uLnTx/>
                <a:uFillTx/>
                <a:latin typeface="Calibri" pitchFamily="34" charset="0"/>
                <a:ea typeface="+mn-ea"/>
                <a:cs typeface="Calibri" panose="020F0502020204030204" pitchFamily="34" charset="0"/>
              </a:rPr>
              <a:t>Lihi Nahir</a:t>
            </a:r>
          </a:p>
          <a:p>
            <a:pPr marL="342900" marR="0" lvl="0" indent="-342900" algn="l" defTabSz="914400" rtl="0" eaLnBrk="1" fontAlgn="auto" latinLnBrk="0" hangingPunct="1">
              <a:lnSpc>
                <a:spcPct val="100000"/>
              </a:lnSpc>
              <a:spcBef>
                <a:spcPct val="0"/>
              </a:spcBef>
              <a:spcAft>
                <a:spcPct val="0"/>
              </a:spcAft>
              <a:buClrTx/>
              <a:buSzTx/>
              <a:buFontTx/>
              <a:buAutoNum type="arabicPeriod"/>
              <a:defRPr/>
            </a:pPr>
            <a:r>
              <a:rPr lang="en-US" dirty="0">
                <a:latin typeface="Calibri" pitchFamily="34" charset="0"/>
                <a:cs typeface="Calibri" panose="020F0502020204030204" pitchFamily="34" charset="0"/>
              </a:rPr>
              <a:t>Tslil Chen</a:t>
            </a: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Calibri" panose="020F0502020204030204" pitchFamily="34" charset="0"/>
            </a:endParaRPr>
          </a:p>
        </p:txBody>
      </p:sp>
      <p:pic>
        <p:nvPicPr>
          <p:cNvPr id="14" name="תמונה 13">
            <a:extLst>
              <a:ext uri="{FF2B5EF4-FFF2-40B4-BE49-F238E27FC236}">
                <a16:creationId xmlns:a16="http://schemas.microsoft.com/office/drawing/2014/main" id="{8E0AA5A8-C50E-4415-8857-954C15CC1F9F}"/>
              </a:ext>
            </a:extLst>
          </p:cNvPr>
          <p:cNvPicPr>
            <a:picLocks noChangeAspect="1"/>
          </p:cNvPicPr>
          <p:nvPr/>
        </p:nvPicPr>
        <p:blipFill>
          <a:blip r:embed="rId3"/>
          <a:stretch>
            <a:fillRect/>
          </a:stretch>
        </p:blipFill>
        <p:spPr>
          <a:xfrm>
            <a:off x="3430712" y="2850346"/>
            <a:ext cx="5330575" cy="3352800"/>
          </a:xfrm>
          <a:prstGeom prst="rect">
            <a:avLst/>
          </a:prstGeom>
          <a:ln>
            <a:noFill/>
          </a:ln>
          <a:effectLst>
            <a:softEdge rad="112500"/>
          </a:effectLst>
        </p:spPr>
      </p:pic>
    </p:spTree>
    <p:extLst>
      <p:ext uri="{BB962C8B-B14F-4D97-AF65-F5344CB8AC3E}">
        <p14:creationId xmlns:p14="http://schemas.microsoft.com/office/powerpoint/2010/main" val="137936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98425"/>
            <a:ext cx="10515600" cy="1325563"/>
          </a:xfrm>
        </p:spPr>
        <p:txBody>
          <a:bodyPr/>
          <a:lstStyle/>
          <a:p>
            <a:pPr algn="ctr"/>
            <a:r>
              <a:rPr lang="en-US" b="1" dirty="0"/>
              <a:t>Spectra - Guarantees</a:t>
            </a:r>
            <a:endParaRPr lang="he-IL" b="1" dirty="0"/>
          </a:p>
        </p:txBody>
      </p:sp>
      <p:sp>
        <p:nvSpPr>
          <p:cNvPr id="3" name="מציין מיקום תוכן 2"/>
          <p:cNvSpPr>
            <a:spLocks noGrp="1"/>
          </p:cNvSpPr>
          <p:nvPr>
            <p:ph idx="1"/>
          </p:nvPr>
        </p:nvSpPr>
        <p:spPr>
          <a:xfrm>
            <a:off x="673099" y="1216024"/>
            <a:ext cx="10515600" cy="5219499"/>
          </a:xfrm>
        </p:spPr>
        <p:txBody>
          <a:bodyPr/>
          <a:lstStyle/>
          <a:p>
            <a:pPr algn="l" rtl="0">
              <a:lnSpc>
                <a:spcPct val="150000"/>
              </a:lnSpc>
            </a:pPr>
            <a:r>
              <a:rPr lang="en-US" sz="2400" dirty="0"/>
              <a:t>Rules for stopping or not stopping in the next station.</a:t>
            </a:r>
            <a:br>
              <a:rPr lang="en-US" sz="2400" dirty="0"/>
            </a:br>
            <a:r>
              <a:rPr lang="en-US" sz="2400" dirty="0"/>
              <a:t>For example:</a:t>
            </a:r>
          </a:p>
          <a:p>
            <a:pPr lvl="1" algn="l" rtl="0">
              <a:lnSpc>
                <a:spcPct val="150000"/>
              </a:lnSpc>
            </a:pPr>
            <a:r>
              <a:rPr lang="en-US" sz="1800" dirty="0"/>
              <a:t>If the bus needs to refuel, it shouldn’t stop to pick up passengers:</a:t>
            </a:r>
          </a:p>
          <a:p>
            <a:pPr lvl="1" algn="l" rtl="0">
              <a:lnSpc>
                <a:spcPct val="150000"/>
              </a:lnSpc>
            </a:pPr>
            <a:endParaRPr lang="en-US" sz="1800" dirty="0"/>
          </a:p>
          <a:p>
            <a:pPr lvl="1" algn="l" rtl="0">
              <a:lnSpc>
                <a:spcPct val="150000"/>
              </a:lnSpc>
            </a:pPr>
            <a:r>
              <a:rPr lang="en-US" sz="1800" dirty="0"/>
              <a:t>If there are passengers waiting at the next station, or someone wants to get off the bus,</a:t>
            </a:r>
            <a:br>
              <a:rPr lang="en-US" sz="1800" dirty="0"/>
            </a:br>
            <a:r>
              <a:rPr lang="en-US" sz="1800" dirty="0"/>
              <a:t>the bus should stop (unless it should refuel or it is full) :</a:t>
            </a:r>
          </a:p>
          <a:p>
            <a:pPr marL="0" indent="0" algn="l" rtl="0">
              <a:lnSpc>
                <a:spcPct val="150000"/>
              </a:lnSpc>
              <a:buNone/>
            </a:pPr>
            <a:r>
              <a:rPr lang="en-US" dirty="0"/>
              <a:t>  </a:t>
            </a:r>
          </a:p>
        </p:txBody>
      </p:sp>
      <p:pic>
        <p:nvPicPr>
          <p:cNvPr id="4" name="תמונה 3"/>
          <p:cNvPicPr>
            <a:picLocks noChangeAspect="1"/>
          </p:cNvPicPr>
          <p:nvPr/>
        </p:nvPicPr>
        <p:blipFill>
          <a:blip r:embed="rId3"/>
          <a:stretch>
            <a:fillRect/>
          </a:stretch>
        </p:blipFill>
        <p:spPr>
          <a:xfrm>
            <a:off x="1759452" y="4333746"/>
            <a:ext cx="6065950" cy="1008941"/>
          </a:xfrm>
          <a:prstGeom prst="rect">
            <a:avLst/>
          </a:prstGeom>
        </p:spPr>
      </p:pic>
      <p:pic>
        <p:nvPicPr>
          <p:cNvPr id="5" name="תמונה 4"/>
          <p:cNvPicPr>
            <a:picLocks noChangeAspect="1"/>
          </p:cNvPicPr>
          <p:nvPr/>
        </p:nvPicPr>
        <p:blipFill>
          <a:blip r:embed="rId4"/>
          <a:stretch>
            <a:fillRect/>
          </a:stretch>
        </p:blipFill>
        <p:spPr>
          <a:xfrm>
            <a:off x="1759452" y="2954015"/>
            <a:ext cx="9741937" cy="286895"/>
          </a:xfrm>
          <a:prstGeom prst="rect">
            <a:avLst/>
          </a:prstGeom>
        </p:spPr>
      </p:pic>
    </p:spTree>
    <p:extLst>
      <p:ext uri="{BB962C8B-B14F-4D97-AF65-F5344CB8AC3E}">
        <p14:creationId xmlns:p14="http://schemas.microsoft.com/office/powerpoint/2010/main" val="1936961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98425"/>
            <a:ext cx="10515600" cy="1325563"/>
          </a:xfrm>
        </p:spPr>
        <p:txBody>
          <a:bodyPr/>
          <a:lstStyle/>
          <a:p>
            <a:pPr algn="ctr"/>
            <a:r>
              <a:rPr lang="en-US" b="1" dirty="0"/>
              <a:t>Spectra – Unrealizable Case</a:t>
            </a:r>
            <a:endParaRPr lang="he-IL" b="1" dirty="0"/>
          </a:p>
        </p:txBody>
      </p:sp>
      <p:sp>
        <p:nvSpPr>
          <p:cNvPr id="11" name="מציין מיקום תוכן 2">
            <a:extLst>
              <a:ext uri="{FF2B5EF4-FFF2-40B4-BE49-F238E27FC236}">
                <a16:creationId xmlns:a16="http://schemas.microsoft.com/office/drawing/2014/main" id="{00F5771F-6668-4D26-990F-6D1CFE13338B}"/>
              </a:ext>
            </a:extLst>
          </p:cNvPr>
          <p:cNvSpPr>
            <a:spLocks noGrp="1"/>
          </p:cNvSpPr>
          <p:nvPr>
            <p:ph idx="1"/>
          </p:nvPr>
        </p:nvSpPr>
        <p:spPr>
          <a:xfrm>
            <a:off x="673099" y="1216024"/>
            <a:ext cx="10515600" cy="5358395"/>
          </a:xfrm>
        </p:spPr>
        <p:txBody>
          <a:bodyPr>
            <a:normAutofit/>
          </a:bodyPr>
          <a:lstStyle/>
          <a:p>
            <a:pPr algn="l" rtl="0">
              <a:lnSpc>
                <a:spcPct val="150000"/>
              </a:lnSpc>
            </a:pPr>
            <a:r>
              <a:rPr lang="en-US" sz="1800" dirty="0"/>
              <a:t>By the definition of the monitor, waitingA, it will remain true until an extra bus is sent for line A.</a:t>
            </a:r>
          </a:p>
          <a:p>
            <a:pPr marL="0" indent="0" algn="l" rtl="0">
              <a:lnSpc>
                <a:spcPct val="150000"/>
              </a:lnSpc>
              <a:buNone/>
            </a:pPr>
            <a:endParaRPr lang="en-US" sz="1800" dirty="0"/>
          </a:p>
          <a:p>
            <a:pPr marL="0" indent="0" algn="l" rtl="0">
              <a:lnSpc>
                <a:spcPct val="150000"/>
              </a:lnSpc>
              <a:buNone/>
            </a:pPr>
            <a:endParaRPr lang="en-US" sz="800" dirty="0"/>
          </a:p>
          <a:p>
            <a:pPr algn="l" rtl="0">
              <a:lnSpc>
                <a:spcPct val="150000"/>
              </a:lnSpc>
            </a:pPr>
            <a:r>
              <a:rPr lang="en-US" sz="1800" dirty="0"/>
              <a:t>We also require that some reserve bus will eventually be sent for line A if needed.</a:t>
            </a:r>
          </a:p>
          <a:p>
            <a:pPr marL="0" indent="0" algn="l" rtl="0">
              <a:lnSpc>
                <a:spcPct val="150000"/>
              </a:lnSpc>
              <a:buNone/>
            </a:pPr>
            <a:endParaRPr lang="en-US" sz="800" dirty="0"/>
          </a:p>
          <a:p>
            <a:pPr algn="l" rtl="0">
              <a:lnSpc>
                <a:spcPct val="150000"/>
              </a:lnSpc>
            </a:pPr>
            <a:r>
              <a:rPr lang="en-US" sz="1800" dirty="0"/>
              <a:t>If we don’t assume that a reserve bus will eventually become available again after being sent, we can not guarantee that eventually an available bus will be sent to help line A.</a:t>
            </a:r>
          </a:p>
          <a:p>
            <a:pPr marL="0" indent="0" algn="l" rtl="0">
              <a:lnSpc>
                <a:spcPct val="150000"/>
              </a:lnSpc>
              <a:buNone/>
            </a:pPr>
            <a:endParaRPr lang="en-US" sz="1800" dirty="0"/>
          </a:p>
          <a:p>
            <a:pPr marL="0" indent="0" algn="l" rtl="0">
              <a:lnSpc>
                <a:spcPct val="150000"/>
              </a:lnSpc>
              <a:buNone/>
            </a:pPr>
            <a:endParaRPr lang="en-US" sz="800" dirty="0"/>
          </a:p>
          <a:p>
            <a:pPr algn="l" rtl="0">
              <a:lnSpc>
                <a:spcPct val="150000"/>
              </a:lnSpc>
            </a:pPr>
            <a:r>
              <a:rPr lang="en-US" sz="1800" dirty="0"/>
              <a:t>Since a reserve bus is considered available whenever it is in its parking, the specification is not realizable without the following assumption.</a:t>
            </a:r>
          </a:p>
          <a:p>
            <a:pPr algn="l" rtl="0">
              <a:lnSpc>
                <a:spcPct val="150000"/>
              </a:lnSpc>
            </a:pPr>
            <a:endParaRPr lang="en-US" sz="1800" dirty="0"/>
          </a:p>
          <a:p>
            <a:pPr marL="0" indent="0" algn="l" rtl="0">
              <a:lnSpc>
                <a:spcPct val="150000"/>
              </a:lnSpc>
              <a:buNone/>
            </a:pPr>
            <a:endParaRPr lang="en-US" sz="1800" dirty="0"/>
          </a:p>
        </p:txBody>
      </p:sp>
      <p:pic>
        <p:nvPicPr>
          <p:cNvPr id="12" name="תמונה 11">
            <a:extLst>
              <a:ext uri="{FF2B5EF4-FFF2-40B4-BE49-F238E27FC236}">
                <a16:creationId xmlns:a16="http://schemas.microsoft.com/office/drawing/2014/main" id="{44DE6674-3280-4EAA-9547-927C00B48952}"/>
              </a:ext>
            </a:extLst>
          </p:cNvPr>
          <p:cNvPicPr>
            <a:picLocks noChangeAspect="1"/>
          </p:cNvPicPr>
          <p:nvPr/>
        </p:nvPicPr>
        <p:blipFill rotWithShape="1">
          <a:blip r:embed="rId3"/>
          <a:srcRect l="664" t="7225"/>
          <a:stretch/>
        </p:blipFill>
        <p:spPr>
          <a:xfrm>
            <a:off x="1003301" y="1744463"/>
            <a:ext cx="9687182" cy="723786"/>
          </a:xfrm>
          <a:prstGeom prst="rect">
            <a:avLst/>
          </a:prstGeom>
        </p:spPr>
      </p:pic>
      <p:pic>
        <p:nvPicPr>
          <p:cNvPr id="13" name="תמונה 12">
            <a:extLst>
              <a:ext uri="{FF2B5EF4-FFF2-40B4-BE49-F238E27FC236}">
                <a16:creationId xmlns:a16="http://schemas.microsoft.com/office/drawing/2014/main" id="{3CDBBE05-A94A-4FAE-AF05-CCB9E0749063}"/>
              </a:ext>
            </a:extLst>
          </p:cNvPr>
          <p:cNvPicPr>
            <a:picLocks noChangeAspect="1"/>
          </p:cNvPicPr>
          <p:nvPr/>
        </p:nvPicPr>
        <p:blipFill>
          <a:blip r:embed="rId4"/>
          <a:stretch>
            <a:fillRect/>
          </a:stretch>
        </p:blipFill>
        <p:spPr>
          <a:xfrm>
            <a:off x="999371" y="4469144"/>
            <a:ext cx="7507890" cy="492114"/>
          </a:xfrm>
          <a:prstGeom prst="rect">
            <a:avLst/>
          </a:prstGeom>
        </p:spPr>
      </p:pic>
      <p:pic>
        <p:nvPicPr>
          <p:cNvPr id="14" name="מציין מיקום תוכן 3">
            <a:extLst>
              <a:ext uri="{FF2B5EF4-FFF2-40B4-BE49-F238E27FC236}">
                <a16:creationId xmlns:a16="http://schemas.microsoft.com/office/drawing/2014/main" id="{D4460060-3020-4341-9D5D-8450BDDABA64}"/>
              </a:ext>
            </a:extLst>
          </p:cNvPr>
          <p:cNvPicPr>
            <a:picLocks noChangeAspect="1"/>
          </p:cNvPicPr>
          <p:nvPr/>
        </p:nvPicPr>
        <p:blipFill rotWithShape="1">
          <a:blip r:embed="rId5"/>
          <a:srcRect t="52992" b="-1"/>
          <a:stretch/>
        </p:blipFill>
        <p:spPr>
          <a:xfrm>
            <a:off x="1003301" y="6214609"/>
            <a:ext cx="7319391" cy="223278"/>
          </a:xfrm>
          <a:prstGeom prst="rect">
            <a:avLst/>
          </a:prstGeom>
        </p:spPr>
      </p:pic>
      <p:pic>
        <p:nvPicPr>
          <p:cNvPr id="15" name="תמונה 14">
            <a:extLst>
              <a:ext uri="{FF2B5EF4-FFF2-40B4-BE49-F238E27FC236}">
                <a16:creationId xmlns:a16="http://schemas.microsoft.com/office/drawing/2014/main" id="{55B2B9A6-28E5-4972-A7B8-F46A6225C526}"/>
              </a:ext>
            </a:extLst>
          </p:cNvPr>
          <p:cNvPicPr>
            <a:picLocks noChangeAspect="1"/>
          </p:cNvPicPr>
          <p:nvPr/>
        </p:nvPicPr>
        <p:blipFill>
          <a:blip r:embed="rId6"/>
          <a:stretch>
            <a:fillRect/>
          </a:stretch>
        </p:blipFill>
        <p:spPr>
          <a:xfrm>
            <a:off x="999371" y="3154771"/>
            <a:ext cx="1550541" cy="223278"/>
          </a:xfrm>
          <a:prstGeom prst="rect">
            <a:avLst/>
          </a:prstGeom>
        </p:spPr>
      </p:pic>
    </p:spTree>
    <p:extLst>
      <p:ext uri="{BB962C8B-B14F-4D97-AF65-F5344CB8AC3E}">
        <p14:creationId xmlns:p14="http://schemas.microsoft.com/office/powerpoint/2010/main" val="2423269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98425"/>
            <a:ext cx="10515600" cy="1325563"/>
          </a:xfrm>
        </p:spPr>
        <p:txBody>
          <a:bodyPr/>
          <a:lstStyle/>
          <a:p>
            <a:pPr algn="ctr"/>
            <a:r>
              <a:rPr lang="en-US" b="1" dirty="0"/>
              <a:t>Spectra - Variants</a:t>
            </a:r>
            <a:endParaRPr lang="he-IL" b="1" dirty="0"/>
          </a:p>
        </p:txBody>
      </p:sp>
      <p:sp>
        <p:nvSpPr>
          <p:cNvPr id="5" name="מציין מיקום תוכן 2">
            <a:extLst>
              <a:ext uri="{FF2B5EF4-FFF2-40B4-BE49-F238E27FC236}">
                <a16:creationId xmlns:a16="http://schemas.microsoft.com/office/drawing/2014/main" id="{B25F0B2B-018C-47EE-AD13-525901A1862F}"/>
              </a:ext>
            </a:extLst>
          </p:cNvPr>
          <p:cNvSpPr txBox="1">
            <a:spLocks/>
          </p:cNvSpPr>
          <p:nvPr/>
        </p:nvSpPr>
        <p:spPr>
          <a:xfrm>
            <a:off x="673099" y="1216024"/>
            <a:ext cx="10515600" cy="5219499"/>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l" rtl="0">
              <a:lnSpc>
                <a:spcPct val="150000"/>
              </a:lnSpc>
              <a:buAutoNum type="arabicPeriod"/>
            </a:pPr>
            <a:r>
              <a:rPr lang="en-US" sz="2400" b="1" dirty="0"/>
              <a:t>No Refueling</a:t>
            </a:r>
            <a:r>
              <a:rPr lang="en-US" sz="2400" dirty="0"/>
              <a:t>:</a:t>
            </a:r>
            <a:br>
              <a:rPr lang="en-US" sz="2400" dirty="0"/>
            </a:br>
            <a:r>
              <a:rPr lang="en-US" sz="1800" dirty="0"/>
              <a:t>Busses can keep moving in their lines for an unlimited number steps.</a:t>
            </a:r>
          </a:p>
          <a:p>
            <a:pPr marL="514350" indent="-514350" algn="l" rtl="0">
              <a:lnSpc>
                <a:spcPct val="150000"/>
              </a:lnSpc>
              <a:buAutoNum type="arabicPeriod"/>
            </a:pPr>
            <a:r>
              <a:rPr lang="en-US" sz="2400" b="1" dirty="0"/>
              <a:t>Not Supporting Rain conditions:</a:t>
            </a:r>
            <a:br>
              <a:rPr lang="en-US" sz="2400" b="1" dirty="0"/>
            </a:br>
            <a:r>
              <a:rPr lang="en-US" sz="1800" dirty="0"/>
              <a:t>Busses always stop or skip stations only according to passengers waiting in stations, drop-off requests or being full.  </a:t>
            </a:r>
          </a:p>
        </p:txBody>
      </p:sp>
    </p:spTree>
    <p:extLst>
      <p:ext uri="{BB962C8B-B14F-4D97-AF65-F5344CB8AC3E}">
        <p14:creationId xmlns:p14="http://schemas.microsoft.com/office/powerpoint/2010/main" val="242204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98425"/>
            <a:ext cx="10515600" cy="1325563"/>
          </a:xfrm>
        </p:spPr>
        <p:txBody>
          <a:bodyPr/>
          <a:lstStyle/>
          <a:p>
            <a:pPr algn="ctr"/>
            <a:r>
              <a:rPr lang="en-US" b="1" dirty="0"/>
              <a:t>Simulator</a:t>
            </a:r>
            <a:endParaRPr lang="he-IL" b="1" dirty="0"/>
          </a:p>
        </p:txBody>
      </p:sp>
      <p:pic>
        <p:nvPicPr>
          <p:cNvPr id="12" name="תמונה 11"/>
          <p:cNvPicPr>
            <a:picLocks noChangeAspect="1"/>
          </p:cNvPicPr>
          <p:nvPr/>
        </p:nvPicPr>
        <p:blipFill rotWithShape="1">
          <a:blip r:embed="rId3"/>
          <a:srcRect l="1435" r="1200" b="2256"/>
          <a:stretch/>
        </p:blipFill>
        <p:spPr>
          <a:xfrm>
            <a:off x="2928411" y="1696240"/>
            <a:ext cx="6153741" cy="4411459"/>
          </a:xfrm>
          <a:prstGeom prst="rect">
            <a:avLst/>
          </a:prstGeom>
          <a:ln w="3175">
            <a:solidFill>
              <a:srgbClr val="0D0D0D"/>
            </a:solidFill>
          </a:ln>
        </p:spPr>
      </p:pic>
      <p:cxnSp>
        <p:nvCxnSpPr>
          <p:cNvPr id="14" name="מחבר חץ ישר 13"/>
          <p:cNvCxnSpPr>
            <a:cxnSpLocks/>
            <a:stCxn id="7" idx="1"/>
          </p:cNvCxnSpPr>
          <p:nvPr/>
        </p:nvCxnSpPr>
        <p:spPr>
          <a:xfrm flipH="1">
            <a:off x="8422540" y="1247154"/>
            <a:ext cx="1408223" cy="5091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9">
            <a:extLst>
              <a:ext uri="{FF2B5EF4-FFF2-40B4-BE49-F238E27FC236}">
                <a16:creationId xmlns:a16="http://schemas.microsoft.com/office/drawing/2014/main" id="{86D3EC99-5610-4FB3-A5D1-978A4610B0F7}"/>
              </a:ext>
            </a:extLst>
          </p:cNvPr>
          <p:cNvSpPr txBox="1"/>
          <p:nvPr/>
        </p:nvSpPr>
        <p:spPr>
          <a:xfrm>
            <a:off x="9830763" y="1093265"/>
            <a:ext cx="1310542" cy="307777"/>
          </a:xfrm>
          <a:prstGeom prst="rect">
            <a:avLst/>
          </a:prstGeom>
          <a:noFill/>
          <a:ln w="3175">
            <a:solidFill>
              <a:schemeClr val="tx1"/>
            </a:solidFill>
          </a:ln>
        </p:spPr>
        <p:txBody>
          <a:bodyPr wrap="square" rtlCol="1">
            <a:spAutoFit/>
          </a:bodyPr>
          <a:lstStyle/>
          <a:p>
            <a:pPr algn="l" rtl="0"/>
            <a:r>
              <a:rPr lang="en-US" sz="1400" dirty="0"/>
              <a:t>Central Station</a:t>
            </a:r>
            <a:endParaRPr lang="he-IL" sz="1400" dirty="0"/>
          </a:p>
        </p:txBody>
      </p:sp>
      <p:cxnSp>
        <p:nvCxnSpPr>
          <p:cNvPr id="11" name="מחבר חץ ישר 10">
            <a:extLst>
              <a:ext uri="{FF2B5EF4-FFF2-40B4-BE49-F238E27FC236}">
                <a16:creationId xmlns:a16="http://schemas.microsoft.com/office/drawing/2014/main" id="{9D2B9432-6B43-4D88-890B-F0D4D2BEE025}"/>
              </a:ext>
            </a:extLst>
          </p:cNvPr>
          <p:cNvCxnSpPr>
            <a:cxnSpLocks/>
            <a:stCxn id="13" idx="1"/>
          </p:cNvCxnSpPr>
          <p:nvPr/>
        </p:nvCxnSpPr>
        <p:spPr>
          <a:xfrm flipH="1">
            <a:off x="9016114" y="2553543"/>
            <a:ext cx="735215" cy="75026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9">
            <a:extLst>
              <a:ext uri="{FF2B5EF4-FFF2-40B4-BE49-F238E27FC236}">
                <a16:creationId xmlns:a16="http://schemas.microsoft.com/office/drawing/2014/main" id="{CF1D23A5-6F39-461B-BED8-731A7F4F7C05}"/>
              </a:ext>
            </a:extLst>
          </p:cNvPr>
          <p:cNvSpPr txBox="1"/>
          <p:nvPr/>
        </p:nvSpPr>
        <p:spPr>
          <a:xfrm>
            <a:off x="9751329" y="2291933"/>
            <a:ext cx="1960185" cy="523220"/>
          </a:xfrm>
          <a:prstGeom prst="rect">
            <a:avLst/>
          </a:prstGeom>
          <a:noFill/>
          <a:ln w="3175">
            <a:solidFill>
              <a:schemeClr val="tx1"/>
            </a:solidFill>
          </a:ln>
        </p:spPr>
        <p:txBody>
          <a:bodyPr wrap="square" rtlCol="1">
            <a:spAutoFit/>
          </a:bodyPr>
          <a:lstStyle/>
          <a:p>
            <a:pPr algn="ctr" rtl="0"/>
            <a:r>
              <a:rPr lang="en-US" sz="1400" dirty="0"/>
              <a:t>Parking</a:t>
            </a:r>
            <a:br>
              <a:rPr lang="en-US" sz="1400" dirty="0"/>
            </a:br>
            <a:r>
              <a:rPr lang="en-US" sz="1400" dirty="0"/>
              <a:t>(for the reserve busses)</a:t>
            </a:r>
            <a:endParaRPr lang="he-IL" sz="1400" dirty="0"/>
          </a:p>
        </p:txBody>
      </p:sp>
      <p:cxnSp>
        <p:nvCxnSpPr>
          <p:cNvPr id="15" name="מחבר חץ ישר 14">
            <a:extLst>
              <a:ext uri="{FF2B5EF4-FFF2-40B4-BE49-F238E27FC236}">
                <a16:creationId xmlns:a16="http://schemas.microsoft.com/office/drawing/2014/main" id="{73E394AB-698A-4B7F-AC41-513966FD2ADE}"/>
              </a:ext>
            </a:extLst>
          </p:cNvPr>
          <p:cNvCxnSpPr>
            <a:cxnSpLocks/>
          </p:cNvCxnSpPr>
          <p:nvPr/>
        </p:nvCxnSpPr>
        <p:spPr>
          <a:xfrm flipH="1">
            <a:off x="8293672" y="4590391"/>
            <a:ext cx="1576960" cy="43122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9">
            <a:extLst>
              <a:ext uri="{FF2B5EF4-FFF2-40B4-BE49-F238E27FC236}">
                <a16:creationId xmlns:a16="http://schemas.microsoft.com/office/drawing/2014/main" id="{1C67BBA7-E61B-4E42-8097-22BD6EB11C79}"/>
              </a:ext>
            </a:extLst>
          </p:cNvPr>
          <p:cNvSpPr txBox="1"/>
          <p:nvPr/>
        </p:nvSpPr>
        <p:spPr>
          <a:xfrm>
            <a:off x="9870632" y="4446679"/>
            <a:ext cx="1063934" cy="307777"/>
          </a:xfrm>
          <a:prstGeom prst="rect">
            <a:avLst/>
          </a:prstGeom>
          <a:noFill/>
          <a:ln w="3175">
            <a:solidFill>
              <a:schemeClr val="tx1"/>
            </a:solidFill>
          </a:ln>
        </p:spPr>
        <p:txBody>
          <a:bodyPr wrap="square" rtlCol="1">
            <a:spAutoFit/>
          </a:bodyPr>
          <a:lstStyle/>
          <a:p>
            <a:pPr algn="l" rtl="0"/>
            <a:r>
              <a:rPr lang="en-US" sz="1400" dirty="0"/>
              <a:t>Gas Station</a:t>
            </a:r>
            <a:endParaRPr lang="he-IL" sz="1400" dirty="0"/>
          </a:p>
        </p:txBody>
      </p:sp>
      <p:cxnSp>
        <p:nvCxnSpPr>
          <p:cNvPr id="19" name="מחבר חץ ישר 18">
            <a:extLst>
              <a:ext uri="{FF2B5EF4-FFF2-40B4-BE49-F238E27FC236}">
                <a16:creationId xmlns:a16="http://schemas.microsoft.com/office/drawing/2014/main" id="{F80C4188-40AD-4905-94A2-DC59DE85FDFB}"/>
              </a:ext>
            </a:extLst>
          </p:cNvPr>
          <p:cNvCxnSpPr>
            <a:cxnSpLocks/>
          </p:cNvCxnSpPr>
          <p:nvPr/>
        </p:nvCxnSpPr>
        <p:spPr>
          <a:xfrm>
            <a:off x="2269674" y="4344317"/>
            <a:ext cx="67724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9">
            <a:extLst>
              <a:ext uri="{FF2B5EF4-FFF2-40B4-BE49-F238E27FC236}">
                <a16:creationId xmlns:a16="http://schemas.microsoft.com/office/drawing/2014/main" id="{799970D2-66FA-4FAF-A903-60F648355E09}"/>
              </a:ext>
            </a:extLst>
          </p:cNvPr>
          <p:cNvSpPr txBox="1"/>
          <p:nvPr/>
        </p:nvSpPr>
        <p:spPr>
          <a:xfrm>
            <a:off x="448238" y="3867264"/>
            <a:ext cx="1821436" cy="954107"/>
          </a:xfrm>
          <a:prstGeom prst="rect">
            <a:avLst/>
          </a:prstGeom>
          <a:noFill/>
          <a:ln w="3175">
            <a:solidFill>
              <a:schemeClr val="tx1"/>
            </a:solidFill>
          </a:ln>
        </p:spPr>
        <p:txBody>
          <a:bodyPr wrap="square" rtlCol="1">
            <a:spAutoFit/>
          </a:bodyPr>
          <a:lstStyle/>
          <a:p>
            <a:pPr algn="ctr" rtl="0"/>
            <a:r>
              <a:rPr lang="en-US" sz="1400" dirty="0"/>
              <a:t>Bus station A1</a:t>
            </a:r>
          </a:p>
          <a:p>
            <a:pPr algn="ctr" rtl="0"/>
            <a:r>
              <a:rPr lang="en-US" sz="1400" dirty="0"/>
              <a:t>(A regular bus station of line </a:t>
            </a:r>
            <a:r>
              <a:rPr lang="en-US" sz="1400" b="1" dirty="0">
                <a:solidFill>
                  <a:srgbClr val="00B050"/>
                </a:solidFill>
              </a:rPr>
              <a:t>A</a:t>
            </a:r>
            <a:r>
              <a:rPr lang="en-US" sz="1400" dirty="0"/>
              <a:t>)</a:t>
            </a:r>
            <a:br>
              <a:rPr lang="en-US" sz="1400" dirty="0"/>
            </a:br>
            <a:r>
              <a:rPr lang="en-US" sz="1400" b="1" dirty="0"/>
              <a:t>With people</a:t>
            </a:r>
            <a:endParaRPr lang="he-IL" sz="1400" b="1" dirty="0"/>
          </a:p>
        </p:txBody>
      </p:sp>
      <p:cxnSp>
        <p:nvCxnSpPr>
          <p:cNvPr id="22" name="מחבר חץ ישר 21">
            <a:extLst>
              <a:ext uri="{FF2B5EF4-FFF2-40B4-BE49-F238E27FC236}">
                <a16:creationId xmlns:a16="http://schemas.microsoft.com/office/drawing/2014/main" id="{7FAA0816-0DAA-46BA-B032-5D1E54BD2932}"/>
              </a:ext>
            </a:extLst>
          </p:cNvPr>
          <p:cNvCxnSpPr>
            <a:cxnSpLocks/>
            <a:stCxn id="23" idx="3"/>
          </p:cNvCxnSpPr>
          <p:nvPr/>
        </p:nvCxnSpPr>
        <p:spPr>
          <a:xfrm>
            <a:off x="2312734" y="2882693"/>
            <a:ext cx="2664380" cy="56953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9">
            <a:extLst>
              <a:ext uri="{FF2B5EF4-FFF2-40B4-BE49-F238E27FC236}">
                <a16:creationId xmlns:a16="http://schemas.microsoft.com/office/drawing/2014/main" id="{4BC98EE6-60BC-497B-AA07-1F6D899966C9}"/>
              </a:ext>
            </a:extLst>
          </p:cNvPr>
          <p:cNvSpPr txBox="1"/>
          <p:nvPr/>
        </p:nvSpPr>
        <p:spPr>
          <a:xfrm>
            <a:off x="491298" y="2513361"/>
            <a:ext cx="1821436" cy="738664"/>
          </a:xfrm>
          <a:prstGeom prst="rect">
            <a:avLst/>
          </a:prstGeom>
          <a:noFill/>
          <a:ln w="3175">
            <a:solidFill>
              <a:schemeClr val="tx1"/>
            </a:solidFill>
          </a:ln>
        </p:spPr>
        <p:txBody>
          <a:bodyPr wrap="square" rtlCol="1">
            <a:spAutoFit/>
          </a:bodyPr>
          <a:lstStyle/>
          <a:p>
            <a:pPr algn="ctr" rtl="0"/>
            <a:r>
              <a:rPr lang="en-US" sz="1400" dirty="0"/>
              <a:t>Bus station B1</a:t>
            </a:r>
          </a:p>
          <a:p>
            <a:pPr algn="ctr" rtl="0"/>
            <a:r>
              <a:rPr lang="en-US" sz="1400" dirty="0"/>
              <a:t>(A regular bus station of line </a:t>
            </a:r>
            <a:r>
              <a:rPr lang="en-US" sz="1400" b="1" dirty="0">
                <a:solidFill>
                  <a:schemeClr val="accent2"/>
                </a:solidFill>
              </a:rPr>
              <a:t>B</a:t>
            </a:r>
            <a:r>
              <a:rPr lang="en-US" sz="1400" dirty="0"/>
              <a:t>)</a:t>
            </a:r>
            <a:endParaRPr lang="he-IL" sz="1400" dirty="0"/>
          </a:p>
        </p:txBody>
      </p:sp>
      <p:cxnSp>
        <p:nvCxnSpPr>
          <p:cNvPr id="27" name="מחבר חץ ישר 26">
            <a:extLst>
              <a:ext uri="{FF2B5EF4-FFF2-40B4-BE49-F238E27FC236}">
                <a16:creationId xmlns:a16="http://schemas.microsoft.com/office/drawing/2014/main" id="{ED6A6D71-CA2A-4D45-AF64-3D928170DA3D}"/>
              </a:ext>
            </a:extLst>
          </p:cNvPr>
          <p:cNvCxnSpPr>
            <a:cxnSpLocks/>
            <a:stCxn id="28" idx="1"/>
          </p:cNvCxnSpPr>
          <p:nvPr/>
        </p:nvCxnSpPr>
        <p:spPr>
          <a:xfrm flipH="1">
            <a:off x="7373073" y="3984726"/>
            <a:ext cx="2148838" cy="39984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9">
            <a:extLst>
              <a:ext uri="{FF2B5EF4-FFF2-40B4-BE49-F238E27FC236}">
                <a16:creationId xmlns:a16="http://schemas.microsoft.com/office/drawing/2014/main" id="{B12426A9-7114-451E-95BE-3F2F8AF19AB6}"/>
              </a:ext>
            </a:extLst>
          </p:cNvPr>
          <p:cNvSpPr txBox="1"/>
          <p:nvPr/>
        </p:nvSpPr>
        <p:spPr>
          <a:xfrm>
            <a:off x="9521911" y="3830837"/>
            <a:ext cx="1619394" cy="307777"/>
          </a:xfrm>
          <a:prstGeom prst="rect">
            <a:avLst/>
          </a:prstGeom>
          <a:noFill/>
          <a:ln w="3175">
            <a:solidFill>
              <a:schemeClr val="tx1"/>
            </a:solidFill>
          </a:ln>
        </p:spPr>
        <p:txBody>
          <a:bodyPr wrap="square" rtlCol="1">
            <a:spAutoFit/>
          </a:bodyPr>
          <a:lstStyle/>
          <a:p>
            <a:pPr algn="ctr" rtl="0"/>
            <a:r>
              <a:rPr lang="en-US" sz="1400" dirty="0"/>
              <a:t>An </a:t>
            </a:r>
            <a:r>
              <a:rPr lang="en-US" sz="1400" b="1" dirty="0"/>
              <a:t>empty</a:t>
            </a:r>
            <a:r>
              <a:rPr lang="en-US" sz="1400" dirty="0"/>
              <a:t> station</a:t>
            </a:r>
            <a:endParaRPr lang="he-IL" sz="1400" b="1" dirty="0"/>
          </a:p>
        </p:txBody>
      </p:sp>
      <p:cxnSp>
        <p:nvCxnSpPr>
          <p:cNvPr id="37" name="מחבר חץ ישר 36">
            <a:extLst>
              <a:ext uri="{FF2B5EF4-FFF2-40B4-BE49-F238E27FC236}">
                <a16:creationId xmlns:a16="http://schemas.microsoft.com/office/drawing/2014/main" id="{ADC20C40-CE5B-41DB-A384-F329D3686B87}"/>
              </a:ext>
            </a:extLst>
          </p:cNvPr>
          <p:cNvCxnSpPr>
            <a:cxnSpLocks/>
            <a:stCxn id="38" idx="3"/>
          </p:cNvCxnSpPr>
          <p:nvPr/>
        </p:nvCxnSpPr>
        <p:spPr>
          <a:xfrm flipV="1">
            <a:off x="2063699" y="5436610"/>
            <a:ext cx="1478154" cy="9794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9">
            <a:extLst>
              <a:ext uri="{FF2B5EF4-FFF2-40B4-BE49-F238E27FC236}">
                <a16:creationId xmlns:a16="http://schemas.microsoft.com/office/drawing/2014/main" id="{5DE58030-8734-4459-B134-750BF7668840}"/>
              </a:ext>
            </a:extLst>
          </p:cNvPr>
          <p:cNvSpPr txBox="1"/>
          <p:nvPr/>
        </p:nvSpPr>
        <p:spPr>
          <a:xfrm>
            <a:off x="448238" y="5272949"/>
            <a:ext cx="1615461" cy="523220"/>
          </a:xfrm>
          <a:prstGeom prst="rect">
            <a:avLst/>
          </a:prstGeom>
          <a:noFill/>
          <a:ln w="3175">
            <a:solidFill>
              <a:schemeClr val="tx1"/>
            </a:solidFill>
          </a:ln>
        </p:spPr>
        <p:txBody>
          <a:bodyPr wrap="square" rtlCol="1">
            <a:spAutoFit/>
          </a:bodyPr>
          <a:lstStyle/>
          <a:p>
            <a:pPr algn="ctr" rtl="0"/>
            <a:r>
              <a:rPr lang="en-US" sz="1400" dirty="0"/>
              <a:t>Line B bus –</a:t>
            </a:r>
          </a:p>
          <a:p>
            <a:pPr algn="ctr" rtl="0"/>
            <a:r>
              <a:rPr lang="en-US" sz="1400" b="1" dirty="0">
                <a:solidFill>
                  <a:schemeClr val="accent2"/>
                </a:solidFill>
              </a:rPr>
              <a:t>Orange</a:t>
            </a:r>
            <a:r>
              <a:rPr lang="en-US" sz="1400" dirty="0"/>
              <a:t> bus</a:t>
            </a:r>
            <a:endParaRPr lang="he-IL" sz="1400" b="1" dirty="0"/>
          </a:p>
        </p:txBody>
      </p:sp>
      <p:cxnSp>
        <p:nvCxnSpPr>
          <p:cNvPr id="44" name="מחבר חץ ישר 43">
            <a:extLst>
              <a:ext uri="{FF2B5EF4-FFF2-40B4-BE49-F238E27FC236}">
                <a16:creationId xmlns:a16="http://schemas.microsoft.com/office/drawing/2014/main" id="{F2B154DA-D691-45BB-921E-CA92F7604183}"/>
              </a:ext>
            </a:extLst>
          </p:cNvPr>
          <p:cNvCxnSpPr>
            <a:cxnSpLocks/>
          </p:cNvCxnSpPr>
          <p:nvPr/>
        </p:nvCxnSpPr>
        <p:spPr>
          <a:xfrm flipH="1">
            <a:off x="6435524" y="1437290"/>
            <a:ext cx="706056" cy="81977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9">
            <a:extLst>
              <a:ext uri="{FF2B5EF4-FFF2-40B4-BE49-F238E27FC236}">
                <a16:creationId xmlns:a16="http://schemas.microsoft.com/office/drawing/2014/main" id="{704870AE-37F0-4C42-9AF4-ECE53435C3D1}"/>
              </a:ext>
            </a:extLst>
          </p:cNvPr>
          <p:cNvSpPr txBox="1"/>
          <p:nvPr/>
        </p:nvSpPr>
        <p:spPr>
          <a:xfrm>
            <a:off x="7141580" y="934302"/>
            <a:ext cx="1446835" cy="523220"/>
          </a:xfrm>
          <a:prstGeom prst="rect">
            <a:avLst/>
          </a:prstGeom>
          <a:noFill/>
          <a:ln w="3175">
            <a:solidFill>
              <a:schemeClr val="tx1"/>
            </a:solidFill>
          </a:ln>
        </p:spPr>
        <p:txBody>
          <a:bodyPr wrap="square" rtlCol="1">
            <a:spAutoFit/>
          </a:bodyPr>
          <a:lstStyle/>
          <a:p>
            <a:pPr algn="ctr" rtl="0"/>
            <a:r>
              <a:rPr lang="en-US" sz="1400" dirty="0"/>
              <a:t>A </a:t>
            </a:r>
            <a:r>
              <a:rPr lang="en-US" sz="1400" b="1" dirty="0"/>
              <a:t>reserve</a:t>
            </a:r>
            <a:r>
              <a:rPr lang="en-US" sz="1400" dirty="0"/>
              <a:t> bus -</a:t>
            </a:r>
            <a:br>
              <a:rPr lang="en-US" sz="1400" b="1" dirty="0">
                <a:solidFill>
                  <a:srgbClr val="19C3FF"/>
                </a:solidFill>
              </a:rPr>
            </a:br>
            <a:r>
              <a:rPr lang="en-US" sz="1400" b="1" dirty="0">
                <a:solidFill>
                  <a:srgbClr val="19C3FF"/>
                </a:solidFill>
              </a:rPr>
              <a:t>Blue</a:t>
            </a:r>
            <a:r>
              <a:rPr lang="en-US" sz="1400" dirty="0"/>
              <a:t> bus</a:t>
            </a:r>
            <a:endParaRPr lang="he-IL" sz="1400" b="1" dirty="0"/>
          </a:p>
        </p:txBody>
      </p:sp>
      <p:cxnSp>
        <p:nvCxnSpPr>
          <p:cNvPr id="54" name="מחבר חץ ישר 53">
            <a:extLst>
              <a:ext uri="{FF2B5EF4-FFF2-40B4-BE49-F238E27FC236}">
                <a16:creationId xmlns:a16="http://schemas.microsoft.com/office/drawing/2014/main" id="{FB694863-B6AD-4AEF-81DF-8C1A450A046A}"/>
              </a:ext>
            </a:extLst>
          </p:cNvPr>
          <p:cNvCxnSpPr>
            <a:cxnSpLocks/>
          </p:cNvCxnSpPr>
          <p:nvPr/>
        </p:nvCxnSpPr>
        <p:spPr>
          <a:xfrm flipH="1" flipV="1">
            <a:off x="6588936" y="5116141"/>
            <a:ext cx="2725962" cy="65594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9">
            <a:extLst>
              <a:ext uri="{FF2B5EF4-FFF2-40B4-BE49-F238E27FC236}">
                <a16:creationId xmlns:a16="http://schemas.microsoft.com/office/drawing/2014/main" id="{032D9A8A-665F-4471-81A4-59A5AC6386FC}"/>
              </a:ext>
            </a:extLst>
          </p:cNvPr>
          <p:cNvSpPr txBox="1"/>
          <p:nvPr/>
        </p:nvSpPr>
        <p:spPr>
          <a:xfrm>
            <a:off x="9314898" y="5510479"/>
            <a:ext cx="1405132" cy="523220"/>
          </a:xfrm>
          <a:prstGeom prst="rect">
            <a:avLst/>
          </a:prstGeom>
          <a:noFill/>
          <a:ln w="3175">
            <a:solidFill>
              <a:schemeClr val="tx1"/>
            </a:solidFill>
          </a:ln>
        </p:spPr>
        <p:txBody>
          <a:bodyPr wrap="square" rtlCol="1">
            <a:spAutoFit/>
          </a:bodyPr>
          <a:lstStyle/>
          <a:p>
            <a:pPr algn="ctr" rtl="0"/>
            <a:r>
              <a:rPr lang="en-US" sz="1400" dirty="0"/>
              <a:t>Line A bus – </a:t>
            </a:r>
            <a:br>
              <a:rPr lang="en-US" sz="1400" dirty="0"/>
            </a:br>
            <a:r>
              <a:rPr lang="en-US" sz="1400" b="1" dirty="0">
                <a:solidFill>
                  <a:srgbClr val="00B050"/>
                </a:solidFill>
              </a:rPr>
              <a:t>Green</a:t>
            </a:r>
            <a:r>
              <a:rPr lang="en-US" sz="1400" dirty="0"/>
              <a:t> bus</a:t>
            </a:r>
            <a:endParaRPr lang="he-IL" sz="1400" b="1" dirty="0"/>
          </a:p>
        </p:txBody>
      </p:sp>
    </p:spTree>
    <p:extLst>
      <p:ext uri="{BB962C8B-B14F-4D97-AF65-F5344CB8AC3E}">
        <p14:creationId xmlns:p14="http://schemas.microsoft.com/office/powerpoint/2010/main" val="76397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6" grpId="0" animBg="1"/>
      <p:bldP spid="20" grpId="0" animBg="1"/>
      <p:bldP spid="23" grpId="0" animBg="1"/>
      <p:bldP spid="28" grpId="0" animBg="1"/>
      <p:bldP spid="38" grpId="0" animBg="1"/>
      <p:bldP spid="45" grpId="0" animBg="1"/>
      <p:bldP spid="5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98425"/>
            <a:ext cx="10515600" cy="1325563"/>
          </a:xfrm>
        </p:spPr>
        <p:txBody>
          <a:bodyPr/>
          <a:lstStyle/>
          <a:p>
            <a:pPr algn="ctr"/>
            <a:r>
              <a:rPr lang="en-US" b="1" dirty="0"/>
              <a:t>Simulator</a:t>
            </a:r>
            <a:endParaRPr lang="he-IL" dirty="0"/>
          </a:p>
        </p:txBody>
      </p:sp>
      <p:sp>
        <p:nvSpPr>
          <p:cNvPr id="10" name="TextBox 9"/>
          <p:cNvSpPr txBox="1"/>
          <p:nvPr/>
        </p:nvSpPr>
        <p:spPr>
          <a:xfrm>
            <a:off x="7806347" y="1134586"/>
            <a:ext cx="4269185" cy="4357218"/>
          </a:xfrm>
          <a:prstGeom prst="rect">
            <a:avLst/>
          </a:prstGeom>
          <a:noFill/>
        </p:spPr>
        <p:txBody>
          <a:bodyPr wrap="square" rtlCol="1">
            <a:spAutoFit/>
          </a:bodyPr>
          <a:lstStyle/>
          <a:p>
            <a:pPr algn="l" rtl="0">
              <a:lnSpc>
                <a:spcPct val="150000"/>
              </a:lnSpc>
            </a:pPr>
            <a:r>
              <a:rPr lang="en-US" sz="1600" b="1" dirty="0"/>
              <a:t>Control Panel:</a:t>
            </a:r>
          </a:p>
          <a:p>
            <a:pPr marL="342900" indent="-342900" algn="l" rtl="0">
              <a:lnSpc>
                <a:spcPct val="150000"/>
              </a:lnSpc>
              <a:buAutoNum type="arabicPeriod"/>
            </a:pPr>
            <a:r>
              <a:rPr lang="en-US" sz="1200" b="1" dirty="0"/>
              <a:t>The top table </a:t>
            </a:r>
            <a:r>
              <a:rPr lang="en-US" sz="1200" dirty="0"/>
              <a:t>reflects the current state of each bus</a:t>
            </a:r>
          </a:p>
          <a:p>
            <a:pPr marL="800100" lvl="1" indent="-342900" algn="l" rtl="0">
              <a:lnSpc>
                <a:spcPct val="150000"/>
              </a:lnSpc>
              <a:buFont typeface="Arial" panose="020B0604020202020204" pitchFamily="34" charset="0"/>
              <a:buChar char="•"/>
            </a:pPr>
            <a:r>
              <a:rPr lang="en-US" sz="1200" dirty="0"/>
              <a:t>Which line it is currently serving</a:t>
            </a:r>
          </a:p>
          <a:p>
            <a:pPr marL="742950" lvl="1" indent="-285750" algn="l" rtl="0">
              <a:lnSpc>
                <a:spcPct val="150000"/>
              </a:lnSpc>
              <a:buFont typeface="Arial" panose="020B0604020202020204" pitchFamily="34" charset="0"/>
              <a:buChar char="•"/>
            </a:pPr>
            <a:r>
              <a:rPr lang="en-US" sz="1200" dirty="0"/>
              <a:t>Is it full</a:t>
            </a:r>
          </a:p>
          <a:p>
            <a:pPr marL="742950" lvl="1" indent="-285750" algn="l" rtl="0">
              <a:lnSpc>
                <a:spcPct val="150000"/>
              </a:lnSpc>
              <a:buFont typeface="Arial" panose="020B0604020202020204" pitchFamily="34" charset="0"/>
              <a:buChar char="•"/>
            </a:pPr>
            <a:r>
              <a:rPr lang="en-US" sz="1200" dirty="0"/>
              <a:t>Did some passenger on the bus requested to go off at the next station</a:t>
            </a:r>
          </a:p>
          <a:p>
            <a:pPr marL="742950" lvl="1" indent="-285750" algn="l" rtl="0">
              <a:lnSpc>
                <a:spcPct val="150000"/>
              </a:lnSpc>
              <a:buFont typeface="Arial" panose="020B0604020202020204" pitchFamily="34" charset="0"/>
              <a:buChar char="•"/>
            </a:pPr>
            <a:r>
              <a:rPr lang="en-US" sz="1200" dirty="0"/>
              <a:t>How many rounds  it has left until it must go refuel at the gas station</a:t>
            </a:r>
          </a:p>
          <a:p>
            <a:pPr marL="342900" indent="-342900" algn="l" rtl="0">
              <a:lnSpc>
                <a:spcPct val="150000"/>
              </a:lnSpc>
              <a:buFont typeface="+mj-lt"/>
              <a:buAutoNum type="arabicPeriod"/>
            </a:pPr>
            <a:r>
              <a:rPr lang="en-US" sz="1200" b="1" dirty="0"/>
              <a:t>The bottom table </a:t>
            </a:r>
            <a:r>
              <a:rPr lang="en-US" sz="1200" dirty="0"/>
              <a:t>reflects the current state of each line</a:t>
            </a:r>
          </a:p>
          <a:p>
            <a:pPr marL="742950" lvl="1" indent="-285750" algn="l" rtl="0">
              <a:lnSpc>
                <a:spcPct val="150000"/>
              </a:lnSpc>
              <a:buFont typeface="Arial" panose="020B0604020202020204" pitchFamily="34" charset="0"/>
              <a:buChar char="•"/>
            </a:pPr>
            <a:r>
              <a:rPr lang="en-US" sz="1200" dirty="0"/>
              <a:t>Backup Request - Is this line experiencing congestion and needs an extra bus to be sent (this alert is raised once Missed Pickups reaches 3 times)</a:t>
            </a:r>
          </a:p>
          <a:p>
            <a:pPr marL="742950" lvl="1" indent="-285750" algn="l" rtl="0">
              <a:lnSpc>
                <a:spcPct val="150000"/>
              </a:lnSpc>
              <a:buFont typeface="Arial" panose="020B0604020202020204" pitchFamily="34" charset="0"/>
              <a:buChar char="•"/>
            </a:pPr>
            <a:r>
              <a:rPr lang="en-US" sz="1200" dirty="0"/>
              <a:t>Missed Pickups - counts the number of times a bus that serves this line had to skip passengers waiting at some station because it was full.</a:t>
            </a:r>
          </a:p>
        </p:txBody>
      </p:sp>
      <p:pic>
        <p:nvPicPr>
          <p:cNvPr id="5" name="תמונה 4">
            <a:extLst>
              <a:ext uri="{FF2B5EF4-FFF2-40B4-BE49-F238E27FC236}">
                <a16:creationId xmlns:a16="http://schemas.microsoft.com/office/drawing/2014/main" id="{B5F6FC5B-343A-4FA2-A4CA-E545C0177A32}"/>
              </a:ext>
            </a:extLst>
          </p:cNvPr>
          <p:cNvPicPr>
            <a:picLocks noChangeAspect="1"/>
          </p:cNvPicPr>
          <p:nvPr/>
        </p:nvPicPr>
        <p:blipFill rotWithShape="1">
          <a:blip r:embed="rId3"/>
          <a:srcRect l="1773" t="-293"/>
          <a:stretch/>
        </p:blipFill>
        <p:spPr>
          <a:xfrm>
            <a:off x="173618" y="1412113"/>
            <a:ext cx="7517704" cy="3966942"/>
          </a:xfrm>
          <a:prstGeom prst="rect">
            <a:avLst/>
          </a:prstGeom>
          <a:ln>
            <a:solidFill>
              <a:srgbClr val="0D0D0D"/>
            </a:solidFill>
          </a:ln>
        </p:spPr>
      </p:pic>
      <p:sp>
        <p:nvSpPr>
          <p:cNvPr id="3" name="מלבן 2">
            <a:extLst>
              <a:ext uri="{FF2B5EF4-FFF2-40B4-BE49-F238E27FC236}">
                <a16:creationId xmlns:a16="http://schemas.microsoft.com/office/drawing/2014/main" id="{1C88A290-504B-4DFC-B7EB-E494BE8BC5B8}"/>
              </a:ext>
            </a:extLst>
          </p:cNvPr>
          <p:cNvSpPr/>
          <p:nvPr/>
        </p:nvSpPr>
        <p:spPr>
          <a:xfrm>
            <a:off x="4752974" y="1412113"/>
            <a:ext cx="2971801" cy="135966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616885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98425"/>
            <a:ext cx="10515600" cy="1325563"/>
          </a:xfrm>
        </p:spPr>
        <p:txBody>
          <a:bodyPr/>
          <a:lstStyle/>
          <a:p>
            <a:pPr algn="ctr"/>
            <a:r>
              <a:rPr lang="en-US" b="1" dirty="0"/>
              <a:t>Simulator</a:t>
            </a:r>
            <a:endParaRPr lang="he-IL" dirty="0"/>
          </a:p>
        </p:txBody>
      </p:sp>
      <p:sp>
        <p:nvSpPr>
          <p:cNvPr id="10" name="TextBox 9"/>
          <p:cNvSpPr txBox="1"/>
          <p:nvPr/>
        </p:nvSpPr>
        <p:spPr>
          <a:xfrm>
            <a:off x="7804705" y="1147010"/>
            <a:ext cx="4269185" cy="3248005"/>
          </a:xfrm>
          <a:prstGeom prst="rect">
            <a:avLst/>
          </a:prstGeom>
          <a:noFill/>
        </p:spPr>
        <p:txBody>
          <a:bodyPr wrap="square" rtlCol="1">
            <a:spAutoFit/>
          </a:bodyPr>
          <a:lstStyle/>
          <a:p>
            <a:pPr algn="l" rtl="0">
              <a:lnSpc>
                <a:spcPct val="150000"/>
              </a:lnSpc>
            </a:pPr>
            <a:r>
              <a:rPr lang="en-US" sz="1600" b="1" dirty="0"/>
              <a:t>Scenarios:</a:t>
            </a:r>
          </a:p>
          <a:p>
            <a:pPr marL="342900" indent="-342900" algn="l" rtl="0">
              <a:lnSpc>
                <a:spcPct val="150000"/>
              </a:lnSpc>
              <a:buFont typeface="+mj-lt"/>
              <a:buAutoNum type="arabicPeriod"/>
            </a:pPr>
            <a:r>
              <a:rPr lang="en-US" sz="1200" b="1" dirty="0"/>
              <a:t>Rain</a:t>
            </a:r>
            <a:r>
              <a:rPr lang="en-US" sz="1200" dirty="0"/>
              <a:t>:</a:t>
            </a:r>
            <a:br>
              <a:rPr lang="en-US" sz="1200" dirty="0"/>
            </a:br>
            <a:r>
              <a:rPr lang="en-US" sz="1200" dirty="0"/>
              <a:t>During rain, in order to avoid making people waiting outside, the busses stop at each station (unless it need to refuel).</a:t>
            </a:r>
            <a:br>
              <a:rPr lang="en-US" sz="1200" dirty="0"/>
            </a:br>
            <a:endParaRPr lang="en-US" sz="1200" dirty="0"/>
          </a:p>
          <a:p>
            <a:pPr marL="342900" indent="-342900" algn="l" rtl="0">
              <a:lnSpc>
                <a:spcPct val="150000"/>
              </a:lnSpc>
              <a:buFont typeface="+mj-lt"/>
              <a:buAutoNum type="arabicPeriod"/>
            </a:pPr>
            <a:r>
              <a:rPr lang="en-US" sz="1200" b="1" dirty="0"/>
              <a:t>Rush</a:t>
            </a:r>
            <a:r>
              <a:rPr lang="en-US" sz="1200" dirty="0"/>
              <a:t> </a:t>
            </a:r>
            <a:r>
              <a:rPr lang="en-US" sz="1200" b="1" dirty="0"/>
              <a:t>Hour</a:t>
            </a:r>
            <a:r>
              <a:rPr lang="en-US" sz="1200" dirty="0"/>
              <a:t>:</a:t>
            </a:r>
            <a:br>
              <a:rPr lang="en-US" sz="1200" dirty="0"/>
            </a:br>
            <a:r>
              <a:rPr lang="en-US" sz="1200" dirty="0"/>
              <a:t>During rush hours, there is higher probability that there will be passengers waiting in stations and that the bus will be full. This will trigger sending the reserve busses more frequently.</a:t>
            </a:r>
            <a:endParaRPr lang="he-IL" sz="1200" dirty="0"/>
          </a:p>
        </p:txBody>
      </p:sp>
      <p:pic>
        <p:nvPicPr>
          <p:cNvPr id="14" name="תמונה 13">
            <a:extLst>
              <a:ext uri="{FF2B5EF4-FFF2-40B4-BE49-F238E27FC236}">
                <a16:creationId xmlns:a16="http://schemas.microsoft.com/office/drawing/2014/main" id="{A3FA6BDF-1A3F-4E79-A68D-BCA8032410E2}"/>
              </a:ext>
            </a:extLst>
          </p:cNvPr>
          <p:cNvPicPr>
            <a:picLocks noChangeAspect="1"/>
          </p:cNvPicPr>
          <p:nvPr/>
        </p:nvPicPr>
        <p:blipFill rotWithShape="1">
          <a:blip r:embed="rId3"/>
          <a:srcRect l="1773" t="-293"/>
          <a:stretch/>
        </p:blipFill>
        <p:spPr>
          <a:xfrm>
            <a:off x="173618" y="1412113"/>
            <a:ext cx="7517704" cy="3966942"/>
          </a:xfrm>
          <a:prstGeom prst="rect">
            <a:avLst/>
          </a:prstGeom>
          <a:ln>
            <a:solidFill>
              <a:srgbClr val="0D0D0D"/>
            </a:solidFill>
          </a:ln>
        </p:spPr>
      </p:pic>
      <p:sp>
        <p:nvSpPr>
          <p:cNvPr id="15" name="מלבן 14">
            <a:extLst>
              <a:ext uri="{FF2B5EF4-FFF2-40B4-BE49-F238E27FC236}">
                <a16:creationId xmlns:a16="http://schemas.microsoft.com/office/drawing/2014/main" id="{95BA1E04-EFD9-4755-AFBE-53B0DBE06929}"/>
              </a:ext>
            </a:extLst>
          </p:cNvPr>
          <p:cNvSpPr/>
          <p:nvPr/>
        </p:nvSpPr>
        <p:spPr>
          <a:xfrm>
            <a:off x="4752974" y="2776219"/>
            <a:ext cx="2971801" cy="39687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128356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98425"/>
            <a:ext cx="10515600" cy="1325563"/>
          </a:xfrm>
        </p:spPr>
        <p:txBody>
          <a:bodyPr/>
          <a:lstStyle/>
          <a:p>
            <a:pPr algn="ctr"/>
            <a:r>
              <a:rPr lang="en-US" b="1" dirty="0"/>
              <a:t>Simulator</a:t>
            </a:r>
            <a:endParaRPr lang="he-IL" dirty="0"/>
          </a:p>
        </p:txBody>
      </p:sp>
      <p:sp>
        <p:nvSpPr>
          <p:cNvPr id="10" name="TextBox 9"/>
          <p:cNvSpPr txBox="1"/>
          <p:nvPr/>
        </p:nvSpPr>
        <p:spPr>
          <a:xfrm>
            <a:off x="7813967" y="1159443"/>
            <a:ext cx="4269185" cy="4311052"/>
          </a:xfrm>
          <a:prstGeom prst="rect">
            <a:avLst/>
          </a:prstGeom>
          <a:noFill/>
        </p:spPr>
        <p:txBody>
          <a:bodyPr wrap="square" rtlCol="1">
            <a:spAutoFit/>
          </a:bodyPr>
          <a:lstStyle/>
          <a:p>
            <a:pPr algn="l" rtl="0">
              <a:lnSpc>
                <a:spcPct val="150000"/>
              </a:lnSpc>
            </a:pPr>
            <a:r>
              <a:rPr lang="en-US" sz="1600" b="1" dirty="0"/>
              <a:t>Manual Mode:</a:t>
            </a:r>
          </a:p>
          <a:p>
            <a:pPr marL="342900" indent="-342900" algn="l" rtl="0">
              <a:lnSpc>
                <a:spcPct val="150000"/>
              </a:lnSpc>
              <a:buAutoNum type="arabicPeriod"/>
            </a:pPr>
            <a:r>
              <a:rPr lang="en-US" sz="1200" dirty="0"/>
              <a:t>To enter to manual mode, press the “Manual” button.</a:t>
            </a:r>
          </a:p>
          <a:p>
            <a:pPr marL="342900" indent="-342900" algn="l" rtl="0">
              <a:lnSpc>
                <a:spcPct val="150000"/>
              </a:lnSpc>
              <a:buAutoNum type="arabicPeriod"/>
            </a:pPr>
            <a:r>
              <a:rPr lang="en-US" sz="1200" dirty="0"/>
              <a:t> For each bus, check the relevant box if you want it to be full or press the STOP button of the bus.</a:t>
            </a:r>
            <a:br>
              <a:rPr lang="en-US" sz="1200" dirty="0"/>
            </a:br>
            <a:r>
              <a:rPr lang="en-US" sz="1200" u="sng" dirty="0"/>
              <a:t>Notes:</a:t>
            </a:r>
            <a:endParaRPr lang="en-US" sz="1200" dirty="0"/>
          </a:p>
          <a:p>
            <a:pPr marL="742950" lvl="1" indent="-285750" algn="l" rtl="0">
              <a:lnSpc>
                <a:spcPct val="150000"/>
              </a:lnSpc>
              <a:buFont typeface="Arial" panose="020B0604020202020204" pitchFamily="34" charset="0"/>
              <a:buChar char="•"/>
            </a:pPr>
            <a:r>
              <a:rPr lang="en-US" sz="1200" dirty="0"/>
              <a:t>Once checked, the bus will keep being full/with STOP pressed until it stops at a station to drop off passengers.</a:t>
            </a:r>
          </a:p>
          <a:p>
            <a:pPr marL="742950" lvl="1" indent="-285750" algn="l" rtl="0">
              <a:lnSpc>
                <a:spcPct val="150000"/>
              </a:lnSpc>
              <a:buFont typeface="Arial" panose="020B0604020202020204" pitchFamily="34" charset="0"/>
              <a:buChar char="•"/>
            </a:pPr>
            <a:r>
              <a:rPr lang="en-US" sz="1200" dirty="0"/>
              <a:t>If a reserve bus is not currently in use, than its relevant checkboxes are disabled.</a:t>
            </a:r>
          </a:p>
          <a:p>
            <a:pPr marL="285750" indent="-285750" algn="l" rtl="0">
              <a:lnSpc>
                <a:spcPct val="150000"/>
              </a:lnSpc>
              <a:buFont typeface="+mj-lt"/>
              <a:buAutoNum type="arabicPeriod"/>
            </a:pPr>
            <a:r>
              <a:rPr lang="en-US" sz="1200" dirty="0"/>
              <a:t>For each station, check the relevant box if you want to have passengers waiting in it. </a:t>
            </a:r>
            <a:br>
              <a:rPr lang="en-US" sz="1200" dirty="0"/>
            </a:br>
            <a:r>
              <a:rPr lang="en-US" sz="1200" u="sng" dirty="0"/>
              <a:t>Note</a:t>
            </a:r>
            <a:r>
              <a:rPr lang="en-US" sz="1200" dirty="0"/>
              <a:t>:</a:t>
            </a:r>
          </a:p>
          <a:p>
            <a:pPr marL="742950" lvl="1" indent="-285750" algn="l" rtl="0">
              <a:lnSpc>
                <a:spcPct val="150000"/>
              </a:lnSpc>
              <a:buFont typeface="Arial" panose="020B0604020202020204" pitchFamily="34" charset="0"/>
              <a:buChar char="•"/>
            </a:pPr>
            <a:r>
              <a:rPr lang="en-US" sz="1200" dirty="0"/>
              <a:t>Once checked, the passengers will remain at the station until some bus picks them up.</a:t>
            </a:r>
          </a:p>
        </p:txBody>
      </p:sp>
      <p:pic>
        <p:nvPicPr>
          <p:cNvPr id="7" name="תמונה 6">
            <a:extLst>
              <a:ext uri="{FF2B5EF4-FFF2-40B4-BE49-F238E27FC236}">
                <a16:creationId xmlns:a16="http://schemas.microsoft.com/office/drawing/2014/main" id="{96700C15-1D9F-4366-87D6-48B874DE2630}"/>
              </a:ext>
            </a:extLst>
          </p:cNvPr>
          <p:cNvPicPr>
            <a:picLocks noChangeAspect="1"/>
          </p:cNvPicPr>
          <p:nvPr/>
        </p:nvPicPr>
        <p:blipFill>
          <a:blip r:embed="rId3"/>
          <a:stretch>
            <a:fillRect/>
          </a:stretch>
        </p:blipFill>
        <p:spPr>
          <a:xfrm>
            <a:off x="195863" y="1573344"/>
            <a:ext cx="7549747" cy="3966941"/>
          </a:xfrm>
          <a:prstGeom prst="rect">
            <a:avLst/>
          </a:prstGeom>
          <a:ln>
            <a:solidFill>
              <a:srgbClr val="0D0D0D"/>
            </a:solidFill>
          </a:ln>
        </p:spPr>
      </p:pic>
      <p:sp>
        <p:nvSpPr>
          <p:cNvPr id="8" name="מלבן 7">
            <a:extLst>
              <a:ext uri="{FF2B5EF4-FFF2-40B4-BE49-F238E27FC236}">
                <a16:creationId xmlns:a16="http://schemas.microsoft.com/office/drawing/2014/main" id="{C1BA9FF5-BDCA-4A11-9AF4-564D2FF34592}"/>
              </a:ext>
            </a:extLst>
          </p:cNvPr>
          <p:cNvSpPr/>
          <p:nvPr/>
        </p:nvSpPr>
        <p:spPr>
          <a:xfrm>
            <a:off x="4773809" y="3291257"/>
            <a:ext cx="2971801" cy="224902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28572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98425"/>
            <a:ext cx="10515600" cy="1325563"/>
          </a:xfrm>
        </p:spPr>
        <p:txBody>
          <a:bodyPr/>
          <a:lstStyle/>
          <a:p>
            <a:pPr algn="ctr"/>
            <a:r>
              <a:rPr lang="en-US" b="1" dirty="0"/>
              <a:t>Spectra Requirements</a:t>
            </a:r>
            <a:endParaRPr lang="he-IL" b="1" dirty="0"/>
          </a:p>
        </p:txBody>
      </p:sp>
      <p:sp>
        <p:nvSpPr>
          <p:cNvPr id="3" name="מציין מיקום תוכן 2"/>
          <p:cNvSpPr>
            <a:spLocks noGrp="1"/>
          </p:cNvSpPr>
          <p:nvPr>
            <p:ph idx="1"/>
          </p:nvPr>
        </p:nvSpPr>
        <p:spPr>
          <a:xfrm>
            <a:off x="838200" y="1133475"/>
            <a:ext cx="10858500" cy="5325197"/>
          </a:xfrm>
        </p:spPr>
        <p:txBody>
          <a:bodyPr>
            <a:normAutofit fontScale="85000" lnSpcReduction="10000"/>
          </a:bodyPr>
          <a:lstStyle/>
          <a:p>
            <a:pPr marL="457200" lvl="1" indent="0" algn="l" rtl="0">
              <a:lnSpc>
                <a:spcPct val="160000"/>
              </a:lnSpc>
              <a:buNone/>
            </a:pPr>
            <a:r>
              <a:rPr lang="en-US" b="1" dirty="0"/>
              <a:t>Manage a city busses network wisely in order to deal with congestions and changing demand</a:t>
            </a:r>
          </a:p>
          <a:p>
            <a:pPr lvl="1" algn="l" rtl="0">
              <a:lnSpc>
                <a:spcPct val="160000"/>
              </a:lnSpc>
            </a:pPr>
            <a:r>
              <a:rPr lang="en-US" dirty="0"/>
              <a:t>Raise an alert whenever a certain line experiences congestion.</a:t>
            </a:r>
          </a:p>
          <a:p>
            <a:pPr lvl="1" algn="l" rtl="0">
              <a:lnSpc>
                <a:spcPct val="160000"/>
              </a:lnSpc>
            </a:pPr>
            <a:r>
              <a:rPr lang="en-US" dirty="0"/>
              <a:t>Send another bus to help dealing with the congestion, if one is available.</a:t>
            </a:r>
          </a:p>
          <a:p>
            <a:pPr lvl="1" algn="l" rtl="0">
              <a:lnSpc>
                <a:spcPct val="160000"/>
              </a:lnSpc>
            </a:pPr>
            <a:r>
              <a:rPr lang="en-US" dirty="0"/>
              <a:t>Support 2 lines and 2 reserve busses.</a:t>
            </a:r>
          </a:p>
          <a:p>
            <a:pPr lvl="1" algn="l" rtl="0">
              <a:lnSpc>
                <a:spcPct val="160000"/>
              </a:lnSpc>
            </a:pPr>
            <a:r>
              <a:rPr lang="en-US" dirty="0"/>
              <a:t>Control in which stations the bus should stop, according to: </a:t>
            </a:r>
          </a:p>
          <a:p>
            <a:pPr marL="457200" lvl="1" indent="0" algn="l" rtl="0">
              <a:lnSpc>
                <a:spcPct val="160000"/>
              </a:lnSpc>
              <a:buNone/>
            </a:pPr>
            <a:r>
              <a:rPr lang="en-US" dirty="0"/>
              <a:t>	- A passenger’s request</a:t>
            </a:r>
          </a:p>
          <a:p>
            <a:pPr marL="457200" lvl="1" indent="0" algn="l" rtl="0">
              <a:lnSpc>
                <a:spcPct val="160000"/>
              </a:lnSpc>
              <a:buNone/>
            </a:pPr>
            <a:r>
              <a:rPr lang="en-US" dirty="0"/>
              <a:t>	- People waiting at the bus station</a:t>
            </a:r>
          </a:p>
          <a:p>
            <a:pPr marL="457200" lvl="1" indent="0" algn="l" rtl="0">
              <a:lnSpc>
                <a:spcPct val="160000"/>
              </a:lnSpc>
              <a:buNone/>
            </a:pPr>
            <a:r>
              <a:rPr lang="en-US" dirty="0"/>
              <a:t>	- Take in consideration whether or not the bus is currently full</a:t>
            </a:r>
          </a:p>
          <a:p>
            <a:pPr lvl="1" algn="l" rtl="0">
              <a:lnSpc>
                <a:spcPct val="160000"/>
              </a:lnSpc>
            </a:pPr>
            <a:r>
              <a:rPr lang="en-US" dirty="0"/>
              <a:t>Raise an alert to go to the gas station after a certain amount of rounds around the city.</a:t>
            </a:r>
          </a:p>
          <a:p>
            <a:pPr lvl="1" algn="l" rtl="0">
              <a:lnSpc>
                <a:spcPct val="160000"/>
              </a:lnSpc>
            </a:pPr>
            <a:r>
              <a:rPr lang="en-US" dirty="0"/>
              <a:t>Deal with rain condition.</a:t>
            </a:r>
          </a:p>
        </p:txBody>
      </p:sp>
    </p:spTree>
    <p:extLst>
      <p:ext uri="{BB962C8B-B14F-4D97-AF65-F5344CB8AC3E}">
        <p14:creationId xmlns:p14="http://schemas.microsoft.com/office/powerpoint/2010/main" val="984265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98425"/>
            <a:ext cx="10515600" cy="1325563"/>
          </a:xfrm>
        </p:spPr>
        <p:txBody>
          <a:bodyPr/>
          <a:lstStyle/>
          <a:p>
            <a:pPr algn="ctr"/>
            <a:r>
              <a:rPr lang="en-US" b="1" dirty="0"/>
              <a:t>Simulation Requirements</a:t>
            </a:r>
            <a:endParaRPr lang="he-IL" b="1" dirty="0"/>
          </a:p>
        </p:txBody>
      </p:sp>
      <p:sp>
        <p:nvSpPr>
          <p:cNvPr id="3" name="מציין מיקום תוכן 2"/>
          <p:cNvSpPr>
            <a:spLocks noGrp="1"/>
          </p:cNvSpPr>
          <p:nvPr>
            <p:ph idx="1"/>
          </p:nvPr>
        </p:nvSpPr>
        <p:spPr>
          <a:xfrm>
            <a:off x="952500" y="1492288"/>
            <a:ext cx="10744200" cy="4538119"/>
          </a:xfrm>
        </p:spPr>
        <p:txBody>
          <a:bodyPr>
            <a:normAutofit/>
          </a:bodyPr>
          <a:lstStyle/>
          <a:p>
            <a:pPr lvl="1" algn="l" rtl="0">
              <a:lnSpc>
                <a:spcPct val="150000"/>
              </a:lnSpc>
            </a:pPr>
            <a:r>
              <a:rPr lang="en-US" sz="2000" dirty="0"/>
              <a:t>Navigate the busses inside the city according to the line they currently serve.</a:t>
            </a:r>
          </a:p>
          <a:p>
            <a:pPr lvl="1" algn="l" rtl="0">
              <a:lnSpc>
                <a:spcPct val="150000"/>
              </a:lnSpc>
            </a:pPr>
            <a:r>
              <a:rPr lang="en-US" sz="2000" dirty="0"/>
              <a:t>Visualize when the bus stops or skips a station.</a:t>
            </a:r>
          </a:p>
          <a:p>
            <a:pPr lvl="1" algn="l" rtl="0">
              <a:lnSpc>
                <a:spcPct val="150000"/>
              </a:lnSpc>
            </a:pPr>
            <a:r>
              <a:rPr lang="en-US" sz="2000" dirty="0"/>
              <a:t>Visualize the reserve busses parking lot, to indicate that they are available for use.</a:t>
            </a:r>
          </a:p>
          <a:p>
            <a:pPr lvl="1" algn="l" rtl="0">
              <a:lnSpc>
                <a:spcPct val="150000"/>
              </a:lnSpc>
            </a:pPr>
            <a:r>
              <a:rPr lang="en-US" sz="2000" dirty="0"/>
              <a:t>Display the current state of each station by visualizing passengers in it.</a:t>
            </a:r>
          </a:p>
          <a:p>
            <a:pPr lvl="1" algn="l" rtl="0">
              <a:lnSpc>
                <a:spcPct val="150000"/>
              </a:lnSpc>
            </a:pPr>
            <a:r>
              <a:rPr lang="en-US" sz="2000" dirty="0"/>
              <a:t>Display the current state of the busses and lines using the Control Panel.</a:t>
            </a:r>
          </a:p>
          <a:p>
            <a:pPr lvl="1" algn="l" rtl="0">
              <a:lnSpc>
                <a:spcPct val="150000"/>
              </a:lnSpc>
            </a:pPr>
            <a:r>
              <a:rPr lang="en-US" sz="2000" dirty="0"/>
              <a:t>Allow the user to choose a certain scenario, or control the inputs using the manual mode.</a:t>
            </a:r>
          </a:p>
        </p:txBody>
      </p:sp>
    </p:spTree>
    <p:extLst>
      <p:ext uri="{BB962C8B-B14F-4D97-AF65-F5344CB8AC3E}">
        <p14:creationId xmlns:p14="http://schemas.microsoft.com/office/powerpoint/2010/main" val="2329276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98425"/>
            <a:ext cx="10515600" cy="1325563"/>
          </a:xfrm>
        </p:spPr>
        <p:txBody>
          <a:bodyPr/>
          <a:lstStyle/>
          <a:p>
            <a:pPr algn="ctr"/>
            <a:r>
              <a:rPr lang="en-US" b="1" dirty="0"/>
              <a:t>Spectra - Environment</a:t>
            </a:r>
            <a:endParaRPr lang="he-IL" b="1" dirty="0"/>
          </a:p>
        </p:txBody>
      </p:sp>
      <p:sp>
        <p:nvSpPr>
          <p:cNvPr id="3" name="מציין מיקום תוכן 2"/>
          <p:cNvSpPr>
            <a:spLocks noGrp="1"/>
          </p:cNvSpPr>
          <p:nvPr>
            <p:ph idx="1"/>
          </p:nvPr>
        </p:nvSpPr>
        <p:spPr>
          <a:xfrm>
            <a:off x="952500" y="1133476"/>
            <a:ext cx="10744200" cy="5305424"/>
          </a:xfrm>
        </p:spPr>
        <p:txBody>
          <a:bodyPr>
            <a:normAutofit/>
          </a:bodyPr>
          <a:lstStyle/>
          <a:p>
            <a:pPr lvl="1" algn="l" rtl="0">
              <a:lnSpc>
                <a:spcPct val="160000"/>
              </a:lnSpc>
            </a:pPr>
            <a:r>
              <a:rPr lang="en-US" sz="2200" dirty="0"/>
              <a:t>Each bus has several properties, represented by an array of Booleans:</a:t>
            </a:r>
          </a:p>
          <a:p>
            <a:pPr lvl="2" algn="l" rtl="0">
              <a:lnSpc>
                <a:spcPct val="160000"/>
              </a:lnSpc>
            </a:pPr>
            <a:r>
              <a:rPr lang="en-US" sz="1800" dirty="0"/>
              <a:t> isBusFull</a:t>
            </a:r>
          </a:p>
          <a:p>
            <a:pPr lvl="2" algn="l" rtl="0">
              <a:lnSpc>
                <a:spcPct val="160000"/>
              </a:lnSpc>
            </a:pPr>
            <a:r>
              <a:rPr lang="en-US" sz="1800" dirty="0"/>
              <a:t>isStopPressed (indicates if a passenger on the bus pressed the STOP button)</a:t>
            </a:r>
          </a:p>
          <a:p>
            <a:pPr lvl="2" algn="l" rtl="0">
              <a:lnSpc>
                <a:spcPct val="160000"/>
              </a:lnSpc>
            </a:pPr>
            <a:r>
              <a:rPr lang="en-US" sz="1800" dirty="0"/>
              <a:t>atGasStation (in order for the controller to turn off the relevant alert)</a:t>
            </a:r>
          </a:p>
          <a:p>
            <a:pPr lvl="2" algn="l" rtl="0">
              <a:lnSpc>
                <a:spcPct val="160000"/>
              </a:lnSpc>
            </a:pPr>
            <a:r>
              <a:rPr lang="en-US" sz="1800" dirty="0"/>
              <a:t>atMainStation (in order for the controller to know that the bus has completed a full round)</a:t>
            </a:r>
          </a:p>
          <a:p>
            <a:pPr lvl="2" algn="l" rtl="0">
              <a:lnSpc>
                <a:spcPct val="160000"/>
              </a:lnSpc>
            </a:pPr>
            <a:r>
              <a:rPr lang="en-US" sz="1800" dirty="0"/>
              <a:t>atDestinationStation</a:t>
            </a:r>
          </a:p>
          <a:p>
            <a:pPr lvl="2" algn="l" rtl="0">
              <a:lnSpc>
                <a:spcPct val="160000"/>
              </a:lnSpc>
            </a:pPr>
            <a:r>
              <a:rPr lang="en-US" sz="1800" dirty="0"/>
              <a:t>arePassengersWaitingInNextStation</a:t>
            </a:r>
          </a:p>
          <a:p>
            <a:pPr marL="914400" lvl="2" indent="0" algn="l" rtl="0">
              <a:lnSpc>
                <a:spcPct val="160000"/>
              </a:lnSpc>
              <a:buNone/>
            </a:pPr>
            <a:endParaRPr lang="en-US" sz="1900" dirty="0"/>
          </a:p>
          <a:p>
            <a:pPr lvl="1" algn="l" rtl="0">
              <a:lnSpc>
                <a:spcPct val="160000"/>
              </a:lnSpc>
            </a:pPr>
            <a:r>
              <a:rPr lang="en-US" sz="2200" dirty="0"/>
              <a:t>Each </a:t>
            </a:r>
            <a:r>
              <a:rPr lang="en-US" sz="2200" b="1" dirty="0"/>
              <a:t>reserve</a:t>
            </a:r>
            <a:r>
              <a:rPr lang="en-US" sz="2200" dirty="0"/>
              <a:t> bus has an additional property:</a:t>
            </a:r>
          </a:p>
          <a:p>
            <a:pPr lvl="2" algn="l" rtl="0">
              <a:lnSpc>
                <a:spcPct val="160000"/>
              </a:lnSpc>
            </a:pPr>
            <a:r>
              <a:rPr lang="en-US" sz="1800" dirty="0"/>
              <a:t>isParking (indicates whether the bus is available for use)</a:t>
            </a:r>
          </a:p>
          <a:p>
            <a:pPr lvl="1" algn="l" rtl="0">
              <a:lnSpc>
                <a:spcPct val="160000"/>
              </a:lnSpc>
            </a:pPr>
            <a:endParaRPr lang="en-US" sz="2200" dirty="0"/>
          </a:p>
          <a:p>
            <a:pPr marL="457200" lvl="1" indent="0" algn="l" rtl="0">
              <a:lnSpc>
                <a:spcPct val="160000"/>
              </a:lnSpc>
              <a:buNone/>
            </a:pPr>
            <a:endParaRPr lang="en-US" dirty="0"/>
          </a:p>
        </p:txBody>
      </p:sp>
      <p:pic>
        <p:nvPicPr>
          <p:cNvPr id="5" name="תמונה 4"/>
          <p:cNvPicPr>
            <a:picLocks noChangeAspect="1"/>
          </p:cNvPicPr>
          <p:nvPr/>
        </p:nvPicPr>
        <p:blipFill>
          <a:blip r:embed="rId3"/>
          <a:stretch>
            <a:fillRect/>
          </a:stretch>
        </p:blipFill>
        <p:spPr>
          <a:xfrm>
            <a:off x="6646568" y="4036169"/>
            <a:ext cx="4707232" cy="1218737"/>
          </a:xfrm>
          <a:prstGeom prst="rect">
            <a:avLst/>
          </a:prstGeom>
        </p:spPr>
      </p:pic>
    </p:spTree>
    <p:extLst>
      <p:ext uri="{BB962C8B-B14F-4D97-AF65-F5344CB8AC3E}">
        <p14:creationId xmlns:p14="http://schemas.microsoft.com/office/powerpoint/2010/main" val="349162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98425"/>
            <a:ext cx="10515600" cy="1325563"/>
          </a:xfrm>
        </p:spPr>
        <p:txBody>
          <a:bodyPr/>
          <a:lstStyle/>
          <a:p>
            <a:pPr algn="ctr"/>
            <a:r>
              <a:rPr lang="en-US" b="1" dirty="0"/>
              <a:t>Spectra - System</a:t>
            </a:r>
            <a:endParaRPr lang="he-IL" b="1" dirty="0"/>
          </a:p>
        </p:txBody>
      </p:sp>
      <p:sp>
        <p:nvSpPr>
          <p:cNvPr id="3" name="מציין מיקום תוכן 2"/>
          <p:cNvSpPr>
            <a:spLocks noGrp="1"/>
          </p:cNvSpPr>
          <p:nvPr>
            <p:ph idx="1"/>
          </p:nvPr>
        </p:nvSpPr>
        <p:spPr>
          <a:xfrm>
            <a:off x="952500" y="1133476"/>
            <a:ext cx="10744200" cy="5305424"/>
          </a:xfrm>
        </p:spPr>
        <p:txBody>
          <a:bodyPr>
            <a:normAutofit/>
          </a:bodyPr>
          <a:lstStyle/>
          <a:p>
            <a:pPr lvl="1" algn="l" rtl="0">
              <a:lnSpc>
                <a:spcPct val="160000"/>
              </a:lnSpc>
            </a:pPr>
            <a:r>
              <a:rPr lang="en-US" dirty="0"/>
              <a:t>Each bus has:</a:t>
            </a:r>
          </a:p>
          <a:p>
            <a:pPr lvl="2" algn="l" rtl="0">
              <a:lnSpc>
                <a:spcPct val="160000"/>
              </a:lnSpc>
            </a:pPr>
            <a:r>
              <a:rPr lang="en-US" sz="1800" dirty="0"/>
              <a:t>stopAtNextStation</a:t>
            </a:r>
          </a:p>
          <a:p>
            <a:pPr lvl="2" algn="l" rtl="0">
              <a:lnSpc>
                <a:spcPct val="160000"/>
              </a:lnSpc>
            </a:pPr>
            <a:r>
              <a:rPr lang="en-US" sz="1800" dirty="0"/>
              <a:t>shouldGoToGasStation</a:t>
            </a:r>
          </a:p>
          <a:p>
            <a:pPr lvl="2" algn="l" rtl="0">
              <a:lnSpc>
                <a:spcPct val="160000"/>
              </a:lnSpc>
            </a:pPr>
            <a:r>
              <a:rPr lang="en-US" sz="1800" dirty="0"/>
              <a:t>A counter to indicate how many rounds it completed since the last time it visited the gas station</a:t>
            </a:r>
          </a:p>
          <a:p>
            <a:pPr lvl="1" algn="l" rtl="0">
              <a:lnSpc>
                <a:spcPct val="160000"/>
              </a:lnSpc>
            </a:pPr>
            <a:endParaRPr lang="en-US" sz="2000" dirty="0"/>
          </a:p>
          <a:p>
            <a:pPr marL="457200" lvl="1" indent="0" algn="l" rtl="0">
              <a:lnSpc>
                <a:spcPct val="160000"/>
              </a:lnSpc>
              <a:buNone/>
            </a:pPr>
            <a:endParaRPr lang="en-US" sz="2000" dirty="0"/>
          </a:p>
          <a:p>
            <a:pPr lvl="1" algn="l" rtl="0">
              <a:lnSpc>
                <a:spcPct val="160000"/>
              </a:lnSpc>
            </a:pPr>
            <a:r>
              <a:rPr lang="en-US" dirty="0"/>
              <a:t>Each </a:t>
            </a:r>
            <a:r>
              <a:rPr lang="en-US" b="1" dirty="0"/>
              <a:t>reserve</a:t>
            </a:r>
            <a:r>
              <a:rPr lang="en-US" dirty="0"/>
              <a:t> bus has:</a:t>
            </a:r>
          </a:p>
          <a:p>
            <a:pPr lvl="2" algn="l" rtl="0">
              <a:lnSpc>
                <a:spcPct val="160000"/>
              </a:lnSpc>
            </a:pPr>
            <a:r>
              <a:rPr lang="en-US" sz="1800" dirty="0"/>
              <a:t>lineOfReserveBus</a:t>
            </a:r>
          </a:p>
        </p:txBody>
      </p:sp>
      <p:pic>
        <p:nvPicPr>
          <p:cNvPr id="9" name="תמונה 8"/>
          <p:cNvPicPr>
            <a:picLocks noChangeAspect="1"/>
          </p:cNvPicPr>
          <p:nvPr/>
        </p:nvPicPr>
        <p:blipFill>
          <a:blip r:embed="rId3"/>
          <a:stretch>
            <a:fillRect/>
          </a:stretch>
        </p:blipFill>
        <p:spPr>
          <a:xfrm>
            <a:off x="4934476" y="3336533"/>
            <a:ext cx="5417487" cy="1189822"/>
          </a:xfrm>
          <a:prstGeom prst="rect">
            <a:avLst/>
          </a:prstGeom>
        </p:spPr>
      </p:pic>
      <p:pic>
        <p:nvPicPr>
          <p:cNvPr id="10" name="תמונה 9"/>
          <p:cNvPicPr>
            <a:picLocks noChangeAspect="1"/>
          </p:cNvPicPr>
          <p:nvPr/>
        </p:nvPicPr>
        <p:blipFill>
          <a:blip r:embed="rId4"/>
          <a:stretch>
            <a:fillRect/>
          </a:stretch>
        </p:blipFill>
        <p:spPr>
          <a:xfrm>
            <a:off x="4934476" y="2138364"/>
            <a:ext cx="4014025" cy="360393"/>
          </a:xfrm>
          <a:prstGeom prst="rect">
            <a:avLst/>
          </a:prstGeom>
        </p:spPr>
      </p:pic>
      <p:pic>
        <p:nvPicPr>
          <p:cNvPr id="11" name="תמונה 10"/>
          <p:cNvPicPr>
            <a:picLocks noChangeAspect="1"/>
          </p:cNvPicPr>
          <p:nvPr/>
        </p:nvPicPr>
        <p:blipFill rotWithShape="1">
          <a:blip r:embed="rId5"/>
          <a:srcRect t="12762" b="1"/>
          <a:stretch/>
        </p:blipFill>
        <p:spPr>
          <a:xfrm>
            <a:off x="4934476" y="5284680"/>
            <a:ext cx="5540659" cy="208344"/>
          </a:xfrm>
          <a:prstGeom prst="rect">
            <a:avLst/>
          </a:prstGeom>
        </p:spPr>
      </p:pic>
    </p:spTree>
    <p:extLst>
      <p:ext uri="{BB962C8B-B14F-4D97-AF65-F5344CB8AC3E}">
        <p14:creationId xmlns:p14="http://schemas.microsoft.com/office/powerpoint/2010/main" val="2156004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98425"/>
            <a:ext cx="10515600" cy="1325563"/>
          </a:xfrm>
        </p:spPr>
        <p:txBody>
          <a:bodyPr/>
          <a:lstStyle/>
          <a:p>
            <a:pPr algn="ctr"/>
            <a:r>
              <a:rPr lang="en-US" b="1" dirty="0"/>
              <a:t>Spectra - System</a:t>
            </a:r>
            <a:endParaRPr lang="he-IL" b="1" dirty="0"/>
          </a:p>
        </p:txBody>
      </p:sp>
      <p:sp>
        <p:nvSpPr>
          <p:cNvPr id="3" name="מציין מיקום תוכן 2"/>
          <p:cNvSpPr>
            <a:spLocks noGrp="1"/>
          </p:cNvSpPr>
          <p:nvPr>
            <p:ph idx="1"/>
          </p:nvPr>
        </p:nvSpPr>
        <p:spPr>
          <a:xfrm>
            <a:off x="952500" y="1133475"/>
            <a:ext cx="10744200" cy="5626099"/>
          </a:xfrm>
        </p:spPr>
        <p:txBody>
          <a:bodyPr>
            <a:normAutofit/>
          </a:bodyPr>
          <a:lstStyle/>
          <a:p>
            <a:pPr lvl="1" algn="l" rtl="0">
              <a:lnSpc>
                <a:spcPct val="150000"/>
              </a:lnSpc>
            </a:pPr>
            <a:r>
              <a:rPr lang="en-US" dirty="0"/>
              <a:t>Each line has:</a:t>
            </a:r>
          </a:p>
          <a:p>
            <a:pPr lvl="2" algn="l" rtl="0">
              <a:lnSpc>
                <a:spcPct val="150000"/>
              </a:lnSpc>
            </a:pPr>
            <a:r>
              <a:rPr lang="en-US" sz="1800" dirty="0"/>
              <a:t>A counter to indicate how many times a bus serving this line had to skip passengers waiting at the station because it was full.</a:t>
            </a:r>
          </a:p>
          <a:p>
            <a:pPr marL="914400" lvl="2" indent="0" algn="l" rtl="0">
              <a:lnSpc>
                <a:spcPct val="150000"/>
              </a:lnSpc>
              <a:buNone/>
            </a:pPr>
            <a:br>
              <a:rPr lang="en-US" sz="1800" dirty="0"/>
            </a:br>
            <a:endParaRPr lang="en-US" sz="1800" dirty="0"/>
          </a:p>
          <a:p>
            <a:pPr lvl="2" algn="l" rtl="0">
              <a:lnSpc>
                <a:spcPct val="150000"/>
              </a:lnSpc>
            </a:pPr>
            <a:r>
              <a:rPr lang="en-US" sz="1800" dirty="0"/>
              <a:t>A monitor to indicate that an extra bus is needed for this line.</a:t>
            </a:r>
          </a:p>
          <a:p>
            <a:pPr marL="914400" lvl="2" indent="0" algn="l" rtl="0">
              <a:lnSpc>
                <a:spcPct val="150000"/>
              </a:lnSpc>
              <a:buNone/>
            </a:pPr>
            <a:endParaRPr lang="en-US" sz="1800" dirty="0"/>
          </a:p>
          <a:p>
            <a:pPr marL="914400" lvl="2" indent="0" algn="l" rtl="0">
              <a:lnSpc>
                <a:spcPct val="150000"/>
              </a:lnSpc>
              <a:buNone/>
            </a:pPr>
            <a:endParaRPr lang="en-US" sz="1800" dirty="0"/>
          </a:p>
          <a:p>
            <a:pPr lvl="2" algn="l" rtl="0">
              <a:lnSpc>
                <a:spcPct val="150000"/>
              </a:lnSpc>
            </a:pPr>
            <a:r>
              <a:rPr lang="en-US" sz="1800" dirty="0"/>
              <a:t>extraBusSentLine (indicates that some reserve bus was sent to help this line)</a:t>
            </a:r>
          </a:p>
          <a:p>
            <a:pPr marL="457200" lvl="1" indent="0" algn="l" rtl="0">
              <a:lnSpc>
                <a:spcPct val="160000"/>
              </a:lnSpc>
              <a:buNone/>
            </a:pPr>
            <a:endParaRPr lang="en-US" dirty="0"/>
          </a:p>
          <a:p>
            <a:pPr lvl="1" algn="l" rtl="0">
              <a:lnSpc>
                <a:spcPct val="160000"/>
              </a:lnSpc>
            </a:pPr>
            <a:endParaRPr lang="en-US" dirty="0"/>
          </a:p>
          <a:p>
            <a:pPr lvl="3" algn="l" rtl="0">
              <a:lnSpc>
                <a:spcPct val="160000"/>
              </a:lnSpc>
              <a:buFontTx/>
              <a:buChar char="-"/>
            </a:pPr>
            <a:endParaRPr lang="en-US" b="1" dirty="0"/>
          </a:p>
        </p:txBody>
      </p:sp>
      <p:pic>
        <p:nvPicPr>
          <p:cNvPr id="6" name="תמונה 5"/>
          <p:cNvPicPr>
            <a:picLocks noChangeAspect="1"/>
          </p:cNvPicPr>
          <p:nvPr/>
        </p:nvPicPr>
        <p:blipFill>
          <a:blip r:embed="rId3"/>
          <a:stretch>
            <a:fillRect/>
          </a:stretch>
        </p:blipFill>
        <p:spPr>
          <a:xfrm>
            <a:off x="2569821" y="5489235"/>
            <a:ext cx="3067292" cy="293113"/>
          </a:xfrm>
          <a:prstGeom prst="rect">
            <a:avLst/>
          </a:prstGeom>
        </p:spPr>
      </p:pic>
      <p:pic>
        <p:nvPicPr>
          <p:cNvPr id="7" name="תמונה 6"/>
          <p:cNvPicPr>
            <a:picLocks noChangeAspect="1"/>
          </p:cNvPicPr>
          <p:nvPr/>
        </p:nvPicPr>
        <p:blipFill rotWithShape="1">
          <a:blip r:embed="rId4"/>
          <a:srcRect t="3228"/>
          <a:stretch/>
        </p:blipFill>
        <p:spPr>
          <a:xfrm>
            <a:off x="2569821" y="4032453"/>
            <a:ext cx="8618105" cy="714845"/>
          </a:xfrm>
          <a:prstGeom prst="rect">
            <a:avLst/>
          </a:prstGeom>
        </p:spPr>
      </p:pic>
      <p:pic>
        <p:nvPicPr>
          <p:cNvPr id="8" name="תמונה 7"/>
          <p:cNvPicPr>
            <a:picLocks noChangeAspect="1"/>
          </p:cNvPicPr>
          <p:nvPr/>
        </p:nvPicPr>
        <p:blipFill>
          <a:blip r:embed="rId5"/>
          <a:stretch>
            <a:fillRect/>
          </a:stretch>
        </p:blipFill>
        <p:spPr>
          <a:xfrm>
            <a:off x="5189420" y="2269636"/>
            <a:ext cx="5793993" cy="1325563"/>
          </a:xfrm>
          <a:prstGeom prst="rect">
            <a:avLst/>
          </a:prstGeom>
        </p:spPr>
      </p:pic>
    </p:spTree>
    <p:extLst>
      <p:ext uri="{BB962C8B-B14F-4D97-AF65-F5344CB8AC3E}">
        <p14:creationId xmlns:p14="http://schemas.microsoft.com/office/powerpoint/2010/main" val="2798204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98425"/>
            <a:ext cx="10515600" cy="1325563"/>
          </a:xfrm>
        </p:spPr>
        <p:txBody>
          <a:bodyPr/>
          <a:lstStyle/>
          <a:p>
            <a:pPr algn="ctr"/>
            <a:r>
              <a:rPr lang="en-US" b="1" dirty="0"/>
              <a:t>Spectra – Defines and Predicates</a:t>
            </a:r>
            <a:endParaRPr lang="he-IL" b="1" dirty="0"/>
          </a:p>
        </p:txBody>
      </p:sp>
      <p:pic>
        <p:nvPicPr>
          <p:cNvPr id="7" name="מציין מיקום תוכן 6"/>
          <p:cNvPicPr>
            <a:picLocks noGrp="1" noChangeAspect="1"/>
          </p:cNvPicPr>
          <p:nvPr>
            <p:ph idx="1"/>
          </p:nvPr>
        </p:nvPicPr>
        <p:blipFill rotWithShape="1">
          <a:blip r:embed="rId3"/>
          <a:srcRect l="488" r="1650"/>
          <a:stretch/>
        </p:blipFill>
        <p:spPr>
          <a:xfrm>
            <a:off x="1828800" y="1949261"/>
            <a:ext cx="8611565" cy="2959477"/>
          </a:xfrm>
          <a:prstGeom prst="rect">
            <a:avLst/>
          </a:prstGeom>
        </p:spPr>
      </p:pic>
    </p:spTree>
    <p:extLst>
      <p:ext uri="{BB962C8B-B14F-4D97-AF65-F5344CB8AC3E}">
        <p14:creationId xmlns:p14="http://schemas.microsoft.com/office/powerpoint/2010/main" val="1127663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98425"/>
            <a:ext cx="10515600" cy="1325563"/>
          </a:xfrm>
        </p:spPr>
        <p:txBody>
          <a:bodyPr/>
          <a:lstStyle/>
          <a:p>
            <a:pPr algn="ctr"/>
            <a:r>
              <a:rPr lang="en-US" b="1" dirty="0"/>
              <a:t>Spectra - Assumptions</a:t>
            </a:r>
            <a:endParaRPr lang="he-IL" b="1" dirty="0"/>
          </a:p>
        </p:txBody>
      </p:sp>
      <p:pic>
        <p:nvPicPr>
          <p:cNvPr id="4" name="מציין מיקום תוכן 3"/>
          <p:cNvPicPr>
            <a:picLocks noGrp="1" noChangeAspect="1"/>
          </p:cNvPicPr>
          <p:nvPr>
            <p:ph idx="1"/>
          </p:nvPr>
        </p:nvPicPr>
        <p:blipFill>
          <a:blip r:embed="rId3"/>
          <a:stretch>
            <a:fillRect/>
          </a:stretch>
        </p:blipFill>
        <p:spPr>
          <a:xfrm>
            <a:off x="1603392" y="3877779"/>
            <a:ext cx="8517107" cy="552691"/>
          </a:xfrm>
          <a:prstGeom prst="rect">
            <a:avLst/>
          </a:prstGeom>
        </p:spPr>
      </p:pic>
      <p:pic>
        <p:nvPicPr>
          <p:cNvPr id="5" name="תמונה 4"/>
          <p:cNvPicPr>
            <a:picLocks noChangeAspect="1"/>
          </p:cNvPicPr>
          <p:nvPr/>
        </p:nvPicPr>
        <p:blipFill>
          <a:blip r:embed="rId4"/>
          <a:stretch>
            <a:fillRect/>
          </a:stretch>
        </p:blipFill>
        <p:spPr>
          <a:xfrm>
            <a:off x="1603392" y="1955310"/>
            <a:ext cx="8985216" cy="1473690"/>
          </a:xfrm>
          <a:prstGeom prst="rect">
            <a:avLst/>
          </a:prstGeom>
        </p:spPr>
      </p:pic>
    </p:spTree>
    <p:extLst>
      <p:ext uri="{BB962C8B-B14F-4D97-AF65-F5344CB8AC3E}">
        <p14:creationId xmlns:p14="http://schemas.microsoft.com/office/powerpoint/2010/main" val="2963219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98425"/>
            <a:ext cx="10515600" cy="1325563"/>
          </a:xfrm>
        </p:spPr>
        <p:txBody>
          <a:bodyPr/>
          <a:lstStyle/>
          <a:p>
            <a:pPr algn="ctr"/>
            <a:r>
              <a:rPr lang="en-US" b="1" dirty="0"/>
              <a:t>Spectra - Guarantees</a:t>
            </a:r>
            <a:endParaRPr lang="he-IL" b="1" dirty="0"/>
          </a:p>
        </p:txBody>
      </p:sp>
      <p:sp>
        <p:nvSpPr>
          <p:cNvPr id="3" name="מציין מיקום תוכן 2"/>
          <p:cNvSpPr>
            <a:spLocks noGrp="1"/>
          </p:cNvSpPr>
          <p:nvPr>
            <p:ph idx="1"/>
          </p:nvPr>
        </p:nvSpPr>
        <p:spPr>
          <a:xfrm>
            <a:off x="673099" y="1216024"/>
            <a:ext cx="10515600" cy="5358395"/>
          </a:xfrm>
        </p:spPr>
        <p:txBody>
          <a:bodyPr>
            <a:normAutofit/>
          </a:bodyPr>
          <a:lstStyle/>
          <a:p>
            <a:pPr algn="l" rtl="0">
              <a:lnSpc>
                <a:spcPct val="150000"/>
              </a:lnSpc>
            </a:pPr>
            <a:r>
              <a:rPr lang="en-US" sz="2400" dirty="0"/>
              <a:t>If an extra bus is sent, then:</a:t>
            </a:r>
          </a:p>
          <a:p>
            <a:pPr lvl="1" algn="l" rtl="0">
              <a:lnSpc>
                <a:spcPct val="150000"/>
              </a:lnSpc>
            </a:pPr>
            <a:r>
              <a:rPr lang="en-US" sz="1800" dirty="0"/>
              <a:t>There is an available bus</a:t>
            </a:r>
          </a:p>
          <a:p>
            <a:pPr lvl="1" algn="l" rtl="0">
              <a:lnSpc>
                <a:spcPct val="150000"/>
              </a:lnSpc>
            </a:pPr>
            <a:r>
              <a:rPr lang="en-US" sz="1800" dirty="0"/>
              <a:t>The line requested a backup (we don’t want to sent extra busses for no reason)</a:t>
            </a:r>
            <a:endParaRPr lang="en-US" sz="2000" dirty="0"/>
          </a:p>
          <a:p>
            <a:pPr marL="0" indent="0" algn="l" rtl="0">
              <a:lnSpc>
                <a:spcPct val="150000"/>
              </a:lnSpc>
              <a:buNone/>
            </a:pPr>
            <a:endParaRPr lang="en-US" sz="2000" dirty="0"/>
          </a:p>
          <a:p>
            <a:pPr marL="0" indent="0" algn="l" rtl="0">
              <a:lnSpc>
                <a:spcPct val="150000"/>
              </a:lnSpc>
              <a:buNone/>
            </a:pPr>
            <a:endParaRPr lang="en-US" sz="2000" dirty="0"/>
          </a:p>
          <a:p>
            <a:pPr algn="l" rtl="0">
              <a:lnSpc>
                <a:spcPct val="150000"/>
              </a:lnSpc>
            </a:pPr>
            <a:r>
              <a:rPr lang="en-US" sz="2400" dirty="0"/>
              <a:t>A bus’s line can </a:t>
            </a:r>
            <a:r>
              <a:rPr lang="en-US" sz="2400" b="1" dirty="0"/>
              <a:t>not</a:t>
            </a:r>
            <a:r>
              <a:rPr lang="en-US" sz="2400" dirty="0"/>
              <a:t> be changed as long as it is used to backup a certain line </a:t>
            </a:r>
            <a:br>
              <a:rPr lang="en-US" sz="2400" dirty="0"/>
            </a:br>
            <a:r>
              <a:rPr lang="en-US" sz="2000" dirty="0"/>
              <a:t>(i.e. before it returned to its parking spot).</a:t>
            </a:r>
            <a:endParaRPr lang="he-IL" sz="2000" dirty="0"/>
          </a:p>
        </p:txBody>
      </p:sp>
      <p:pic>
        <p:nvPicPr>
          <p:cNvPr id="7" name="תמונה 6"/>
          <p:cNvPicPr>
            <a:picLocks noChangeAspect="1"/>
          </p:cNvPicPr>
          <p:nvPr/>
        </p:nvPicPr>
        <p:blipFill>
          <a:blip r:embed="rId3"/>
          <a:stretch>
            <a:fillRect/>
          </a:stretch>
        </p:blipFill>
        <p:spPr>
          <a:xfrm>
            <a:off x="1460777" y="2977225"/>
            <a:ext cx="6615161" cy="658169"/>
          </a:xfrm>
          <a:prstGeom prst="rect">
            <a:avLst/>
          </a:prstGeom>
        </p:spPr>
      </p:pic>
      <p:pic>
        <p:nvPicPr>
          <p:cNvPr id="8" name="תמונה 7"/>
          <p:cNvPicPr>
            <a:picLocks noChangeAspect="1"/>
          </p:cNvPicPr>
          <p:nvPr/>
        </p:nvPicPr>
        <p:blipFill>
          <a:blip r:embed="rId4"/>
          <a:stretch>
            <a:fillRect/>
          </a:stretch>
        </p:blipFill>
        <p:spPr>
          <a:xfrm>
            <a:off x="1460777" y="5314302"/>
            <a:ext cx="5053802" cy="658169"/>
          </a:xfrm>
          <a:prstGeom prst="rect">
            <a:avLst/>
          </a:prstGeom>
        </p:spPr>
      </p:pic>
    </p:spTree>
    <p:extLst>
      <p:ext uri="{BB962C8B-B14F-4D97-AF65-F5344CB8AC3E}">
        <p14:creationId xmlns:p14="http://schemas.microsoft.com/office/powerpoint/2010/main" val="1042761003"/>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1641</TotalTime>
  <Words>1585</Words>
  <Application>Microsoft Office PowerPoint</Application>
  <PresentationFormat>מסך רחב</PresentationFormat>
  <Paragraphs>155</Paragraphs>
  <Slides>16</Slides>
  <Notes>16</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16</vt:i4>
      </vt:variant>
    </vt:vector>
  </HeadingPairs>
  <TitlesOfParts>
    <vt:vector size="20" baseType="lpstr">
      <vt:lpstr>Arial</vt:lpstr>
      <vt:lpstr>Calibri</vt:lpstr>
      <vt:lpstr>Calibri Light</vt:lpstr>
      <vt:lpstr>ערכת נושא Office</vt:lpstr>
      <vt:lpstr>מצגת של PowerPoint‏</vt:lpstr>
      <vt:lpstr>Spectra Requirements</vt:lpstr>
      <vt:lpstr>Simulation Requirements</vt:lpstr>
      <vt:lpstr>Spectra - Environment</vt:lpstr>
      <vt:lpstr>Spectra - System</vt:lpstr>
      <vt:lpstr>Spectra - System</vt:lpstr>
      <vt:lpstr>Spectra – Defines and Predicates</vt:lpstr>
      <vt:lpstr>Spectra - Assumptions</vt:lpstr>
      <vt:lpstr>Spectra - Guarantees</vt:lpstr>
      <vt:lpstr>Spectra - Guarantees</vt:lpstr>
      <vt:lpstr>Spectra – Unrealizable Case</vt:lpstr>
      <vt:lpstr>Spectra - Variants</vt:lpstr>
      <vt:lpstr>Simulator</vt:lpstr>
      <vt:lpstr>Simulator</vt:lpstr>
      <vt:lpstr>Simulator</vt:lpstr>
      <vt:lpstr>Simulator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Windows User</dc:creator>
  <cp:lastModifiedBy>צליל חן</cp:lastModifiedBy>
  <cp:revision>76</cp:revision>
  <dcterms:created xsi:type="dcterms:W3CDTF">2021-01-08T16:29:08Z</dcterms:created>
  <dcterms:modified xsi:type="dcterms:W3CDTF">2021-01-11T19:01:55Z</dcterms:modified>
</cp:coreProperties>
</file>