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9" r:id="rId2"/>
    <p:sldId id="263" r:id="rId3"/>
    <p:sldId id="258" r:id="rId4"/>
    <p:sldId id="290" r:id="rId5"/>
    <p:sldId id="262" r:id="rId6"/>
    <p:sldId id="271" r:id="rId7"/>
    <p:sldId id="266" r:id="rId8"/>
    <p:sldId id="267" r:id="rId9"/>
  </p:sldIdLst>
  <p:sldSz cx="9144000" cy="5143500" type="screen16x9"/>
  <p:notesSz cx="6858000" cy="9144000"/>
  <p:embeddedFontLst>
    <p:embeddedFont>
      <p:font typeface="Bauhaus 93" panose="04030905020B02020C02" pitchFamily="82" charset="0"/>
      <p:regular r:id="rId11"/>
    </p:embeddedFont>
    <p:embeddedFont>
      <p:font typeface="Fahkwang" panose="00000500000000000000" pitchFamily="2" charset="-34"/>
      <p:regular r:id="rId12"/>
      <p:bold r:id="rId13"/>
      <p:italic r:id="rId14"/>
      <p:boldItalic r:id="rId15"/>
    </p:embeddedFon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4" autoAdjust="0"/>
  </p:normalViewPr>
  <p:slideViewPr>
    <p:cSldViewPr snapToGrid="0">
      <p:cViewPr varScale="1">
        <p:scale>
          <a:sx n="132" d="100"/>
          <a:sy n="13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100" dirty="0">
                <a:latin typeface="Fahkwang" panose="00000500000000000000" pitchFamily="2" charset="-34"/>
                <a:cs typeface="Fahkwang" panose="00000500000000000000" pitchFamily="2" charset="-34"/>
              </a:rPr>
              <a:t>Age Demographics </a:t>
            </a:r>
          </a:p>
        </c:rich>
      </c:tx>
      <c:layout>
        <c:manualLayout>
          <c:xMode val="edge"/>
          <c:yMode val="edge"/>
          <c:x val="0.27230655649200997"/>
          <c:y val="0.11200860790561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Viewrs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19D-4102-A4F0-D091DB853549}"/>
                </c:ext>
              </c:extLst>
            </c:dLbl>
            <c:dLbl>
              <c:idx val="1"/>
              <c:layout>
                <c:manualLayout>
                  <c:x val="1.2635166433993797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19D-4102-A4F0-D091DB853549}"/>
                </c:ext>
              </c:extLst>
            </c:dLbl>
            <c:dLbl>
              <c:idx val="2"/>
              <c:layout>
                <c:manualLayout>
                  <c:x val="5.0540665735974632E-3"/>
                  <c:y val="5.34185225572328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19D-4102-A4F0-D091DB853549}"/>
                </c:ext>
              </c:extLst>
            </c:dLbl>
            <c:dLbl>
              <c:idx val="3"/>
              <c:layout>
                <c:manualLayout>
                  <c:x val="6.3176827064963387E-3"/>
                  <c:y val="6.34344955367140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9288037223399"/>
                      <c:h val="4.77262426904428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19D-4102-A4F0-D091DB8535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5A-4738-BE82-4D001CBF0BCB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3418</c:v>
                </c:pt>
                <c:pt idx="1">
                  <c:v>100</c:v>
                </c:pt>
                <c:pt idx="2">
                  <c:v>48</c:v>
                </c:pt>
                <c:pt idx="3">
                  <c:v>716</c:v>
                </c:pt>
                <c:pt idx="4">
                  <c:v>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3861271531370401"/>
          <c:h val="0.2511896193629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05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320</c:v>
                </c:pt>
                <c:pt idx="1">
                  <c:v>149</c:v>
                </c:pt>
                <c:pt idx="2">
                  <c:v>1809</c:v>
                </c:pt>
                <c:pt idx="3">
                  <c:v>460</c:v>
                </c:pt>
                <c:pt idx="4">
                  <c:v>346</c:v>
                </c:pt>
                <c:pt idx="5">
                  <c:v>599</c:v>
                </c:pt>
                <c:pt idx="7">
                  <c:v>262</c:v>
                </c:pt>
                <c:pt idx="8">
                  <c:v>118</c:v>
                </c:pt>
                <c:pt idx="9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151</c:v>
                </c:pt>
                <c:pt idx="1">
                  <c:v>29</c:v>
                </c:pt>
                <c:pt idx="2">
                  <c:v>193</c:v>
                </c:pt>
                <c:pt idx="3">
                  <c:v>55</c:v>
                </c:pt>
                <c:pt idx="4">
                  <c:v>25</c:v>
                </c:pt>
                <c:pt idx="5">
                  <c:v>26</c:v>
                </c:pt>
                <c:pt idx="7">
                  <c:v>2</c:v>
                </c:pt>
                <c:pt idx="8">
                  <c:v>76</c:v>
                </c:pt>
                <c:pt idx="9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65</c:v>
                </c:pt>
                <c:pt idx="1">
                  <c:v>28</c:v>
                </c:pt>
                <c:pt idx="2">
                  <c:v>681</c:v>
                </c:pt>
                <c:pt idx="3">
                  <c:v>312</c:v>
                </c:pt>
                <c:pt idx="4">
                  <c:v>316</c:v>
                </c:pt>
                <c:pt idx="5">
                  <c:v>90</c:v>
                </c:pt>
                <c:pt idx="7">
                  <c:v>16</c:v>
                </c:pt>
                <c:pt idx="8">
                  <c:v>4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40</c:v>
                </c:pt>
                <c:pt idx="1">
                  <c:v>27</c:v>
                </c:pt>
                <c:pt idx="2">
                  <c:v>303</c:v>
                </c:pt>
                <c:pt idx="3">
                  <c:v>73</c:v>
                </c:pt>
                <c:pt idx="4">
                  <c:v>30</c:v>
                </c:pt>
                <c:pt idx="5">
                  <c:v>83</c:v>
                </c:pt>
                <c:pt idx="6">
                  <c:v>263</c:v>
                </c:pt>
                <c:pt idx="7">
                  <c:v>13</c:v>
                </c:pt>
                <c:pt idx="8">
                  <c:v>14</c:v>
                </c:pt>
                <c:pt idx="9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11</c:v>
                </c:pt>
                <c:pt idx="1">
                  <c:v>2</c:v>
                </c:pt>
                <c:pt idx="2">
                  <c:v>22</c:v>
                </c:pt>
                <c:pt idx="3">
                  <c:v>8</c:v>
                </c:pt>
                <c:pt idx="4">
                  <c:v>7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5</c:v>
                </c:pt>
                <c:pt idx="2">
                  <c:v>2</c:v>
                </c:pt>
                <c:pt idx="3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C8-43A1-B318-07E0B550E4A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96</c:v>
                </c:pt>
                <c:pt idx="1">
                  <c:v>57</c:v>
                </c:pt>
                <c:pt idx="2">
                  <c:v>641</c:v>
                </c:pt>
                <c:pt idx="3">
                  <c:v>91</c:v>
                </c:pt>
                <c:pt idx="4">
                  <c:v>38</c:v>
                </c:pt>
                <c:pt idx="5">
                  <c:v>119</c:v>
                </c:pt>
                <c:pt idx="7">
                  <c:v>51</c:v>
                </c:pt>
                <c:pt idx="8">
                  <c:v>18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effectLst/>
                <a:latin typeface="Fahkwang" panose="020B0604020202020204" charset="-34"/>
                <a:cs typeface="Fahkwang" panose="020B0604020202020204" charset="-34"/>
              </a:rPr>
              <a:t>Viewership by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317</c:v>
                </c:pt>
                <c:pt idx="1">
                  <c:v>150</c:v>
                </c:pt>
                <c:pt idx="2">
                  <c:v>213</c:v>
                </c:pt>
                <c:pt idx="3">
                  <c:v>326</c:v>
                </c:pt>
                <c:pt idx="4">
                  <c:v>256</c:v>
                </c:pt>
                <c:pt idx="5">
                  <c:v>334</c:v>
                </c:pt>
                <c:pt idx="6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169</c:v>
                </c:pt>
                <c:pt idx="1">
                  <c:v>127</c:v>
                </c:pt>
                <c:pt idx="2">
                  <c:v>195</c:v>
                </c:pt>
                <c:pt idx="3">
                  <c:v>147</c:v>
                </c:pt>
                <c:pt idx="4">
                  <c:v>183</c:v>
                </c:pt>
                <c:pt idx="5">
                  <c:v>196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D-4833-8C92-079AF0B8C0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Late Afternoon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252</c:v>
                </c:pt>
                <c:pt idx="1">
                  <c:v>187</c:v>
                </c:pt>
                <c:pt idx="2">
                  <c:v>243</c:v>
                </c:pt>
                <c:pt idx="3">
                  <c:v>261</c:v>
                </c:pt>
                <c:pt idx="4">
                  <c:v>254</c:v>
                </c:pt>
                <c:pt idx="5">
                  <c:v>358</c:v>
                </c:pt>
                <c:pt idx="6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ED-4833-8C92-079AF0B8C0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494</c:v>
                </c:pt>
                <c:pt idx="1">
                  <c:v>344</c:v>
                </c:pt>
                <c:pt idx="2">
                  <c:v>492</c:v>
                </c:pt>
                <c:pt idx="3">
                  <c:v>678</c:v>
                </c:pt>
                <c:pt idx="4">
                  <c:v>591</c:v>
                </c:pt>
                <c:pt idx="5">
                  <c:v>600</c:v>
                </c:pt>
                <c:pt idx="6">
                  <c:v>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ED-4833-8C92-079AF0B8C0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165</c:v>
                </c:pt>
                <c:pt idx="1">
                  <c:v>165</c:v>
                </c:pt>
                <c:pt idx="2">
                  <c:v>178</c:v>
                </c:pt>
                <c:pt idx="3">
                  <c:v>125</c:v>
                </c:pt>
                <c:pt idx="4">
                  <c:v>186</c:v>
                </c:pt>
                <c:pt idx="5">
                  <c:v>152</c:v>
                </c:pt>
                <c:pt idx="6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ED-4833-8C92-079AF0B8C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616143"/>
        <c:axId val="829619023"/>
      </c:barChart>
      <c:catAx>
        <c:axId val="8296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19023"/>
        <c:crosses val="autoZero"/>
        <c:auto val="1"/>
        <c:lblAlgn val="ctr"/>
        <c:lblOffset val="100"/>
        <c:noMultiLvlLbl val="0"/>
      </c:catAx>
      <c:valAx>
        <c:axId val="82961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1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baseline="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Most Popular Channels by Audience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348</c:v>
                </c:pt>
                <c:pt idx="1">
                  <c:v>244</c:v>
                </c:pt>
                <c:pt idx="2">
                  <c:v>26</c:v>
                </c:pt>
                <c:pt idx="3">
                  <c:v>224</c:v>
                </c:pt>
                <c:pt idx="4">
                  <c:v>268</c:v>
                </c:pt>
                <c:pt idx="5">
                  <c:v>291</c:v>
                </c:pt>
                <c:pt idx="6">
                  <c:v>35</c:v>
                </c:pt>
                <c:pt idx="7">
                  <c:v>99</c:v>
                </c:pt>
                <c:pt idx="8">
                  <c:v>510</c:v>
                </c:pt>
                <c:pt idx="9">
                  <c:v>18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21</c:v>
                </c:pt>
                <c:pt idx="1">
                  <c:v>21</c:v>
                </c:pt>
                <c:pt idx="2">
                  <c:v>3</c:v>
                </c:pt>
                <c:pt idx="3">
                  <c:v>24</c:v>
                </c:pt>
                <c:pt idx="4">
                  <c:v>37</c:v>
                </c:pt>
                <c:pt idx="5">
                  <c:v>13</c:v>
                </c:pt>
                <c:pt idx="6">
                  <c:v>9</c:v>
                </c:pt>
                <c:pt idx="7">
                  <c:v>16</c:v>
                </c:pt>
                <c:pt idx="8">
                  <c:v>82</c:v>
                </c:pt>
                <c:pt idx="9">
                  <c:v>4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7">
                  <c:v>1</c:v>
                </c:pt>
                <c:pt idx="8">
                  <c:v>10</c:v>
                </c:pt>
                <c:pt idx="9">
                  <c:v>1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43</c:v>
                </c:pt>
                <c:pt idx="1">
                  <c:v>58</c:v>
                </c:pt>
                <c:pt idx="2">
                  <c:v>2</c:v>
                </c:pt>
                <c:pt idx="3">
                  <c:v>112</c:v>
                </c:pt>
                <c:pt idx="4">
                  <c:v>108</c:v>
                </c:pt>
                <c:pt idx="5">
                  <c:v>12</c:v>
                </c:pt>
                <c:pt idx="6">
                  <c:v>5</c:v>
                </c:pt>
                <c:pt idx="7">
                  <c:v>23</c:v>
                </c:pt>
                <c:pt idx="8">
                  <c:v>60</c:v>
                </c:pt>
                <c:pt idx="9">
                  <c:v>4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440</c:v>
                </c:pt>
                <c:pt idx="1">
                  <c:v>390</c:v>
                </c:pt>
                <c:pt idx="2">
                  <c:v>34</c:v>
                </c:pt>
                <c:pt idx="3">
                  <c:v>429</c:v>
                </c:pt>
                <c:pt idx="4">
                  <c:v>633</c:v>
                </c:pt>
                <c:pt idx="5">
                  <c:v>184</c:v>
                </c:pt>
                <c:pt idx="6">
                  <c:v>57</c:v>
                </c:pt>
                <c:pt idx="7">
                  <c:v>228</c:v>
                </c:pt>
                <c:pt idx="8">
                  <c:v>802</c:v>
                </c:pt>
                <c:pt idx="9">
                  <c:v>18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Channels</a:t>
                </a:r>
              </a:p>
            </c:rich>
          </c:tx>
          <c:layout>
            <c:manualLayout>
              <c:xMode val="edge"/>
              <c:yMode val="edge"/>
              <c:x val="0.40822365276511607"/>
              <c:y val="0.79964194340995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Z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1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/>
              <a:t>	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79"/>
            <a:ext cx="3158536" cy="779721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Viewing 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Content: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Growth Opportunities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-Segmented offers: kids/family packs for parents, sports packs for males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-Digital/mobile: promote streaming for youth and urban viewers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-Rewards &amp; partnerships</a:t>
            </a: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rgbClr val="1F4E79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br>
              <a:rPr lang="en-ZA" dirty="0"/>
            </a:b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21931">
            <a:off x="1096905" y="296716"/>
            <a:ext cx="296518" cy="54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7444">
            <a:off x="814869" y="417995"/>
            <a:ext cx="304826" cy="566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400" b="1" dirty="0">
                <a:latin typeface="Fahkwang" panose="020B0604020202020204" charset="-34"/>
                <a:cs typeface="Fahkwang" panose="020B0604020202020204" charset="-34"/>
              </a:rPr>
              <a:t>Age Demographics </a:t>
            </a:r>
            <a:endParaRPr sz="1400" dirty="0"/>
          </a:p>
        </p:txBody>
      </p:sp>
      <p:sp>
        <p:nvSpPr>
          <p:cNvPr id="224" name="Google Shape;224;p19"/>
          <p:cNvSpPr txBox="1"/>
          <p:nvPr/>
        </p:nvSpPr>
        <p:spPr>
          <a:xfrm>
            <a:off x="696686" y="2426849"/>
            <a:ext cx="1648469" cy="45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Tee</a:t>
            </a:r>
            <a:r>
              <a:rPr lang="en" sz="1200" b="1" dirty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ns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51319" y="1540491"/>
            <a:ext cx="1458017" cy="48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Adults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030114" y="3031548"/>
            <a:ext cx="1105144" cy="44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Kids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6830704" y="1629961"/>
            <a:ext cx="1304553" cy="3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Youth</a:t>
            </a:r>
            <a:endParaRPr sz="12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889154" y="2005692"/>
            <a:ext cx="2058903" cy="3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ZA" sz="1200" b="1" dirty="0">
                <a:latin typeface="Fahkwang" panose="020B0604020202020204" charset="-34"/>
                <a:cs typeface="Fahkwang" panose="020B0604020202020204" charset="-34"/>
              </a:rPr>
              <a:t>Target audience</a:t>
            </a:r>
          </a:p>
          <a:p>
            <a:pPr lvl="0" algn="r"/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889154" y="2676330"/>
            <a:ext cx="1480187" cy="51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1.03%</a:t>
            </a:r>
            <a:endParaRPr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889154" y="1364724"/>
            <a:ext cx="1480187" cy="37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55.98</a:t>
            </a:r>
            <a:r>
              <a:rPr lang="en" b="1" dirty="0">
                <a:solidFill>
                  <a:schemeClr val="accent5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dirty="0">
              <a:solidFill>
                <a:schemeClr val="accent5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696686" y="1364725"/>
            <a:ext cx="1401471" cy="3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31.48%</a:t>
            </a:r>
            <a:endParaRPr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716538" y="2190297"/>
            <a:ext cx="1131472" cy="40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7.36%</a:t>
            </a:r>
            <a:endParaRPr b="1" dirty="0">
              <a:solidFill>
                <a:schemeClr val="accent4">
                  <a:lumMod val="60000"/>
                  <a:lumOff val="40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>
            <a:off x="3399203" y="2570884"/>
            <a:ext cx="844785" cy="844785"/>
            <a:chOff x="3325269" y="2471789"/>
            <a:chExt cx="915756" cy="915756"/>
          </a:xfrm>
        </p:grpSpPr>
        <p:sp>
          <p:nvSpPr>
            <p:cNvPr id="243" name="Google Shape;243;p19"/>
            <p:cNvSpPr/>
            <p:nvPr/>
          </p:nvSpPr>
          <p:spPr>
            <a:xfrm>
              <a:off x="3325269" y="2471789"/>
              <a:ext cx="915756" cy="915756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74" y="1"/>
                  </a:moveTo>
                  <a:cubicBezTo>
                    <a:pt x="4570" y="1"/>
                    <a:pt x="0" y="4537"/>
                    <a:pt x="0" y="10175"/>
                  </a:cubicBezTo>
                  <a:cubicBezTo>
                    <a:pt x="0" y="15745"/>
                    <a:pt x="4537" y="20349"/>
                    <a:pt x="10174" y="20349"/>
                  </a:cubicBezTo>
                  <a:cubicBezTo>
                    <a:pt x="15745" y="20349"/>
                    <a:pt x="20348" y="15812"/>
                    <a:pt x="20348" y="10175"/>
                  </a:cubicBezTo>
                  <a:cubicBezTo>
                    <a:pt x="20348" y="4537"/>
                    <a:pt x="15745" y="1"/>
                    <a:pt x="10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461855" y="2615918"/>
              <a:ext cx="650061" cy="650061"/>
            </a:xfrm>
            <a:custGeom>
              <a:avLst/>
              <a:gdLst/>
              <a:ahLst/>
              <a:cxnLst/>
              <a:rect l="l" t="t" r="r" b="b"/>
              <a:pathLst>
                <a:path w="14445" h="14445" extrusionOk="0">
                  <a:moveTo>
                    <a:pt x="7206" y="1"/>
                  </a:moveTo>
                  <a:cubicBezTo>
                    <a:pt x="3270" y="1"/>
                    <a:pt x="1" y="3203"/>
                    <a:pt x="1" y="7206"/>
                  </a:cubicBezTo>
                  <a:cubicBezTo>
                    <a:pt x="1" y="11175"/>
                    <a:pt x="3203" y="14444"/>
                    <a:pt x="7206" y="14444"/>
                  </a:cubicBezTo>
                  <a:cubicBezTo>
                    <a:pt x="11175" y="14444"/>
                    <a:pt x="14444" y="11242"/>
                    <a:pt x="14444" y="7206"/>
                  </a:cubicBezTo>
                  <a:cubicBezTo>
                    <a:pt x="14444" y="3236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437043" y="2592267"/>
              <a:ext cx="697500" cy="6975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4724425" y="2616325"/>
            <a:ext cx="923312" cy="856067"/>
            <a:chOff x="4737307" y="2468916"/>
            <a:chExt cx="1000881" cy="927986"/>
          </a:xfrm>
        </p:grpSpPr>
        <p:sp>
          <p:nvSpPr>
            <p:cNvPr id="247" name="Google Shape;247;p19"/>
            <p:cNvSpPr/>
            <p:nvPr/>
          </p:nvSpPr>
          <p:spPr>
            <a:xfrm>
              <a:off x="4737307" y="2468916"/>
              <a:ext cx="1000881" cy="927986"/>
            </a:xfrm>
            <a:custGeom>
              <a:avLst/>
              <a:gdLst/>
              <a:ahLst/>
              <a:cxnLst/>
              <a:rect l="l" t="t" r="r" b="b"/>
              <a:pathLst>
                <a:path w="18948" h="17568" extrusionOk="0">
                  <a:moveTo>
                    <a:pt x="9819" y="1"/>
                  </a:moveTo>
                  <a:cubicBezTo>
                    <a:pt x="6103" y="1"/>
                    <a:pt x="2630" y="2344"/>
                    <a:pt x="1402" y="6056"/>
                  </a:cubicBezTo>
                  <a:cubicBezTo>
                    <a:pt x="1" y="10159"/>
                    <a:pt x="1802" y="14529"/>
                    <a:pt x="5338" y="16530"/>
                  </a:cubicBezTo>
                  <a:lnTo>
                    <a:pt x="5338" y="16464"/>
                  </a:lnTo>
                  <a:cubicBezTo>
                    <a:pt x="6305" y="16997"/>
                    <a:pt x="7439" y="17364"/>
                    <a:pt x="8607" y="17498"/>
                  </a:cubicBezTo>
                  <a:cubicBezTo>
                    <a:pt x="9009" y="17545"/>
                    <a:pt x="9407" y="17568"/>
                    <a:pt x="9798" y="17568"/>
                  </a:cubicBezTo>
                  <a:cubicBezTo>
                    <a:pt x="14138" y="17568"/>
                    <a:pt x="17685" y="14713"/>
                    <a:pt x="18481" y="9725"/>
                  </a:cubicBezTo>
                  <a:cubicBezTo>
                    <a:pt x="18948" y="6790"/>
                    <a:pt x="17647" y="3955"/>
                    <a:pt x="15579" y="2053"/>
                  </a:cubicBezTo>
                  <a:lnTo>
                    <a:pt x="15579" y="2120"/>
                  </a:lnTo>
                  <a:cubicBezTo>
                    <a:pt x="14745" y="1420"/>
                    <a:pt x="13744" y="819"/>
                    <a:pt x="12610" y="452"/>
                  </a:cubicBezTo>
                  <a:cubicBezTo>
                    <a:pt x="11685" y="146"/>
                    <a:pt x="10744" y="1"/>
                    <a:pt x="9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917102" y="2606059"/>
              <a:ext cx="668912" cy="668948"/>
            </a:xfrm>
            <a:custGeom>
              <a:avLst/>
              <a:gdLst/>
              <a:ahLst/>
              <a:cxnLst/>
              <a:rect l="l" t="t" r="r" b="b"/>
              <a:pathLst>
                <a:path w="14445" h="14445" extrusionOk="0">
                  <a:moveTo>
                    <a:pt x="7206" y="1"/>
                  </a:moveTo>
                  <a:cubicBezTo>
                    <a:pt x="3270" y="1"/>
                    <a:pt x="1" y="3203"/>
                    <a:pt x="1" y="7206"/>
                  </a:cubicBezTo>
                  <a:cubicBezTo>
                    <a:pt x="1" y="11175"/>
                    <a:pt x="3203" y="14444"/>
                    <a:pt x="7206" y="14444"/>
                  </a:cubicBezTo>
                  <a:cubicBezTo>
                    <a:pt x="11175" y="14444"/>
                    <a:pt x="14444" y="11242"/>
                    <a:pt x="14444" y="7206"/>
                  </a:cubicBezTo>
                  <a:cubicBezTo>
                    <a:pt x="14444" y="3236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915795" y="2605969"/>
              <a:ext cx="669300" cy="669300"/>
            </a:xfrm>
            <a:prstGeom prst="pie">
              <a:avLst>
                <a:gd name="adj1" fmla="val 1898333"/>
                <a:gd name="adj2" fmla="val 1274717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948696" y="2718389"/>
              <a:ext cx="639908" cy="441143"/>
            </a:xfrm>
            <a:custGeom>
              <a:avLst/>
              <a:gdLst/>
              <a:ahLst/>
              <a:cxnLst/>
              <a:rect l="l" t="t" r="r" b="b"/>
              <a:pathLst>
                <a:path w="13211" h="9107" extrusionOk="0">
                  <a:moveTo>
                    <a:pt x="768" y="0"/>
                  </a:moveTo>
                  <a:lnTo>
                    <a:pt x="1" y="1201"/>
                  </a:lnTo>
                  <a:lnTo>
                    <a:pt x="12443" y="9107"/>
                  </a:lnTo>
                  <a:lnTo>
                    <a:pt x="13210" y="790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070064"/>
              </p:ext>
            </p:extLst>
          </p:nvPr>
        </p:nvGraphicFramePr>
        <p:xfrm>
          <a:off x="1999451" y="714363"/>
          <a:ext cx="5025656" cy="380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442200" y="3203551"/>
            <a:ext cx="1212430" cy="50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1200" b="1" dirty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0.49 %</a:t>
            </a:r>
          </a:p>
          <a:p>
            <a:pPr lvl="0" algn="ctr">
              <a:lnSpc>
                <a:spcPct val="115000"/>
              </a:lnSpc>
            </a:pPr>
            <a:r>
              <a:rPr lang="en" sz="1200" b="1" dirty="0">
                <a:solidFill>
                  <a:schemeClr val="accent5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Senoir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20">
            <a:extLst>
              <a:ext uri="{FF2B5EF4-FFF2-40B4-BE49-F238E27FC236}">
                <a16:creationId xmlns:a16="http://schemas.microsoft.com/office/drawing/2014/main" id="{284BD2F6-B27D-B4F2-430D-E077C55F2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8141" y="296975"/>
            <a:ext cx="403328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srgbClr val="44546A">
                    <a:lumMod val="7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ZA" sz="14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046742"/>
              </p:ext>
            </p:extLst>
          </p:nvPr>
        </p:nvGraphicFramePr>
        <p:xfrm>
          <a:off x="187501" y="1310015"/>
          <a:ext cx="2871624" cy="291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107577" y="1717875"/>
            <a:ext cx="18288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content for the Black audience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174812" y="3308194"/>
            <a:ext cx="1653989" cy="113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Ensure content remains inclusive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resonates across all demographic groups.</a:t>
            </a:r>
          </a:p>
        </p:txBody>
      </p:sp>
      <p:sp>
        <p:nvSpPr>
          <p:cNvPr id="581" name="Google Shape;581;p23"/>
          <p:cNvSpPr/>
          <p:nvPr/>
        </p:nvSpPr>
        <p:spPr>
          <a:xfrm>
            <a:off x="6965002" y="1717875"/>
            <a:ext cx="2004186" cy="262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Tailor content by province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Western Cape: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on the Colored audience.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Limpopo: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on the Indian/Asian audience.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Gauteng &amp; Free State: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Include the White    audience</a:t>
            </a:r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grpSp>
        <p:nvGrpSpPr>
          <p:cNvPr id="582" name="Google Shape;582;p23"/>
          <p:cNvGrpSpPr/>
          <p:nvPr/>
        </p:nvGrpSpPr>
        <p:grpSpPr>
          <a:xfrm>
            <a:off x="2600218" y="0"/>
            <a:ext cx="2818947" cy="1355586"/>
            <a:chOff x="2915920" y="1298338"/>
            <a:chExt cx="2587409" cy="2112726"/>
          </a:xfrm>
        </p:grpSpPr>
        <p:grpSp>
          <p:nvGrpSpPr>
            <p:cNvPr id="585" name="Google Shape;585;p23"/>
            <p:cNvGrpSpPr/>
            <p:nvPr/>
          </p:nvGrpSpPr>
          <p:grpSpPr>
            <a:xfrm>
              <a:off x="2915920" y="2098566"/>
              <a:ext cx="467956" cy="227223"/>
              <a:chOff x="2915920" y="2253641"/>
              <a:chExt cx="467956" cy="227223"/>
            </a:xfrm>
          </p:grpSpPr>
          <p:sp>
            <p:nvSpPr>
              <p:cNvPr id="586" name="Google Shape;586;p23"/>
              <p:cNvSpPr/>
              <p:nvPr/>
            </p:nvSpPr>
            <p:spPr>
              <a:xfrm>
                <a:off x="2988417" y="2290425"/>
                <a:ext cx="38971" cy="38971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403" extrusionOk="0">
                    <a:moveTo>
                      <a:pt x="1201" y="1"/>
                    </a:moveTo>
                    <a:cubicBezTo>
                      <a:pt x="534" y="1"/>
                      <a:pt x="1" y="534"/>
                      <a:pt x="1" y="1201"/>
                    </a:cubicBezTo>
                    <a:cubicBezTo>
                      <a:pt x="1" y="1869"/>
                      <a:pt x="534" y="2402"/>
                      <a:pt x="1201" y="2402"/>
                    </a:cubicBezTo>
                    <a:cubicBezTo>
                      <a:pt x="1869" y="2402"/>
                      <a:pt x="2402" y="1869"/>
                      <a:pt x="2402" y="1201"/>
                    </a:cubicBezTo>
                    <a:cubicBezTo>
                      <a:pt x="2402" y="534"/>
                      <a:pt x="1869" y="1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2915920" y="2253641"/>
                <a:ext cx="467956" cy="227223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14011" extrusionOk="0">
                    <a:moveTo>
                      <a:pt x="14811" y="0"/>
                    </a:moveTo>
                    <a:cubicBezTo>
                      <a:pt x="11509" y="0"/>
                      <a:pt x="8840" y="2669"/>
                      <a:pt x="8840" y="5971"/>
                    </a:cubicBezTo>
                    <a:cubicBezTo>
                      <a:pt x="8840" y="6205"/>
                      <a:pt x="8840" y="6438"/>
                      <a:pt x="8874" y="6638"/>
                    </a:cubicBezTo>
                    <a:cubicBezTo>
                      <a:pt x="8640" y="6538"/>
                      <a:pt x="8373" y="6505"/>
                      <a:pt x="8073" y="6505"/>
                    </a:cubicBezTo>
                    <a:cubicBezTo>
                      <a:pt x="6706" y="6505"/>
                      <a:pt x="5571" y="7639"/>
                      <a:pt x="5571" y="9007"/>
                    </a:cubicBezTo>
                    <a:cubicBezTo>
                      <a:pt x="5571" y="9340"/>
                      <a:pt x="5671" y="9674"/>
                      <a:pt x="5805" y="9974"/>
                    </a:cubicBezTo>
                    <a:lnTo>
                      <a:pt x="2036" y="9974"/>
                    </a:lnTo>
                    <a:cubicBezTo>
                      <a:pt x="901" y="9974"/>
                      <a:pt x="1" y="10841"/>
                      <a:pt x="1" y="11976"/>
                    </a:cubicBezTo>
                    <a:cubicBezTo>
                      <a:pt x="1" y="13110"/>
                      <a:pt x="901" y="14010"/>
                      <a:pt x="2036" y="14010"/>
                    </a:cubicBezTo>
                    <a:lnTo>
                      <a:pt x="26820" y="14010"/>
                    </a:lnTo>
                    <a:cubicBezTo>
                      <a:pt x="27921" y="14010"/>
                      <a:pt x="28855" y="13110"/>
                      <a:pt x="28855" y="11976"/>
                    </a:cubicBezTo>
                    <a:cubicBezTo>
                      <a:pt x="28855" y="10841"/>
                      <a:pt x="27921" y="9941"/>
                      <a:pt x="26820" y="9941"/>
                    </a:cubicBezTo>
                    <a:lnTo>
                      <a:pt x="24852" y="9941"/>
                    </a:lnTo>
                    <a:cubicBezTo>
                      <a:pt x="24919" y="9607"/>
                      <a:pt x="25019" y="9207"/>
                      <a:pt x="25019" y="8807"/>
                    </a:cubicBezTo>
                    <a:cubicBezTo>
                      <a:pt x="25019" y="6805"/>
                      <a:pt x="23384" y="5137"/>
                      <a:pt x="21349" y="5137"/>
                    </a:cubicBezTo>
                    <a:cubicBezTo>
                      <a:pt x="21116" y="5137"/>
                      <a:pt x="20916" y="5137"/>
                      <a:pt x="20716" y="5171"/>
                    </a:cubicBezTo>
                    <a:cubicBezTo>
                      <a:pt x="20282" y="2269"/>
                      <a:pt x="17780" y="0"/>
                      <a:pt x="14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23"/>
            <p:cNvGrpSpPr/>
            <p:nvPr/>
          </p:nvGrpSpPr>
          <p:grpSpPr>
            <a:xfrm>
              <a:off x="4206221" y="1298338"/>
              <a:ext cx="774688" cy="244005"/>
              <a:chOff x="4206221" y="1325800"/>
              <a:chExt cx="774688" cy="244005"/>
            </a:xfrm>
          </p:grpSpPr>
          <p:sp>
            <p:nvSpPr>
              <p:cNvPr id="592" name="Google Shape;592;p23"/>
              <p:cNvSpPr/>
              <p:nvPr/>
            </p:nvSpPr>
            <p:spPr>
              <a:xfrm>
                <a:off x="4866787" y="1344743"/>
                <a:ext cx="47615" cy="4761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936" extrusionOk="0">
                    <a:moveTo>
                      <a:pt x="1468" y="0"/>
                    </a:moveTo>
                    <a:cubicBezTo>
                      <a:pt x="668" y="0"/>
                      <a:pt x="1" y="667"/>
                      <a:pt x="1" y="1468"/>
                    </a:cubicBezTo>
                    <a:cubicBezTo>
                      <a:pt x="1" y="2302"/>
                      <a:pt x="668" y="2936"/>
                      <a:pt x="1468" y="2936"/>
                    </a:cubicBezTo>
                    <a:cubicBezTo>
                      <a:pt x="2269" y="2936"/>
                      <a:pt x="2936" y="2269"/>
                      <a:pt x="2936" y="1468"/>
                    </a:cubicBezTo>
                    <a:cubicBezTo>
                      <a:pt x="2936" y="667"/>
                      <a:pt x="2269" y="0"/>
                      <a:pt x="1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4360411" y="1325800"/>
                <a:ext cx="620498" cy="243457"/>
              </a:xfrm>
              <a:custGeom>
                <a:avLst/>
                <a:gdLst/>
                <a:ahLst/>
                <a:cxnLst/>
                <a:rect l="l" t="t" r="r" b="b"/>
                <a:pathLst>
                  <a:path w="38261" h="15012" extrusionOk="0">
                    <a:moveTo>
                      <a:pt x="22950" y="1"/>
                    </a:moveTo>
                    <a:cubicBezTo>
                      <a:pt x="19214" y="1"/>
                      <a:pt x="16179" y="2869"/>
                      <a:pt x="15845" y="6539"/>
                    </a:cubicBezTo>
                    <a:cubicBezTo>
                      <a:pt x="15111" y="6105"/>
                      <a:pt x="14277" y="5805"/>
                      <a:pt x="13377" y="5805"/>
                    </a:cubicBezTo>
                    <a:cubicBezTo>
                      <a:pt x="11208" y="5805"/>
                      <a:pt x="9474" y="7339"/>
                      <a:pt x="9040" y="9341"/>
                    </a:cubicBezTo>
                    <a:cubicBezTo>
                      <a:pt x="8707" y="8574"/>
                      <a:pt x="7939" y="8040"/>
                      <a:pt x="7072" y="8040"/>
                    </a:cubicBezTo>
                    <a:cubicBezTo>
                      <a:pt x="5971" y="8040"/>
                      <a:pt x="5004" y="8907"/>
                      <a:pt x="4971" y="10075"/>
                    </a:cubicBezTo>
                    <a:lnTo>
                      <a:pt x="2469" y="10075"/>
                    </a:lnTo>
                    <a:cubicBezTo>
                      <a:pt x="1134" y="10075"/>
                      <a:pt x="0" y="11175"/>
                      <a:pt x="0" y="12543"/>
                    </a:cubicBezTo>
                    <a:cubicBezTo>
                      <a:pt x="0" y="13877"/>
                      <a:pt x="1068" y="15011"/>
                      <a:pt x="2469" y="15011"/>
                    </a:cubicBezTo>
                    <a:lnTo>
                      <a:pt x="35826" y="15011"/>
                    </a:lnTo>
                    <a:cubicBezTo>
                      <a:pt x="37127" y="15011"/>
                      <a:pt x="38261" y="13944"/>
                      <a:pt x="38261" y="12543"/>
                    </a:cubicBezTo>
                    <a:cubicBezTo>
                      <a:pt x="38228" y="11209"/>
                      <a:pt x="37093" y="10141"/>
                      <a:pt x="35759" y="10141"/>
                    </a:cubicBezTo>
                    <a:lnTo>
                      <a:pt x="35092" y="10141"/>
                    </a:lnTo>
                    <a:lnTo>
                      <a:pt x="35092" y="9975"/>
                    </a:lnTo>
                    <a:cubicBezTo>
                      <a:pt x="35092" y="8040"/>
                      <a:pt x="33524" y="6472"/>
                      <a:pt x="31590" y="6472"/>
                    </a:cubicBezTo>
                    <a:cubicBezTo>
                      <a:pt x="31056" y="6472"/>
                      <a:pt x="30555" y="6605"/>
                      <a:pt x="30088" y="6806"/>
                    </a:cubicBezTo>
                    <a:cubicBezTo>
                      <a:pt x="29888" y="3003"/>
                      <a:pt x="26819" y="1"/>
                      <a:pt x="22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4206221" y="1490274"/>
                <a:ext cx="106581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4904" extrusionOk="0">
                    <a:moveTo>
                      <a:pt x="2469" y="0"/>
                    </a:moveTo>
                    <a:cubicBezTo>
                      <a:pt x="1135" y="0"/>
                      <a:pt x="1" y="1068"/>
                      <a:pt x="1" y="2469"/>
                    </a:cubicBezTo>
                    <a:cubicBezTo>
                      <a:pt x="1" y="3803"/>
                      <a:pt x="1068" y="4904"/>
                      <a:pt x="2469" y="4904"/>
                    </a:cubicBezTo>
                    <a:lnTo>
                      <a:pt x="4137" y="4904"/>
                    </a:lnTo>
                    <a:cubicBezTo>
                      <a:pt x="5471" y="4904"/>
                      <a:pt x="6572" y="3836"/>
                      <a:pt x="6572" y="2469"/>
                    </a:cubicBezTo>
                    <a:cubicBezTo>
                      <a:pt x="6572" y="1068"/>
                      <a:pt x="5471" y="0"/>
                      <a:pt x="41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3"/>
            <p:cNvGrpSpPr/>
            <p:nvPr/>
          </p:nvGrpSpPr>
          <p:grpSpPr>
            <a:xfrm>
              <a:off x="3697671" y="2061571"/>
              <a:ext cx="650297" cy="1349493"/>
              <a:chOff x="3697671" y="2061571"/>
              <a:chExt cx="650297" cy="134949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910297" y="2061571"/>
                <a:ext cx="170949" cy="127891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7886" extrusionOk="0">
                    <a:moveTo>
                      <a:pt x="7915" y="0"/>
                    </a:moveTo>
                    <a:cubicBezTo>
                      <a:pt x="6848" y="0"/>
                      <a:pt x="5672" y="180"/>
                      <a:pt x="4837" y="814"/>
                    </a:cubicBezTo>
                    <a:cubicBezTo>
                      <a:pt x="3614" y="1757"/>
                      <a:pt x="2405" y="2150"/>
                      <a:pt x="1503" y="2150"/>
                    </a:cubicBezTo>
                    <a:cubicBezTo>
                      <a:pt x="1002" y="2150"/>
                      <a:pt x="596" y="2029"/>
                      <a:pt x="334" y="1814"/>
                    </a:cubicBezTo>
                    <a:lnTo>
                      <a:pt x="0" y="3882"/>
                    </a:lnTo>
                    <a:lnTo>
                      <a:pt x="1001" y="7885"/>
                    </a:lnTo>
                    <a:lnTo>
                      <a:pt x="9407" y="7218"/>
                    </a:lnTo>
                    <a:lnTo>
                      <a:pt x="10541" y="313"/>
                    </a:lnTo>
                    <a:cubicBezTo>
                      <a:pt x="10541" y="313"/>
                      <a:pt x="9322" y="0"/>
                      <a:pt x="7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927067" y="2139146"/>
                <a:ext cx="133632" cy="14391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8874" extrusionOk="0">
                    <a:moveTo>
                      <a:pt x="8239" y="0"/>
                    </a:moveTo>
                    <a:lnTo>
                      <a:pt x="0" y="334"/>
                    </a:lnTo>
                    <a:lnTo>
                      <a:pt x="1568" y="8873"/>
                    </a:lnTo>
                    <a:lnTo>
                      <a:pt x="7072" y="8673"/>
                    </a:lnTo>
                    <a:lnTo>
                      <a:pt x="823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915665" y="2176254"/>
                <a:ext cx="23856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283" extrusionOk="0">
                    <a:moveTo>
                      <a:pt x="579" y="0"/>
                    </a:moveTo>
                    <a:cubicBezTo>
                      <a:pt x="295" y="0"/>
                      <a:pt x="1" y="104"/>
                      <a:pt x="36" y="548"/>
                    </a:cubicBezTo>
                    <a:cubicBezTo>
                      <a:pt x="69" y="1648"/>
                      <a:pt x="1470" y="2282"/>
                      <a:pt x="1470" y="2282"/>
                    </a:cubicBezTo>
                    <a:lnTo>
                      <a:pt x="1070" y="81"/>
                    </a:lnTo>
                    <a:cubicBezTo>
                      <a:pt x="1070" y="81"/>
                      <a:pt x="829" y="0"/>
                      <a:pt x="579" y="0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050409" y="2170642"/>
                <a:ext cx="24359" cy="38841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395" extrusionOk="0">
                    <a:moveTo>
                      <a:pt x="920" y="1"/>
                    </a:moveTo>
                    <a:cubicBezTo>
                      <a:pt x="630" y="1"/>
                      <a:pt x="334" y="126"/>
                      <a:pt x="334" y="126"/>
                    </a:cubicBezTo>
                    <a:lnTo>
                      <a:pt x="1" y="2395"/>
                    </a:lnTo>
                    <a:cubicBezTo>
                      <a:pt x="1" y="2395"/>
                      <a:pt x="1502" y="1594"/>
                      <a:pt x="1468" y="527"/>
                    </a:cubicBezTo>
                    <a:cubicBezTo>
                      <a:pt x="1452" y="109"/>
                      <a:pt x="1189" y="1"/>
                      <a:pt x="920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984416" y="2188369"/>
                <a:ext cx="26516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37" extrusionOk="0">
                    <a:moveTo>
                      <a:pt x="701" y="1"/>
                    </a:moveTo>
                    <a:cubicBezTo>
                      <a:pt x="701" y="334"/>
                      <a:pt x="867" y="1235"/>
                      <a:pt x="1134" y="2169"/>
                    </a:cubicBezTo>
                    <a:lnTo>
                      <a:pt x="1234" y="2569"/>
                    </a:lnTo>
                    <a:cubicBezTo>
                      <a:pt x="1234" y="2603"/>
                      <a:pt x="1301" y="2669"/>
                      <a:pt x="1301" y="2736"/>
                    </a:cubicBezTo>
                    <a:cubicBezTo>
                      <a:pt x="1334" y="2736"/>
                      <a:pt x="1134" y="2769"/>
                      <a:pt x="967" y="2803"/>
                    </a:cubicBezTo>
                    <a:cubicBezTo>
                      <a:pt x="834" y="2836"/>
                      <a:pt x="667" y="2836"/>
                      <a:pt x="534" y="2869"/>
                    </a:cubicBezTo>
                    <a:cubicBezTo>
                      <a:pt x="300" y="2936"/>
                      <a:pt x="134" y="3003"/>
                      <a:pt x="0" y="3036"/>
                    </a:cubicBezTo>
                    <a:lnTo>
                      <a:pt x="567" y="3036"/>
                    </a:lnTo>
                    <a:cubicBezTo>
                      <a:pt x="701" y="3036"/>
                      <a:pt x="834" y="3036"/>
                      <a:pt x="1001" y="3003"/>
                    </a:cubicBezTo>
                    <a:cubicBezTo>
                      <a:pt x="1168" y="3003"/>
                      <a:pt x="1234" y="3003"/>
                      <a:pt x="1635" y="2936"/>
                    </a:cubicBezTo>
                    <a:cubicBezTo>
                      <a:pt x="1568" y="2736"/>
                      <a:pt x="1501" y="2436"/>
                      <a:pt x="1401" y="2102"/>
                    </a:cubicBezTo>
                    <a:cubicBezTo>
                      <a:pt x="1168" y="1101"/>
                      <a:pt x="867" y="301"/>
                      <a:pt x="701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977377" y="2260332"/>
                <a:ext cx="45993" cy="7033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4337" extrusionOk="0">
                    <a:moveTo>
                      <a:pt x="2669" y="0"/>
                    </a:moveTo>
                    <a:lnTo>
                      <a:pt x="0" y="100"/>
                    </a:lnTo>
                    <a:lnTo>
                      <a:pt x="167" y="4337"/>
                    </a:lnTo>
                    <a:lnTo>
                      <a:pt x="2836" y="4203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3976842" y="2280346"/>
                <a:ext cx="4382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335" extrusionOk="0">
                    <a:moveTo>
                      <a:pt x="2669" y="0"/>
                    </a:moveTo>
                    <a:lnTo>
                      <a:pt x="0" y="134"/>
                    </a:lnTo>
                    <a:lnTo>
                      <a:pt x="33" y="1335"/>
                    </a:lnTo>
                    <a:lnTo>
                      <a:pt x="2702" y="301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3801551" y="2679067"/>
                <a:ext cx="339740" cy="6962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42932" extrusionOk="0">
                    <a:moveTo>
                      <a:pt x="20515" y="1"/>
                    </a:moveTo>
                    <a:lnTo>
                      <a:pt x="4137" y="234"/>
                    </a:lnTo>
                    <a:lnTo>
                      <a:pt x="0" y="42931"/>
                    </a:lnTo>
                    <a:lnTo>
                      <a:pt x="2502" y="42931"/>
                    </a:lnTo>
                    <a:lnTo>
                      <a:pt x="12309" y="4237"/>
                    </a:lnTo>
                    <a:lnTo>
                      <a:pt x="18414" y="42931"/>
                    </a:lnTo>
                    <a:lnTo>
                      <a:pt x="20949" y="42931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707954" y="2306312"/>
                <a:ext cx="611854" cy="386268"/>
              </a:xfrm>
              <a:custGeom>
                <a:avLst/>
                <a:gdLst/>
                <a:ahLst/>
                <a:cxnLst/>
                <a:rect l="l" t="t" r="r" b="b"/>
                <a:pathLst>
                  <a:path w="37728" h="23818" extrusionOk="0">
                    <a:moveTo>
                      <a:pt x="25886" y="1"/>
                    </a:moveTo>
                    <a:lnTo>
                      <a:pt x="10375" y="901"/>
                    </a:lnTo>
                    <a:lnTo>
                      <a:pt x="2069" y="12009"/>
                    </a:lnTo>
                    <a:lnTo>
                      <a:pt x="1" y="23684"/>
                    </a:lnTo>
                    <a:lnTo>
                      <a:pt x="1668" y="23818"/>
                    </a:lnTo>
                    <a:lnTo>
                      <a:pt x="6205" y="14044"/>
                    </a:lnTo>
                    <a:lnTo>
                      <a:pt x="10275" y="9707"/>
                    </a:lnTo>
                    <a:lnTo>
                      <a:pt x="9908" y="23217"/>
                    </a:lnTo>
                    <a:lnTo>
                      <a:pt x="9908" y="23217"/>
                    </a:lnTo>
                    <a:lnTo>
                      <a:pt x="26286" y="22984"/>
                    </a:lnTo>
                    <a:lnTo>
                      <a:pt x="26219" y="8040"/>
                    </a:lnTo>
                    <a:lnTo>
                      <a:pt x="30923" y="12676"/>
                    </a:lnTo>
                    <a:lnTo>
                      <a:pt x="37728" y="2202"/>
                    </a:lnTo>
                    <a:lnTo>
                      <a:pt x="35759" y="1568"/>
                    </a:lnTo>
                    <a:lnTo>
                      <a:pt x="30856" y="6505"/>
                    </a:lnTo>
                    <a:lnTo>
                      <a:pt x="258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697671" y="2690436"/>
                <a:ext cx="65665" cy="63313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3904" extrusionOk="0">
                    <a:moveTo>
                      <a:pt x="568" y="0"/>
                    </a:moveTo>
                    <a:cubicBezTo>
                      <a:pt x="568" y="0"/>
                      <a:pt x="1" y="3836"/>
                      <a:pt x="868" y="3903"/>
                    </a:cubicBezTo>
                    <a:cubicBezTo>
                      <a:pt x="872" y="3903"/>
                      <a:pt x="877" y="3903"/>
                      <a:pt x="881" y="3903"/>
                    </a:cubicBezTo>
                    <a:cubicBezTo>
                      <a:pt x="1544" y="3903"/>
                      <a:pt x="2236" y="1401"/>
                      <a:pt x="2236" y="1401"/>
                    </a:cubicBezTo>
                    <a:cubicBezTo>
                      <a:pt x="2236" y="1401"/>
                      <a:pt x="2269" y="1403"/>
                      <a:pt x="2324" y="1403"/>
                    </a:cubicBezTo>
                    <a:cubicBezTo>
                      <a:pt x="2697" y="1403"/>
                      <a:pt x="4048" y="1327"/>
                      <a:pt x="2302" y="134"/>
                    </a:cubicBez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3722015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4904" y="0"/>
                    </a:moveTo>
                    <a:lnTo>
                      <a:pt x="1" y="2202"/>
                    </a:lnTo>
                    <a:lnTo>
                      <a:pt x="5505" y="2202"/>
                    </a:lnTo>
                    <a:lnTo>
                      <a:pt x="6239" y="1668"/>
                    </a:lnTo>
                    <a:lnTo>
                      <a:pt x="6239" y="2202"/>
                    </a:lnTo>
                    <a:lnTo>
                      <a:pt x="7406" y="2202"/>
                    </a:ln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4100184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1" y="0"/>
                    </a:moveTo>
                    <a:lnTo>
                      <a:pt x="1" y="2202"/>
                    </a:lnTo>
                    <a:lnTo>
                      <a:pt x="1201" y="2202"/>
                    </a:lnTo>
                    <a:lnTo>
                      <a:pt x="1201" y="1668"/>
                    </a:lnTo>
                    <a:lnTo>
                      <a:pt x="1902" y="2202"/>
                    </a:lnTo>
                    <a:lnTo>
                      <a:pt x="7406" y="2202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3991990" y="2312264"/>
                <a:ext cx="50323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036" extrusionOk="0">
                    <a:moveTo>
                      <a:pt x="1901" y="0"/>
                    </a:moveTo>
                    <a:lnTo>
                      <a:pt x="901" y="101"/>
                    </a:lnTo>
                    <a:cubicBezTo>
                      <a:pt x="0" y="634"/>
                      <a:pt x="867" y="2335"/>
                      <a:pt x="867" y="2335"/>
                    </a:cubicBezTo>
                    <a:lnTo>
                      <a:pt x="3102" y="3036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3966008" y="2313886"/>
                <a:ext cx="40057" cy="5140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170" extrusionOk="0">
                    <a:moveTo>
                      <a:pt x="2002" y="1"/>
                    </a:moveTo>
                    <a:lnTo>
                      <a:pt x="668" y="67"/>
                    </a:lnTo>
                    <a:lnTo>
                      <a:pt x="1" y="3169"/>
                    </a:lnTo>
                    <a:lnTo>
                      <a:pt x="2469" y="2235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3984416" y="2312799"/>
                <a:ext cx="35176" cy="3734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3" extrusionOk="0">
                    <a:moveTo>
                      <a:pt x="2002" y="1"/>
                    </a:moveTo>
                    <a:lnTo>
                      <a:pt x="0" y="134"/>
                    </a:lnTo>
                    <a:cubicBezTo>
                      <a:pt x="0" y="134"/>
                      <a:pt x="362" y="2303"/>
                      <a:pt x="1313" y="2303"/>
                    </a:cubicBezTo>
                    <a:cubicBezTo>
                      <a:pt x="1320" y="2303"/>
                      <a:pt x="1327" y="2303"/>
                      <a:pt x="1334" y="2302"/>
                    </a:cubicBezTo>
                    <a:cubicBezTo>
                      <a:pt x="2168" y="2269"/>
                      <a:pt x="2002" y="1"/>
                      <a:pt x="2002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3979534" y="2339658"/>
                <a:ext cx="46544" cy="270151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6658" extrusionOk="0">
                    <a:moveTo>
                      <a:pt x="1532" y="0"/>
                    </a:moveTo>
                    <a:cubicBezTo>
                      <a:pt x="1364" y="0"/>
                      <a:pt x="1268" y="357"/>
                      <a:pt x="1268" y="380"/>
                    </a:cubicBezTo>
                    <a:lnTo>
                      <a:pt x="1" y="14857"/>
                    </a:lnTo>
                    <a:lnTo>
                      <a:pt x="1302" y="16658"/>
                    </a:lnTo>
                    <a:lnTo>
                      <a:pt x="2870" y="14690"/>
                    </a:lnTo>
                    <a:lnTo>
                      <a:pt x="1802" y="280"/>
                    </a:lnTo>
                    <a:cubicBezTo>
                      <a:pt x="1699" y="72"/>
                      <a:pt x="1608" y="0"/>
                      <a:pt x="1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4277226" y="2283054"/>
                <a:ext cx="69670" cy="58983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37" extrusionOk="0">
                    <a:moveTo>
                      <a:pt x="2694" y="0"/>
                    </a:moveTo>
                    <a:lnTo>
                      <a:pt x="1093" y="1501"/>
                    </a:lnTo>
                    <a:cubicBezTo>
                      <a:pt x="1093" y="1501"/>
                      <a:pt x="750" y="1281"/>
                      <a:pt x="493" y="1281"/>
                    </a:cubicBezTo>
                    <a:cubicBezTo>
                      <a:pt x="184" y="1281"/>
                      <a:pt x="1" y="1600"/>
                      <a:pt x="693" y="3002"/>
                    </a:cubicBezTo>
                    <a:lnTo>
                      <a:pt x="2661" y="3636"/>
                    </a:lnTo>
                    <a:lnTo>
                      <a:pt x="4295" y="1635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291157" y="2292786"/>
                <a:ext cx="48166" cy="48701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003" extrusionOk="0">
                    <a:moveTo>
                      <a:pt x="901" y="1"/>
                    </a:moveTo>
                    <a:lnTo>
                      <a:pt x="1" y="868"/>
                    </a:lnTo>
                    <a:lnTo>
                      <a:pt x="2069" y="3003"/>
                    </a:lnTo>
                    <a:lnTo>
                      <a:pt x="2969" y="2135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4311723" y="2312264"/>
                <a:ext cx="36246" cy="36798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269" extrusionOk="0">
                    <a:moveTo>
                      <a:pt x="267" y="0"/>
                    </a:moveTo>
                    <a:lnTo>
                      <a:pt x="0" y="234"/>
                    </a:lnTo>
                    <a:lnTo>
                      <a:pt x="1935" y="2269"/>
                    </a:lnTo>
                    <a:lnTo>
                      <a:pt x="2235" y="20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4240847" y="2242134"/>
                <a:ext cx="51409" cy="46804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886" extrusionOk="0">
                    <a:moveTo>
                      <a:pt x="1594" y="0"/>
                    </a:moveTo>
                    <a:cubicBezTo>
                      <a:pt x="1232" y="0"/>
                      <a:pt x="863" y="142"/>
                      <a:pt x="567" y="422"/>
                    </a:cubicBezTo>
                    <a:cubicBezTo>
                      <a:pt x="0" y="955"/>
                      <a:pt x="0" y="1856"/>
                      <a:pt x="534" y="2456"/>
                    </a:cubicBezTo>
                    <a:cubicBezTo>
                      <a:pt x="805" y="2744"/>
                      <a:pt x="1179" y="2886"/>
                      <a:pt x="1556" y="2886"/>
                    </a:cubicBezTo>
                    <a:cubicBezTo>
                      <a:pt x="1921" y="2886"/>
                      <a:pt x="2290" y="2753"/>
                      <a:pt x="2569" y="2490"/>
                    </a:cubicBezTo>
                    <a:cubicBezTo>
                      <a:pt x="3169" y="1956"/>
                      <a:pt x="3169" y="1022"/>
                      <a:pt x="2602" y="455"/>
                    </a:cubicBezTo>
                    <a:cubicBezTo>
                      <a:pt x="2332" y="151"/>
                      <a:pt x="1967" y="0"/>
                      <a:pt x="15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4261396" y="2263024"/>
                <a:ext cx="54118" cy="53583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4" extrusionOk="0">
                    <a:moveTo>
                      <a:pt x="2069" y="1"/>
                    </a:moveTo>
                    <a:lnTo>
                      <a:pt x="1" y="2002"/>
                    </a:lnTo>
                    <a:lnTo>
                      <a:pt x="1269" y="3303"/>
                    </a:lnTo>
                    <a:lnTo>
                      <a:pt x="3337" y="1335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4296023" y="2283054"/>
                <a:ext cx="50323" cy="4117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539" extrusionOk="0">
                    <a:moveTo>
                      <a:pt x="1502" y="0"/>
                    </a:moveTo>
                    <a:cubicBezTo>
                      <a:pt x="1502" y="0"/>
                      <a:pt x="1" y="1468"/>
                      <a:pt x="935" y="2268"/>
                    </a:cubicBezTo>
                    <a:cubicBezTo>
                      <a:pt x="1167" y="2463"/>
                      <a:pt x="1403" y="2538"/>
                      <a:pt x="1631" y="2538"/>
                    </a:cubicBezTo>
                    <a:cubicBezTo>
                      <a:pt x="2420" y="2538"/>
                      <a:pt x="3103" y="1635"/>
                      <a:pt x="3103" y="1635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4906831" y="2101542"/>
              <a:ext cx="577247" cy="1306277"/>
              <a:chOff x="4906831" y="2101542"/>
              <a:chExt cx="577247" cy="1306277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4906831" y="2258710"/>
                <a:ext cx="543140" cy="402486"/>
              </a:xfrm>
              <a:custGeom>
                <a:avLst/>
                <a:gdLst/>
                <a:ahLst/>
                <a:cxnLst/>
                <a:rect l="l" t="t" r="r" b="b"/>
                <a:pathLst>
                  <a:path w="33491" h="24818" extrusionOk="0">
                    <a:moveTo>
                      <a:pt x="1801" y="0"/>
                    </a:moveTo>
                    <a:lnTo>
                      <a:pt x="0" y="11575"/>
                    </a:lnTo>
                    <a:lnTo>
                      <a:pt x="0" y="11575"/>
                    </a:lnTo>
                    <a:lnTo>
                      <a:pt x="9740" y="9307"/>
                    </a:lnTo>
                    <a:lnTo>
                      <a:pt x="11708" y="24317"/>
                    </a:lnTo>
                    <a:lnTo>
                      <a:pt x="22216" y="24317"/>
                    </a:lnTo>
                    <a:lnTo>
                      <a:pt x="24317" y="13009"/>
                    </a:lnTo>
                    <a:lnTo>
                      <a:pt x="32056" y="24818"/>
                    </a:lnTo>
                    <a:lnTo>
                      <a:pt x="33491" y="23984"/>
                    </a:lnTo>
                    <a:lnTo>
                      <a:pt x="25251" y="4603"/>
                    </a:lnTo>
                    <a:lnTo>
                      <a:pt x="10374" y="4470"/>
                    </a:lnTo>
                    <a:lnTo>
                      <a:pt x="4003" y="6638"/>
                    </a:lnTo>
                    <a:lnTo>
                      <a:pt x="3569" y="1001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142162" y="2332830"/>
                <a:ext cx="108203" cy="84396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5204" extrusionOk="0">
                    <a:moveTo>
                      <a:pt x="0" y="0"/>
                    </a:moveTo>
                    <a:lnTo>
                      <a:pt x="3336" y="5204"/>
                    </a:lnTo>
                    <a:lnTo>
                      <a:pt x="6672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128636" y="2144011"/>
                <a:ext cx="134719" cy="159596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9841" extrusionOk="0">
                    <a:moveTo>
                      <a:pt x="2069" y="0"/>
                    </a:moveTo>
                    <a:lnTo>
                      <a:pt x="801" y="4670"/>
                    </a:lnTo>
                    <a:lnTo>
                      <a:pt x="1" y="5638"/>
                    </a:lnTo>
                    <a:lnTo>
                      <a:pt x="801" y="6305"/>
                    </a:lnTo>
                    <a:lnTo>
                      <a:pt x="1201" y="9007"/>
                    </a:lnTo>
                    <a:lnTo>
                      <a:pt x="5338" y="9841"/>
                    </a:lnTo>
                    <a:lnTo>
                      <a:pt x="6805" y="7372"/>
                    </a:lnTo>
                    <a:lnTo>
                      <a:pt x="6972" y="5571"/>
                    </a:lnTo>
                    <a:cubicBezTo>
                      <a:pt x="7706" y="5204"/>
                      <a:pt x="8306" y="4504"/>
                      <a:pt x="7839" y="3970"/>
                    </a:cubicBezTo>
                    <a:cubicBezTo>
                      <a:pt x="7755" y="3859"/>
                      <a:pt x="7647" y="3814"/>
                      <a:pt x="7529" y="3814"/>
                    </a:cubicBezTo>
                    <a:cubicBezTo>
                      <a:pt x="7041" y="3814"/>
                      <a:pt x="6372" y="4570"/>
                      <a:pt x="6372" y="4570"/>
                    </a:cubicBezTo>
                    <a:lnTo>
                      <a:pt x="5838" y="4370"/>
                    </a:lnTo>
                    <a:lnTo>
                      <a:pt x="6138" y="2035"/>
                    </a:lnTo>
                    <a:lnTo>
                      <a:pt x="20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169750" y="2287385"/>
                <a:ext cx="45458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4904" extrusionOk="0">
                    <a:moveTo>
                      <a:pt x="1" y="0"/>
                    </a:moveTo>
                    <a:lnTo>
                      <a:pt x="1" y="4904"/>
                    </a:lnTo>
                    <a:lnTo>
                      <a:pt x="2803" y="4904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048565" y="3353718"/>
                <a:ext cx="107668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336" extrusionOk="0">
                    <a:moveTo>
                      <a:pt x="4437" y="0"/>
                    </a:moveTo>
                    <a:cubicBezTo>
                      <a:pt x="2969" y="2869"/>
                      <a:pt x="1" y="3336"/>
                      <a:pt x="1" y="3336"/>
                    </a:cubicBezTo>
                    <a:lnTo>
                      <a:pt x="4938" y="3336"/>
                    </a:lnTo>
                    <a:lnTo>
                      <a:pt x="5805" y="1935"/>
                    </a:lnTo>
                    <a:lnTo>
                      <a:pt x="6138" y="3336"/>
                    </a:lnTo>
                    <a:lnTo>
                      <a:pt x="6639" y="3336"/>
                    </a:lnTo>
                    <a:lnTo>
                      <a:pt x="66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5209242" y="3353718"/>
                <a:ext cx="107133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336" extrusionOk="0">
                    <a:moveTo>
                      <a:pt x="1" y="0"/>
                    </a:moveTo>
                    <a:lnTo>
                      <a:pt x="1" y="3336"/>
                    </a:lnTo>
                    <a:lnTo>
                      <a:pt x="501" y="3336"/>
                    </a:lnTo>
                    <a:lnTo>
                      <a:pt x="835" y="1935"/>
                    </a:lnTo>
                    <a:lnTo>
                      <a:pt x="1702" y="3336"/>
                    </a:lnTo>
                    <a:lnTo>
                      <a:pt x="6605" y="3336"/>
                    </a:lnTo>
                    <a:cubicBezTo>
                      <a:pt x="6605" y="3336"/>
                      <a:pt x="3670" y="2869"/>
                      <a:pt x="22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044786" y="2653101"/>
                <a:ext cx="276444" cy="700564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43198" extrusionOk="0">
                    <a:moveTo>
                      <a:pt x="3236" y="0"/>
                    </a:moveTo>
                    <a:cubicBezTo>
                      <a:pt x="3236" y="0"/>
                      <a:pt x="567" y="2269"/>
                      <a:pt x="367" y="6639"/>
                    </a:cubicBezTo>
                    <a:cubicBezTo>
                      <a:pt x="0" y="13510"/>
                      <a:pt x="4670" y="43198"/>
                      <a:pt x="4670" y="43198"/>
                    </a:cubicBezTo>
                    <a:lnTo>
                      <a:pt x="6905" y="43198"/>
                    </a:lnTo>
                    <a:lnTo>
                      <a:pt x="8506" y="6005"/>
                    </a:lnTo>
                    <a:lnTo>
                      <a:pt x="10141" y="43198"/>
                    </a:lnTo>
                    <a:lnTo>
                      <a:pt x="12376" y="43198"/>
                    </a:lnTo>
                    <a:cubicBezTo>
                      <a:pt x="12376" y="43198"/>
                      <a:pt x="17046" y="13510"/>
                      <a:pt x="16679" y="6639"/>
                    </a:cubicBezTo>
                    <a:cubicBezTo>
                      <a:pt x="16412" y="2302"/>
                      <a:pt x="13810" y="0"/>
                      <a:pt x="13810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416402" y="2648235"/>
                <a:ext cx="67676" cy="58853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29" extrusionOk="0">
                    <a:moveTo>
                      <a:pt x="2105" y="0"/>
                    </a:moveTo>
                    <a:lnTo>
                      <a:pt x="637" y="801"/>
                    </a:lnTo>
                    <a:cubicBezTo>
                      <a:pt x="0" y="1880"/>
                      <a:pt x="199" y="2134"/>
                      <a:pt x="525" y="2134"/>
                    </a:cubicBezTo>
                    <a:cubicBezTo>
                      <a:pt x="815" y="2134"/>
                      <a:pt x="1204" y="1935"/>
                      <a:pt x="1204" y="1935"/>
                    </a:cubicBezTo>
                    <a:cubicBezTo>
                      <a:pt x="1204" y="1935"/>
                      <a:pt x="2664" y="3628"/>
                      <a:pt x="3317" y="3628"/>
                    </a:cubicBezTo>
                    <a:cubicBezTo>
                      <a:pt x="3362" y="3628"/>
                      <a:pt x="3403" y="3620"/>
                      <a:pt x="3439" y="3603"/>
                    </a:cubicBezTo>
                    <a:cubicBezTo>
                      <a:pt x="4173" y="3169"/>
                      <a:pt x="2105" y="0"/>
                      <a:pt x="2105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5169750" y="2294407"/>
                <a:ext cx="45458" cy="2491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536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2803" y="1535"/>
                    </a:lnTo>
                    <a:lnTo>
                      <a:pt x="2803" y="5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5049651" y="2647506"/>
                <a:ext cx="267783" cy="253723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645" extrusionOk="0">
                    <a:moveTo>
                      <a:pt x="2936" y="0"/>
                    </a:moveTo>
                    <a:cubicBezTo>
                      <a:pt x="2936" y="0"/>
                      <a:pt x="267" y="2269"/>
                      <a:pt x="67" y="6639"/>
                    </a:cubicBezTo>
                    <a:cubicBezTo>
                      <a:pt x="0" y="8440"/>
                      <a:pt x="200" y="11709"/>
                      <a:pt x="601" y="15645"/>
                    </a:cubicBezTo>
                    <a:lnTo>
                      <a:pt x="15845" y="15645"/>
                    </a:lnTo>
                    <a:cubicBezTo>
                      <a:pt x="16245" y="11709"/>
                      <a:pt x="16512" y="8373"/>
                      <a:pt x="16379" y="6639"/>
                    </a:cubicBezTo>
                    <a:cubicBezTo>
                      <a:pt x="16112" y="2302"/>
                      <a:pt x="13510" y="0"/>
                      <a:pt x="13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4934954" y="2217579"/>
                <a:ext cx="74130" cy="57361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537" extrusionOk="0">
                    <a:moveTo>
                      <a:pt x="334" y="1"/>
                    </a:moveTo>
                    <a:lnTo>
                      <a:pt x="1" y="2536"/>
                    </a:lnTo>
                    <a:lnTo>
                      <a:pt x="1802" y="3537"/>
                    </a:lnTo>
                    <a:cubicBezTo>
                      <a:pt x="4571" y="2670"/>
                      <a:pt x="2636" y="2203"/>
                      <a:pt x="2636" y="2203"/>
                    </a:cubicBez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4929553" y="2234366"/>
                <a:ext cx="48685" cy="20564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3002" y="1268"/>
                    </a:lnTo>
                    <a:lnTo>
                      <a:pt x="30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4913318" y="2241388"/>
                <a:ext cx="44906" cy="5968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68" extrusionOk="0">
                    <a:moveTo>
                      <a:pt x="0" y="1"/>
                    </a:moveTo>
                    <a:lnTo>
                      <a:pt x="0" y="368"/>
                    </a:lnTo>
                    <a:lnTo>
                      <a:pt x="2769" y="368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004207" y="2221910"/>
                <a:ext cx="47079" cy="4707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extrusionOk="0">
                    <a:moveTo>
                      <a:pt x="1468" y="1"/>
                    </a:moveTo>
                    <a:cubicBezTo>
                      <a:pt x="667" y="1"/>
                      <a:pt x="0" y="601"/>
                      <a:pt x="0" y="1435"/>
                    </a:cubicBezTo>
                    <a:cubicBezTo>
                      <a:pt x="0" y="2236"/>
                      <a:pt x="634" y="2903"/>
                      <a:pt x="1468" y="2903"/>
                    </a:cubicBezTo>
                    <a:cubicBezTo>
                      <a:pt x="2235" y="2903"/>
                      <a:pt x="2902" y="2269"/>
                      <a:pt x="2902" y="1435"/>
                    </a:cubicBezTo>
                    <a:cubicBezTo>
                      <a:pt x="2869" y="601"/>
                      <a:pt x="2235" y="1"/>
                      <a:pt x="146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978241" y="2221910"/>
                <a:ext cx="29759" cy="46544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870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1835" y="2870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4934954" y="2217579"/>
                <a:ext cx="42214" cy="3258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009" extrusionOk="0">
                    <a:moveTo>
                      <a:pt x="334" y="1"/>
                    </a:moveTo>
                    <a:cubicBezTo>
                      <a:pt x="334" y="1"/>
                      <a:pt x="1" y="1836"/>
                      <a:pt x="1402" y="2002"/>
                    </a:cubicBezTo>
                    <a:cubicBezTo>
                      <a:pt x="1438" y="2006"/>
                      <a:pt x="1473" y="2008"/>
                      <a:pt x="1508" y="2008"/>
                    </a:cubicBezTo>
                    <a:cubicBezTo>
                      <a:pt x="2602" y="2008"/>
                      <a:pt x="2602" y="1"/>
                      <a:pt x="2602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5161641" y="2146720"/>
                <a:ext cx="551" cy="270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7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33"/>
                      <a:pt x="0" y="67"/>
                      <a:pt x="0" y="67"/>
                    </a:cubicBezTo>
                    <a:lnTo>
                      <a:pt x="0" y="16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72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5161933" y="2101542"/>
                <a:ext cx="166100" cy="260858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16085" extrusionOk="0">
                    <a:moveTo>
                      <a:pt x="4613" y="1"/>
                    </a:moveTo>
                    <a:cubicBezTo>
                      <a:pt x="2038" y="1"/>
                      <a:pt x="435" y="2174"/>
                      <a:pt x="1" y="2825"/>
                    </a:cubicBezTo>
                    <a:lnTo>
                      <a:pt x="4004" y="4860"/>
                    </a:lnTo>
                    <a:lnTo>
                      <a:pt x="3703" y="7195"/>
                    </a:lnTo>
                    <a:lnTo>
                      <a:pt x="4237" y="7428"/>
                    </a:lnTo>
                    <a:cubicBezTo>
                      <a:pt x="4237" y="7428"/>
                      <a:pt x="4936" y="6642"/>
                      <a:pt x="5414" y="6642"/>
                    </a:cubicBezTo>
                    <a:cubicBezTo>
                      <a:pt x="5528" y="6642"/>
                      <a:pt x="5628" y="6686"/>
                      <a:pt x="5705" y="6794"/>
                    </a:cubicBezTo>
                    <a:cubicBezTo>
                      <a:pt x="6138" y="7328"/>
                      <a:pt x="5571" y="8028"/>
                      <a:pt x="4838" y="8429"/>
                    </a:cubicBezTo>
                    <a:cubicBezTo>
                      <a:pt x="1835" y="10197"/>
                      <a:pt x="1902" y="12532"/>
                      <a:pt x="2002" y="13332"/>
                    </a:cubicBezTo>
                    <a:cubicBezTo>
                      <a:pt x="2189" y="15041"/>
                      <a:pt x="3649" y="16085"/>
                      <a:pt x="5034" y="16085"/>
                    </a:cubicBezTo>
                    <a:cubicBezTo>
                      <a:pt x="5136" y="16085"/>
                      <a:pt x="5237" y="16079"/>
                      <a:pt x="5338" y="16068"/>
                    </a:cubicBezTo>
                    <a:cubicBezTo>
                      <a:pt x="6872" y="15867"/>
                      <a:pt x="7706" y="15200"/>
                      <a:pt x="8040" y="14166"/>
                    </a:cubicBezTo>
                    <a:cubicBezTo>
                      <a:pt x="8173" y="13833"/>
                      <a:pt x="8040" y="13366"/>
                      <a:pt x="8207" y="13032"/>
                    </a:cubicBezTo>
                    <a:cubicBezTo>
                      <a:pt x="8307" y="12698"/>
                      <a:pt x="8874" y="12265"/>
                      <a:pt x="8974" y="11998"/>
                    </a:cubicBezTo>
                    <a:cubicBezTo>
                      <a:pt x="9474" y="11097"/>
                      <a:pt x="8807" y="10864"/>
                      <a:pt x="9041" y="10130"/>
                    </a:cubicBezTo>
                    <a:cubicBezTo>
                      <a:pt x="9374" y="9163"/>
                      <a:pt x="10008" y="8696"/>
                      <a:pt x="10141" y="7495"/>
                    </a:cubicBezTo>
                    <a:cubicBezTo>
                      <a:pt x="10241" y="5760"/>
                      <a:pt x="9474" y="5827"/>
                      <a:pt x="9307" y="4793"/>
                    </a:cubicBezTo>
                    <a:cubicBezTo>
                      <a:pt x="9074" y="3392"/>
                      <a:pt x="9307" y="1524"/>
                      <a:pt x="6539" y="390"/>
                    </a:cubicBezTo>
                    <a:cubicBezTo>
                      <a:pt x="5847" y="115"/>
                      <a:pt x="5204" y="1"/>
                      <a:pt x="4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" name="Google Shape;687;p23"/>
            <p:cNvSpPr/>
            <p:nvPr/>
          </p:nvSpPr>
          <p:spPr>
            <a:xfrm>
              <a:off x="3681453" y="1622482"/>
              <a:ext cx="3143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392518" y="1939000"/>
              <a:ext cx="1108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 rot="667674">
              <a:off x="5196202" y="2112113"/>
              <a:ext cx="55925" cy="76451"/>
            </a:xfrm>
            <a:custGeom>
              <a:avLst/>
              <a:gdLst/>
              <a:ahLst/>
              <a:cxnLst/>
              <a:rect l="l" t="t" r="r" b="b"/>
              <a:pathLst>
                <a:path w="2237" h="2611" extrusionOk="0">
                  <a:moveTo>
                    <a:pt x="0" y="0"/>
                  </a:moveTo>
                  <a:cubicBezTo>
                    <a:pt x="1146" y="0"/>
                    <a:pt x="1960" y="1499"/>
                    <a:pt x="2237" y="261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218575" y="2188575"/>
              <a:ext cx="50400" cy="62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23"/>
            <p:cNvGrpSpPr/>
            <p:nvPr/>
          </p:nvGrpSpPr>
          <p:grpSpPr>
            <a:xfrm>
              <a:off x="4753117" y="1629258"/>
              <a:ext cx="425813" cy="411466"/>
              <a:chOff x="3951650" y="2979662"/>
              <a:chExt cx="1240715" cy="1178648"/>
            </a:xfrm>
          </p:grpSpPr>
          <p:sp>
            <p:nvSpPr>
              <p:cNvPr id="692" name="Google Shape;692;p23"/>
              <p:cNvSpPr/>
              <p:nvPr/>
            </p:nvSpPr>
            <p:spPr>
              <a:xfrm>
                <a:off x="3951650" y="2979662"/>
                <a:ext cx="1240715" cy="1178648"/>
              </a:xfrm>
              <a:custGeom>
                <a:avLst/>
                <a:gdLst/>
                <a:ahLst/>
                <a:cxnLst/>
                <a:rect l="l" t="t" r="r" b="b"/>
                <a:pathLst>
                  <a:path w="40596" h="43873" extrusionOk="0">
                    <a:moveTo>
                      <a:pt x="11848" y="0"/>
                    </a:moveTo>
                    <a:cubicBezTo>
                      <a:pt x="10923" y="0"/>
                      <a:pt x="10079" y="566"/>
                      <a:pt x="9741" y="1476"/>
                    </a:cubicBezTo>
                    <a:cubicBezTo>
                      <a:pt x="9474" y="2243"/>
                      <a:pt x="9607" y="3077"/>
                      <a:pt x="10174" y="3711"/>
                    </a:cubicBezTo>
                    <a:lnTo>
                      <a:pt x="6505" y="13751"/>
                    </a:lnTo>
                    <a:lnTo>
                      <a:pt x="5004" y="13751"/>
                    </a:lnTo>
                    <a:cubicBezTo>
                      <a:pt x="2235" y="13751"/>
                      <a:pt x="0" y="16019"/>
                      <a:pt x="0" y="18755"/>
                    </a:cubicBezTo>
                    <a:lnTo>
                      <a:pt x="0" y="38869"/>
                    </a:lnTo>
                    <a:cubicBezTo>
                      <a:pt x="0" y="41604"/>
                      <a:pt x="2235" y="43873"/>
                      <a:pt x="5004" y="43873"/>
                    </a:cubicBezTo>
                    <a:lnTo>
                      <a:pt x="35592" y="43873"/>
                    </a:lnTo>
                    <a:cubicBezTo>
                      <a:pt x="38361" y="43873"/>
                      <a:pt x="40596" y="41604"/>
                      <a:pt x="40596" y="38869"/>
                    </a:cubicBezTo>
                    <a:lnTo>
                      <a:pt x="40596" y="18755"/>
                    </a:lnTo>
                    <a:cubicBezTo>
                      <a:pt x="40563" y="16053"/>
                      <a:pt x="38495" y="13885"/>
                      <a:pt x="35859" y="13751"/>
                    </a:cubicBezTo>
                    <a:lnTo>
                      <a:pt x="35859" y="12684"/>
                    </a:lnTo>
                    <a:cubicBezTo>
                      <a:pt x="35859" y="11983"/>
                      <a:pt x="35259" y="11349"/>
                      <a:pt x="34525" y="11349"/>
                    </a:cubicBezTo>
                    <a:lnTo>
                      <a:pt x="30222" y="11349"/>
                    </a:lnTo>
                    <a:cubicBezTo>
                      <a:pt x="29521" y="11349"/>
                      <a:pt x="28888" y="11917"/>
                      <a:pt x="28888" y="12684"/>
                    </a:cubicBezTo>
                    <a:lnTo>
                      <a:pt x="28888" y="13751"/>
                    </a:lnTo>
                    <a:lnTo>
                      <a:pt x="8807" y="13751"/>
                    </a:lnTo>
                    <a:lnTo>
                      <a:pt x="12209" y="4478"/>
                    </a:lnTo>
                    <a:cubicBezTo>
                      <a:pt x="13010" y="4344"/>
                      <a:pt x="13677" y="3811"/>
                      <a:pt x="13944" y="3010"/>
                    </a:cubicBezTo>
                    <a:cubicBezTo>
                      <a:pt x="14377" y="1843"/>
                      <a:pt x="13777" y="542"/>
                      <a:pt x="12643" y="141"/>
                    </a:cubicBezTo>
                    <a:cubicBezTo>
                      <a:pt x="12378" y="46"/>
                      <a:pt x="12109" y="0"/>
                      <a:pt x="11848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4841041" y="3601006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4841041" y="3814599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23"/>
            <p:cNvGrpSpPr/>
            <p:nvPr/>
          </p:nvGrpSpPr>
          <p:grpSpPr>
            <a:xfrm rot="259850">
              <a:off x="3062976" y="1451769"/>
              <a:ext cx="535535" cy="434142"/>
              <a:chOff x="7179748" y="6284185"/>
              <a:chExt cx="1838230" cy="1490197"/>
            </a:xfrm>
          </p:grpSpPr>
          <p:sp>
            <p:nvSpPr>
              <p:cNvPr id="697" name="Google Shape;697;p23"/>
              <p:cNvSpPr/>
              <p:nvPr/>
            </p:nvSpPr>
            <p:spPr>
              <a:xfrm rot="-494422">
                <a:off x="7907073" y="7459003"/>
                <a:ext cx="480095" cy="28246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4837" extrusionOk="0">
                    <a:moveTo>
                      <a:pt x="1334" y="0"/>
                    </a:moveTo>
                    <a:cubicBezTo>
                      <a:pt x="867" y="1368"/>
                      <a:pt x="467" y="2769"/>
                      <a:pt x="0" y="4136"/>
                    </a:cubicBezTo>
                    <a:cubicBezTo>
                      <a:pt x="3236" y="4370"/>
                      <a:pt x="6405" y="4603"/>
                      <a:pt x="9607" y="4837"/>
                    </a:cubicBezTo>
                    <a:cubicBezTo>
                      <a:pt x="9340" y="3436"/>
                      <a:pt x="9107" y="2002"/>
                      <a:pt x="8906" y="534"/>
                    </a:cubicBezTo>
                    <a:cubicBezTo>
                      <a:pt x="6338" y="367"/>
                      <a:pt x="3836" y="200"/>
                      <a:pt x="133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 rot="-494422">
                <a:off x="7252862" y="6399474"/>
                <a:ext cx="1692001" cy="1129128"/>
              </a:xfrm>
              <a:custGeom>
                <a:avLst/>
                <a:gdLst/>
                <a:ahLst/>
                <a:cxnLst/>
                <a:rect l="l" t="t" r="r" b="b"/>
                <a:pathLst>
                  <a:path w="33858" h="22720" extrusionOk="0">
                    <a:moveTo>
                      <a:pt x="2238" y="1"/>
                    </a:moveTo>
                    <a:cubicBezTo>
                      <a:pt x="1802" y="1"/>
                      <a:pt x="1466" y="323"/>
                      <a:pt x="1435" y="737"/>
                    </a:cubicBezTo>
                    <a:lnTo>
                      <a:pt x="0" y="20351"/>
                    </a:lnTo>
                    <a:lnTo>
                      <a:pt x="32423" y="22719"/>
                    </a:lnTo>
                    <a:lnTo>
                      <a:pt x="33824" y="3139"/>
                    </a:lnTo>
                    <a:cubicBezTo>
                      <a:pt x="33858" y="2672"/>
                      <a:pt x="33524" y="2305"/>
                      <a:pt x="33090" y="2238"/>
                    </a:cubicBezTo>
                    <a:lnTo>
                      <a:pt x="2302" y="3"/>
                    </a:lnTo>
                    <a:cubicBezTo>
                      <a:pt x="2280" y="2"/>
                      <a:pt x="2259" y="1"/>
                      <a:pt x="223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 rot="-494231">
                <a:off x="7430339" y="6591324"/>
                <a:ext cx="1338177" cy="74207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19982" extrusionOk="0">
                    <a:moveTo>
                      <a:pt x="1301" y="0"/>
                    </a:moveTo>
                    <a:lnTo>
                      <a:pt x="1" y="17813"/>
                    </a:lnTo>
                    <a:lnTo>
                      <a:pt x="29722" y="19981"/>
                    </a:lnTo>
                    <a:lnTo>
                      <a:pt x="31023" y="2202"/>
                    </a:lnTo>
                    <a:lnTo>
                      <a:pt x="130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684184"/>
              </p:ext>
            </p:extLst>
          </p:nvPr>
        </p:nvGraphicFramePr>
        <p:xfrm>
          <a:off x="2341831" y="1355586"/>
          <a:ext cx="4217717" cy="378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2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Viewership by Time</a:t>
            </a:r>
          </a:p>
        </p:txBody>
      </p:sp>
      <p:sp>
        <p:nvSpPr>
          <p:cNvPr id="1408" name="Google Shape;1408;p32"/>
          <p:cNvSpPr/>
          <p:nvPr/>
        </p:nvSpPr>
        <p:spPr>
          <a:xfrm>
            <a:off x="460366" y="881107"/>
            <a:ext cx="2275500" cy="91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Mornings-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Highest priority, with peak viewership midweek and on Saturdays.</a:t>
            </a:r>
          </a:p>
        </p:txBody>
      </p:sp>
      <p:sp>
        <p:nvSpPr>
          <p:cNvPr id="1409" name="Google Shape;1409;p32"/>
          <p:cNvSpPr/>
          <p:nvPr/>
        </p:nvSpPr>
        <p:spPr>
          <a:xfrm>
            <a:off x="434863" y="2571750"/>
            <a:ext cx="2275500" cy="9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Friday &amp; Saturday afternoons + nights-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Prime entertainment slots for music, movies, and sports.</a:t>
            </a:r>
          </a:p>
        </p:txBody>
      </p:sp>
      <p:sp>
        <p:nvSpPr>
          <p:cNvPr id="1410" name="Google Shape;1410;p32"/>
          <p:cNvSpPr/>
          <p:nvPr/>
        </p:nvSpPr>
        <p:spPr>
          <a:xfrm>
            <a:off x="457200" y="1792352"/>
            <a:ext cx="2278800" cy="7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Weekends-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Strongest engagement—ideal for major shows and advertising campaigns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..</a:t>
            </a: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7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Currently underperforming—opportunity to experiment with new shows to boost audience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145805"/>
              </p:ext>
            </p:extLst>
          </p:nvPr>
        </p:nvGraphicFramePr>
        <p:xfrm>
          <a:off x="4675458" y="919383"/>
          <a:ext cx="4360965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93364"/>
            <a:ext cx="1792936" cy="450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/>
              <a:t>00:00:00-11:59:59 </a:t>
            </a:r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802;p34">
            <a:extLst>
              <a:ext uri="{FF2B5EF4-FFF2-40B4-BE49-F238E27FC236}">
                <a16:creationId xmlns:a16="http://schemas.microsoft.com/office/drawing/2014/main" id="{0627FB37-972D-F819-FBE5-FE19EA19904E}"/>
              </a:ext>
            </a:extLst>
          </p:cNvPr>
          <p:cNvSpPr txBox="1"/>
          <p:nvPr/>
        </p:nvSpPr>
        <p:spPr>
          <a:xfrm>
            <a:off x="3644446" y="4693363"/>
            <a:ext cx="1750998" cy="43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Late Afternoon</a:t>
            </a:r>
          </a:p>
          <a:p>
            <a:pPr lvl="0" algn="ctr"/>
            <a:r>
              <a:rPr lang="en-ZA" dirty="0"/>
              <a:t>15:00:00-17:59:59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1843192" y="4701718"/>
            <a:ext cx="1750998" cy="43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12:00:00-14:59:59 </a:t>
            </a:r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246954" y="4662093"/>
            <a:ext cx="1801254" cy="471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5445700" y="4662093"/>
            <a:ext cx="1750998" cy="471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dirty="0"/>
              <a:t>18:00:00- 19:59:59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Most Popular Channels by Audience</a:t>
            </a:r>
            <a:endParaRPr lang="en-ZA" sz="1200" b="1" kern="12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927" name="Google Shape;927;p27"/>
          <p:cNvGrpSpPr/>
          <p:nvPr/>
        </p:nvGrpSpPr>
        <p:grpSpPr>
          <a:xfrm rot="2589069">
            <a:off x="4578232" y="1545119"/>
            <a:ext cx="533704" cy="515273"/>
            <a:chOff x="3557595" y="1321883"/>
            <a:chExt cx="1003500" cy="1003500"/>
          </a:xfrm>
        </p:grpSpPr>
        <p:sp>
          <p:nvSpPr>
            <p:cNvPr id="928" name="Google Shape;928;p27"/>
            <p:cNvSpPr/>
            <p:nvPr/>
          </p:nvSpPr>
          <p:spPr>
            <a:xfrm>
              <a:off x="3647925" y="1412204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3557595" y="1321883"/>
              <a:ext cx="1003500" cy="10035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7"/>
          <p:cNvGrpSpPr/>
          <p:nvPr/>
        </p:nvGrpSpPr>
        <p:grpSpPr>
          <a:xfrm rot="392009">
            <a:off x="4439246" y="2566437"/>
            <a:ext cx="636935" cy="462856"/>
            <a:chOff x="3557595" y="2529674"/>
            <a:chExt cx="1003500" cy="1003500"/>
          </a:xfrm>
        </p:grpSpPr>
        <p:sp>
          <p:nvSpPr>
            <p:cNvPr id="931" name="Google Shape;931;p27"/>
            <p:cNvSpPr/>
            <p:nvPr/>
          </p:nvSpPr>
          <p:spPr>
            <a:xfrm>
              <a:off x="3647420" y="2620003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3557595" y="2529674"/>
              <a:ext cx="1003500" cy="1003500"/>
            </a:xfrm>
            <a:prstGeom prst="pie">
              <a:avLst>
                <a:gd name="adj1" fmla="val 2426364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7"/>
          <p:cNvGrpSpPr/>
          <p:nvPr/>
        </p:nvGrpSpPr>
        <p:grpSpPr>
          <a:xfrm rot="3711151">
            <a:off x="4486658" y="3852968"/>
            <a:ext cx="544704" cy="621195"/>
            <a:chOff x="3548975" y="3725710"/>
            <a:chExt cx="1003500" cy="1003500"/>
          </a:xfrm>
        </p:grpSpPr>
        <p:sp>
          <p:nvSpPr>
            <p:cNvPr id="934" name="Google Shape;934;p27"/>
            <p:cNvSpPr/>
            <p:nvPr/>
          </p:nvSpPr>
          <p:spPr>
            <a:xfrm>
              <a:off x="3638296" y="3816039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3548975" y="3725710"/>
              <a:ext cx="1003500" cy="1003500"/>
            </a:xfrm>
            <a:prstGeom prst="pie">
              <a:avLst>
                <a:gd name="adj1" fmla="val 19135691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288648" y="1512576"/>
            <a:ext cx="3231339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Continue prioritizing sports since they dominate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adult and youth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viewership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Winning category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Double down on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sports, action, comedy, and reality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which are already performing well.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New Development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Expand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kids and family programming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to capture household viewership and diversify engagement</a:t>
            </a:r>
            <a:r>
              <a:rPr lang="en-ZA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215971" y="2614887"/>
            <a:ext cx="2863241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 &amp; Entertainment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Target programming toward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 audiences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who engage most here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6964" y="3987852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638157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533507" y="262138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311732436"/>
              </p:ext>
            </p:extLst>
          </p:nvPr>
        </p:nvGraphicFramePr>
        <p:xfrm>
          <a:off x="162826" y="1570636"/>
          <a:ext cx="3933371" cy="297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-17258" y="1882118"/>
            <a:ext cx="2200507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4" y="3457984"/>
            <a:ext cx="2264318" cy="138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556917" y="2149574"/>
            <a:ext cx="2535044" cy="9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ZA" sz="11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Retention:</a:t>
            </a:r>
            <a:r>
              <a:rPr lang="en-US" sz="110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off-peak months/channels and introduce targeted shows to smooth viewership outside major events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353099" y="3560956"/>
            <a:ext cx="2738861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10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69" y="1041628"/>
            <a:ext cx="3884966" cy="3055435"/>
          </a:xfrm>
          <a:prstGeom prst="rect">
            <a:avLst/>
          </a:prstGeom>
        </p:spPr>
      </p:pic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US" sz="14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Trend Line Across Months</a:t>
            </a:r>
            <a:br>
              <a:rPr lang="en-ZA" sz="2800" b="1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603</Words>
  <Application>Microsoft Office PowerPoint</Application>
  <PresentationFormat>On-screen Show (16:9)</PresentationFormat>
  <Paragraphs>104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Extra Condensed</vt:lpstr>
      <vt:lpstr>Arial</vt:lpstr>
      <vt:lpstr>Fira Sans Extra Condensed Medium</vt:lpstr>
      <vt:lpstr>Roboto</vt:lpstr>
      <vt:lpstr>Bauhaus 93</vt:lpstr>
      <vt:lpstr>Fahkwang</vt:lpstr>
      <vt:lpstr>Fira Sans Extra Condensed SemiBold</vt:lpstr>
      <vt:lpstr>Mass Media Infographics by Slidesgo</vt:lpstr>
      <vt:lpstr>Bright TV   Engaging Audiences with Sports, Music, and Entertainment</vt:lpstr>
      <vt:lpstr>Viewership Insights </vt:lpstr>
      <vt:lpstr>Age Demographics </vt:lpstr>
      <vt:lpstr>Age &amp; Gender Insight</vt:lpstr>
      <vt:lpstr>PowerPoint Presentation</vt:lpstr>
      <vt:lpstr>Viewership by Time</vt:lpstr>
      <vt:lpstr>Most Popular Channels by Audience</vt:lpstr>
      <vt:lpstr>        Trend Line Across Months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Kylie Ndlovu</cp:lastModifiedBy>
  <cp:revision>23</cp:revision>
  <dcterms:modified xsi:type="dcterms:W3CDTF">2025-10-03T10:32:49Z</dcterms:modified>
</cp:coreProperties>
</file>