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688" r:id="rId1"/>
  </p:sldMasterIdLst>
  <p:notesMasterIdLst>
    <p:notesMasterId r:id="rId13"/>
  </p:notesMasterIdLst>
  <p:sldIdLst>
    <p:sldId id="256" r:id="rId2"/>
    <p:sldId id="258" r:id="rId3"/>
    <p:sldId id="257" r:id="rId4"/>
    <p:sldId id="260" r:id="rId5"/>
    <p:sldId id="259" r:id="rId6"/>
    <p:sldId id="262" r:id="rId7"/>
    <p:sldId id="261" r:id="rId8"/>
    <p:sldId id="267" r:id="rId9"/>
    <p:sldId id="263" r:id="rId10"/>
    <p:sldId id="265" r:id="rId11"/>
    <p:sldId id="269" r:id="rId12"/>
  </p:sldIdLst>
  <p:sldSz cx="9144000" cy="5143500" type="screen16x9"/>
  <p:notesSz cx="6858000" cy="9144000"/>
  <p:embeddedFontLst>
    <p:embeddedFont>
      <p:font typeface="Fahkwang Light" panose="020B0604020202020204" charset="-34"/>
      <p:regular r:id="rId14"/>
      <p:bold r:id="rId15"/>
      <p:italic r:id="rId16"/>
      <p:boldItalic r:id="rId17"/>
    </p:embeddedFont>
    <p:embeddedFont>
      <p:font typeface="Atkinson Hyperlegible Next" panose="020B0604020202020204" charset="0"/>
      <p:regular r:id="rId18"/>
      <p:bold r:id="rId19"/>
      <p:italic r:id="rId20"/>
      <p:boldItalic r:id="rId21"/>
    </p:embeddedFont>
    <p:embeddedFont>
      <p:font typeface="Fahkwang" panose="020B0604020202020204" charset="-34"/>
      <p:regular r:id="rId22"/>
      <p:bold r:id="rId23"/>
      <p:italic r:id="rId24"/>
      <p:boldItalic r:id="rId25"/>
    </p:embeddedFont>
    <p:embeddedFont>
      <p:font typeface="IBM Plex Sans Light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libri Light" panose="020F0302020204030204" pitchFamily="34" charset="0"/>
      <p:regular r:id="rId34"/>
      <p:italic r:id="rId35"/>
    </p:embeddedFont>
    <p:embeddedFont>
      <p:font typeface="Atkinson Hyperlegible Next Light" panose="020B0604020202020204" charset="0"/>
      <p:regular r:id="rId36"/>
      <p:bold r:id="rId37"/>
      <p:italic r:id="rId38"/>
      <p:boldItalic r:id="rId39"/>
    </p:embeddedFont>
    <p:embeddedFont>
      <p:font typeface="Raleway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504D63-3A17-4889-BE19-A2516FE8E73A}">
  <a:tblStyle styleId="{46504D63-3A17-4889-BE19-A2516FE8E7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font" Target="fonts/font26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42" Type="http://schemas.openxmlformats.org/officeDocument/2006/relationships/font" Target="fonts/font2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font" Target="fonts/font2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font" Target="fonts/font2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font" Target="fonts/font2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43" Type="http://schemas.openxmlformats.org/officeDocument/2006/relationships/font" Target="fonts/font3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200" b="1" i="0" u="none" strike="noStrike" baseline="0" dirty="0" smtClean="0">
                <a:latin typeface="Fahkwang" panose="020B0604020202020204" charset="-34"/>
                <a:cs typeface="Fahkwang" panose="020B0604020202020204" charset="-34"/>
              </a:rPr>
              <a:t>Age Demographics by Province</a:t>
            </a:r>
            <a:endParaRPr lang="en-ZA" sz="1200" b="1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Adult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241</c:v>
                </c:pt>
                <c:pt idx="1">
                  <c:v>86</c:v>
                </c:pt>
                <c:pt idx="2">
                  <c:v>1293</c:v>
                </c:pt>
                <c:pt idx="3">
                  <c:v>356</c:v>
                </c:pt>
                <c:pt idx="4">
                  <c:v>169</c:v>
                </c:pt>
                <c:pt idx="5">
                  <c:v>246</c:v>
                </c:pt>
                <c:pt idx="6">
                  <c:v>3</c:v>
                </c:pt>
                <c:pt idx="7">
                  <c:v>118</c:v>
                </c:pt>
                <c:pt idx="8">
                  <c:v>97</c:v>
                </c:pt>
                <c:pt idx="9">
                  <c:v>812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AD-46E1-846D-B85143B2A3A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Kids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24</c:v>
                </c:pt>
                <c:pt idx="1">
                  <c:v>6</c:v>
                </c:pt>
                <c:pt idx="2">
                  <c:v>14</c:v>
                </c:pt>
                <c:pt idx="3">
                  <c:v>5</c:v>
                </c:pt>
                <c:pt idx="4">
                  <c:v>24</c:v>
                </c:pt>
                <c:pt idx="5">
                  <c:v>2</c:v>
                </c:pt>
                <c:pt idx="6">
                  <c:v>260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AD-46E1-846D-B85143B2A3A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Senior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7</c:v>
                </c:pt>
                <c:pt idx="2">
                  <c:v>22</c:v>
                </c:pt>
                <c:pt idx="3">
                  <c:v>1</c:v>
                </c:pt>
                <c:pt idx="4">
                  <c:v>2</c:v>
                </c:pt>
                <c:pt idx="7">
                  <c:v>1</c:v>
                </c:pt>
                <c:pt idx="8">
                  <c:v>5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AD-46E1-846D-B85143B2A3A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Teens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70</c:v>
                </c:pt>
                <c:pt idx="1">
                  <c:v>64</c:v>
                </c:pt>
                <c:pt idx="2">
                  <c:v>261</c:v>
                </c:pt>
                <c:pt idx="3">
                  <c:v>69</c:v>
                </c:pt>
                <c:pt idx="4">
                  <c:v>61</c:v>
                </c:pt>
                <c:pt idx="5">
                  <c:v>94</c:v>
                </c:pt>
                <c:pt idx="7">
                  <c:v>32</c:v>
                </c:pt>
                <c:pt idx="8">
                  <c:v>14</c:v>
                </c:pt>
                <c:pt idx="9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AD-46E1-846D-B85143B2A3A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Youth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346</c:v>
                </c:pt>
                <c:pt idx="1">
                  <c:v>136</c:v>
                </c:pt>
                <c:pt idx="2">
                  <c:v>2061</c:v>
                </c:pt>
                <c:pt idx="3">
                  <c:v>570</c:v>
                </c:pt>
                <c:pt idx="4">
                  <c:v>506</c:v>
                </c:pt>
                <c:pt idx="5">
                  <c:v>575</c:v>
                </c:pt>
                <c:pt idx="7">
                  <c:v>193</c:v>
                </c:pt>
                <c:pt idx="8">
                  <c:v>114</c:v>
                </c:pt>
                <c:pt idx="9">
                  <c:v>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AD-46E1-846D-B85143B2A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87383616"/>
        <c:axId val="487385584"/>
        <c:axId val="0"/>
      </c:bar3DChart>
      <c:catAx>
        <c:axId val="487383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dirty="0" smtClean="0">
                    <a:solidFill>
                      <a:schemeClr val="tx2">
                        <a:lumMod val="75000"/>
                      </a:schemeClr>
                    </a:solidFill>
                  </a:rPr>
                  <a:t>Provinces</a:t>
                </a:r>
                <a:endParaRPr lang="en-ZA" dirty="0">
                  <a:solidFill>
                    <a:schemeClr val="tx2">
                      <a:lumMod val="75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385584"/>
        <c:crosses val="autoZero"/>
        <c:auto val="1"/>
        <c:lblAlgn val="ctr"/>
        <c:lblOffset val="100"/>
        <c:noMultiLvlLbl val="0"/>
      </c:catAx>
      <c:valAx>
        <c:axId val="48738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38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 i="0" u="none" strike="noStrike" baseline="0" dirty="0" smtClean="0">
                <a:latin typeface="Fahkwang" panose="020B0604020202020204" charset="-34"/>
                <a:cs typeface="Fahkwang" panose="020B0604020202020204" charset="-34"/>
              </a:rPr>
              <a:t>Audience Distribution by Race and Province</a:t>
            </a:r>
            <a:endParaRPr lang="en-ZA" sz="1100" dirty="0">
              <a:solidFill>
                <a:schemeClr val="tx2">
                  <a:lumMod val="75000"/>
                </a:schemeClr>
              </a:solidFill>
              <a:effectLst/>
              <a:latin typeface="Fahkwang" panose="020B0604020202020204" charset="-34"/>
              <a:cs typeface="Fahkwang" panose="020B0604020202020204" charset="-34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rgbClr val="0070C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320</c:v>
                </c:pt>
                <c:pt idx="1">
                  <c:v>149</c:v>
                </c:pt>
                <c:pt idx="2">
                  <c:v>1809</c:v>
                </c:pt>
                <c:pt idx="3">
                  <c:v>460</c:v>
                </c:pt>
                <c:pt idx="4">
                  <c:v>346</c:v>
                </c:pt>
                <c:pt idx="5">
                  <c:v>599</c:v>
                </c:pt>
                <c:pt idx="7">
                  <c:v>262</c:v>
                </c:pt>
                <c:pt idx="8">
                  <c:v>118</c:v>
                </c:pt>
                <c:pt idx="9">
                  <c:v>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DC-437F-AA7C-803C1E21D4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coloured</c:v>
                </c:pt>
              </c:strCache>
            </c:strRef>
          </c:tx>
          <c:spPr>
            <a:solidFill>
              <a:srgbClr val="FFC00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151</c:v>
                </c:pt>
                <c:pt idx="1">
                  <c:v>29</c:v>
                </c:pt>
                <c:pt idx="2">
                  <c:v>193</c:v>
                </c:pt>
                <c:pt idx="3">
                  <c:v>55</c:v>
                </c:pt>
                <c:pt idx="4">
                  <c:v>25</c:v>
                </c:pt>
                <c:pt idx="5">
                  <c:v>26</c:v>
                </c:pt>
                <c:pt idx="7">
                  <c:v>2</c:v>
                </c:pt>
                <c:pt idx="8">
                  <c:v>76</c:v>
                </c:pt>
                <c:pt idx="9">
                  <c:v>1074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DC-437F-AA7C-803C1E21D4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indian_asian</c:v>
                </c:pt>
              </c:strCache>
            </c:strRef>
          </c:tx>
          <c:spPr>
            <a:solidFill>
              <a:srgbClr val="FF000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65</c:v>
                </c:pt>
                <c:pt idx="1">
                  <c:v>28</c:v>
                </c:pt>
                <c:pt idx="2">
                  <c:v>681</c:v>
                </c:pt>
                <c:pt idx="3">
                  <c:v>312</c:v>
                </c:pt>
                <c:pt idx="4">
                  <c:v>316</c:v>
                </c:pt>
                <c:pt idx="5">
                  <c:v>90</c:v>
                </c:pt>
                <c:pt idx="7">
                  <c:v>16</c:v>
                </c:pt>
                <c:pt idx="8">
                  <c:v>4</c:v>
                </c:pt>
                <c:pt idx="9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DC-437F-AA7C-803C1E21D4D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40</c:v>
                </c:pt>
                <c:pt idx="1">
                  <c:v>27</c:v>
                </c:pt>
                <c:pt idx="2">
                  <c:v>303</c:v>
                </c:pt>
                <c:pt idx="3">
                  <c:v>73</c:v>
                </c:pt>
                <c:pt idx="4">
                  <c:v>30</c:v>
                </c:pt>
                <c:pt idx="5">
                  <c:v>83</c:v>
                </c:pt>
                <c:pt idx="6">
                  <c:v>263</c:v>
                </c:pt>
                <c:pt idx="7">
                  <c:v>13</c:v>
                </c:pt>
                <c:pt idx="8">
                  <c:v>14</c:v>
                </c:pt>
                <c:pt idx="9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DC-437F-AA7C-803C1E21D4D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FFFF0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11</c:v>
                </c:pt>
                <c:pt idx="1">
                  <c:v>2</c:v>
                </c:pt>
                <c:pt idx="2">
                  <c:v>22</c:v>
                </c:pt>
                <c:pt idx="3">
                  <c:v>8</c:v>
                </c:pt>
                <c:pt idx="4">
                  <c:v>7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7DC-437F-AA7C-803C1E21D4D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tx1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5</c:v>
                </c:pt>
                <c:pt idx="2">
                  <c:v>2</c:v>
                </c:pt>
                <c:pt idx="3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7DC-437F-AA7C-803C1E21D4D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rgbClr val="00B05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Sheet1!$H$2:$H$11</c:f>
              <c:numCache>
                <c:formatCode>General</c:formatCode>
                <c:ptCount val="10"/>
                <c:pt idx="0">
                  <c:v>96</c:v>
                </c:pt>
                <c:pt idx="1">
                  <c:v>57</c:v>
                </c:pt>
                <c:pt idx="2">
                  <c:v>641</c:v>
                </c:pt>
                <c:pt idx="3">
                  <c:v>91</c:v>
                </c:pt>
                <c:pt idx="4">
                  <c:v>38</c:v>
                </c:pt>
                <c:pt idx="5">
                  <c:v>119</c:v>
                </c:pt>
                <c:pt idx="7">
                  <c:v>51</c:v>
                </c:pt>
                <c:pt idx="8">
                  <c:v>18</c:v>
                </c:pt>
                <c:pt idx="9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7DC-437F-AA7C-803C1E21D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759739800"/>
        <c:axId val="759743408"/>
      </c:barChart>
      <c:catAx>
        <c:axId val="759739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Fahkwang" panose="020B0604020202020204" charset="-34"/>
                    <a:ea typeface="+mn-ea"/>
                    <a:cs typeface="Fahkwang" panose="020B0604020202020204" charset="-34"/>
                  </a:defRPr>
                </a:pPr>
                <a:r>
                  <a:rPr lang="en-ZA" sz="1100" dirty="0" smtClean="0">
                    <a:solidFill>
                      <a:schemeClr val="tx2">
                        <a:lumMod val="75000"/>
                      </a:schemeClr>
                    </a:solidFill>
                    <a:latin typeface="Fahkwang" panose="020B0604020202020204" charset="-34"/>
                    <a:cs typeface="Fahkwang" panose="020B0604020202020204" charset="-34"/>
                  </a:rPr>
                  <a:t>Provinces</a:t>
                </a:r>
                <a:endParaRPr lang="en-ZA" sz="1100" dirty="0">
                  <a:solidFill>
                    <a:schemeClr val="tx2">
                      <a:lumMod val="75000"/>
                    </a:schemeClr>
                  </a:solidFill>
                  <a:latin typeface="Fahkwang" panose="020B0604020202020204" charset="-34"/>
                  <a:cs typeface="Fahkwang" panose="020B0604020202020204" charset="-34"/>
                </a:endParaRPr>
              </a:p>
            </c:rich>
          </c:tx>
          <c:layout>
            <c:manualLayout>
              <c:xMode val="edge"/>
              <c:yMode val="edge"/>
              <c:x val="0.37690270921411317"/>
              <c:y val="0.770863872855884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>
                      <a:lumMod val="75000"/>
                    </a:schemeClr>
                  </a:solidFill>
                  <a:latin typeface="Fahkwang" panose="020B0604020202020204" charset="-34"/>
                  <a:ea typeface="+mn-ea"/>
                  <a:cs typeface="Fahkwang" panose="020B0604020202020204" charset="-34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743408"/>
        <c:crosses val="autoZero"/>
        <c:auto val="1"/>
        <c:lblAlgn val="ctr"/>
        <c:lblOffset val="100"/>
        <c:noMultiLvlLbl val="0"/>
      </c:catAx>
      <c:valAx>
        <c:axId val="75974340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2">
                        <a:lumMod val="75000"/>
                      </a:schemeClr>
                    </a:solidFill>
                    <a:latin typeface="Fahkwang" panose="020B0604020202020204" charset="-34"/>
                    <a:ea typeface="+mn-ea"/>
                    <a:cs typeface="Fahkwang" panose="020B0604020202020204" charset="-34"/>
                  </a:defRPr>
                </a:pPr>
                <a:r>
                  <a:rPr lang="en-ZA" sz="1100" dirty="0" smtClean="0">
                    <a:solidFill>
                      <a:schemeClr val="tx2">
                        <a:lumMod val="75000"/>
                      </a:schemeClr>
                    </a:solidFill>
                    <a:latin typeface="Fahkwang" panose="020B0604020202020204" charset="-34"/>
                    <a:cs typeface="Fahkwang" panose="020B0604020202020204" charset="-34"/>
                  </a:rPr>
                  <a:t>Race</a:t>
                </a:r>
                <a:r>
                  <a:rPr lang="en-ZA" sz="1100" baseline="0" dirty="0" smtClean="0">
                    <a:solidFill>
                      <a:schemeClr val="tx2">
                        <a:lumMod val="75000"/>
                      </a:schemeClr>
                    </a:solidFill>
                    <a:latin typeface="Fahkwang" panose="020B0604020202020204" charset="-34"/>
                    <a:cs typeface="Fahkwang" panose="020B0604020202020204" charset="-34"/>
                  </a:rPr>
                  <a:t> Status</a:t>
                </a:r>
                <a:endParaRPr lang="en-ZA" sz="1100" dirty="0">
                  <a:solidFill>
                    <a:schemeClr val="tx2">
                      <a:lumMod val="75000"/>
                    </a:schemeClr>
                  </a:solidFill>
                  <a:latin typeface="Fahkwang" panose="020B0604020202020204" charset="-34"/>
                  <a:cs typeface="Fahkwang" panose="020B0604020202020204" charset="-34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2">
                      <a:lumMod val="75000"/>
                    </a:schemeClr>
                  </a:solidFill>
                  <a:latin typeface="Fahkwang" panose="020B0604020202020204" charset="-34"/>
                  <a:ea typeface="+mn-ea"/>
                  <a:cs typeface="Fahkwang" panose="020B0604020202020204" charset="-34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crossAx val="759739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2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Age &amp; Gender Insight</a:t>
            </a:r>
            <a:endParaRPr lang="en-ZA" sz="1200" b="1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311</c:v>
                </c:pt>
                <c:pt idx="1">
                  <c:v>26</c:v>
                </c:pt>
                <c:pt idx="2">
                  <c:v>9</c:v>
                </c:pt>
                <c:pt idx="3">
                  <c:v>74</c:v>
                </c:pt>
                <c:pt idx="4">
                  <c:v>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41-4E9D-949B-8385CE8F9F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3107</c:v>
                </c:pt>
                <c:pt idx="1">
                  <c:v>74</c:v>
                </c:pt>
                <c:pt idx="2">
                  <c:v>39</c:v>
                </c:pt>
                <c:pt idx="3">
                  <c:v>642</c:v>
                </c:pt>
                <c:pt idx="4">
                  <c:v>4893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41-4E9D-949B-8385CE8F9FF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</c:v>
                </c:pt>
                <c:pt idx="1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41-4E9D-949B-8385CE8F9F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48119040"/>
        <c:axId val="548121008"/>
      </c:barChart>
      <c:valAx>
        <c:axId val="548121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119040"/>
        <c:crosses val="autoZero"/>
        <c:crossBetween val="between"/>
      </c:valAx>
      <c:catAx>
        <c:axId val="548119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dirty="0" smtClean="0"/>
                  <a:t>Age</a:t>
                </a:r>
                <a:r>
                  <a:rPr lang="en-ZA" baseline="0" dirty="0" smtClean="0"/>
                  <a:t> Group </a:t>
                </a:r>
                <a:endParaRPr lang="en-ZA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12100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200" b="1" i="0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Fahkwang" panose="020B0604020202020204" charset="-34"/>
                <a:cs typeface="Fahkwang" panose="020B0604020202020204" charset="-34"/>
              </a:rPr>
              <a:t>Viewership by Time</a:t>
            </a:r>
            <a:endParaRPr lang="en-ZA" sz="1200" b="1" dirty="0">
              <a:solidFill>
                <a:schemeClr val="tx2">
                  <a:lumMod val="75000"/>
                </a:schemeClr>
              </a:solidFill>
              <a:effectLst/>
              <a:latin typeface="Fahkwang" panose="020B0604020202020204" charset="-34"/>
              <a:cs typeface="Fahkwang" panose="020B0604020202020204" charset="-34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317</c:v>
                </c:pt>
                <c:pt idx="1">
                  <c:v>150</c:v>
                </c:pt>
                <c:pt idx="2">
                  <c:v>213</c:v>
                </c:pt>
                <c:pt idx="3">
                  <c:v>326</c:v>
                </c:pt>
                <c:pt idx="4">
                  <c:v>256</c:v>
                </c:pt>
                <c:pt idx="5">
                  <c:v>334</c:v>
                </c:pt>
                <c:pt idx="6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88-43BD-BE8E-B81B3212B2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169</c:v>
                </c:pt>
                <c:pt idx="1">
                  <c:v>127</c:v>
                </c:pt>
                <c:pt idx="2">
                  <c:v>195</c:v>
                </c:pt>
                <c:pt idx="3">
                  <c:v>147</c:v>
                </c:pt>
                <c:pt idx="4">
                  <c:v>183</c:v>
                </c:pt>
                <c:pt idx="5">
                  <c:v>196</c:v>
                </c:pt>
                <c:pt idx="6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88-43BD-BE8E-B81B3212B27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Late Afternoon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252</c:v>
                </c:pt>
                <c:pt idx="1">
                  <c:v>187</c:v>
                </c:pt>
                <c:pt idx="2">
                  <c:v>243</c:v>
                </c:pt>
                <c:pt idx="3">
                  <c:v>261</c:v>
                </c:pt>
                <c:pt idx="4">
                  <c:v>254</c:v>
                </c:pt>
                <c:pt idx="5">
                  <c:v>358</c:v>
                </c:pt>
                <c:pt idx="6">
                  <c:v>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88-43BD-BE8E-B81B3212B27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494</c:v>
                </c:pt>
                <c:pt idx="1">
                  <c:v>344</c:v>
                </c:pt>
                <c:pt idx="2">
                  <c:v>492</c:v>
                </c:pt>
                <c:pt idx="3">
                  <c:v>678</c:v>
                </c:pt>
                <c:pt idx="4">
                  <c:v>591</c:v>
                </c:pt>
                <c:pt idx="5">
                  <c:v>600</c:v>
                </c:pt>
                <c:pt idx="6">
                  <c:v>639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F88-43BD-BE8E-B81B3212B27A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165</c:v>
                </c:pt>
                <c:pt idx="1">
                  <c:v>165</c:v>
                </c:pt>
                <c:pt idx="2">
                  <c:v>178</c:v>
                </c:pt>
                <c:pt idx="3">
                  <c:v>125</c:v>
                </c:pt>
                <c:pt idx="4">
                  <c:v>186</c:v>
                </c:pt>
                <c:pt idx="5">
                  <c:v>152</c:v>
                </c:pt>
                <c:pt idx="6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88-43BD-BE8E-B81B3212B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7499144"/>
        <c:axId val="557500456"/>
      </c:barChart>
      <c:catAx>
        <c:axId val="557499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Fahkwang" panose="020B0604020202020204" charset="-34"/>
                    <a:cs typeface="Fahkwang" panose="020B0604020202020204" charset="-34"/>
                  </a:rPr>
                  <a:t>Week</a:t>
                </a:r>
                <a:r>
                  <a:rPr lang="en-ZA" sz="1100" b="1" baseline="0" dirty="0" smtClean="0">
                    <a:solidFill>
                      <a:schemeClr val="tx2">
                        <a:lumMod val="75000"/>
                      </a:schemeClr>
                    </a:solidFill>
                    <a:latin typeface="Fahkwang" panose="020B0604020202020204" charset="-34"/>
                    <a:cs typeface="Fahkwang" panose="020B0604020202020204" charset="-34"/>
                  </a:rPr>
                  <a:t> days</a:t>
                </a:r>
                <a:endParaRPr lang="en-ZA" sz="1100" b="1" dirty="0">
                  <a:solidFill>
                    <a:schemeClr val="tx2">
                      <a:lumMod val="75000"/>
                    </a:schemeClr>
                  </a:solidFill>
                  <a:latin typeface="Fahkwang" panose="020B0604020202020204" charset="-34"/>
                  <a:cs typeface="Fahkwang" panose="020B0604020202020204" charset="-34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500456"/>
        <c:crosses val="autoZero"/>
        <c:auto val="1"/>
        <c:lblAlgn val="ctr"/>
        <c:lblOffset val="100"/>
        <c:noMultiLvlLbl val="0"/>
      </c:catAx>
      <c:valAx>
        <c:axId val="557500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7499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200" b="1" i="0" u="none" strike="noStrike" baseline="0" dirty="0" smtClean="0">
                <a:solidFill>
                  <a:schemeClr val="tx2">
                    <a:lumMod val="75000"/>
                  </a:schemeClr>
                </a:solidFill>
                <a:effectLst/>
                <a:latin typeface="Fahkwang" panose="020B0604020202020204" charset="-34"/>
                <a:cs typeface="Fahkwang" panose="020B0604020202020204" charset="-34"/>
              </a:rPr>
              <a:t>Monthly Viewership by Channel and Time of Day</a:t>
            </a:r>
            <a:endParaRPr lang="en-ZA" sz="1200" b="1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137</c:v>
                </c:pt>
                <c:pt idx="1">
                  <c:v>116</c:v>
                </c:pt>
                <c:pt idx="2">
                  <c:v>8</c:v>
                </c:pt>
                <c:pt idx="3">
                  <c:v>128</c:v>
                </c:pt>
                <c:pt idx="4">
                  <c:v>167</c:v>
                </c:pt>
                <c:pt idx="5">
                  <c:v>79</c:v>
                </c:pt>
                <c:pt idx="6">
                  <c:v>17</c:v>
                </c:pt>
                <c:pt idx="7">
                  <c:v>51</c:v>
                </c:pt>
                <c:pt idx="8">
                  <c:v>444</c:v>
                </c:pt>
                <c:pt idx="9">
                  <c:v>5</c:v>
                </c:pt>
                <c:pt idx="11">
                  <c:v>4</c:v>
                </c:pt>
                <c:pt idx="12">
                  <c:v>20</c:v>
                </c:pt>
                <c:pt idx="13">
                  <c:v>38</c:v>
                </c:pt>
                <c:pt idx="14">
                  <c:v>161</c:v>
                </c:pt>
                <c:pt idx="15">
                  <c:v>327</c:v>
                </c:pt>
                <c:pt idx="16">
                  <c:v>164</c:v>
                </c:pt>
                <c:pt idx="17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48-4528-8986-8D30BDB379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125</c:v>
                </c:pt>
                <c:pt idx="1">
                  <c:v>100</c:v>
                </c:pt>
                <c:pt idx="2">
                  <c:v>24</c:v>
                </c:pt>
                <c:pt idx="3">
                  <c:v>108</c:v>
                </c:pt>
                <c:pt idx="4">
                  <c:v>139</c:v>
                </c:pt>
                <c:pt idx="5">
                  <c:v>79</c:v>
                </c:pt>
                <c:pt idx="6">
                  <c:v>13</c:v>
                </c:pt>
                <c:pt idx="7">
                  <c:v>57</c:v>
                </c:pt>
                <c:pt idx="8">
                  <c:v>23</c:v>
                </c:pt>
                <c:pt idx="9">
                  <c:v>9</c:v>
                </c:pt>
                <c:pt idx="11">
                  <c:v>5</c:v>
                </c:pt>
                <c:pt idx="12">
                  <c:v>20</c:v>
                </c:pt>
                <c:pt idx="13">
                  <c:v>45</c:v>
                </c:pt>
                <c:pt idx="14">
                  <c:v>132</c:v>
                </c:pt>
                <c:pt idx="15">
                  <c:v>202</c:v>
                </c:pt>
                <c:pt idx="16">
                  <c:v>115</c:v>
                </c:pt>
                <c:pt idx="17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48-4528-8986-8D30BDB379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Late Afternoon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Sheet1!$D$2:$D$20</c:f>
              <c:numCache>
                <c:formatCode>General</c:formatCode>
                <c:ptCount val="19"/>
                <c:pt idx="0">
                  <c:v>171</c:v>
                </c:pt>
                <c:pt idx="1">
                  <c:v>126</c:v>
                </c:pt>
                <c:pt idx="2">
                  <c:v>6</c:v>
                </c:pt>
                <c:pt idx="3">
                  <c:v>162</c:v>
                </c:pt>
                <c:pt idx="4">
                  <c:v>197</c:v>
                </c:pt>
                <c:pt idx="5">
                  <c:v>83</c:v>
                </c:pt>
                <c:pt idx="6">
                  <c:v>21</c:v>
                </c:pt>
                <c:pt idx="7">
                  <c:v>70</c:v>
                </c:pt>
                <c:pt idx="8">
                  <c:v>241</c:v>
                </c:pt>
                <c:pt idx="9">
                  <c:v>10</c:v>
                </c:pt>
                <c:pt idx="11">
                  <c:v>4</c:v>
                </c:pt>
                <c:pt idx="12">
                  <c:v>18</c:v>
                </c:pt>
                <c:pt idx="13">
                  <c:v>38</c:v>
                </c:pt>
                <c:pt idx="14">
                  <c:v>165</c:v>
                </c:pt>
                <c:pt idx="15">
                  <c:v>402</c:v>
                </c:pt>
                <c:pt idx="16">
                  <c:v>185</c:v>
                </c:pt>
                <c:pt idx="17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48-4528-8986-8D30BDB3794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Sheet1!$E$2:$E$20</c:f>
              <c:numCache>
                <c:formatCode>General</c:formatCode>
                <c:ptCount val="19"/>
                <c:pt idx="0">
                  <c:v>299</c:v>
                </c:pt>
                <c:pt idx="1">
                  <c:v>283</c:v>
                </c:pt>
                <c:pt idx="2">
                  <c:v>13</c:v>
                </c:pt>
                <c:pt idx="3">
                  <c:v>296</c:v>
                </c:pt>
                <c:pt idx="4">
                  <c:v>416</c:v>
                </c:pt>
                <c:pt idx="5">
                  <c:v>212</c:v>
                </c:pt>
                <c:pt idx="6">
                  <c:v>40</c:v>
                </c:pt>
                <c:pt idx="7">
                  <c:v>120</c:v>
                </c:pt>
                <c:pt idx="8">
                  <c:v>743</c:v>
                </c:pt>
                <c:pt idx="9">
                  <c:v>10</c:v>
                </c:pt>
                <c:pt idx="10">
                  <c:v>1</c:v>
                </c:pt>
                <c:pt idx="11">
                  <c:v>12</c:v>
                </c:pt>
                <c:pt idx="12">
                  <c:v>38</c:v>
                </c:pt>
                <c:pt idx="13">
                  <c:v>87</c:v>
                </c:pt>
                <c:pt idx="14">
                  <c:v>335</c:v>
                </c:pt>
                <c:pt idx="15">
                  <c:v>559</c:v>
                </c:pt>
                <c:pt idx="16">
                  <c:v>334</c:v>
                </c:pt>
                <c:pt idx="17">
                  <c:v>37</c:v>
                </c:pt>
                <c:pt idx="1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48-4528-8986-8D30BDB3794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Sheet1!$F$2:$F$20</c:f>
              <c:numCache>
                <c:formatCode>General</c:formatCode>
                <c:ptCount val="19"/>
                <c:pt idx="0">
                  <c:v>125</c:v>
                </c:pt>
                <c:pt idx="1">
                  <c:v>89</c:v>
                </c:pt>
                <c:pt idx="2">
                  <c:v>15</c:v>
                </c:pt>
                <c:pt idx="3">
                  <c:v>99</c:v>
                </c:pt>
                <c:pt idx="4">
                  <c:v>129</c:v>
                </c:pt>
                <c:pt idx="5">
                  <c:v>52</c:v>
                </c:pt>
                <c:pt idx="6">
                  <c:v>15</c:v>
                </c:pt>
                <c:pt idx="7">
                  <c:v>69</c:v>
                </c:pt>
                <c:pt idx="8">
                  <c:v>13</c:v>
                </c:pt>
                <c:pt idx="9">
                  <c:v>11</c:v>
                </c:pt>
                <c:pt idx="10">
                  <c:v>1</c:v>
                </c:pt>
                <c:pt idx="11">
                  <c:v>7</c:v>
                </c:pt>
                <c:pt idx="12">
                  <c:v>20</c:v>
                </c:pt>
                <c:pt idx="13">
                  <c:v>47</c:v>
                </c:pt>
                <c:pt idx="14">
                  <c:v>103</c:v>
                </c:pt>
                <c:pt idx="15">
                  <c:v>171</c:v>
                </c:pt>
                <c:pt idx="16">
                  <c:v>154</c:v>
                </c:pt>
                <c:pt idx="17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48-4528-8986-8D30BDB379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8550032"/>
        <c:axId val="478548064"/>
      </c:barChart>
      <c:catAx>
        <c:axId val="478550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Fahkwang" panose="020B0604020202020204" charset="-34"/>
                    <a:cs typeface="Fahkwang" panose="020B0604020202020204" charset="-34"/>
                  </a:rPr>
                  <a:t>Channels</a:t>
                </a:r>
                <a:endParaRPr lang="en-ZA" sz="1100" b="1" dirty="0">
                  <a:solidFill>
                    <a:schemeClr val="tx2">
                      <a:lumMod val="75000"/>
                    </a:schemeClr>
                  </a:solidFill>
                  <a:latin typeface="Fahkwang" panose="020B0604020202020204" charset="-34"/>
                  <a:cs typeface="Fahkwang" panose="020B0604020202020204" charset="-34"/>
                </a:endParaRPr>
              </a:p>
            </c:rich>
          </c:tx>
          <c:layout>
            <c:manualLayout>
              <c:xMode val="edge"/>
              <c:yMode val="edge"/>
              <c:x val="0.39715800467403994"/>
              <c:y val="0.815443958346779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548064"/>
        <c:crosses val="autoZero"/>
        <c:auto val="1"/>
        <c:lblAlgn val="ctr"/>
        <c:lblOffset val="100"/>
        <c:noMultiLvlLbl val="0"/>
      </c:catAx>
      <c:valAx>
        <c:axId val="47854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55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u="none" strike="noStrike" baseline="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Most Popular Channels by Audience</a:t>
            </a:r>
            <a:endParaRPr lang="en-ZA" sz="1200" b="1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c:rich>
      </c:tx>
      <c:layout>
        <c:manualLayout>
          <c:xMode val="edge"/>
          <c:yMode val="edge"/>
          <c:x val="0.20917700131233596"/>
          <c:y val="1.2500000000000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Adult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348</c:v>
                </c:pt>
                <c:pt idx="1">
                  <c:v>244</c:v>
                </c:pt>
                <c:pt idx="2">
                  <c:v>26</c:v>
                </c:pt>
                <c:pt idx="3">
                  <c:v>224</c:v>
                </c:pt>
                <c:pt idx="4">
                  <c:v>268</c:v>
                </c:pt>
                <c:pt idx="5">
                  <c:v>291</c:v>
                </c:pt>
                <c:pt idx="6">
                  <c:v>35</c:v>
                </c:pt>
                <c:pt idx="7">
                  <c:v>99</c:v>
                </c:pt>
                <c:pt idx="8">
                  <c:v>510</c:v>
                </c:pt>
                <c:pt idx="9">
                  <c:v>18</c:v>
                </c:pt>
                <c:pt idx="10">
                  <c:v>2</c:v>
                </c:pt>
                <c:pt idx="11">
                  <c:v>11</c:v>
                </c:pt>
                <c:pt idx="12">
                  <c:v>44</c:v>
                </c:pt>
                <c:pt idx="13">
                  <c:v>86</c:v>
                </c:pt>
                <c:pt idx="14">
                  <c:v>388</c:v>
                </c:pt>
                <c:pt idx="15">
                  <c:v>597</c:v>
                </c:pt>
                <c:pt idx="16">
                  <c:v>197</c:v>
                </c:pt>
                <c:pt idx="17">
                  <c:v>30</c:v>
                </c:pt>
                <c:pt idx="1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6E-4C1A-8413-99A11BCD93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Kids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21</c:v>
                </c:pt>
                <c:pt idx="1">
                  <c:v>21</c:v>
                </c:pt>
                <c:pt idx="2">
                  <c:v>3</c:v>
                </c:pt>
                <c:pt idx="3">
                  <c:v>24</c:v>
                </c:pt>
                <c:pt idx="4">
                  <c:v>37</c:v>
                </c:pt>
                <c:pt idx="5">
                  <c:v>13</c:v>
                </c:pt>
                <c:pt idx="6">
                  <c:v>9</c:v>
                </c:pt>
                <c:pt idx="7">
                  <c:v>16</c:v>
                </c:pt>
                <c:pt idx="8">
                  <c:v>82</c:v>
                </c:pt>
                <c:pt idx="9">
                  <c:v>4</c:v>
                </c:pt>
                <c:pt idx="11">
                  <c:v>3</c:v>
                </c:pt>
                <c:pt idx="12">
                  <c:v>4</c:v>
                </c:pt>
                <c:pt idx="13">
                  <c:v>14</c:v>
                </c:pt>
                <c:pt idx="14">
                  <c:v>38</c:v>
                </c:pt>
                <c:pt idx="15">
                  <c:v>46</c:v>
                </c:pt>
                <c:pt idx="16">
                  <c:v>21</c:v>
                </c:pt>
                <c:pt idx="1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6E-4C1A-8413-99A11BCD93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Senior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Sheet1!$D$2:$D$20</c:f>
              <c:numCache>
                <c:formatCode>General</c:formatCode>
                <c:ptCount val="19"/>
                <c:pt idx="0">
                  <c:v>5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7">
                  <c:v>1</c:v>
                </c:pt>
                <c:pt idx="8">
                  <c:v>10</c:v>
                </c:pt>
                <c:pt idx="9">
                  <c:v>1</c:v>
                </c:pt>
                <c:pt idx="14">
                  <c:v>9</c:v>
                </c:pt>
                <c:pt idx="15">
                  <c:v>7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6E-4C1A-8413-99A11BCD93A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Teens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Sheet1!$E$2:$E$20</c:f>
              <c:numCache>
                <c:formatCode>General</c:formatCode>
                <c:ptCount val="19"/>
                <c:pt idx="0">
                  <c:v>43</c:v>
                </c:pt>
                <c:pt idx="1">
                  <c:v>58</c:v>
                </c:pt>
                <c:pt idx="2">
                  <c:v>2</c:v>
                </c:pt>
                <c:pt idx="3">
                  <c:v>112</c:v>
                </c:pt>
                <c:pt idx="4">
                  <c:v>108</c:v>
                </c:pt>
                <c:pt idx="5">
                  <c:v>12</c:v>
                </c:pt>
                <c:pt idx="6">
                  <c:v>5</c:v>
                </c:pt>
                <c:pt idx="7">
                  <c:v>23</c:v>
                </c:pt>
                <c:pt idx="8">
                  <c:v>60</c:v>
                </c:pt>
                <c:pt idx="9">
                  <c:v>4</c:v>
                </c:pt>
                <c:pt idx="11">
                  <c:v>3</c:v>
                </c:pt>
                <c:pt idx="12">
                  <c:v>12</c:v>
                </c:pt>
                <c:pt idx="13">
                  <c:v>14</c:v>
                </c:pt>
                <c:pt idx="14">
                  <c:v>51</c:v>
                </c:pt>
                <c:pt idx="15">
                  <c:v>89</c:v>
                </c:pt>
                <c:pt idx="16">
                  <c:v>107</c:v>
                </c:pt>
                <c:pt idx="17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6E-4C1A-8413-99A11BCD93A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Youth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Sheet1!$F$2:$F$20</c:f>
              <c:numCache>
                <c:formatCode>General</c:formatCode>
                <c:ptCount val="19"/>
                <c:pt idx="0">
                  <c:v>440</c:v>
                </c:pt>
                <c:pt idx="1">
                  <c:v>390</c:v>
                </c:pt>
                <c:pt idx="2">
                  <c:v>34</c:v>
                </c:pt>
                <c:pt idx="3">
                  <c:v>429</c:v>
                </c:pt>
                <c:pt idx="4">
                  <c:v>633</c:v>
                </c:pt>
                <c:pt idx="5">
                  <c:v>184</c:v>
                </c:pt>
                <c:pt idx="6">
                  <c:v>57</c:v>
                </c:pt>
                <c:pt idx="7">
                  <c:v>228</c:v>
                </c:pt>
                <c:pt idx="8">
                  <c:v>802</c:v>
                </c:pt>
                <c:pt idx="9">
                  <c:v>18</c:v>
                </c:pt>
                <c:pt idx="11">
                  <c:v>15</c:v>
                </c:pt>
                <c:pt idx="12">
                  <c:v>56</c:v>
                </c:pt>
                <c:pt idx="13">
                  <c:v>141</c:v>
                </c:pt>
                <c:pt idx="14">
                  <c:v>410</c:v>
                </c:pt>
                <c:pt idx="15">
                  <c:v>922</c:v>
                </c:pt>
                <c:pt idx="16">
                  <c:v>625</c:v>
                </c:pt>
                <c:pt idx="17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6E-4C1A-8413-99A11BCD93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550319472"/>
        <c:axId val="550319800"/>
      </c:barChart>
      <c:catAx>
        <c:axId val="55031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Fahkwang" panose="020B0604020202020204" charset="-34"/>
                    <a:cs typeface="Fahkwang" panose="020B0604020202020204" charset="-34"/>
                  </a:rPr>
                  <a:t>Channels</a:t>
                </a:r>
                <a:endParaRPr lang="en-ZA" sz="1100" b="1" dirty="0">
                  <a:solidFill>
                    <a:schemeClr val="tx2">
                      <a:lumMod val="75000"/>
                    </a:schemeClr>
                  </a:solidFill>
                  <a:latin typeface="Fahkwang" panose="020B0604020202020204" charset="-34"/>
                  <a:cs typeface="Fahkwang" panose="020B0604020202020204" charset="-34"/>
                </a:endParaRPr>
              </a:p>
            </c:rich>
          </c:tx>
          <c:layout>
            <c:manualLayout>
              <c:xMode val="edge"/>
              <c:yMode val="edge"/>
              <c:x val="0.40822365276511607"/>
              <c:y val="0.79964194340995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800"/>
        <c:crosses val="autoZero"/>
        <c:auto val="1"/>
        <c:lblAlgn val="ctr"/>
        <c:lblOffset val="100"/>
        <c:noMultiLvlLbl val="0"/>
      </c:catAx>
      <c:valAx>
        <c:axId val="550319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u="none" strike="noStrike" baseline="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Trend Line Across Months</a:t>
            </a:r>
            <a:endParaRPr lang="en-ZA" sz="1200" b="1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line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Sheet1!$A$2:$A$21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1">
                  <c:v>263</c:v>
                </c:pt>
                <c:pt idx="2">
                  <c:v>178</c:v>
                </c:pt>
                <c:pt idx="4">
                  <c:v>222</c:v>
                </c:pt>
                <c:pt idx="5">
                  <c:v>271</c:v>
                </c:pt>
                <c:pt idx="6">
                  <c:v>108</c:v>
                </c:pt>
                <c:pt idx="7">
                  <c:v>54</c:v>
                </c:pt>
                <c:pt idx="8">
                  <c:v>99</c:v>
                </c:pt>
                <c:pt idx="10">
                  <c:v>16</c:v>
                </c:pt>
                <c:pt idx="12">
                  <c:v>12</c:v>
                </c:pt>
                <c:pt idx="13">
                  <c:v>39</c:v>
                </c:pt>
                <c:pt idx="14">
                  <c:v>60</c:v>
                </c:pt>
                <c:pt idx="15">
                  <c:v>205</c:v>
                </c:pt>
                <c:pt idx="16">
                  <c:v>363</c:v>
                </c:pt>
                <c:pt idx="17">
                  <c:v>284</c:v>
                </c:pt>
                <c:pt idx="18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CE-4846-AA62-E4C2268473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Sheet1!$A$2:$A$21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1">
                  <c:v>278</c:v>
                </c:pt>
                <c:pt idx="2">
                  <c:v>206</c:v>
                </c:pt>
                <c:pt idx="3">
                  <c:v>39</c:v>
                </c:pt>
                <c:pt idx="4">
                  <c:v>216</c:v>
                </c:pt>
                <c:pt idx="5">
                  <c:v>366</c:v>
                </c:pt>
                <c:pt idx="6">
                  <c:v>154</c:v>
                </c:pt>
                <c:pt idx="7">
                  <c:v>18</c:v>
                </c:pt>
                <c:pt idx="8">
                  <c:v>114</c:v>
                </c:pt>
                <c:pt idx="9">
                  <c:v>317</c:v>
                </c:pt>
                <c:pt idx="10">
                  <c:v>10</c:v>
                </c:pt>
                <c:pt idx="11">
                  <c:v>2</c:v>
                </c:pt>
                <c:pt idx="12">
                  <c:v>7</c:v>
                </c:pt>
                <c:pt idx="13">
                  <c:v>39</c:v>
                </c:pt>
                <c:pt idx="14">
                  <c:v>77</c:v>
                </c:pt>
                <c:pt idx="15">
                  <c:v>286</c:v>
                </c:pt>
                <c:pt idx="16">
                  <c:v>534</c:v>
                </c:pt>
                <c:pt idx="17">
                  <c:v>267</c:v>
                </c:pt>
                <c:pt idx="18">
                  <c:v>39</c:v>
                </c:pt>
                <c:pt idx="1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CE-4846-AA62-E4C2268473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cat>
            <c:strRef>
              <c:f>Sheet1!$A$2:$A$21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1">
                  <c:v>316</c:v>
                </c:pt>
                <c:pt idx="2">
                  <c:v>330</c:v>
                </c:pt>
                <c:pt idx="3">
                  <c:v>27</c:v>
                </c:pt>
                <c:pt idx="4">
                  <c:v>355</c:v>
                </c:pt>
                <c:pt idx="5">
                  <c:v>411</c:v>
                </c:pt>
                <c:pt idx="6">
                  <c:v>243</c:v>
                </c:pt>
                <c:pt idx="7">
                  <c:v>34</c:v>
                </c:pt>
                <c:pt idx="8">
                  <c:v>154</c:v>
                </c:pt>
                <c:pt idx="9">
                  <c:v>1147</c:v>
                </c:pt>
                <c:pt idx="10">
                  <c:v>19</c:v>
                </c:pt>
                <c:pt idx="12">
                  <c:v>13</c:v>
                </c:pt>
                <c:pt idx="13">
                  <c:v>38</c:v>
                </c:pt>
                <c:pt idx="14">
                  <c:v>118</c:v>
                </c:pt>
                <c:pt idx="15">
                  <c:v>405</c:v>
                </c:pt>
                <c:pt idx="16">
                  <c:v>764</c:v>
                </c:pt>
                <c:pt idx="17">
                  <c:v>401</c:v>
                </c:pt>
                <c:pt idx="18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DCE-4846-AA62-E4C2268473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5348784"/>
        <c:axId val="435350752"/>
        <c:axId val="458342768"/>
      </c:line3DChart>
      <c:catAx>
        <c:axId val="435348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Fahkwang" panose="020B0604020202020204" charset="-34"/>
                    <a:cs typeface="Fahkwang" panose="020B0604020202020204" charset="-34"/>
                  </a:rPr>
                  <a:t>Channels</a:t>
                </a:r>
                <a:endParaRPr lang="en-ZA" sz="1100" b="1" dirty="0">
                  <a:solidFill>
                    <a:schemeClr val="tx2">
                      <a:lumMod val="75000"/>
                    </a:schemeClr>
                  </a:solidFill>
                  <a:latin typeface="Fahkwang" panose="020B0604020202020204" charset="-34"/>
                  <a:cs typeface="Fahkwang" panose="020B0604020202020204" charset="-34"/>
                </a:endParaRPr>
              </a:p>
            </c:rich>
          </c:tx>
          <c:layout>
            <c:manualLayout>
              <c:xMode val="edge"/>
              <c:yMode val="edge"/>
              <c:x val="0.41069422797817207"/>
              <c:y val="0.725614501228446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350752"/>
        <c:crosses val="autoZero"/>
        <c:auto val="1"/>
        <c:lblAlgn val="ctr"/>
        <c:lblOffset val="100"/>
        <c:noMultiLvlLbl val="0"/>
      </c:catAx>
      <c:valAx>
        <c:axId val="435350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5348784"/>
        <c:crosses val="autoZero"/>
        <c:crossBetween val="between"/>
      </c:valAx>
      <c:serAx>
        <c:axId val="458342768"/>
        <c:scaling>
          <c:orientation val="minMax"/>
        </c:scaling>
        <c:delete val="1"/>
        <c:axPos val="b"/>
        <c:majorTickMark val="out"/>
        <c:minorTickMark val="none"/>
        <c:tickLblPos val="nextTo"/>
        <c:crossAx val="435350752"/>
        <c:crosses val="autoZero"/>
      </c:ser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1d838b627_4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1d838b627_4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5c9f142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35c9f142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fb61485a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3fb61485a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fe25653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fe25653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3722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407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332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2750" y="569600"/>
            <a:ext cx="3939300" cy="23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>
                <a:latin typeface="Fahkwang Light"/>
                <a:ea typeface="Fahkwang Light"/>
                <a:cs typeface="Fahkwang Light"/>
                <a:sym typeface="Fahkwang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76500" y="3285025"/>
            <a:ext cx="2696100" cy="102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0" y="0"/>
            <a:ext cx="4379700" cy="46647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07407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713250" y="3431825"/>
            <a:ext cx="3241500" cy="10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>
            <a:off x="5529500" y="1139518"/>
            <a:ext cx="31182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1800">
                <a:solidFill>
                  <a:schemeClr val="dk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2"/>
          </p:nvPr>
        </p:nvSpPr>
        <p:spPr>
          <a:xfrm>
            <a:off x="5529500" y="1623236"/>
            <a:ext cx="31131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3"/>
          </p:nvPr>
        </p:nvSpPr>
        <p:spPr>
          <a:xfrm>
            <a:off x="5529500" y="2590671"/>
            <a:ext cx="31131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4"/>
          </p:nvPr>
        </p:nvSpPr>
        <p:spPr>
          <a:xfrm>
            <a:off x="5529500" y="4041825"/>
            <a:ext cx="31131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5"/>
          </p:nvPr>
        </p:nvSpPr>
        <p:spPr>
          <a:xfrm>
            <a:off x="5529500" y="3558107"/>
            <a:ext cx="31131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6"/>
          </p:nvPr>
        </p:nvSpPr>
        <p:spPr>
          <a:xfrm>
            <a:off x="5529500" y="2106954"/>
            <a:ext cx="31131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7"/>
          </p:nvPr>
        </p:nvSpPr>
        <p:spPr>
          <a:xfrm>
            <a:off x="5529500" y="3074389"/>
            <a:ext cx="31131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8" hasCustomPrompt="1"/>
          </p:nvPr>
        </p:nvSpPr>
        <p:spPr>
          <a:xfrm>
            <a:off x="4309225" y="2590415"/>
            <a:ext cx="8658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9" hasCustomPrompt="1"/>
          </p:nvPr>
        </p:nvSpPr>
        <p:spPr>
          <a:xfrm>
            <a:off x="4309225" y="1622808"/>
            <a:ext cx="8658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3" hasCustomPrompt="1"/>
          </p:nvPr>
        </p:nvSpPr>
        <p:spPr>
          <a:xfrm>
            <a:off x="4309225" y="3074219"/>
            <a:ext cx="8658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4" hasCustomPrompt="1"/>
          </p:nvPr>
        </p:nvSpPr>
        <p:spPr>
          <a:xfrm>
            <a:off x="4309225" y="3558023"/>
            <a:ext cx="8658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5" hasCustomPrompt="1"/>
          </p:nvPr>
        </p:nvSpPr>
        <p:spPr>
          <a:xfrm>
            <a:off x="4309225" y="1139304"/>
            <a:ext cx="8658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6" hasCustomPrompt="1"/>
          </p:nvPr>
        </p:nvSpPr>
        <p:spPr>
          <a:xfrm>
            <a:off x="4309225" y="2106611"/>
            <a:ext cx="8658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7" hasCustomPrompt="1"/>
          </p:nvPr>
        </p:nvSpPr>
        <p:spPr>
          <a:xfrm>
            <a:off x="4309225" y="4041826"/>
            <a:ext cx="8658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8"/>
          </p:nvPr>
        </p:nvSpPr>
        <p:spPr>
          <a:xfrm>
            <a:off x="5529500" y="655800"/>
            <a:ext cx="31182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1800">
                <a:solidFill>
                  <a:schemeClr val="dk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9" hasCustomPrompt="1"/>
          </p:nvPr>
        </p:nvSpPr>
        <p:spPr>
          <a:xfrm>
            <a:off x="4309225" y="655800"/>
            <a:ext cx="8658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>
            <a:spLocks noGrp="1"/>
          </p:cNvSpPr>
          <p:nvPr>
            <p:ph type="pic" idx="20"/>
          </p:nvPr>
        </p:nvSpPr>
        <p:spPr>
          <a:xfrm>
            <a:off x="433575" y="0"/>
            <a:ext cx="2806500" cy="3181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00098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5022600" cy="14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1609625" y="2066125"/>
            <a:ext cx="3824100" cy="25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pic" idx="2"/>
          </p:nvPr>
        </p:nvSpPr>
        <p:spPr>
          <a:xfrm flipH="1">
            <a:off x="5715850" y="0"/>
            <a:ext cx="3428100" cy="46647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8129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104100" y="3326325"/>
            <a:ext cx="6561900" cy="10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77375" y="3221613"/>
            <a:ext cx="1268400" cy="12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458675" y="4491225"/>
            <a:ext cx="5911200" cy="4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75" y="0"/>
            <a:ext cx="9144000" cy="30807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83668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89850" y="882250"/>
            <a:ext cx="5562600" cy="6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1"/>
          </p:nvPr>
        </p:nvSpPr>
        <p:spPr>
          <a:xfrm>
            <a:off x="3189850" y="1580650"/>
            <a:ext cx="5562600" cy="25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128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228600" y="1240125"/>
            <a:ext cx="4110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>
            <a:off x="228600" y="3050702"/>
            <a:ext cx="4110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>
            <a:off x="228600" y="1812823"/>
            <a:ext cx="41103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>
            <a:off x="228600" y="3623400"/>
            <a:ext cx="41103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4110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>
            <a:spLocks noGrp="1"/>
          </p:cNvSpPr>
          <p:nvPr>
            <p:ph type="pic" idx="5"/>
          </p:nvPr>
        </p:nvSpPr>
        <p:spPr>
          <a:xfrm>
            <a:off x="5279524" y="0"/>
            <a:ext cx="3864600" cy="51435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68699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2050275"/>
            <a:ext cx="31806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1"/>
          </p:nvPr>
        </p:nvSpPr>
        <p:spPr>
          <a:xfrm>
            <a:off x="3586275" y="2259195"/>
            <a:ext cx="51717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2"/>
          </p:nvPr>
        </p:nvSpPr>
        <p:spPr>
          <a:xfrm>
            <a:off x="3586275" y="1846152"/>
            <a:ext cx="51717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3"/>
          </p:nvPr>
        </p:nvSpPr>
        <p:spPr>
          <a:xfrm>
            <a:off x="3586275" y="3675800"/>
            <a:ext cx="51717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4"/>
          </p:nvPr>
        </p:nvSpPr>
        <p:spPr>
          <a:xfrm>
            <a:off x="3586275" y="3262771"/>
            <a:ext cx="51717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5"/>
          </p:nvPr>
        </p:nvSpPr>
        <p:spPr>
          <a:xfrm>
            <a:off x="3586275" y="842573"/>
            <a:ext cx="51717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6"/>
          </p:nvPr>
        </p:nvSpPr>
        <p:spPr>
          <a:xfrm>
            <a:off x="3586275" y="429550"/>
            <a:ext cx="51717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1043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5023200" y="4160150"/>
            <a:ext cx="3658500" cy="75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656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7833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40000" y="470425"/>
            <a:ext cx="5090100" cy="8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541300" y="1225475"/>
            <a:ext cx="4448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469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8055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35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4007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3547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8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6843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825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C13CE-21D6-41B4-B6EF-C5715947BDF6}" type="datetimeFigureOut">
              <a:rPr lang="en-ZA" smtClean="0"/>
              <a:t>2025/09/22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7DC5-15BB-4544-863C-AE3BAC01569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728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89" r:id="rId1"/>
    <p:sldLayoutId id="2147484690" r:id="rId2"/>
    <p:sldLayoutId id="2147484691" r:id="rId3"/>
    <p:sldLayoutId id="2147484692" r:id="rId4"/>
    <p:sldLayoutId id="2147484693" r:id="rId5"/>
    <p:sldLayoutId id="2147484694" r:id="rId6"/>
    <p:sldLayoutId id="2147484695" r:id="rId7"/>
    <p:sldLayoutId id="2147484696" r:id="rId8"/>
    <p:sldLayoutId id="2147484697" r:id="rId9"/>
    <p:sldLayoutId id="2147484698" r:id="rId10"/>
    <p:sldLayoutId id="2147484699" r:id="rId11"/>
    <p:sldLayoutId id="2147484700" r:id="rId12"/>
    <p:sldLayoutId id="2147484701" r:id="rId13"/>
    <p:sldLayoutId id="2147484702" r:id="rId14"/>
    <p:sldLayoutId id="2147484703" r:id="rId15"/>
    <p:sldLayoutId id="2147484704" r:id="rId16"/>
    <p:sldLayoutId id="2147484705" r:id="rId17"/>
    <p:sldLayoutId id="2147484706" r:id="rId18"/>
    <p:sldLayoutId id="2147484708" r:id="rId19"/>
    <p:sldLayoutId id="2147484711" r:id="rId2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>
            <a:spLocks noGrp="1"/>
          </p:cNvSpPr>
          <p:nvPr>
            <p:ph type="ctrTitle"/>
          </p:nvPr>
        </p:nvSpPr>
        <p:spPr>
          <a:xfrm>
            <a:off x="4338084" y="751367"/>
            <a:ext cx="4732180" cy="39836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smtClean="0">
                <a:latin typeface="Fahkwang" panose="020B0604020202020204" charset="-34"/>
                <a:cs typeface="Fahkwang" panose="020B0604020202020204" charset="-34"/>
              </a:rPr>
              <a:t>              </a:t>
            </a:r>
            <a:br>
              <a:rPr lang="en-US" sz="2000" dirty="0" smtClean="0">
                <a:latin typeface="Fahkwang" panose="020B0604020202020204" charset="-34"/>
                <a:cs typeface="Fahkwang" panose="020B0604020202020204" charset="-34"/>
              </a:rPr>
            </a:br>
            <a:r>
              <a:rPr lang="en-US" sz="2000" dirty="0">
                <a:latin typeface="Fahkwang" panose="020B0604020202020204" charset="-34"/>
                <a:cs typeface="Fahkwang" panose="020B0604020202020204" charset="-34"/>
              </a:rPr>
              <a:t/>
            </a:r>
            <a:br>
              <a:rPr lang="en-US" sz="2000" dirty="0">
                <a:latin typeface="Fahkwang" panose="020B0604020202020204" charset="-34"/>
                <a:cs typeface="Fahkwang" panose="020B0604020202020204" charset="-34"/>
              </a:rPr>
            </a:br>
            <a:r>
              <a:rPr lang="en-US" sz="2000" dirty="0" smtClean="0">
                <a:latin typeface="Fahkwang" panose="020B0604020202020204" charset="-34"/>
                <a:cs typeface="Fahkwang" panose="020B0604020202020204" charset="-34"/>
              </a:rPr>
              <a:t/>
            </a:r>
            <a:br>
              <a:rPr lang="en-US" sz="2000" dirty="0" smtClean="0">
                <a:latin typeface="Fahkwang" panose="020B0604020202020204" charset="-34"/>
                <a:cs typeface="Fahkwang" panose="020B0604020202020204" charset="-34"/>
              </a:rPr>
            </a:b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Bright TV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/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</a:b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/>
            </a:r>
            <a:br>
              <a:rPr lang="en-US" sz="20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</a:b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/>
            </a:r>
            <a:b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</a:b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Engaging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Audiences with Sports, Music, and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Entertainment</a:t>
            </a:r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ZA" sz="37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ZA" sz="3700" dirty="0" smtClean="0">
                <a:solidFill>
                  <a:schemeClr val="tx2">
                    <a:lumMod val="75000"/>
                  </a:schemeClr>
                </a:solidFill>
              </a:rPr>
            </a:br>
            <a:endParaRPr sz="3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3" name="Google Shape;133;p28"/>
          <p:cNvSpPr txBox="1"/>
          <p:nvPr/>
        </p:nvSpPr>
        <p:spPr>
          <a:xfrm>
            <a:off x="6556744" y="4600350"/>
            <a:ext cx="2011672" cy="576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r"/>
            <a:r>
              <a:rPr lang="en" dirty="0" smtClean="0">
                <a:solidFill>
                  <a:schemeClr val="accent1">
                    <a:lumMod val="50000"/>
                  </a:schemeClr>
                </a:solidFill>
                <a:latin typeface="Fahkwang" panose="020B0604020202020204" charset="-34"/>
                <a:ea typeface="Atkinson Hyperlegible Next Light"/>
                <a:cs typeface="Fahkwang" panose="020B0604020202020204" charset="-34"/>
                <a:sym typeface="Atkinson Hyperlegible Next Light"/>
              </a:rPr>
              <a:t> </a:t>
            </a:r>
            <a:r>
              <a:rPr lang="en-ZA" dirty="0">
                <a:solidFill>
                  <a:schemeClr val="accent1">
                    <a:lumMod val="50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Viewership Insights</a:t>
            </a:r>
            <a:endParaRPr dirty="0">
              <a:solidFill>
                <a:schemeClr val="accent1">
                  <a:lumMod val="50000"/>
                </a:schemeClr>
              </a:solidFill>
              <a:latin typeface="Fahkwang" panose="020B0604020202020204" charset="-34"/>
              <a:ea typeface="Atkinson Hyperlegible Next Light"/>
              <a:cs typeface="Fahkwang" panose="020B0604020202020204" charset="-34"/>
              <a:sym typeface="Atkinson Hyperlegible Next Light"/>
            </a:endParaRPr>
          </a:p>
        </p:txBody>
      </p:sp>
      <p:cxnSp>
        <p:nvCxnSpPr>
          <p:cNvPr id="8" name="Google Shape;207;p31">
            <a:hlinkClick r:id="" action="ppaction://hlinkshowjump?jump=nextslide"/>
          </p:cNvPr>
          <p:cNvCxnSpPr/>
          <p:nvPr/>
        </p:nvCxnSpPr>
        <p:spPr>
          <a:xfrm>
            <a:off x="8092132" y="5042488"/>
            <a:ext cx="708600" cy="0"/>
          </a:xfrm>
          <a:prstGeom prst="straightConnector1">
            <a:avLst/>
          </a:prstGeom>
          <a:ln>
            <a:headEnd type="none" w="med" len="med"/>
            <a:tailEnd type="stealth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 noChangeArrowheads="1"/>
          </p:cNvSpPr>
          <p:nvPr>
            <p:ph type="pic" idx="2"/>
          </p:nvPr>
        </p:nvSpPr>
        <p:spPr bwMode="auto">
          <a:xfrm>
            <a:off x="0" y="2009184"/>
            <a:ext cx="7442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 dirty="0" smtClean="0"/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9" y="0"/>
            <a:ext cx="3912781" cy="3388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261001633"/>
              </p:ext>
            </p:extLst>
          </p:nvPr>
        </p:nvGraphicFramePr>
        <p:xfrm>
          <a:off x="58059" y="878958"/>
          <a:ext cx="4925068" cy="3598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5268686" y="1168401"/>
            <a:ext cx="367937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Super sport </a:t>
            </a:r>
            <a:r>
              <a:rPr lang="en-ZA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Live Events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consistently performs well every month → strong core audience for sports.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Channel O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and </a:t>
            </a:r>
            <a:r>
              <a:rPr lang="en-ZA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Trace TV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are steady performers in music/entertainment.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ICC </a:t>
            </a:r>
            <a:r>
              <a:rPr lang="en-ZA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Cricket World Cup 2011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in Feb–Mar caused spikes → major event-driven </a:t>
            </a:r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100" dirty="0" smtClean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Content </a:t>
            </a:r>
            <a:r>
              <a:rPr lang="en-ZA" sz="11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Pairing: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Pair live sports with complementary entertainment content (e.g., music recaps, celebrity interviews) during high-viewership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windows.</a:t>
            </a:r>
            <a:endParaRPr lang="en-ZA" sz="1100" dirty="0" smtClean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Event-Driven </a:t>
            </a:r>
            <a:r>
              <a:rPr lang="en-ZA" sz="11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Strategy: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Plan for big sporting or entertainment events in advance; create hype campaigns to maximize spikes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Audience </a:t>
            </a:r>
            <a:r>
              <a:rPr lang="en-ZA" sz="11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Retention: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Identify off-peak months/channels and introduce targeted shows to smooth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viewership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outside major events.</a:t>
            </a:r>
          </a:p>
        </p:txBody>
      </p:sp>
      <p:cxnSp>
        <p:nvCxnSpPr>
          <p:cNvPr id="11" name="Google Shape;207;p31">
            <a:hlinkClick r:id="" action="ppaction://hlinkshowjump?jump=nextslide"/>
          </p:cNvPr>
          <p:cNvCxnSpPr/>
          <p:nvPr/>
        </p:nvCxnSpPr>
        <p:spPr>
          <a:xfrm>
            <a:off x="8141750" y="4921985"/>
            <a:ext cx="708600" cy="0"/>
          </a:xfrm>
          <a:prstGeom prst="straightConnector1">
            <a:avLst/>
          </a:prstGeom>
          <a:ln>
            <a:headEnd type="none" w="med" len="med"/>
            <a:tailEnd type="stealth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>
            <a:spLocks noGrp="1"/>
          </p:cNvSpPr>
          <p:nvPr>
            <p:ph type="title"/>
          </p:nvPr>
        </p:nvSpPr>
        <p:spPr>
          <a:xfrm>
            <a:off x="2020186" y="4390588"/>
            <a:ext cx="3863162" cy="6846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accent1">
                    <a:lumMod val="50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             </a:t>
            </a:r>
            <a:r>
              <a:rPr lang="en" sz="24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THANK </a:t>
            </a:r>
            <a:r>
              <a:rPr lang="en" sz="24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YOU</a:t>
            </a:r>
            <a:endParaRPr sz="24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52158" y="0"/>
            <a:ext cx="36008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ZA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Final Thoughts</a:t>
            </a:r>
            <a:endParaRPr lang="en-ZA" b="1" u="sng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ea typeface="Atkinson Hyperlegible Next"/>
              <a:cs typeface="Fahkwang" panose="020B0604020202020204" charset="-34"/>
              <a:sym typeface="Atkinson Hyperlegible Nex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447" y="574159"/>
            <a:ext cx="709075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T</a:t>
            </a:r>
            <a:r>
              <a:rPr lang="en-ZA" sz="12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op </a:t>
            </a:r>
            <a:r>
              <a:rPr lang="en-ZA" sz="12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channels:</a:t>
            </a:r>
            <a:endParaRPr lang="en-ZA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  <a:p>
            <a:pPr lvl="0"/>
            <a:r>
              <a:rPr lang="en-ZA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</a:t>
            </a:r>
            <a:r>
              <a:rPr lang="en-ZA" sz="12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    -Sports</a:t>
            </a:r>
            <a:r>
              <a:rPr lang="en-ZA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: SuperSport, ICC </a:t>
            </a:r>
            <a:r>
              <a:rPr lang="en-ZA" sz="12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Cricket</a:t>
            </a:r>
          </a:p>
          <a:p>
            <a:pPr lvl="0"/>
            <a:r>
              <a:rPr lang="en-ZA" sz="12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     -Female: Africa Magic, E! Entertainment, Trace TV</a:t>
            </a:r>
          </a:p>
          <a:p>
            <a:pPr lvl="0"/>
            <a:r>
              <a:rPr lang="en-ZA" sz="12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     -Kids/Youth</a:t>
            </a:r>
            <a:r>
              <a:rPr lang="en-ZA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: Cartoon Network, Boomerang</a:t>
            </a:r>
          </a:p>
          <a:p>
            <a:r>
              <a:rPr lang="en-ZA" sz="12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    -Main </a:t>
            </a:r>
            <a:r>
              <a:rPr lang="en-ZA" sz="12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viewers:</a:t>
            </a:r>
            <a:r>
              <a:rPr lang="en-ZA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Youth &amp; </a:t>
            </a:r>
            <a:r>
              <a:rPr lang="en-ZA" sz="12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adults</a:t>
            </a:r>
          </a:p>
          <a:p>
            <a:endParaRPr lang="en-ZA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Viewing </a:t>
            </a:r>
            <a:r>
              <a:rPr lang="en-ZA" sz="12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Drivers</a:t>
            </a:r>
            <a:endParaRPr lang="en-ZA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  <a:p>
            <a:pPr lvl="0"/>
            <a:r>
              <a:rPr lang="en-ZA" sz="12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     -Content</a:t>
            </a:r>
            <a:r>
              <a:rPr lang="en-ZA" sz="12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:</a:t>
            </a:r>
            <a:r>
              <a:rPr lang="en-ZA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Sports &amp; family shows drive engagement</a:t>
            </a:r>
          </a:p>
          <a:p>
            <a:pPr lvl="0"/>
            <a:r>
              <a:rPr lang="en-ZA" sz="12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     -Timing</a:t>
            </a:r>
            <a:r>
              <a:rPr lang="en-ZA" sz="12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:</a:t>
            </a:r>
            <a:r>
              <a:rPr lang="en-ZA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Weekends &amp; evenings are busiest; weekdays </a:t>
            </a:r>
            <a:r>
              <a:rPr lang="en-ZA" sz="12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slower</a:t>
            </a:r>
          </a:p>
          <a:p>
            <a:endParaRPr lang="en-ZA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Low-Viewing </a:t>
            </a:r>
            <a:r>
              <a:rPr lang="en-ZA" sz="12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Day Ideas</a:t>
            </a:r>
            <a:endParaRPr lang="en-ZA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  <a:p>
            <a:pPr lvl="0"/>
            <a:r>
              <a:rPr lang="en-ZA" sz="12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     -Family </a:t>
            </a:r>
            <a:r>
              <a:rPr lang="en-ZA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movies, kids show, music programs on weekdays</a:t>
            </a:r>
          </a:p>
          <a:p>
            <a:pPr lvl="0"/>
            <a:r>
              <a:rPr lang="en-ZA" sz="12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     -Female-focused </a:t>
            </a:r>
            <a:r>
              <a:rPr lang="en-ZA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series &amp; lifestyle shows</a:t>
            </a:r>
          </a:p>
          <a:p>
            <a:pPr lvl="0"/>
            <a:r>
              <a:rPr lang="en-ZA" sz="12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     -Interactive </a:t>
            </a:r>
            <a:r>
              <a:rPr lang="en-ZA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events for youth (competitions, reality shows</a:t>
            </a:r>
            <a:r>
              <a:rPr lang="en-ZA" sz="12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)</a:t>
            </a:r>
          </a:p>
          <a:p>
            <a:pPr lvl="0"/>
            <a:endParaRPr lang="en-ZA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2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Growth Opportunities</a:t>
            </a:r>
            <a:endParaRPr lang="en-ZA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ZA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</a:t>
            </a:r>
            <a:r>
              <a:rPr lang="en-ZA" sz="12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  -</a:t>
            </a:r>
            <a:r>
              <a:rPr lang="en-ZA" sz="12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Segmented offers</a:t>
            </a:r>
            <a:r>
              <a:rPr lang="en-ZA" sz="12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: </a:t>
            </a:r>
            <a:r>
              <a:rPr lang="en-ZA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kids/family packs for parents, sports packs for males</a:t>
            </a:r>
          </a:p>
          <a:p>
            <a:r>
              <a:rPr lang="en-ZA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</a:t>
            </a:r>
            <a:r>
              <a:rPr lang="en-ZA" sz="12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  -</a:t>
            </a:r>
            <a:r>
              <a:rPr lang="en-ZA" sz="12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Digital/mobile</a:t>
            </a:r>
            <a:r>
              <a:rPr lang="en-ZA" sz="12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:</a:t>
            </a:r>
            <a:r>
              <a:rPr lang="en-ZA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promote streaming for youth and urban viewers</a:t>
            </a:r>
          </a:p>
          <a:p>
            <a:r>
              <a:rPr lang="en-ZA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</a:t>
            </a:r>
            <a:r>
              <a:rPr lang="en-ZA" sz="12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  -</a:t>
            </a:r>
            <a:r>
              <a:rPr lang="en-ZA" sz="12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Rewards </a:t>
            </a:r>
            <a:r>
              <a:rPr lang="en-ZA" sz="12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&amp; partnerships:</a:t>
            </a:r>
            <a:r>
              <a:rPr lang="en-ZA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viewer loyalty programs and telecom subscription bundles</a:t>
            </a:r>
          </a:p>
          <a:p>
            <a:endParaRPr lang="en-ZA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207;p31">
            <a:hlinkClick r:id="" action="ppaction://hlinkshowjump?jump=nextslide"/>
          </p:cNvPr>
          <p:cNvCxnSpPr/>
          <p:nvPr/>
        </p:nvCxnSpPr>
        <p:spPr>
          <a:xfrm>
            <a:off x="8141750" y="4921985"/>
            <a:ext cx="708600" cy="0"/>
          </a:xfrm>
          <a:prstGeom prst="straightConnector1">
            <a:avLst/>
          </a:prstGeom>
          <a:ln>
            <a:headEnd type="none" w="med" len="med"/>
            <a:tailEnd type="stealth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286000" y="1663809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Project Context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ea typeface="Times New Roman" panose="02020603050405020304" pitchFamily="18" charset="0"/>
                <a:cs typeface="Fahkwang" panose="020B0604020202020204" charset="-34"/>
              </a:rPr>
              <a:t>– </a:t>
            </a:r>
            <a:r>
              <a:rPr lang="en-ZA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ea typeface="Times New Roman" panose="02020603050405020304" pitchFamily="18" charset="0"/>
                <a:cs typeface="Fahkwang" panose="020B0604020202020204" charset="-34"/>
              </a:rPr>
              <a:t>Bright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ea typeface="Times New Roman" panose="02020603050405020304" pitchFamily="18" charset="0"/>
                <a:cs typeface="Fahkwang" panose="020B0604020202020204" charset="-34"/>
              </a:rPr>
              <a:t>TV</a:t>
            </a:r>
          </a:p>
          <a:p>
            <a:endParaRPr lang="en-ZA" sz="1200" dirty="0">
              <a:solidFill>
                <a:schemeClr val="accent1">
                  <a:lumMod val="50000"/>
                </a:schemeClr>
              </a:solidFill>
              <a:latin typeface="Fahkwang" panose="020B0604020202020204" charset="-34"/>
              <a:ea typeface="Times New Roman" panose="02020603050405020304" pitchFamily="18" charset="0"/>
              <a:cs typeface="Fahkwang" panose="020B0604020202020204" charset="-34"/>
            </a:endParaRPr>
          </a:p>
          <a:p>
            <a:r>
              <a:rPr lang="en-ZA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ea typeface="Times New Roman" panose="02020603050405020304" pitchFamily="18" charset="0"/>
                <a:cs typeface="Fahkwang" panose="020B0604020202020204" charset="-34"/>
              </a:rPr>
              <a:t>Bright TV delivers engaging sports, music, and entertainment content to a diverse audience. This project analyses viewership </a:t>
            </a:r>
            <a:r>
              <a:rPr lang="en-ZA" sz="12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ea typeface="Times New Roman" panose="02020603050405020304" pitchFamily="18" charset="0"/>
                <a:cs typeface="Fahkwang" panose="020B0604020202020204" charset="-34"/>
              </a:rPr>
              <a:t>trends is </a:t>
            </a:r>
            <a:r>
              <a:rPr lang="en-ZA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ea typeface="Times New Roman" panose="02020603050405020304" pitchFamily="18" charset="0"/>
                <a:cs typeface="Fahkwang" panose="020B0604020202020204" charset="-34"/>
              </a:rPr>
              <a:t>to identify top-performing shows, optimize programming, and boost audience engagement. The goal is to make Bright TV the go-to channel for all age groups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and focus on events while keeping content fun and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inclusive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  <a:endParaRPr lang="en-ZA" sz="1200" dirty="0">
              <a:solidFill>
                <a:schemeClr val="accent1">
                  <a:lumMod val="50000"/>
                </a:schemeClr>
              </a:solidFill>
              <a:latin typeface="Fahkwang" panose="020B0604020202020204" charset="-34"/>
              <a:ea typeface="Times New Roman" panose="02020603050405020304" pitchFamily="18" charset="0"/>
              <a:cs typeface="Fahkwang" panose="020B060402020202020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ZA" dirty="0" smtClean="0"/>
              <a:t>			</a:t>
            </a:r>
            <a:r>
              <a:rPr lang="en-ZA" sz="18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Presentation </a:t>
            </a:r>
            <a:r>
              <a:rPr lang="en-ZA" sz="18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Overview </a:t>
            </a:r>
            <a:endParaRPr sz="1800" b="1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140" name="Google Shape;140;p29"/>
          <p:cNvSpPr/>
          <p:nvPr/>
        </p:nvSpPr>
        <p:spPr>
          <a:xfrm>
            <a:off x="830325" y="1410587"/>
            <a:ext cx="1371900" cy="531628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sz="1200" b="1" dirty="0">
                <a:solidFill>
                  <a:schemeClr val="accent1">
                    <a:lumMod val="50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Project background</a:t>
            </a:r>
            <a:endParaRPr sz="1200" b="1" u="sng" dirty="0">
              <a:solidFill>
                <a:schemeClr val="accent1">
                  <a:lumMod val="50000"/>
                </a:schemeClr>
              </a:solidFill>
              <a:latin typeface="Fahkwang" panose="020B0604020202020204" charset="-34"/>
              <a:ea typeface="Atkinson Hyperlegible Next"/>
              <a:cs typeface="Fahkwang" panose="020B0604020202020204" charset="-34"/>
              <a:sym typeface="Atkinson Hyperlegible Next"/>
            </a:endParaRPr>
          </a:p>
        </p:txBody>
      </p:sp>
      <p:sp>
        <p:nvSpPr>
          <p:cNvPr id="141" name="Google Shape;141;p29"/>
          <p:cNvSpPr txBox="1"/>
          <p:nvPr/>
        </p:nvSpPr>
        <p:spPr>
          <a:xfrm>
            <a:off x="438366" y="2091049"/>
            <a:ext cx="203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ctr">
              <a:lnSpc>
                <a:spcPct val="115000"/>
              </a:lnSpc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Project 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context and overview</a:t>
            </a:r>
          </a:p>
          <a:p>
            <a:pPr lvl="0" algn="ctr">
              <a:lnSpc>
                <a:spcPct val="115000"/>
              </a:lnSpc>
              <a:spcAft>
                <a:spcPts val="1600"/>
              </a:spcAft>
            </a:pPr>
            <a:endParaRPr sz="1000" dirty="0">
              <a:solidFill>
                <a:schemeClr val="dk1"/>
              </a:solidFill>
              <a:latin typeface="Atkinson Hyperlegible Next"/>
              <a:ea typeface="Atkinson Hyperlegible Next"/>
              <a:cs typeface="Atkinson Hyperlegible Next"/>
              <a:sym typeface="Atkinson Hyperlegible Next"/>
            </a:endParaRPr>
          </a:p>
        </p:txBody>
      </p:sp>
      <p:sp>
        <p:nvSpPr>
          <p:cNvPr id="144" name="Google Shape;144;p29"/>
          <p:cNvSpPr/>
          <p:nvPr/>
        </p:nvSpPr>
        <p:spPr>
          <a:xfrm>
            <a:off x="2969075" y="1410587"/>
            <a:ext cx="1371900" cy="531628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sz="1200" b="1" dirty="0">
                <a:solidFill>
                  <a:schemeClr val="accent1">
                    <a:lumMod val="50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Usage </a:t>
            </a:r>
            <a:r>
              <a:rPr lang="en-ZA" sz="1200" b="1" dirty="0" smtClean="0">
                <a:solidFill>
                  <a:schemeClr val="accent1">
                    <a:lumMod val="50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Insights/ trends</a:t>
            </a:r>
            <a:endParaRPr sz="1200" b="1" u="sng" dirty="0">
              <a:solidFill>
                <a:schemeClr val="accent1">
                  <a:lumMod val="50000"/>
                </a:schemeClr>
              </a:solidFill>
              <a:latin typeface="Fahkwang" panose="020B0604020202020204" charset="-34"/>
              <a:ea typeface="Atkinson Hyperlegible Next"/>
              <a:cs typeface="Fahkwang" panose="020B0604020202020204" charset="-34"/>
              <a:sym typeface="Atkinson Hyperlegible Next"/>
            </a:endParaRPr>
          </a:p>
        </p:txBody>
      </p:sp>
      <p:sp>
        <p:nvSpPr>
          <p:cNvPr id="146" name="Google Shape;146;p29"/>
          <p:cNvSpPr/>
          <p:nvPr/>
        </p:nvSpPr>
        <p:spPr>
          <a:xfrm>
            <a:off x="4955425" y="1360968"/>
            <a:ext cx="1371900" cy="581248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sz="1200" b="1" dirty="0">
                <a:solidFill>
                  <a:schemeClr val="accent1">
                    <a:lumMod val="50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Breakdown</a:t>
            </a:r>
            <a:endParaRPr sz="1200" b="1" u="sng" dirty="0">
              <a:solidFill>
                <a:schemeClr val="accent1">
                  <a:lumMod val="50000"/>
                </a:schemeClr>
              </a:solidFill>
              <a:latin typeface="Fahkwang" panose="020B0604020202020204" charset="-34"/>
              <a:ea typeface="Atkinson Hyperlegible Next"/>
              <a:cs typeface="Fahkwang" panose="020B0604020202020204" charset="-34"/>
              <a:sym typeface="Atkinson Hyperlegible Next"/>
            </a:endParaRPr>
          </a:p>
        </p:txBody>
      </p:sp>
      <p:sp>
        <p:nvSpPr>
          <p:cNvPr id="148" name="Google Shape;148;p29"/>
          <p:cNvSpPr/>
          <p:nvPr/>
        </p:nvSpPr>
        <p:spPr>
          <a:xfrm>
            <a:off x="6941775" y="1360968"/>
            <a:ext cx="1371900" cy="581247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sz="1200" b="1" dirty="0">
                <a:solidFill>
                  <a:schemeClr val="accent1">
                    <a:lumMod val="50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Final Thoughts</a:t>
            </a:r>
            <a:endParaRPr sz="1200" b="1" u="sng" dirty="0">
              <a:solidFill>
                <a:schemeClr val="accent1">
                  <a:lumMod val="50000"/>
                </a:schemeClr>
              </a:solidFill>
              <a:latin typeface="Fahkwang" panose="020B0604020202020204" charset="-34"/>
              <a:ea typeface="Atkinson Hyperlegible Next"/>
              <a:cs typeface="Fahkwang" panose="020B0604020202020204" charset="-34"/>
              <a:sym typeface="Atkinson Hyperlegible Next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5611250" y="3569963"/>
            <a:ext cx="25305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000" dirty="0">
              <a:solidFill>
                <a:schemeClr val="dk1"/>
              </a:solidFill>
              <a:latin typeface="Atkinson Hyperlegible Next"/>
              <a:ea typeface="Atkinson Hyperlegible Next"/>
              <a:cs typeface="Atkinson Hyperlegible Next"/>
              <a:sym typeface="Atkinson Hyperlegible Nex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7818" y="2038625"/>
            <a:ext cx="2180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Audience 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demographics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Peak 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viewing times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Most 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popular content</a:t>
            </a:r>
          </a:p>
          <a:p>
            <a:endParaRPr lang="en-ZA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021744" y="2161735"/>
            <a:ext cx="1821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Summary&amp; Wrap up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55425" y="2042236"/>
            <a:ext cx="1735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Interpret data &amp; draw conclusions</a:t>
            </a:r>
          </a:p>
        </p:txBody>
      </p:sp>
      <p:cxnSp>
        <p:nvCxnSpPr>
          <p:cNvPr id="39" name="Google Shape;207;p31">
            <a:hlinkClick r:id="" action="ppaction://hlinkshowjump?jump=nextslide"/>
          </p:cNvPr>
          <p:cNvCxnSpPr/>
          <p:nvPr/>
        </p:nvCxnSpPr>
        <p:spPr>
          <a:xfrm>
            <a:off x="8141750" y="4921985"/>
            <a:ext cx="708600" cy="0"/>
          </a:xfrm>
          <a:prstGeom prst="straightConnector1">
            <a:avLst/>
          </a:prstGeom>
          <a:ln>
            <a:headEnd type="none" w="med" len="med"/>
            <a:tailEnd type="stealth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0326" y="3193143"/>
            <a:ext cx="2210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Analysis Report</a:t>
            </a:r>
            <a:endParaRPr lang="en-ZA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  <a:p>
            <a:endParaRPr lang="en-ZA" dirty="0"/>
          </a:p>
        </p:txBody>
      </p:sp>
      <p:sp>
        <p:nvSpPr>
          <p:cNvPr id="9" name="TextBox 8"/>
          <p:cNvSpPr txBox="1"/>
          <p:nvPr/>
        </p:nvSpPr>
        <p:spPr>
          <a:xfrm>
            <a:off x="5216882" y="2921933"/>
            <a:ext cx="3319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Period </a:t>
            </a:r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Analysed</a:t>
            </a:r>
          </a:p>
          <a:p>
            <a:endParaRPr lang="en-ZA" dirty="0"/>
          </a:p>
          <a:p>
            <a:r>
              <a:rPr lang="en-ZA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Jan-Mar 2016</a:t>
            </a:r>
            <a:endParaRPr lang="en-ZA" b="1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354085" y="2882043"/>
            <a:ext cx="1155089" cy="834320"/>
          </a:xfrm>
          <a:prstGeom prst="rightArrow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880566763"/>
              </p:ext>
            </p:extLst>
          </p:nvPr>
        </p:nvGraphicFramePr>
        <p:xfrm>
          <a:off x="101600" y="130629"/>
          <a:ext cx="4426856" cy="3984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Google Shape;204;p31"/>
          <p:cNvSpPr txBox="1">
            <a:spLocks/>
          </p:cNvSpPr>
          <p:nvPr/>
        </p:nvSpPr>
        <p:spPr>
          <a:xfrm>
            <a:off x="4593265" y="130630"/>
            <a:ext cx="4202391" cy="31278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Clr>
                <a:schemeClr val="dk1"/>
              </a:buClr>
            </a:pPr>
            <a:endParaRPr lang="en-US" dirty="0">
              <a:solidFill>
                <a:schemeClr val="dk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81250"/>
              </p:ext>
            </p:extLst>
          </p:nvPr>
        </p:nvGraphicFramePr>
        <p:xfrm>
          <a:off x="4528456" y="552894"/>
          <a:ext cx="4540071" cy="28282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377511">
                  <a:extLst>
                    <a:ext uri="{9D8B030D-6E8A-4147-A177-3AD203B41FA5}">
                      <a16:colId xmlns:a16="http://schemas.microsoft.com/office/drawing/2014/main" val="355839495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94507205"/>
                    </a:ext>
                  </a:extLst>
                </a:gridCol>
              </a:tblGrid>
              <a:tr h="2456569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Fahkwang" panose="020B0604020202020204" charset="-34"/>
                          <a:cs typeface="Fahkwang" panose="020B0604020202020204" charset="-34"/>
                        </a:rPr>
                        <a:t>• </a:t>
                      </a:r>
                      <a:r>
                        <a:rPr lang="en-ZA" sz="11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Fahkwang" panose="020B0604020202020204" charset="-34"/>
                          <a:cs typeface="Fahkwang" panose="020B0604020202020204" charset="-34"/>
                        </a:rPr>
                        <a:t>Prioritize Youth campaigns</a:t>
                      </a:r>
                      <a:r>
                        <a:rPr lang="en-ZA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Fahkwang" panose="020B0604020202020204" charset="-34"/>
                          <a:cs typeface="Fahkwang" panose="020B0604020202020204" charset="-34"/>
                        </a:rPr>
                        <a:t> </a:t>
                      </a:r>
                      <a:r>
                        <a:rPr lang="en-ZA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Fahkwang" panose="020B0604020202020204" charset="-34"/>
                          <a:cs typeface="Fahkwang" panose="020B0604020202020204" charset="-34"/>
                        </a:rPr>
                        <a:t>-</a:t>
                      </a:r>
                      <a:r>
                        <a:rPr lang="en-US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Fahkwang" panose="020B0604020202020204" charset="-34"/>
                          <a:cs typeface="Fahkwang" panose="020B0604020202020204" charset="-34"/>
                        </a:rPr>
                        <a:t>Target the largest and most consistent audience segment.</a:t>
                      </a:r>
                      <a:endParaRPr lang="en-ZA" sz="11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Fahkwang" panose="020B0604020202020204" charset="-34"/>
                        <a:cs typeface="Fahkwang" panose="020B0604020202020204" charset="-34"/>
                      </a:endParaRPr>
                    </a:p>
                    <a:p>
                      <a:pPr>
                        <a:defRPr sz="1600"/>
                      </a:pPr>
                      <a:r>
                        <a:rPr lang="en-US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Fahkwang" panose="020B0604020202020204" charset="-34"/>
                          <a:cs typeface="Fahkwang" panose="020B0604020202020204" charset="-34"/>
                        </a:rPr>
                        <a:t>• </a:t>
                      </a:r>
                      <a:r>
                        <a:rPr lang="en-ZA" sz="11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Fahkwang" panose="020B0604020202020204" charset="-34"/>
                          <a:cs typeface="Fahkwang" panose="020B0604020202020204" charset="-34"/>
                        </a:rPr>
                        <a:t>Low focus on Seniors</a:t>
                      </a:r>
                      <a:r>
                        <a:rPr lang="en-ZA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Fahkwang" panose="020B0604020202020204" charset="-34"/>
                          <a:cs typeface="Fahkwang" panose="020B0604020202020204" charset="-34"/>
                        </a:rPr>
                        <a:t> </a:t>
                      </a:r>
                      <a:r>
                        <a:rPr lang="en-ZA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Fahkwang" panose="020B0604020202020204" charset="-34"/>
                          <a:cs typeface="Fahkwang" panose="020B0604020202020204" charset="-34"/>
                        </a:rPr>
                        <a:t>-</a:t>
                      </a:r>
                      <a:r>
                        <a:rPr lang="en-US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Fahkwang" panose="020B0604020202020204" charset="-34"/>
                          <a:cs typeface="Fahkwang" panose="020B0604020202020204" charset="-34"/>
                        </a:rPr>
                        <a:t>Audience size is too small for primary targeting, but inclusivity should be preserved.</a:t>
                      </a:r>
                      <a:endParaRPr lang="en-US" sz="11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Fahkwang" panose="020B0604020202020204" charset="-34"/>
                        <a:cs typeface="Fahkwang" panose="020B0604020202020204" charset="-34"/>
                      </a:endParaRPr>
                    </a:p>
                    <a:p>
                      <a:pPr>
                        <a:defRPr sz="1600"/>
                      </a:pPr>
                      <a:r>
                        <a:rPr lang="en-US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Fahkwang" panose="020B0604020202020204" charset="-34"/>
                          <a:cs typeface="Fahkwang" panose="020B0604020202020204" charset="-34"/>
                        </a:rPr>
                        <a:t>• </a:t>
                      </a:r>
                      <a:r>
                        <a:rPr lang="en-ZA" sz="11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Fahkwang" panose="020B0604020202020204" charset="-34"/>
                          <a:cs typeface="Fahkwang" panose="020B0604020202020204" charset="-34"/>
                        </a:rPr>
                        <a:t>Strengthen Adult-focused </a:t>
                      </a:r>
                      <a:r>
                        <a:rPr lang="en-ZA" sz="11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Fahkwang" panose="020B0604020202020204" charset="-34"/>
                          <a:cs typeface="Fahkwang" panose="020B0604020202020204" charset="-34"/>
                        </a:rPr>
                        <a:t>content</a:t>
                      </a:r>
                      <a:r>
                        <a:rPr lang="en-ZA" sz="1100" b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Fahkwang" panose="020B0604020202020204" charset="-34"/>
                          <a:cs typeface="Fahkwang" panose="020B0604020202020204" charset="-34"/>
                        </a:rPr>
                        <a:t>-</a:t>
                      </a:r>
                      <a:r>
                        <a:rPr lang="en-US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Fahkwang" panose="020B0604020202020204" charset="-34"/>
                          <a:cs typeface="Fahkwang" panose="020B0604020202020204" charset="-34"/>
                        </a:rPr>
                        <a:t>Focus on lifestyle, work-life balance, and family-centered programming.</a:t>
                      </a:r>
                      <a:endParaRPr lang="en-US" sz="11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Fahkwang" panose="020B0604020202020204" charset="-34"/>
                        <a:cs typeface="Fahkwang" panose="020B0604020202020204" charset="-34"/>
                      </a:endParaRPr>
                    </a:p>
                    <a:p>
                      <a:pPr>
                        <a:defRPr sz="1600"/>
                      </a:pPr>
                      <a:r>
                        <a:rPr lang="en-US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Fahkwang" panose="020B0604020202020204" charset="-34"/>
                          <a:cs typeface="Fahkwang" panose="020B0604020202020204" charset="-34"/>
                        </a:rPr>
                        <a:t>• </a:t>
                      </a:r>
                      <a:r>
                        <a:rPr lang="en-ZA" sz="11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Fahkwang" panose="020B0604020202020204" charset="-34"/>
                          <a:cs typeface="Fahkwang" panose="020B0604020202020204" charset="-34"/>
                        </a:rPr>
                        <a:t>Invest in Teen engagement</a:t>
                      </a:r>
                      <a:r>
                        <a:rPr lang="en-ZA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Fahkwang" panose="020B0604020202020204" charset="-34"/>
                          <a:cs typeface="Fahkwang" panose="020B0604020202020204" charset="-34"/>
                        </a:rPr>
                        <a:t> - </a:t>
                      </a:r>
                      <a:r>
                        <a:rPr lang="en-US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Fahkwang" panose="020B0604020202020204" charset="-34"/>
                          <a:cs typeface="Fahkwang" panose="020B0604020202020204" charset="-34"/>
                        </a:rPr>
                        <a:t>Leverage Gauteng and Mpumalanga with teen-focused shows, gaming, and music content.</a:t>
                      </a:r>
                    </a:p>
                    <a:p>
                      <a:pPr>
                        <a:defRPr sz="1600"/>
                      </a:pPr>
                      <a:r>
                        <a:rPr lang="en-US" sz="11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Fahkwang" panose="020B0604020202020204" charset="-34"/>
                          <a:cs typeface="Fahkwang" panose="020B0604020202020204" charset="-34"/>
                        </a:rPr>
                        <a:t>Most children appear under the “None” province, indicating missing or unassigned data.</a:t>
                      </a:r>
                      <a:endParaRPr lang="en-ZA" sz="1100" dirty="0">
                        <a:solidFill>
                          <a:schemeClr val="tx2">
                            <a:lumMod val="75000"/>
                          </a:schemeClr>
                        </a:solidFill>
                        <a:latin typeface="Fahkwang" panose="020B0604020202020204" charset="-34"/>
                        <a:ea typeface="Calibri" panose="020F0502020204030204" pitchFamily="34" charset="0"/>
                        <a:cs typeface="Fahkwang" panose="020B0604020202020204" charset="-34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57102641"/>
                  </a:ext>
                </a:extLst>
              </a:tr>
              <a:tr h="371691">
                <a:tc gridSpan="2">
                  <a:txBody>
                    <a:bodyPr/>
                    <a:lstStyle/>
                    <a:p>
                      <a:pPr marL="171450" indent="-17145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ZA" sz="14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33103"/>
                  </a:ext>
                </a:extLst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672023" y="2530249"/>
            <a:ext cx="5118848" cy="25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cxnSp>
        <p:nvCxnSpPr>
          <p:cNvPr id="19" name="Google Shape;207;p31">
            <a:hlinkClick r:id="" action="ppaction://hlinkshowjump?jump=nextslide"/>
          </p:cNvPr>
          <p:cNvCxnSpPr/>
          <p:nvPr/>
        </p:nvCxnSpPr>
        <p:spPr>
          <a:xfrm>
            <a:off x="8141750" y="4921985"/>
            <a:ext cx="708600" cy="0"/>
          </a:xfrm>
          <a:prstGeom prst="straightConnector1">
            <a:avLst/>
          </a:prstGeom>
          <a:ln>
            <a:headEnd type="none" w="med" len="med"/>
            <a:tailEnd type="stealth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1"/>
          <p:cNvCxnSpPr/>
          <p:nvPr/>
        </p:nvCxnSpPr>
        <p:spPr>
          <a:xfrm flipV="1">
            <a:off x="0" y="5136838"/>
            <a:ext cx="9147925" cy="666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31">
            <a:hlinkClick r:id="" action="ppaction://hlinkshowjump?jump=nextslide"/>
          </p:cNvPr>
          <p:cNvCxnSpPr/>
          <p:nvPr/>
        </p:nvCxnSpPr>
        <p:spPr>
          <a:xfrm>
            <a:off x="8141750" y="4921985"/>
            <a:ext cx="70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344437897"/>
              </p:ext>
            </p:extLst>
          </p:nvPr>
        </p:nvGraphicFramePr>
        <p:xfrm>
          <a:off x="210458" y="420914"/>
          <a:ext cx="4552929" cy="4252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4992913" y="1134140"/>
            <a:ext cx="40234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600"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• 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Prioritize content for the Black audience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, as they represent the largest segment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  <a:p>
            <a:pPr>
              <a:defRPr sz="1600"/>
            </a:pPr>
            <a:endParaRPr lang="en-US" sz="1100" dirty="0" smtClean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• 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Tailor content by province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: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   Western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Cape: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Focus on the Colored audience.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    Limpopo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: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Focus on the Indian/Asian audience.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    Gauteng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&amp; Free State: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Include the White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  audience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  <a:p>
            <a:pPr>
              <a:defRPr sz="1600"/>
            </a:pP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  <a:endParaRPr lang="en-US" sz="11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  <a:p>
            <a:pPr>
              <a:defRPr sz="1600"/>
            </a:pP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•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Ensure content remains inclusive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and resonates across all demographic groups.</a:t>
            </a:r>
          </a:p>
          <a:p>
            <a:pPr>
              <a:defRPr sz="1600"/>
            </a:pPr>
            <a:endParaRPr lang="en-US" sz="1100" dirty="0">
              <a:solidFill>
                <a:schemeClr val="accent1">
                  <a:lumMod val="50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007212353"/>
              </p:ext>
            </p:extLst>
          </p:nvPr>
        </p:nvGraphicFramePr>
        <p:xfrm>
          <a:off x="130629" y="994229"/>
          <a:ext cx="4579257" cy="3207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Google Shape;204;p31"/>
          <p:cNvSpPr txBox="1">
            <a:spLocks/>
          </p:cNvSpPr>
          <p:nvPr/>
        </p:nvSpPr>
        <p:spPr>
          <a:xfrm>
            <a:off x="5151221" y="1139372"/>
            <a:ext cx="3557349" cy="243316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kern="1200">
                <a:solidFill>
                  <a:schemeClr val="dk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marL="514350" lvl="1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 kern="120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857250" lvl="2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 kern="120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200150" lvl="3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 kern="120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1543050" lvl="4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 kern="120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1885950" lvl="5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 kern="120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2228850" lvl="6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 kern="120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2571750" lvl="7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 kern="120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2914650" lvl="8" indent="-171450" algn="ctr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 kern="120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ZA" sz="1100" b="1" dirty="0">
                <a:solidFill>
                  <a:schemeClr val="tx2">
                    <a:lumMod val="75000"/>
                  </a:schemeClr>
                </a:solidFill>
              </a:rPr>
              <a:t>Target audience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: Primarily male youth </a:t>
            </a:r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</a:rPr>
              <a:t>&amp; adults.</a:t>
            </a:r>
          </a:p>
          <a:p>
            <a:r>
              <a:rPr lang="en-ZA" sz="1100" b="1" dirty="0" smtClean="0">
                <a:solidFill>
                  <a:schemeClr val="tx2">
                    <a:lumMod val="75000"/>
                  </a:schemeClr>
                </a:solidFill>
              </a:rPr>
              <a:t>Content </a:t>
            </a:r>
            <a:r>
              <a:rPr lang="en-ZA" sz="1100" b="1" dirty="0">
                <a:solidFill>
                  <a:schemeClr val="tx2">
                    <a:lumMod val="75000"/>
                  </a:schemeClr>
                </a:solidFill>
              </a:rPr>
              <a:t>alignment: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 Focus programming </a:t>
            </a:r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</a:rPr>
              <a:t>and</a:t>
            </a:r>
          </a:p>
          <a:p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</a:rPr>
              <a:t>promotions 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on genres that resonate </a:t>
            </a:r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</a:rPr>
              <a:t>strongly</a:t>
            </a:r>
          </a:p>
          <a:p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</a:rPr>
              <a:t>with 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young men and adult males (e.g., </a:t>
            </a:r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</a:rPr>
              <a:t>sports</a:t>
            </a:r>
          </a:p>
          <a:p>
            <a:r>
              <a:rPr lang="en-ZA" sz="1100" b="1" dirty="0" smtClean="0">
                <a:solidFill>
                  <a:schemeClr val="tx2">
                    <a:lumMod val="75000"/>
                  </a:schemeClr>
                </a:solidFill>
              </a:rPr>
              <a:t>Female focused content:</a:t>
            </a:r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</a:rPr>
              <a:t> Introduce genres</a:t>
            </a:r>
          </a:p>
          <a:p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</a:rPr>
              <a:t>with strong female appeal (drama, lifestyle,</a:t>
            </a:r>
          </a:p>
          <a:p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</a:rPr>
              <a:t>music, talk shows).</a:t>
            </a:r>
            <a:r>
              <a:rPr lang="en-ZA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ZA" sz="1100" b="1" dirty="0" smtClean="0">
                <a:solidFill>
                  <a:schemeClr val="tx2">
                    <a:lumMod val="75000"/>
                  </a:schemeClr>
                </a:solidFill>
              </a:rPr>
              <a:t>Balanced </a:t>
            </a:r>
            <a:r>
              <a:rPr lang="en-ZA" sz="1100" b="1" dirty="0">
                <a:solidFill>
                  <a:schemeClr val="tx2">
                    <a:lumMod val="75000"/>
                  </a:schemeClr>
                </a:solidFill>
              </a:rPr>
              <a:t>programming </a:t>
            </a:r>
            <a:r>
              <a:rPr lang="en-ZA" sz="1100" b="1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Add shows </a:t>
            </a:r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</a:rPr>
              <a:t>parents</a:t>
            </a:r>
          </a:p>
          <a:p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</a:rPr>
              <a:t>are 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likely to co-view with kids (cartoons, </a:t>
            </a:r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</a:rPr>
              <a:t>family</a:t>
            </a:r>
          </a:p>
          <a:p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</a:rPr>
              <a:t>movies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, edutainment) to attract households</a:t>
            </a:r>
            <a:r>
              <a:rPr lang="en-ZA" sz="11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en-ZA" sz="11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ZA" sz="1100" b="1" dirty="0">
                <a:solidFill>
                  <a:schemeClr val="tx2">
                    <a:lumMod val="75000"/>
                  </a:schemeClr>
                </a:solidFill>
              </a:rPr>
              <a:t>kids data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</a:rPr>
              <a:t>: Gender information is mostly missing.</a:t>
            </a:r>
          </a:p>
          <a:p>
            <a:endParaRPr lang="en-ZA" sz="1100" dirty="0">
              <a:solidFill>
                <a:schemeClr val="accent1">
                  <a:lumMod val="50000"/>
                </a:schemeClr>
              </a:solidFill>
            </a:endParaRPr>
          </a:p>
          <a:p>
            <a:pPr marL="25400" indent="0">
              <a:buClr>
                <a:schemeClr val="dk1"/>
              </a:buClr>
            </a:pP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4" name="Google Shape;207;p31">
            <a:hlinkClick r:id="" action="ppaction://hlinkshowjump?jump=nextslide"/>
          </p:cNvPr>
          <p:cNvCxnSpPr/>
          <p:nvPr/>
        </p:nvCxnSpPr>
        <p:spPr>
          <a:xfrm>
            <a:off x="8141750" y="4921985"/>
            <a:ext cx="708600" cy="0"/>
          </a:xfrm>
          <a:prstGeom prst="straightConnector1">
            <a:avLst/>
          </a:prstGeom>
          <a:ln>
            <a:headEnd type="none" w="med" len="med"/>
            <a:tailEnd type="stealth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33">
            <a:hlinkClick r:id="" action="ppaction://hlinkshowjump?jump=nextslide"/>
          </p:cNvPr>
          <p:cNvCxnSpPr/>
          <p:nvPr/>
        </p:nvCxnSpPr>
        <p:spPr>
          <a:xfrm>
            <a:off x="8141750" y="4921985"/>
            <a:ext cx="708600" cy="0"/>
          </a:xfrm>
          <a:prstGeom prst="straightConnector1">
            <a:avLst/>
          </a:prstGeom>
          <a:ln>
            <a:headEnd type="none" w="med" len="med"/>
            <a:tailEnd type="stealth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47942316"/>
              </p:ext>
            </p:extLst>
          </p:nvPr>
        </p:nvGraphicFramePr>
        <p:xfrm>
          <a:off x="163034" y="886046"/>
          <a:ext cx="5259571" cy="3196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306185" y="2563813"/>
            <a:ext cx="288689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sp>
        <p:nvSpPr>
          <p:cNvPr id="10" name="Google Shape;204;p31"/>
          <p:cNvSpPr txBox="1">
            <a:spLocks/>
          </p:cNvSpPr>
          <p:nvPr/>
        </p:nvSpPr>
        <p:spPr>
          <a:xfrm>
            <a:off x="5479312" y="1467293"/>
            <a:ext cx="3316344" cy="236042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 indent="0">
              <a:buClr>
                <a:schemeClr val="dk1"/>
              </a:buClr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1" name="Google Shape;204;p31"/>
          <p:cNvSpPr txBox="1">
            <a:spLocks/>
          </p:cNvSpPr>
          <p:nvPr/>
        </p:nvSpPr>
        <p:spPr>
          <a:xfrm>
            <a:off x="5259572" y="1559442"/>
            <a:ext cx="3785191" cy="217613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Mornings-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Highest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priority, with peak viewership midweek and on Saturdays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Weekends-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Strongest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engagement—ideal for major shows and advertising campaigns.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Friday &amp; Saturday afternoons +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nights-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Prime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entertainment slots for music, movies, and sports.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Evenings-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Currently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underperforming—opportunity to experiment with new shows to boost audience.</a:t>
            </a:r>
            <a:endParaRPr lang="en-US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39039642"/>
              </p:ext>
            </p:extLst>
          </p:nvPr>
        </p:nvGraphicFramePr>
        <p:xfrm>
          <a:off x="85060" y="559980"/>
          <a:ext cx="5450959" cy="4043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 16"/>
          <p:cNvSpPr/>
          <p:nvPr/>
        </p:nvSpPr>
        <p:spPr>
          <a:xfrm>
            <a:off x="5479312" y="1232922"/>
            <a:ext cx="366468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Sports content attracts viewers across all daytime slots consistently.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Family shows retain a steady daytime audience</a:t>
            </a:r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  <a:endParaRPr lang="en-ZA" sz="11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Youth content remains steady during daytime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Kids’ channels perform steadily during school breaks/morning routines &amp; consistent across daytime.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1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Prime Time Slots: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Morning and Late Afternoon → ideal for high-engagement programming.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Targeted Evening Content: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Introduce lifestyle, entertainment, or interactive shows to boost lower evening viewership</a:t>
            </a:r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  <a:endParaRPr lang="en-ZA" sz="11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cxnSp>
        <p:nvCxnSpPr>
          <p:cNvPr id="18" name="Google Shape;207;p31">
            <a:hlinkClick r:id="" action="ppaction://hlinkshowjump?jump=nextslide"/>
          </p:cNvPr>
          <p:cNvCxnSpPr/>
          <p:nvPr/>
        </p:nvCxnSpPr>
        <p:spPr>
          <a:xfrm>
            <a:off x="8141750" y="4921985"/>
            <a:ext cx="708600" cy="0"/>
          </a:xfrm>
          <a:prstGeom prst="straightConnector1">
            <a:avLst/>
          </a:prstGeom>
          <a:ln>
            <a:headEnd type="none" w="med" len="med"/>
            <a:tailEnd type="stealth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35">
            <a:hlinkClick r:id="" action="ppaction://hlinkshowjump?jump=nextslide"/>
          </p:cNvPr>
          <p:cNvCxnSpPr/>
          <p:nvPr/>
        </p:nvCxnSpPr>
        <p:spPr>
          <a:xfrm>
            <a:off x="8141750" y="4921985"/>
            <a:ext cx="708600" cy="0"/>
          </a:xfrm>
          <a:prstGeom prst="straightConnector1">
            <a:avLst/>
          </a:prstGeom>
          <a:ln>
            <a:headEnd type="none" w="med" len="med"/>
            <a:tailEnd type="stealth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507617569"/>
              </p:ext>
            </p:extLst>
          </p:nvPr>
        </p:nvGraphicFramePr>
        <p:xfrm>
          <a:off x="232230" y="703943"/>
          <a:ext cx="4288970" cy="3788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/>
          <p:cNvSpPr/>
          <p:nvPr/>
        </p:nvSpPr>
        <p:spPr>
          <a:xfrm>
            <a:off x="4898572" y="1261275"/>
            <a:ext cx="424542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Sports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: Continue prioritizing sports since they dominate </a:t>
            </a:r>
            <a:r>
              <a:rPr lang="en-ZA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adult and youth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</a:t>
            </a:r>
            <a:r>
              <a:rPr lang="en-ZA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viewership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Music </a:t>
            </a:r>
            <a:r>
              <a:rPr lang="en-ZA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&amp; Entertainment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: Target programming toward </a:t>
            </a:r>
            <a:r>
              <a:rPr lang="en-ZA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youth audiences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, who engage most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Cartoons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: Strengthen offerings for </a:t>
            </a:r>
            <a:r>
              <a:rPr lang="en-ZA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kids and teens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, as this is their preferred genre.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Winning </a:t>
            </a:r>
            <a:r>
              <a:rPr lang="en-ZA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Genres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: Double down on </a:t>
            </a:r>
            <a:r>
              <a:rPr lang="en-ZA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sports, action, comedy, and reality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, which are already performing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100" b="1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New </a:t>
            </a:r>
            <a:r>
              <a:rPr lang="en-ZA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Development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: Expand </a:t>
            </a:r>
            <a:r>
              <a:rPr lang="en-ZA" sz="11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kids and family programming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 to capture household viewership and diversify engagement</a:t>
            </a:r>
            <a:r>
              <a:rPr lang="en-ZA" sz="1100" dirty="0">
                <a:solidFill>
                  <a:schemeClr val="accent1">
                    <a:lumMod val="50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821</Words>
  <Application>Microsoft Office PowerPoint</Application>
  <PresentationFormat>On-screen Show (16:9)</PresentationFormat>
  <Paragraphs>104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Fahkwang Light</vt:lpstr>
      <vt:lpstr>Atkinson Hyperlegible Next</vt:lpstr>
      <vt:lpstr>Arial</vt:lpstr>
      <vt:lpstr>Fahkwang</vt:lpstr>
      <vt:lpstr>IBM Plex Sans Light</vt:lpstr>
      <vt:lpstr>Calibri</vt:lpstr>
      <vt:lpstr>Calibri Light</vt:lpstr>
      <vt:lpstr>Times New Roman</vt:lpstr>
      <vt:lpstr>Atkinson Hyperlegible Next Light</vt:lpstr>
      <vt:lpstr>Raleway</vt:lpstr>
      <vt:lpstr>Office Theme</vt:lpstr>
      <vt:lpstr>                 Bright TV    Engaging Audiences with Sports, Music, and Entertainment  </vt:lpstr>
      <vt:lpstr>PowerPoint Presentation</vt:lpstr>
      <vt:lpstr>   Presentation 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WATERCOLOR</dc:title>
  <dc:creator>Lihle Ndlovu</dc:creator>
  <cp:lastModifiedBy>Lihle Ndlovu</cp:lastModifiedBy>
  <cp:revision>67</cp:revision>
  <dcterms:modified xsi:type="dcterms:W3CDTF">2025-09-22T17:17:01Z</dcterms:modified>
</cp:coreProperties>
</file>