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9" r:id="rId2"/>
    <p:sldId id="263" r:id="rId3"/>
    <p:sldId id="292" r:id="rId4"/>
    <p:sldId id="291" r:id="rId5"/>
    <p:sldId id="290" r:id="rId6"/>
    <p:sldId id="262" r:id="rId7"/>
    <p:sldId id="293" r:id="rId8"/>
    <p:sldId id="271" r:id="rId9"/>
    <p:sldId id="295" r:id="rId10"/>
    <p:sldId id="294" r:id="rId11"/>
    <p:sldId id="267" r:id="rId12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  <p:embeddedFont>
      <p:font typeface="Bauhaus 93" panose="04030905020B02020C02" pitchFamily="82" charset="0"/>
      <p:regular r:id="rId26"/>
    </p:embeddedFont>
    <p:embeddedFont>
      <p:font typeface="Fahkwang" panose="020B0604020202020204" charset="-34"/>
      <p:regular r:id="rId27"/>
      <p:bold r:id="rId28"/>
      <p:italic r:id="rId29"/>
      <p:boldItalic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174" autoAdjust="0"/>
  </p:normalViewPr>
  <p:slideViewPr>
    <p:cSldViewPr snapToGrid="0">
      <p:cViewPr varScale="1">
        <p:scale>
          <a:sx n="103" d="100"/>
          <a:sy n="103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baseline="0" dirty="0" smtClean="0">
                <a:effectLst/>
                <a:latin typeface="Fahkwang" panose="020B0604020202020204" charset="-34"/>
                <a:cs typeface="Fahkwang" panose="020B0604020202020204" charset="-34"/>
              </a:rPr>
              <a:t>Viewership Distribution Across Provinces</a:t>
            </a:r>
            <a:endParaRPr lang="en-ZA" sz="105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20268777082668549"/>
          <c:y val="1.845238095238095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68</c:v>
                </c:pt>
                <c:pt idx="1">
                  <c:v>29</c:v>
                </c:pt>
                <c:pt idx="2">
                  <c:v>379</c:v>
                </c:pt>
                <c:pt idx="3">
                  <c:v>104</c:v>
                </c:pt>
                <c:pt idx="4">
                  <c:v>63</c:v>
                </c:pt>
                <c:pt idx="5">
                  <c:v>95</c:v>
                </c:pt>
                <c:pt idx="6">
                  <c:v>28</c:v>
                </c:pt>
                <c:pt idx="7">
                  <c:v>16</c:v>
                </c:pt>
                <c:pt idx="8">
                  <c:v>22</c:v>
                </c:pt>
                <c:pt idx="9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B-4090-95DE-BF2A362C9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0319472"/>
        <c:axId val="550319800"/>
      </c:barChart>
      <c:catAx>
        <c:axId val="550319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800"/>
        <c:crosses val="autoZero"/>
        <c:auto val="1"/>
        <c:lblAlgn val="ctr"/>
        <c:lblOffset val="100"/>
        <c:noMultiLvlLbl val="0"/>
      </c:catAx>
      <c:valAx>
        <c:axId val="550319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baseline="0" dirty="0" smtClean="0">
                <a:latin typeface="Fahkwang" panose="020B0604020202020204" charset="-34"/>
                <a:cs typeface="Fahkwang" panose="020B0604020202020204" charset="-34"/>
              </a:rPr>
              <a:t>Audience Age Group Breakdown</a:t>
            </a:r>
            <a:endParaRPr lang="en-ZA" sz="105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20917700131233596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</c:v>
                </c:pt>
              </c:strCache>
            </c:strRef>
          </c:tx>
          <c:spPr>
            <a:solidFill>
              <a:srgbClr val="5ED1C6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17</c:v>
                </c:pt>
                <c:pt idx="1">
                  <c:v>13</c:v>
                </c:pt>
                <c:pt idx="2">
                  <c:v>119</c:v>
                </c:pt>
                <c:pt idx="3">
                  <c:v>41</c:v>
                </c:pt>
                <c:pt idx="4">
                  <c:v>16</c:v>
                </c:pt>
                <c:pt idx="5">
                  <c:v>24</c:v>
                </c:pt>
                <c:pt idx="6">
                  <c:v>7</c:v>
                </c:pt>
                <c:pt idx="7">
                  <c:v>9</c:v>
                </c:pt>
                <c:pt idx="9">
                  <c:v>95</c:v>
                </c:pt>
                <c:pt idx="10">
                  <c:v>2</c:v>
                </c:pt>
                <c:pt idx="11">
                  <c:v>11</c:v>
                </c:pt>
                <c:pt idx="12">
                  <c:v>44</c:v>
                </c:pt>
                <c:pt idx="13">
                  <c:v>86</c:v>
                </c:pt>
                <c:pt idx="14">
                  <c:v>388</c:v>
                </c:pt>
                <c:pt idx="15">
                  <c:v>597</c:v>
                </c:pt>
                <c:pt idx="16">
                  <c:v>197</c:v>
                </c:pt>
                <c:pt idx="17">
                  <c:v>30</c:v>
                </c:pt>
                <c:pt idx="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B-4090-95DE-BF2A362C90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Kids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2</c:v>
                </c:pt>
                <c:pt idx="2">
                  <c:v>3</c:v>
                </c:pt>
                <c:pt idx="8">
                  <c:v>22</c:v>
                </c:pt>
                <c:pt idx="9">
                  <c:v>2</c:v>
                </c:pt>
                <c:pt idx="11">
                  <c:v>3</c:v>
                </c:pt>
                <c:pt idx="12">
                  <c:v>4</c:v>
                </c:pt>
                <c:pt idx="13">
                  <c:v>14</c:v>
                </c:pt>
                <c:pt idx="14">
                  <c:v>38</c:v>
                </c:pt>
                <c:pt idx="15">
                  <c:v>46</c:v>
                </c:pt>
                <c:pt idx="16">
                  <c:v>21</c:v>
                </c:pt>
                <c:pt idx="1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7B-4090-95DE-BF2A362C90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Sheet1!$D$2:$D$20</c:f>
              <c:numCache>
                <c:formatCode>General</c:formatCode>
                <c:ptCount val="19"/>
                <c:pt idx="2">
                  <c:v>1</c:v>
                </c:pt>
                <c:pt idx="4">
                  <c:v>2</c:v>
                </c:pt>
                <c:pt idx="9">
                  <c:v>2</c:v>
                </c:pt>
                <c:pt idx="14">
                  <c:v>9</c:v>
                </c:pt>
                <c:pt idx="15">
                  <c:v>7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7B-4090-95DE-BF2A362C90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Teens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2</c:v>
                </c:pt>
                <c:pt idx="1">
                  <c:v>6</c:v>
                </c:pt>
                <c:pt idx="2">
                  <c:v>25</c:v>
                </c:pt>
                <c:pt idx="3">
                  <c:v>6</c:v>
                </c:pt>
                <c:pt idx="4">
                  <c:v>2</c:v>
                </c:pt>
                <c:pt idx="5">
                  <c:v>9</c:v>
                </c:pt>
                <c:pt idx="6">
                  <c:v>2</c:v>
                </c:pt>
                <c:pt idx="7">
                  <c:v>2</c:v>
                </c:pt>
                <c:pt idx="9">
                  <c:v>5</c:v>
                </c:pt>
                <c:pt idx="11">
                  <c:v>3</c:v>
                </c:pt>
                <c:pt idx="12">
                  <c:v>12</c:v>
                </c:pt>
                <c:pt idx="13">
                  <c:v>14</c:v>
                </c:pt>
                <c:pt idx="14">
                  <c:v>51</c:v>
                </c:pt>
                <c:pt idx="15">
                  <c:v>89</c:v>
                </c:pt>
                <c:pt idx="16">
                  <c:v>107</c:v>
                </c:pt>
                <c:pt idx="1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7B-4090-95DE-BF2A362C90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Youth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Sheet1!$F$2:$F$20</c:f>
              <c:numCache>
                <c:formatCode>General</c:formatCode>
                <c:ptCount val="19"/>
                <c:pt idx="0">
                  <c:v>47</c:v>
                </c:pt>
                <c:pt idx="1">
                  <c:v>10</c:v>
                </c:pt>
                <c:pt idx="2">
                  <c:v>231</c:v>
                </c:pt>
                <c:pt idx="3">
                  <c:v>57</c:v>
                </c:pt>
                <c:pt idx="4">
                  <c:v>43</c:v>
                </c:pt>
                <c:pt idx="5">
                  <c:v>62</c:v>
                </c:pt>
                <c:pt idx="6">
                  <c:v>19</c:v>
                </c:pt>
                <c:pt idx="7">
                  <c:v>5</c:v>
                </c:pt>
                <c:pt idx="9">
                  <c:v>92</c:v>
                </c:pt>
                <c:pt idx="11">
                  <c:v>15</c:v>
                </c:pt>
                <c:pt idx="12">
                  <c:v>56</c:v>
                </c:pt>
                <c:pt idx="13">
                  <c:v>141</c:v>
                </c:pt>
                <c:pt idx="14">
                  <c:v>410</c:v>
                </c:pt>
                <c:pt idx="15">
                  <c:v>922</c:v>
                </c:pt>
                <c:pt idx="16">
                  <c:v>625</c:v>
                </c:pt>
                <c:pt idx="17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7B-4090-95DE-BF2A362C9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550319472"/>
        <c:axId val="550319800"/>
      </c:barChart>
      <c:catAx>
        <c:axId val="55031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050" b="1" dirty="0" smtClean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Provinces</a:t>
                </a:r>
                <a:endParaRPr lang="en-ZA" sz="1050" b="1" dirty="0">
                  <a:solidFill>
                    <a:schemeClr val="tx2">
                      <a:lumMod val="75000"/>
                    </a:schemeClr>
                  </a:solidFill>
                  <a:latin typeface="Fahkwang" panose="020B0604020202020204" charset="-34"/>
                  <a:cs typeface="Fahkwang" panose="020B0604020202020204" charset="-34"/>
                </a:endParaRPr>
              </a:p>
            </c:rich>
          </c:tx>
          <c:layout>
            <c:manualLayout>
              <c:xMode val="edge"/>
              <c:yMode val="edge"/>
              <c:x val="0.41146827184184243"/>
              <c:y val="0.8303424788999599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800"/>
        <c:crosses val="autoZero"/>
        <c:auto val="1"/>
        <c:lblAlgn val="ctr"/>
        <c:lblOffset val="100"/>
        <c:noMultiLvlLbl val="0"/>
      </c:catAx>
      <c:valAx>
        <c:axId val="550319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kern="1200" spc="0" baseline="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Age &amp; Gender Insight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92895040868396"/>
          <c:y val="0.12638583287064645"/>
          <c:w val="0.84228772965879262"/>
          <c:h val="0.674504925044726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311</c:v>
                </c:pt>
                <c:pt idx="1">
                  <c:v>26</c:v>
                </c:pt>
                <c:pt idx="2">
                  <c:v>9</c:v>
                </c:pt>
                <c:pt idx="3">
                  <c:v>74</c:v>
                </c:pt>
                <c:pt idx="4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D-44D7-B768-FDF917678B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3107</c:v>
                </c:pt>
                <c:pt idx="1">
                  <c:v>74</c:v>
                </c:pt>
                <c:pt idx="2">
                  <c:v>39</c:v>
                </c:pt>
                <c:pt idx="3">
                  <c:v>642</c:v>
                </c:pt>
                <c:pt idx="4">
                  <c:v>4893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0D-44D7-B768-FDF917678B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0D-44D7-B768-FDF917678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6603903"/>
        <c:axId val="1036607743"/>
      </c:barChart>
      <c:catAx>
        <c:axId val="103660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7743"/>
        <c:crosses val="autoZero"/>
        <c:auto val="1"/>
        <c:lblAlgn val="ctr"/>
        <c:lblOffset val="100"/>
        <c:noMultiLvlLbl val="0"/>
      </c:catAx>
      <c:valAx>
        <c:axId val="103660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3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27436182452844"/>
          <c:y val="0.43229588654232393"/>
          <c:w val="0.26072563817547145"/>
          <c:h val="0.194450576156930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b="1" i="0" u="none" strike="noStrike" kern="1200" baseline="0" dirty="0">
                <a:solidFill>
                  <a:srgbClr val="44546A">
                    <a:lumMod val="75000"/>
                  </a:srgbClr>
                </a:solidFill>
                <a:latin typeface="Fahkwang" panose="020B0604020202020204" charset="-34"/>
                <a:cs typeface="Fahkwang" panose="020B0604020202020204" charset="-34"/>
              </a:rPr>
              <a:t>Audience Distribution by Race and Province</a:t>
            </a:r>
            <a:endParaRPr lang="en-ZA" sz="1050" b="1" i="0" u="none" strike="noStrike" kern="1200" baseline="0" dirty="0">
              <a:solidFill>
                <a:schemeClr val="tx2">
                  <a:lumMod val="75000"/>
                </a:schemeClr>
              </a:solidFill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18697271533391169"/>
          <c:y val="2.0116612995965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30</c:v>
                </c:pt>
                <c:pt idx="1">
                  <c:v>13</c:v>
                </c:pt>
                <c:pt idx="2">
                  <c:v>183</c:v>
                </c:pt>
                <c:pt idx="3">
                  <c:v>47</c:v>
                </c:pt>
                <c:pt idx="4">
                  <c:v>28</c:v>
                </c:pt>
                <c:pt idx="5">
                  <c:v>53</c:v>
                </c:pt>
                <c:pt idx="6">
                  <c:v>21</c:v>
                </c:pt>
                <c:pt idx="7">
                  <c:v>6</c:v>
                </c:pt>
                <c:pt idx="9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C8-43A1-B318-07E0B550E4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coloured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13</c:v>
                </c:pt>
                <c:pt idx="1">
                  <c:v>4</c:v>
                </c:pt>
                <c:pt idx="2">
                  <c:v>19</c:v>
                </c:pt>
                <c:pt idx="3">
                  <c:v>7</c:v>
                </c:pt>
                <c:pt idx="4">
                  <c:v>2</c:v>
                </c:pt>
                <c:pt idx="5">
                  <c:v>2</c:v>
                </c:pt>
                <c:pt idx="7">
                  <c:v>7</c:v>
                </c:pt>
                <c:pt idx="9">
                  <c:v>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C8-43A1-B318-07E0B550E4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indian_asian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9</c:v>
                </c:pt>
                <c:pt idx="1">
                  <c:v>2</c:v>
                </c:pt>
                <c:pt idx="2">
                  <c:v>74</c:v>
                </c:pt>
                <c:pt idx="3">
                  <c:v>30</c:v>
                </c:pt>
                <c:pt idx="4">
                  <c:v>24</c:v>
                </c:pt>
                <c:pt idx="5">
                  <c:v>15</c:v>
                </c:pt>
                <c:pt idx="6">
                  <c:v>1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C8-43A1-B318-07E0B550E4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undefined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6</c:v>
                </c:pt>
                <c:pt idx="1">
                  <c:v>2</c:v>
                </c:pt>
                <c:pt idx="2">
                  <c:v>46</c:v>
                </c:pt>
                <c:pt idx="3">
                  <c:v>11</c:v>
                </c:pt>
                <c:pt idx="4">
                  <c:v>4</c:v>
                </c:pt>
                <c:pt idx="5">
                  <c:v>11</c:v>
                </c:pt>
                <c:pt idx="7">
                  <c:v>1</c:v>
                </c:pt>
                <c:pt idx="8">
                  <c:v>22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C8-43A1-B318-07E0B550E4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North West</c:v>
                </c:pt>
                <c:pt idx="7">
                  <c:v>Northern Cape</c:v>
                </c:pt>
                <c:pt idx="8">
                  <c:v>unknown</c:v>
                </c:pt>
                <c:pt idx="9">
                  <c:v>Western Cape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10</c:v>
                </c:pt>
                <c:pt idx="1">
                  <c:v>8</c:v>
                </c:pt>
                <c:pt idx="2">
                  <c:v>57</c:v>
                </c:pt>
                <c:pt idx="3">
                  <c:v>9</c:v>
                </c:pt>
                <c:pt idx="4">
                  <c:v>5</c:v>
                </c:pt>
                <c:pt idx="5">
                  <c:v>14</c:v>
                </c:pt>
                <c:pt idx="6">
                  <c:v>6</c:v>
                </c:pt>
                <c:pt idx="7">
                  <c:v>2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C8-43A1-B318-07E0B550E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7388255"/>
        <c:axId val="1053446047"/>
      </c:barChart>
      <c:catAx>
        <c:axId val="90738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446047"/>
        <c:crosses val="autoZero"/>
        <c:auto val="1"/>
        <c:lblAlgn val="ctr"/>
        <c:lblOffset val="100"/>
        <c:noMultiLvlLbl val="0"/>
      </c:catAx>
      <c:valAx>
        <c:axId val="105344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388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baseline="0" dirty="0" smtClean="0">
                <a:effectLst/>
                <a:latin typeface="Fahkwang" panose="020B0604020202020204" charset="-34"/>
                <a:cs typeface="Fahkwang" panose="020B0604020202020204" charset="-34"/>
              </a:rPr>
              <a:t>Daily Viewing Patterns</a:t>
            </a:r>
            <a:endParaRPr lang="en-ZA" sz="1050" b="1" i="0" u="none" strike="noStrike" kern="1200" spc="0" baseline="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92895040868396"/>
          <c:y val="0.12638583287064645"/>
          <c:w val="0.84228772965879262"/>
          <c:h val="0.674504925044726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123</c:v>
                </c:pt>
                <c:pt idx="1">
                  <c:v>97</c:v>
                </c:pt>
                <c:pt idx="2">
                  <c:v>125</c:v>
                </c:pt>
                <c:pt idx="3">
                  <c:v>169</c:v>
                </c:pt>
                <c:pt idx="4">
                  <c:v>148</c:v>
                </c:pt>
                <c:pt idx="5">
                  <c:v>159</c:v>
                </c:pt>
                <c:pt idx="6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D-44D7-B768-FDF917678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6603903"/>
        <c:axId val="1036607743"/>
      </c:barChart>
      <c:catAx>
        <c:axId val="103660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7743"/>
        <c:crosses val="autoZero"/>
        <c:auto val="1"/>
        <c:lblAlgn val="ctr"/>
        <c:lblOffset val="100"/>
        <c:noMultiLvlLbl val="0"/>
      </c:catAx>
      <c:valAx>
        <c:axId val="103660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3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dirty="0"/>
              <a:t>Viewership by </a:t>
            </a:r>
            <a:r>
              <a:rPr lang="en-ZA" sz="1050" b="1" dirty="0" smtClean="0"/>
              <a:t>Time Of The Day</a:t>
            </a:r>
            <a:endParaRPr lang="en-ZA" sz="1050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64C6-4099-9152-97984538DE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4C6-4099-9152-97984538DE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64C6-4099-9152-97984538DEF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4C6-4099-9152-97984538DEFA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en-US" baseline="0" dirty="0" smtClean="0"/>
                      <a:t> 32,9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64C6-4099-9152-97984538DEFA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baseline="0" smtClean="0"/>
                      <a:t> </a:t>
                    </a:r>
                    <a:fld id="{DD957D92-FC25-4B60-A155-3CAC1FB33FDE}" type="PERCENTAGE">
                      <a:rPr lang="en-US" baseline="0"/>
                      <a:pPr/>
                      <a:t>[PERCENTAGE]</a:t>
                    </a:fld>
                    <a:endParaRPr lang="en-US" baseline="0" smtClean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4C6-4099-9152-97984538DEFA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A0DC3A7F-A18D-49C1-A2D6-40C9EBDF2D66}" type="PERCENTAGE">
                      <a:rPr lang="en-US" baseline="0" smtClean="0"/>
                      <a:pPr/>
                      <a:t>[PERCENTAGE]</a:t>
                    </a:fld>
                    <a:endParaRPr lang="en-ZA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4C6-4099-9152-97984538DEFA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36EE836A-0256-4A46-A853-E574347AE373}" type="PERCENTAGE">
                      <a:rPr lang="en-US" baseline="0" smtClean="0"/>
                      <a:pPr/>
                      <a:t>[PERCENTAGE]</a:t>
                    </a:fld>
                    <a:endParaRPr lang="en-ZA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4C6-4099-9152-97984538DEF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330</c:v>
                </c:pt>
                <c:pt idx="1">
                  <c:v>244</c:v>
                </c:pt>
                <c:pt idx="2">
                  <c:v>329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D-4833-8C92-079AF0B8C05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100" b="1" dirty="0" smtClean="0">
                <a:effectLst/>
                <a:latin typeface="Fahkwang" panose="020B0604020202020204" charset="-34"/>
                <a:cs typeface="Fahkwang" panose="020B0604020202020204" charset="-34"/>
              </a:rPr>
              <a:t>Peak Viewing Times by Age Group</a:t>
            </a:r>
            <a:endParaRPr lang="en-ZA" sz="1100" b="1" dirty="0"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80</c:v>
                </c:pt>
                <c:pt idx="2">
                  <c:v>111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B-4859-AAA5-4BABED66A2C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Kids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</c:v>
                </c:pt>
                <c:pt idx="1">
                  <c:v>6</c:v>
                </c:pt>
                <c:pt idx="2">
                  <c:v>13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0B-4859-AAA5-4BABED66A2C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1">
                  <c:v>2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0B-4859-AAA5-4BABED66A2C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Teens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24</c:v>
                </c:pt>
                <c:pt idx="1">
                  <c:v>14</c:v>
                </c:pt>
                <c:pt idx="2">
                  <c:v>20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0B-4859-AAA5-4BABED66A2C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Youth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180</c:v>
                </c:pt>
                <c:pt idx="1">
                  <c:v>142</c:v>
                </c:pt>
                <c:pt idx="2">
                  <c:v>183</c:v>
                </c:pt>
                <c:pt idx="3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0B-4859-AAA5-4BABED66A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8147664"/>
        <c:axId val="418149304"/>
      </c:barChart>
      <c:catAx>
        <c:axId val="418147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49304"/>
        <c:crosses val="autoZero"/>
        <c:auto val="1"/>
        <c:lblAlgn val="ctr"/>
        <c:lblOffset val="100"/>
        <c:noMultiLvlLbl val="0"/>
      </c:catAx>
      <c:valAx>
        <c:axId val="418149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8147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cap="none" dirty="0" smtClean="0">
                <a:effectLst/>
                <a:latin typeface="Fahkwang" panose="020B0604020202020204" charset="-34"/>
                <a:cs typeface="Fahkwang" panose="020B0604020202020204" charset="-34"/>
              </a:rPr>
              <a:t>Top 6 watched channels by viewers</a:t>
            </a:r>
            <a:endParaRPr lang="en-ZA" sz="1050" cap="none" dirty="0"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2.9072399522314364E-2"/>
          <c:y val="4.88755784208852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705066960412731"/>
          <c:y val="0.23296866692028853"/>
          <c:w val="0.53522783891296977"/>
          <c:h val="0.6692708106552027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 of TotalUsers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19D-4102-A4F0-D091DB853549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19D-4102-A4F0-D091DB853549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19D-4102-A4F0-D091DB853549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19D-4102-A4F0-D091DB853549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55A-4738-BE82-4D001CBF0BCB}"/>
              </c:ext>
            </c:extLst>
          </c:dPt>
          <c:cat>
            <c:strRef>
              <c:f>Sheet1!$A$2:$A$7</c:f>
              <c:strCache>
                <c:ptCount val="6"/>
                <c:pt idx="0">
                  <c:v>Cartoon Network</c:v>
                </c:pt>
                <c:pt idx="1">
                  <c:v>Channel O</c:v>
                </c:pt>
                <c:pt idx="2">
                  <c:v>ICC Cricket World Cup 2011</c:v>
                </c:pt>
                <c:pt idx="3">
                  <c:v>SuperSport Blitz</c:v>
                </c:pt>
                <c:pt idx="4">
                  <c:v>Supersport Live Events</c:v>
                </c:pt>
                <c:pt idx="5">
                  <c:v>Trace TV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80</c:v>
                </c:pt>
                <c:pt idx="1">
                  <c:v>97</c:v>
                </c:pt>
                <c:pt idx="2">
                  <c:v>149</c:v>
                </c:pt>
                <c:pt idx="3">
                  <c:v>92</c:v>
                </c:pt>
                <c:pt idx="4">
                  <c:v>170</c:v>
                </c:pt>
                <c:pt idx="5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5A-4738-BE82-4D001CBF0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606010384"/>
        <c:axId val="606016288"/>
      </c:barChart>
      <c:valAx>
        <c:axId val="6060162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10384"/>
        <c:crosses val="autoZero"/>
        <c:crossBetween val="between"/>
      </c:valAx>
      <c:catAx>
        <c:axId val="6060103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0162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[Btv_analysis.csv]Trendline Across Month!PivotTable4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ZA" sz="1200" b="1" i="0" baseline="0" dirty="0">
                <a:effectLst/>
                <a:latin typeface="Fahkwang" panose="020B0604020202020204" charset="-34"/>
                <a:cs typeface="Fahkwang" panose="020B0604020202020204" charset="-34"/>
              </a:rPr>
              <a:t>Month by Month Insights</a:t>
            </a:r>
            <a:endParaRPr lang="en-ZA" sz="1200" b="1" dirty="0">
              <a:effectLst/>
              <a:latin typeface="Fahkwang" panose="020B0604020202020204" charset="-34"/>
              <a:cs typeface="Fahkwang" panose="020B0604020202020204" charset="-34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cked"/>
        <c:varyColors val="0"/>
        <c:ser>
          <c:idx val="0"/>
          <c:order val="0"/>
          <c:tx>
            <c:strRef>
              <c:f>'Trendline Across Month'!$B$3:$B$4</c:f>
              <c:strCache>
                <c:ptCount val="1"/>
                <c:pt idx="0">
                  <c:v>January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'Trendline Across Month'!$A$5:$A$23</c:f>
              <c:strCache>
                <c:ptCount val="18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MK</c:v>
                </c:pt>
                <c:pt idx="11">
                  <c:v>M-Net</c:v>
                </c:pt>
                <c:pt idx="12">
                  <c:v>SawSee</c:v>
                </c:pt>
                <c:pt idx="13">
                  <c:v>SuperSport Blitz</c:v>
                </c:pt>
                <c:pt idx="14">
                  <c:v>Supersport Live Events</c:v>
                </c:pt>
                <c:pt idx="15">
                  <c:v>Trace TV</c:v>
                </c:pt>
                <c:pt idx="16">
                  <c:v>Vuzu</c:v>
                </c:pt>
                <c:pt idx="17">
                  <c:v>Wimbledon</c:v>
                </c:pt>
              </c:strCache>
            </c:strRef>
          </c:cat>
          <c:val>
            <c:numRef>
              <c:f>'Trendline Across Month'!$B$5:$B$23</c:f>
              <c:numCache>
                <c:formatCode>General</c:formatCode>
                <c:ptCount val="18"/>
                <c:pt idx="0">
                  <c:v>22</c:v>
                </c:pt>
                <c:pt idx="1">
                  <c:v>14</c:v>
                </c:pt>
                <c:pt idx="3">
                  <c:v>24</c:v>
                </c:pt>
                <c:pt idx="4">
                  <c:v>29</c:v>
                </c:pt>
                <c:pt idx="5">
                  <c:v>15</c:v>
                </c:pt>
                <c:pt idx="6">
                  <c:v>7</c:v>
                </c:pt>
                <c:pt idx="7">
                  <c:v>8</c:v>
                </c:pt>
                <c:pt idx="9">
                  <c:v>1</c:v>
                </c:pt>
                <c:pt idx="10">
                  <c:v>3</c:v>
                </c:pt>
                <c:pt idx="11">
                  <c:v>1</c:v>
                </c:pt>
                <c:pt idx="12">
                  <c:v>7</c:v>
                </c:pt>
                <c:pt idx="13">
                  <c:v>15</c:v>
                </c:pt>
                <c:pt idx="14">
                  <c:v>31</c:v>
                </c:pt>
                <c:pt idx="15">
                  <c:v>31</c:v>
                </c:pt>
                <c:pt idx="16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C8-4E75-B7A0-F11A8A5CB046}"/>
            </c:ext>
          </c:extLst>
        </c:ser>
        <c:ser>
          <c:idx val="1"/>
          <c:order val="1"/>
          <c:tx>
            <c:strRef>
              <c:f>'Trendline Across Month'!$C$3:$C$4</c:f>
              <c:strCache>
                <c:ptCount val="1"/>
                <c:pt idx="0">
                  <c:v>February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'Trendline Across Month'!$A$5:$A$23</c:f>
              <c:strCache>
                <c:ptCount val="18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MK</c:v>
                </c:pt>
                <c:pt idx="11">
                  <c:v>M-Net</c:v>
                </c:pt>
                <c:pt idx="12">
                  <c:v>SawSee</c:v>
                </c:pt>
                <c:pt idx="13">
                  <c:v>SuperSport Blitz</c:v>
                </c:pt>
                <c:pt idx="14">
                  <c:v>Supersport Live Events</c:v>
                </c:pt>
                <c:pt idx="15">
                  <c:v>Trace TV</c:v>
                </c:pt>
                <c:pt idx="16">
                  <c:v>Vuzu</c:v>
                </c:pt>
                <c:pt idx="17">
                  <c:v>Wimbledon</c:v>
                </c:pt>
              </c:strCache>
            </c:strRef>
          </c:cat>
          <c:val>
            <c:numRef>
              <c:f>'Trendline Across Month'!$C$5:$C$23</c:f>
              <c:numCache>
                <c:formatCode>General</c:formatCode>
                <c:ptCount val="18"/>
                <c:pt idx="0">
                  <c:v>22</c:v>
                </c:pt>
                <c:pt idx="1">
                  <c:v>15</c:v>
                </c:pt>
                <c:pt idx="2">
                  <c:v>4</c:v>
                </c:pt>
                <c:pt idx="3">
                  <c:v>20</c:v>
                </c:pt>
                <c:pt idx="4">
                  <c:v>33</c:v>
                </c:pt>
                <c:pt idx="5">
                  <c:v>14</c:v>
                </c:pt>
                <c:pt idx="6">
                  <c:v>2</c:v>
                </c:pt>
                <c:pt idx="7">
                  <c:v>13</c:v>
                </c:pt>
                <c:pt idx="8">
                  <c:v>28</c:v>
                </c:pt>
                <c:pt idx="9">
                  <c:v>1</c:v>
                </c:pt>
                <c:pt idx="11">
                  <c:v>5</c:v>
                </c:pt>
                <c:pt idx="12">
                  <c:v>6</c:v>
                </c:pt>
                <c:pt idx="13">
                  <c:v>23</c:v>
                </c:pt>
                <c:pt idx="14">
                  <c:v>49</c:v>
                </c:pt>
                <c:pt idx="15">
                  <c:v>25</c:v>
                </c:pt>
                <c:pt idx="16">
                  <c:v>3</c:v>
                </c:pt>
                <c:pt idx="17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C8-4E75-B7A0-F11A8A5CB046}"/>
            </c:ext>
          </c:extLst>
        </c:ser>
        <c:ser>
          <c:idx val="2"/>
          <c:order val="2"/>
          <c:tx>
            <c:strRef>
              <c:f>'Trendline Across Month'!$D$3:$D$4</c:f>
              <c:strCache>
                <c:ptCount val="1"/>
                <c:pt idx="0">
                  <c:v>March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'Trendline Across Month'!$A$5:$A$23</c:f>
              <c:strCache>
                <c:ptCount val="18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MK</c:v>
                </c:pt>
                <c:pt idx="11">
                  <c:v>M-Net</c:v>
                </c:pt>
                <c:pt idx="12">
                  <c:v>SawSee</c:v>
                </c:pt>
                <c:pt idx="13">
                  <c:v>SuperSport Blitz</c:v>
                </c:pt>
                <c:pt idx="14">
                  <c:v>Supersport Live Events</c:v>
                </c:pt>
                <c:pt idx="15">
                  <c:v>Trace TV</c:v>
                </c:pt>
                <c:pt idx="16">
                  <c:v>Vuzu</c:v>
                </c:pt>
                <c:pt idx="17">
                  <c:v>Wimbledon</c:v>
                </c:pt>
              </c:strCache>
            </c:strRef>
          </c:cat>
          <c:val>
            <c:numRef>
              <c:f>'Trendline Across Month'!$D$5:$D$23</c:f>
              <c:numCache>
                <c:formatCode>General</c:formatCode>
                <c:ptCount val="18"/>
                <c:pt idx="0">
                  <c:v>32</c:v>
                </c:pt>
                <c:pt idx="1">
                  <c:v>36</c:v>
                </c:pt>
                <c:pt idx="2">
                  <c:v>5</c:v>
                </c:pt>
                <c:pt idx="3">
                  <c:v>36</c:v>
                </c:pt>
                <c:pt idx="4">
                  <c:v>35</c:v>
                </c:pt>
                <c:pt idx="5">
                  <c:v>21</c:v>
                </c:pt>
                <c:pt idx="6">
                  <c:v>5</c:v>
                </c:pt>
                <c:pt idx="7">
                  <c:v>16</c:v>
                </c:pt>
                <c:pt idx="8">
                  <c:v>121</c:v>
                </c:pt>
                <c:pt idx="10">
                  <c:v>1</c:v>
                </c:pt>
                <c:pt idx="11">
                  <c:v>5</c:v>
                </c:pt>
                <c:pt idx="12">
                  <c:v>17</c:v>
                </c:pt>
                <c:pt idx="13">
                  <c:v>54</c:v>
                </c:pt>
                <c:pt idx="14">
                  <c:v>90</c:v>
                </c:pt>
                <c:pt idx="15">
                  <c:v>41</c:v>
                </c:pt>
                <c:pt idx="16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C8-4E75-B7A0-F11A8A5CB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90174504"/>
        <c:axId val="490180080"/>
      </c:lineChart>
      <c:catAx>
        <c:axId val="490174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80080"/>
        <c:crosses val="autoZero"/>
        <c:auto val="1"/>
        <c:lblAlgn val="ctr"/>
        <c:lblOffset val="100"/>
        <c:noMultiLvlLbl val="0"/>
      </c:catAx>
      <c:valAx>
        <c:axId val="49018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0174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687e78e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687e78e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285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ac1e78edb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ac1e78edb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d70f71609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d70f71609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126a66ff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126a66ff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908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126a66ff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126a66ff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681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A0CEBD11-CE9B-5929-68AC-9C321913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>
            <a:extLst>
              <a:ext uri="{FF2B5EF4-FFF2-40B4-BE49-F238E27FC236}">
                <a16:creationId xmlns:a16="http://schemas.microsoft.com/office/drawing/2014/main" id="{EF9E2A9A-817E-53E9-F64F-4F9440480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>
            <a:extLst>
              <a:ext uri="{FF2B5EF4-FFF2-40B4-BE49-F238E27FC236}">
                <a16:creationId xmlns:a16="http://schemas.microsoft.com/office/drawing/2014/main" id="{F1491E67-FF87-D970-9C99-B29EE3B21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345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d70f71609_0_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d70f71609_0_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A0CEBD11-CE9B-5929-68AC-9C321913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>
            <a:extLst>
              <a:ext uri="{FF2B5EF4-FFF2-40B4-BE49-F238E27FC236}">
                <a16:creationId xmlns:a16="http://schemas.microsoft.com/office/drawing/2014/main" id="{EF9E2A9A-817E-53E9-F64F-4F9440480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>
            <a:extLst>
              <a:ext uri="{FF2B5EF4-FFF2-40B4-BE49-F238E27FC236}">
                <a16:creationId xmlns:a16="http://schemas.microsoft.com/office/drawing/2014/main" id="{F1491E67-FF87-D970-9C99-B29EE3B21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215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9d70f71609_0_1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9d70f71609_0_1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126a66ff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126a66ff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248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60" name="Google Shape;260;p20"/>
          <p:cNvGrpSpPr/>
          <p:nvPr/>
        </p:nvGrpSpPr>
        <p:grpSpPr>
          <a:xfrm>
            <a:off x="262290" y="168210"/>
            <a:ext cx="2545577" cy="4004457"/>
            <a:chOff x="904425" y="410400"/>
            <a:chExt cx="2747816" cy="4322600"/>
          </a:xfrm>
        </p:grpSpPr>
        <p:sp>
          <p:nvSpPr>
            <p:cNvPr id="261" name="Google Shape;261;p20"/>
            <p:cNvSpPr/>
            <p:nvPr/>
          </p:nvSpPr>
          <p:spPr>
            <a:xfrm>
              <a:off x="904425" y="2696822"/>
              <a:ext cx="2743257" cy="1131356"/>
            </a:xfrm>
            <a:custGeom>
              <a:avLst/>
              <a:gdLst/>
              <a:ahLst/>
              <a:cxnLst/>
              <a:rect l="l" t="t" r="r" b="b"/>
              <a:pathLst>
                <a:path w="80025" h="46601" extrusionOk="0">
                  <a:moveTo>
                    <a:pt x="80025" y="0"/>
                  </a:moveTo>
                  <a:lnTo>
                    <a:pt x="1" y="27187"/>
                  </a:lnTo>
                  <a:lnTo>
                    <a:pt x="1" y="46600"/>
                  </a:lnTo>
                  <a:lnTo>
                    <a:pt x="80025" y="19481"/>
                  </a:lnTo>
                  <a:lnTo>
                    <a:pt x="80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904425" y="3350051"/>
              <a:ext cx="2743257" cy="1132157"/>
            </a:xfrm>
            <a:custGeom>
              <a:avLst/>
              <a:gdLst/>
              <a:ahLst/>
              <a:cxnLst/>
              <a:rect l="l" t="t" r="r" b="b"/>
              <a:pathLst>
                <a:path w="80025" h="46634" extrusionOk="0">
                  <a:moveTo>
                    <a:pt x="80025" y="0"/>
                  </a:moveTo>
                  <a:lnTo>
                    <a:pt x="1" y="27153"/>
                  </a:lnTo>
                  <a:lnTo>
                    <a:pt x="1" y="46634"/>
                  </a:lnTo>
                  <a:lnTo>
                    <a:pt x="80025" y="19447"/>
                  </a:lnTo>
                  <a:lnTo>
                    <a:pt x="80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2070110" y="2800790"/>
              <a:ext cx="410745" cy="1932210"/>
            </a:xfrm>
            <a:custGeom>
              <a:avLst/>
              <a:gdLst/>
              <a:ahLst/>
              <a:cxnLst/>
              <a:rect l="l" t="t" r="r" b="b"/>
              <a:pathLst>
                <a:path w="18848" h="88664" extrusionOk="0">
                  <a:moveTo>
                    <a:pt x="0" y="0"/>
                  </a:moveTo>
                  <a:lnTo>
                    <a:pt x="0" y="83727"/>
                  </a:lnTo>
                  <a:cubicBezTo>
                    <a:pt x="0" y="86462"/>
                    <a:pt x="2202" y="88664"/>
                    <a:pt x="4937" y="88664"/>
                  </a:cubicBezTo>
                  <a:lnTo>
                    <a:pt x="13944" y="88664"/>
                  </a:lnTo>
                  <a:cubicBezTo>
                    <a:pt x="16646" y="88664"/>
                    <a:pt x="18847" y="86496"/>
                    <a:pt x="18847" y="83727"/>
                  </a:cubicBezTo>
                  <a:lnTo>
                    <a:pt x="1884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2070110" y="2800790"/>
              <a:ext cx="396188" cy="1932210"/>
            </a:xfrm>
            <a:custGeom>
              <a:avLst/>
              <a:gdLst/>
              <a:ahLst/>
              <a:cxnLst/>
              <a:rect l="l" t="t" r="r" b="b"/>
              <a:pathLst>
                <a:path w="18180" h="88664" extrusionOk="0">
                  <a:moveTo>
                    <a:pt x="0" y="0"/>
                  </a:moveTo>
                  <a:lnTo>
                    <a:pt x="0" y="83727"/>
                  </a:lnTo>
                  <a:cubicBezTo>
                    <a:pt x="0" y="86462"/>
                    <a:pt x="2202" y="88664"/>
                    <a:pt x="4937" y="88664"/>
                  </a:cubicBezTo>
                  <a:lnTo>
                    <a:pt x="13944" y="88664"/>
                  </a:lnTo>
                  <a:cubicBezTo>
                    <a:pt x="15778" y="88664"/>
                    <a:pt x="17346" y="87663"/>
                    <a:pt x="18180" y="86162"/>
                  </a:cubicBezTo>
                  <a:lnTo>
                    <a:pt x="18180" y="86162"/>
                  </a:lnTo>
                  <a:cubicBezTo>
                    <a:pt x="17646" y="86362"/>
                    <a:pt x="17046" y="86496"/>
                    <a:pt x="16446" y="86496"/>
                  </a:cubicBezTo>
                  <a:lnTo>
                    <a:pt x="7439" y="86496"/>
                  </a:lnTo>
                  <a:cubicBezTo>
                    <a:pt x="4704" y="86496"/>
                    <a:pt x="2502" y="84294"/>
                    <a:pt x="2502" y="81559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1884733" y="2350054"/>
              <a:ext cx="780738" cy="1986016"/>
            </a:xfrm>
            <a:custGeom>
              <a:avLst/>
              <a:gdLst/>
              <a:ahLst/>
              <a:cxnLst/>
              <a:rect l="l" t="t" r="r" b="b"/>
              <a:pathLst>
                <a:path w="35826" h="91133" extrusionOk="0">
                  <a:moveTo>
                    <a:pt x="0" y="1"/>
                  </a:moveTo>
                  <a:lnTo>
                    <a:pt x="3436" y="88498"/>
                  </a:lnTo>
                  <a:cubicBezTo>
                    <a:pt x="3369" y="88564"/>
                    <a:pt x="3369" y="88631"/>
                    <a:pt x="3369" y="88698"/>
                  </a:cubicBezTo>
                  <a:cubicBezTo>
                    <a:pt x="3369" y="90032"/>
                    <a:pt x="9874" y="91133"/>
                    <a:pt x="17913" y="91133"/>
                  </a:cubicBezTo>
                  <a:cubicBezTo>
                    <a:pt x="25986" y="91133"/>
                    <a:pt x="32490" y="90032"/>
                    <a:pt x="32490" y="88698"/>
                  </a:cubicBezTo>
                  <a:cubicBezTo>
                    <a:pt x="32490" y="88631"/>
                    <a:pt x="32490" y="88564"/>
                    <a:pt x="32424" y="88498"/>
                  </a:cubicBezTo>
                  <a:lnTo>
                    <a:pt x="3582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2520824" y="2345696"/>
              <a:ext cx="109791" cy="1872608"/>
            </a:xfrm>
            <a:custGeom>
              <a:avLst/>
              <a:gdLst/>
              <a:ahLst/>
              <a:cxnLst/>
              <a:rect l="l" t="t" r="r" b="b"/>
              <a:pathLst>
                <a:path w="5038" h="85929" extrusionOk="0">
                  <a:moveTo>
                    <a:pt x="3303" y="1"/>
                  </a:moveTo>
                  <a:lnTo>
                    <a:pt x="1" y="85929"/>
                  </a:lnTo>
                  <a:lnTo>
                    <a:pt x="1702" y="85929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884733" y="2350054"/>
              <a:ext cx="780738" cy="1986757"/>
            </a:xfrm>
            <a:custGeom>
              <a:avLst/>
              <a:gdLst/>
              <a:ahLst/>
              <a:cxnLst/>
              <a:rect l="l" t="t" r="r" b="b"/>
              <a:pathLst>
                <a:path w="35826" h="91167" extrusionOk="0">
                  <a:moveTo>
                    <a:pt x="0" y="1"/>
                  </a:moveTo>
                  <a:lnTo>
                    <a:pt x="367" y="10008"/>
                  </a:lnTo>
                  <a:lnTo>
                    <a:pt x="3369" y="88531"/>
                  </a:lnTo>
                  <a:cubicBezTo>
                    <a:pt x="3336" y="88631"/>
                    <a:pt x="3336" y="88664"/>
                    <a:pt x="3336" y="88731"/>
                  </a:cubicBezTo>
                  <a:cubicBezTo>
                    <a:pt x="3336" y="90065"/>
                    <a:pt x="9841" y="91166"/>
                    <a:pt x="17880" y="91166"/>
                  </a:cubicBezTo>
                  <a:cubicBezTo>
                    <a:pt x="25919" y="91166"/>
                    <a:pt x="32424" y="90065"/>
                    <a:pt x="32424" y="88731"/>
                  </a:cubicBezTo>
                  <a:cubicBezTo>
                    <a:pt x="32424" y="88664"/>
                    <a:pt x="32424" y="88631"/>
                    <a:pt x="32390" y="88531"/>
                  </a:cubicBezTo>
                  <a:lnTo>
                    <a:pt x="32490" y="86863"/>
                  </a:lnTo>
                  <a:lnTo>
                    <a:pt x="32490" y="86863"/>
                  </a:lnTo>
                  <a:cubicBezTo>
                    <a:pt x="29822" y="87397"/>
                    <a:pt x="25719" y="87730"/>
                    <a:pt x="21149" y="87730"/>
                  </a:cubicBezTo>
                  <a:cubicBezTo>
                    <a:pt x="13076" y="87730"/>
                    <a:pt x="6572" y="86663"/>
                    <a:pt x="6572" y="85329"/>
                  </a:cubicBezTo>
                  <a:cubicBezTo>
                    <a:pt x="6572" y="85229"/>
                    <a:pt x="6572" y="85195"/>
                    <a:pt x="6638" y="85128"/>
                  </a:cubicBezTo>
                  <a:lnTo>
                    <a:pt x="3736" y="10408"/>
                  </a:lnTo>
                  <a:lnTo>
                    <a:pt x="3736" y="10408"/>
                  </a:lnTo>
                  <a:cubicBezTo>
                    <a:pt x="8006" y="10842"/>
                    <a:pt x="12810" y="11109"/>
                    <a:pt x="17880" y="11109"/>
                  </a:cubicBezTo>
                  <a:cubicBezTo>
                    <a:pt x="18324" y="11113"/>
                    <a:pt x="18765" y="11116"/>
                    <a:pt x="19204" y="11116"/>
                  </a:cubicBezTo>
                  <a:cubicBezTo>
                    <a:pt x="25258" y="11116"/>
                    <a:pt x="30794" y="10692"/>
                    <a:pt x="35459" y="10008"/>
                  </a:cubicBezTo>
                  <a:lnTo>
                    <a:pt x="358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1487806" y="1363566"/>
              <a:ext cx="1575293" cy="1155111"/>
            </a:xfrm>
            <a:custGeom>
              <a:avLst/>
              <a:gdLst/>
              <a:ahLst/>
              <a:cxnLst/>
              <a:rect l="l" t="t" r="r" b="b"/>
              <a:pathLst>
                <a:path w="72286" h="53005" extrusionOk="0">
                  <a:moveTo>
                    <a:pt x="0" y="0"/>
                  </a:moveTo>
                  <a:lnTo>
                    <a:pt x="5071" y="46333"/>
                  </a:lnTo>
                  <a:cubicBezTo>
                    <a:pt x="5071" y="50003"/>
                    <a:pt x="19014" y="53005"/>
                    <a:pt x="36160" y="53005"/>
                  </a:cubicBezTo>
                  <a:cubicBezTo>
                    <a:pt x="53272" y="53005"/>
                    <a:pt x="67215" y="50036"/>
                    <a:pt x="67215" y="46333"/>
                  </a:cubicBezTo>
                  <a:lnTo>
                    <a:pt x="7228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519799" y="1426811"/>
              <a:ext cx="287879" cy="977023"/>
            </a:xfrm>
            <a:custGeom>
              <a:avLst/>
              <a:gdLst/>
              <a:ahLst/>
              <a:cxnLst/>
              <a:rect l="l" t="t" r="r" b="b"/>
              <a:pathLst>
                <a:path w="13210" h="44833" extrusionOk="0">
                  <a:moveTo>
                    <a:pt x="0" y="0"/>
                  </a:moveTo>
                  <a:lnTo>
                    <a:pt x="0" y="0"/>
                  </a:lnTo>
                  <a:cubicBezTo>
                    <a:pt x="1601" y="13944"/>
                    <a:pt x="3036" y="27920"/>
                    <a:pt x="4937" y="41797"/>
                  </a:cubicBezTo>
                  <a:cubicBezTo>
                    <a:pt x="5204" y="41997"/>
                    <a:pt x="5337" y="42130"/>
                    <a:pt x="5771" y="42397"/>
                  </a:cubicBezTo>
                  <a:cubicBezTo>
                    <a:pt x="4904" y="36460"/>
                    <a:pt x="4203" y="30589"/>
                    <a:pt x="3436" y="24651"/>
                  </a:cubicBezTo>
                  <a:cubicBezTo>
                    <a:pt x="2735" y="18914"/>
                    <a:pt x="2002" y="13143"/>
                    <a:pt x="1234" y="7406"/>
                  </a:cubicBezTo>
                  <a:lnTo>
                    <a:pt x="1234" y="7372"/>
                  </a:lnTo>
                  <a:cubicBezTo>
                    <a:pt x="2168" y="12376"/>
                    <a:pt x="3202" y="17279"/>
                    <a:pt x="4403" y="22249"/>
                  </a:cubicBezTo>
                  <a:cubicBezTo>
                    <a:pt x="6438" y="29688"/>
                    <a:pt x="8673" y="37093"/>
                    <a:pt x="11208" y="44399"/>
                  </a:cubicBezTo>
                  <a:cubicBezTo>
                    <a:pt x="11942" y="44599"/>
                    <a:pt x="12376" y="44666"/>
                    <a:pt x="13210" y="44832"/>
                  </a:cubicBezTo>
                  <a:cubicBezTo>
                    <a:pt x="11342" y="31323"/>
                    <a:pt x="9740" y="17746"/>
                    <a:pt x="8073" y="4170"/>
                  </a:cubicBezTo>
                  <a:cubicBezTo>
                    <a:pt x="7172" y="3970"/>
                    <a:pt x="6705" y="3836"/>
                    <a:pt x="5904" y="3603"/>
                  </a:cubicBezTo>
                  <a:lnTo>
                    <a:pt x="5904" y="3603"/>
                  </a:lnTo>
                  <a:cubicBezTo>
                    <a:pt x="6605" y="9307"/>
                    <a:pt x="7372" y="15011"/>
                    <a:pt x="8106" y="20748"/>
                  </a:cubicBezTo>
                  <a:cubicBezTo>
                    <a:pt x="8873" y="26352"/>
                    <a:pt x="9607" y="31990"/>
                    <a:pt x="10541" y="37627"/>
                  </a:cubicBezTo>
                  <a:lnTo>
                    <a:pt x="10508" y="37660"/>
                  </a:lnTo>
                  <a:cubicBezTo>
                    <a:pt x="9107" y="32957"/>
                    <a:pt x="7672" y="28287"/>
                    <a:pt x="6205" y="23584"/>
                  </a:cubicBezTo>
                  <a:cubicBezTo>
                    <a:pt x="3936" y="16078"/>
                    <a:pt x="2035" y="8573"/>
                    <a:pt x="434" y="901"/>
                  </a:cubicBezTo>
                  <a:cubicBezTo>
                    <a:pt x="167" y="567"/>
                    <a:pt x="67" y="4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1797494" y="1538024"/>
              <a:ext cx="359119" cy="902885"/>
            </a:xfrm>
            <a:custGeom>
              <a:avLst/>
              <a:gdLst/>
              <a:ahLst/>
              <a:cxnLst/>
              <a:rect l="l" t="t" r="r" b="b"/>
              <a:pathLst>
                <a:path w="16479" h="41431" extrusionOk="0">
                  <a:moveTo>
                    <a:pt x="1" y="1"/>
                  </a:moveTo>
                  <a:lnTo>
                    <a:pt x="1" y="1"/>
                  </a:lnTo>
                  <a:cubicBezTo>
                    <a:pt x="1402" y="13477"/>
                    <a:pt x="2803" y="26920"/>
                    <a:pt x="4370" y="40396"/>
                  </a:cubicBezTo>
                  <a:cubicBezTo>
                    <a:pt x="8373" y="40997"/>
                    <a:pt x="12476" y="41330"/>
                    <a:pt x="16479" y="41431"/>
                  </a:cubicBezTo>
                  <a:cubicBezTo>
                    <a:pt x="16346" y="39929"/>
                    <a:pt x="16379" y="38929"/>
                    <a:pt x="16312" y="37194"/>
                  </a:cubicBezTo>
                  <a:cubicBezTo>
                    <a:pt x="12042" y="37027"/>
                    <a:pt x="10041" y="36861"/>
                    <a:pt x="6472" y="36427"/>
                  </a:cubicBezTo>
                  <a:cubicBezTo>
                    <a:pt x="6005" y="31590"/>
                    <a:pt x="5538" y="26720"/>
                    <a:pt x="5104" y="21883"/>
                  </a:cubicBezTo>
                  <a:lnTo>
                    <a:pt x="5104" y="21883"/>
                  </a:lnTo>
                  <a:cubicBezTo>
                    <a:pt x="8607" y="22317"/>
                    <a:pt x="10508" y="22484"/>
                    <a:pt x="14611" y="22684"/>
                  </a:cubicBezTo>
                  <a:cubicBezTo>
                    <a:pt x="14511" y="20983"/>
                    <a:pt x="14478" y="20149"/>
                    <a:pt x="14377" y="18381"/>
                  </a:cubicBezTo>
                  <a:cubicBezTo>
                    <a:pt x="10208" y="18214"/>
                    <a:pt x="8206" y="18047"/>
                    <a:pt x="4671" y="17580"/>
                  </a:cubicBezTo>
                  <a:cubicBezTo>
                    <a:pt x="4270" y="13344"/>
                    <a:pt x="3870" y="9074"/>
                    <a:pt x="3470" y="4838"/>
                  </a:cubicBezTo>
                  <a:lnTo>
                    <a:pt x="3470" y="4838"/>
                  </a:lnTo>
                  <a:cubicBezTo>
                    <a:pt x="7439" y="5338"/>
                    <a:pt x="9707" y="5538"/>
                    <a:pt x="14478" y="5738"/>
                  </a:cubicBezTo>
                  <a:cubicBezTo>
                    <a:pt x="14377" y="4037"/>
                    <a:pt x="14377" y="3170"/>
                    <a:pt x="14311" y="1402"/>
                  </a:cubicBezTo>
                  <a:cubicBezTo>
                    <a:pt x="9507" y="1135"/>
                    <a:pt x="4737" y="8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2183524" y="1510411"/>
              <a:ext cx="701501" cy="932675"/>
            </a:xfrm>
            <a:custGeom>
              <a:avLst/>
              <a:gdLst/>
              <a:ahLst/>
              <a:cxnLst/>
              <a:rect l="l" t="t" r="r" b="b"/>
              <a:pathLst>
                <a:path w="32190" h="42798" extrusionOk="0">
                  <a:moveTo>
                    <a:pt x="32190" y="0"/>
                  </a:moveTo>
                  <a:cubicBezTo>
                    <a:pt x="31289" y="267"/>
                    <a:pt x="30789" y="334"/>
                    <a:pt x="29755" y="601"/>
                  </a:cubicBezTo>
                  <a:cubicBezTo>
                    <a:pt x="28020" y="7606"/>
                    <a:pt x="26352" y="14611"/>
                    <a:pt x="24685" y="21616"/>
                  </a:cubicBezTo>
                  <a:cubicBezTo>
                    <a:pt x="23617" y="26352"/>
                    <a:pt x="22483" y="31123"/>
                    <a:pt x="21582" y="35859"/>
                  </a:cubicBezTo>
                  <a:lnTo>
                    <a:pt x="21516" y="35859"/>
                  </a:lnTo>
                  <a:cubicBezTo>
                    <a:pt x="21649" y="31289"/>
                    <a:pt x="21516" y="26753"/>
                    <a:pt x="21416" y="22183"/>
                  </a:cubicBezTo>
                  <a:cubicBezTo>
                    <a:pt x="21149" y="15478"/>
                    <a:pt x="20748" y="8773"/>
                    <a:pt x="20248" y="2068"/>
                  </a:cubicBezTo>
                  <a:cubicBezTo>
                    <a:pt x="18814" y="2235"/>
                    <a:pt x="18080" y="2269"/>
                    <a:pt x="16579" y="2402"/>
                  </a:cubicBezTo>
                  <a:cubicBezTo>
                    <a:pt x="14911" y="9174"/>
                    <a:pt x="13343" y="16012"/>
                    <a:pt x="11842" y="22850"/>
                  </a:cubicBezTo>
                  <a:cubicBezTo>
                    <a:pt x="10841" y="27487"/>
                    <a:pt x="9841" y="32157"/>
                    <a:pt x="9207" y="36860"/>
                  </a:cubicBezTo>
                  <a:lnTo>
                    <a:pt x="9140" y="36860"/>
                  </a:lnTo>
                  <a:cubicBezTo>
                    <a:pt x="8773" y="32257"/>
                    <a:pt x="8173" y="27653"/>
                    <a:pt x="7539" y="23083"/>
                  </a:cubicBezTo>
                  <a:cubicBezTo>
                    <a:pt x="6638" y="16312"/>
                    <a:pt x="5504" y="9574"/>
                    <a:pt x="4270" y="2836"/>
                  </a:cubicBezTo>
                  <a:cubicBezTo>
                    <a:pt x="2569" y="2836"/>
                    <a:pt x="1668" y="2836"/>
                    <a:pt x="0" y="2802"/>
                  </a:cubicBezTo>
                  <a:lnTo>
                    <a:pt x="0" y="2802"/>
                  </a:lnTo>
                  <a:cubicBezTo>
                    <a:pt x="2802" y="16078"/>
                    <a:pt x="5237" y="29355"/>
                    <a:pt x="7139" y="42798"/>
                  </a:cubicBezTo>
                  <a:cubicBezTo>
                    <a:pt x="8473" y="42764"/>
                    <a:pt x="9107" y="42764"/>
                    <a:pt x="10341" y="42698"/>
                  </a:cubicBezTo>
                  <a:cubicBezTo>
                    <a:pt x="11842" y="35659"/>
                    <a:pt x="13343" y="28687"/>
                    <a:pt x="14944" y="21682"/>
                  </a:cubicBezTo>
                  <a:cubicBezTo>
                    <a:pt x="15978" y="17279"/>
                    <a:pt x="16979" y="12843"/>
                    <a:pt x="17813" y="8406"/>
                  </a:cubicBezTo>
                  <a:lnTo>
                    <a:pt x="17913" y="8406"/>
                  </a:lnTo>
                  <a:cubicBezTo>
                    <a:pt x="17946" y="12743"/>
                    <a:pt x="18247" y="17079"/>
                    <a:pt x="18513" y="21416"/>
                  </a:cubicBezTo>
                  <a:cubicBezTo>
                    <a:pt x="18980" y="28254"/>
                    <a:pt x="19347" y="35125"/>
                    <a:pt x="19447" y="41997"/>
                  </a:cubicBezTo>
                  <a:cubicBezTo>
                    <a:pt x="20515" y="41864"/>
                    <a:pt x="21082" y="41830"/>
                    <a:pt x="22083" y="41663"/>
                  </a:cubicBezTo>
                  <a:cubicBezTo>
                    <a:pt x="25518" y="27787"/>
                    <a:pt x="28821" y="13910"/>
                    <a:pt x="32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2800000" y="1441064"/>
              <a:ext cx="226816" cy="945903"/>
            </a:xfrm>
            <a:custGeom>
              <a:avLst/>
              <a:gdLst/>
              <a:ahLst/>
              <a:cxnLst/>
              <a:rect l="l" t="t" r="r" b="b"/>
              <a:pathLst>
                <a:path w="10408" h="43405" extrusionOk="0">
                  <a:moveTo>
                    <a:pt x="10009" y="1"/>
                  </a:moveTo>
                  <a:cubicBezTo>
                    <a:pt x="9875" y="1"/>
                    <a:pt x="9700" y="85"/>
                    <a:pt x="9474" y="280"/>
                  </a:cubicBezTo>
                  <a:cubicBezTo>
                    <a:pt x="6171" y="3015"/>
                    <a:pt x="4703" y="8786"/>
                    <a:pt x="4136" y="13189"/>
                  </a:cubicBezTo>
                  <a:cubicBezTo>
                    <a:pt x="3369" y="18960"/>
                    <a:pt x="4670" y="21996"/>
                    <a:pt x="5871" y="23597"/>
                  </a:cubicBezTo>
                  <a:cubicBezTo>
                    <a:pt x="6972" y="24998"/>
                    <a:pt x="6872" y="27066"/>
                    <a:pt x="6371" y="30935"/>
                  </a:cubicBezTo>
                  <a:cubicBezTo>
                    <a:pt x="5838" y="35138"/>
                    <a:pt x="5037" y="38374"/>
                    <a:pt x="3636" y="38975"/>
                  </a:cubicBezTo>
                  <a:cubicBezTo>
                    <a:pt x="3489" y="39032"/>
                    <a:pt x="3342" y="39059"/>
                    <a:pt x="3195" y="39059"/>
                  </a:cubicBezTo>
                  <a:cubicBezTo>
                    <a:pt x="2407" y="39059"/>
                    <a:pt x="1640" y="38275"/>
                    <a:pt x="1134" y="37207"/>
                  </a:cubicBezTo>
                  <a:cubicBezTo>
                    <a:pt x="701" y="39041"/>
                    <a:pt x="500" y="39975"/>
                    <a:pt x="0" y="41843"/>
                  </a:cubicBezTo>
                  <a:cubicBezTo>
                    <a:pt x="446" y="42841"/>
                    <a:pt x="1202" y="43404"/>
                    <a:pt x="1943" y="43404"/>
                  </a:cubicBezTo>
                  <a:cubicBezTo>
                    <a:pt x="2144" y="43404"/>
                    <a:pt x="2343" y="43363"/>
                    <a:pt x="2535" y="43278"/>
                  </a:cubicBezTo>
                  <a:cubicBezTo>
                    <a:pt x="6405" y="41476"/>
                    <a:pt x="6672" y="33737"/>
                    <a:pt x="7072" y="29835"/>
                  </a:cubicBezTo>
                  <a:cubicBezTo>
                    <a:pt x="7739" y="23730"/>
                    <a:pt x="8139" y="20762"/>
                    <a:pt x="7038" y="18927"/>
                  </a:cubicBezTo>
                  <a:cubicBezTo>
                    <a:pt x="6171" y="17426"/>
                    <a:pt x="5504" y="15791"/>
                    <a:pt x="6004" y="11955"/>
                  </a:cubicBezTo>
                  <a:cubicBezTo>
                    <a:pt x="6371" y="9120"/>
                    <a:pt x="7672" y="5551"/>
                    <a:pt x="8840" y="4750"/>
                  </a:cubicBezTo>
                  <a:cubicBezTo>
                    <a:pt x="8998" y="4642"/>
                    <a:pt x="9129" y="4596"/>
                    <a:pt x="9236" y="4596"/>
                  </a:cubicBezTo>
                  <a:cubicBezTo>
                    <a:pt x="9627" y="4596"/>
                    <a:pt x="9714" y="5199"/>
                    <a:pt x="9740" y="5617"/>
                  </a:cubicBezTo>
                  <a:cubicBezTo>
                    <a:pt x="10041" y="3783"/>
                    <a:pt x="10174" y="2815"/>
                    <a:pt x="10408" y="981"/>
                  </a:cubicBezTo>
                  <a:cubicBezTo>
                    <a:pt x="10408" y="427"/>
                    <a:pt x="10312" y="1"/>
                    <a:pt x="10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1487806" y="1194905"/>
              <a:ext cx="1575293" cy="338045"/>
            </a:xfrm>
            <a:custGeom>
              <a:avLst/>
              <a:gdLst/>
              <a:ahLst/>
              <a:cxnLst/>
              <a:rect l="l" t="t" r="r" b="b"/>
              <a:pathLst>
                <a:path w="72286" h="15512" extrusionOk="0">
                  <a:moveTo>
                    <a:pt x="36160" y="0"/>
                  </a:moveTo>
                  <a:cubicBezTo>
                    <a:pt x="16179" y="0"/>
                    <a:pt x="0" y="3469"/>
                    <a:pt x="0" y="7739"/>
                  </a:cubicBezTo>
                  <a:cubicBezTo>
                    <a:pt x="0" y="12009"/>
                    <a:pt x="16179" y="15511"/>
                    <a:pt x="36160" y="15511"/>
                  </a:cubicBezTo>
                  <a:cubicBezTo>
                    <a:pt x="56107" y="15511"/>
                    <a:pt x="72285" y="12009"/>
                    <a:pt x="72285" y="7739"/>
                  </a:cubicBezTo>
                  <a:cubicBezTo>
                    <a:pt x="72285" y="3469"/>
                    <a:pt x="56107" y="0"/>
                    <a:pt x="361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686259" y="410400"/>
              <a:ext cx="1183485" cy="1052709"/>
            </a:xfrm>
            <a:custGeom>
              <a:avLst/>
              <a:gdLst/>
              <a:ahLst/>
              <a:cxnLst/>
              <a:rect l="l" t="t" r="r" b="b"/>
              <a:pathLst>
                <a:path w="54307" h="48306" extrusionOk="0">
                  <a:moveTo>
                    <a:pt x="26967" y="1"/>
                  </a:moveTo>
                  <a:cubicBezTo>
                    <a:pt x="12079" y="1"/>
                    <a:pt x="1" y="12075"/>
                    <a:pt x="1" y="26957"/>
                  </a:cubicBezTo>
                  <a:cubicBezTo>
                    <a:pt x="1" y="34429"/>
                    <a:pt x="3070" y="41201"/>
                    <a:pt x="7973" y="46071"/>
                  </a:cubicBezTo>
                  <a:cubicBezTo>
                    <a:pt x="9474" y="47539"/>
                    <a:pt x="11476" y="48306"/>
                    <a:pt x="13577" y="48306"/>
                  </a:cubicBezTo>
                  <a:lnTo>
                    <a:pt x="40463" y="48306"/>
                  </a:lnTo>
                  <a:cubicBezTo>
                    <a:pt x="42565" y="48306"/>
                    <a:pt x="44599" y="47539"/>
                    <a:pt x="46067" y="46071"/>
                  </a:cubicBezTo>
                  <a:cubicBezTo>
                    <a:pt x="51204" y="40901"/>
                    <a:pt x="54306" y="33696"/>
                    <a:pt x="53973" y="25723"/>
                  </a:cubicBezTo>
                  <a:cubicBezTo>
                    <a:pt x="53339" y="11580"/>
                    <a:pt x="41631" y="238"/>
                    <a:pt x="27454" y="5"/>
                  </a:cubicBezTo>
                  <a:cubicBezTo>
                    <a:pt x="27291" y="2"/>
                    <a:pt x="27129" y="1"/>
                    <a:pt x="269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687719" y="525361"/>
              <a:ext cx="1058440" cy="937753"/>
            </a:xfrm>
            <a:custGeom>
              <a:avLst/>
              <a:gdLst/>
              <a:ahLst/>
              <a:cxnLst/>
              <a:rect l="l" t="t" r="r" b="b"/>
              <a:pathLst>
                <a:path w="48569" h="43031" extrusionOk="0">
                  <a:moveTo>
                    <a:pt x="10908" y="0"/>
                  </a:moveTo>
                  <a:lnTo>
                    <a:pt x="10908" y="0"/>
                  </a:lnTo>
                  <a:cubicBezTo>
                    <a:pt x="4304" y="4937"/>
                    <a:pt x="1" y="12809"/>
                    <a:pt x="1" y="21682"/>
                  </a:cubicBezTo>
                  <a:cubicBezTo>
                    <a:pt x="1" y="29154"/>
                    <a:pt x="3036" y="35926"/>
                    <a:pt x="7973" y="40796"/>
                  </a:cubicBezTo>
                  <a:cubicBezTo>
                    <a:pt x="9407" y="42264"/>
                    <a:pt x="11475" y="43031"/>
                    <a:pt x="13544" y="43031"/>
                  </a:cubicBezTo>
                  <a:lnTo>
                    <a:pt x="40430" y="43031"/>
                  </a:lnTo>
                  <a:cubicBezTo>
                    <a:pt x="42531" y="43031"/>
                    <a:pt x="44566" y="42264"/>
                    <a:pt x="46034" y="40796"/>
                  </a:cubicBezTo>
                  <a:cubicBezTo>
                    <a:pt x="46934" y="39862"/>
                    <a:pt x="47768" y="38861"/>
                    <a:pt x="48569" y="37861"/>
                  </a:cubicBezTo>
                  <a:lnTo>
                    <a:pt x="48569" y="37861"/>
                  </a:lnTo>
                  <a:cubicBezTo>
                    <a:pt x="47501" y="38328"/>
                    <a:pt x="46267" y="38628"/>
                    <a:pt x="45100" y="38628"/>
                  </a:cubicBezTo>
                  <a:lnTo>
                    <a:pt x="18214" y="38628"/>
                  </a:lnTo>
                  <a:cubicBezTo>
                    <a:pt x="16145" y="38628"/>
                    <a:pt x="14077" y="37827"/>
                    <a:pt x="12643" y="36360"/>
                  </a:cubicBezTo>
                  <a:cubicBezTo>
                    <a:pt x="7706" y="31489"/>
                    <a:pt x="4671" y="24751"/>
                    <a:pt x="4671" y="17279"/>
                  </a:cubicBezTo>
                  <a:cubicBezTo>
                    <a:pt x="4671" y="10741"/>
                    <a:pt x="7006" y="4670"/>
                    <a:pt x="109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2139174" y="470834"/>
              <a:ext cx="588833" cy="588833"/>
            </a:xfrm>
            <a:custGeom>
              <a:avLst/>
              <a:gdLst/>
              <a:ahLst/>
              <a:cxnLst/>
              <a:rect l="l" t="t" r="r" b="b"/>
              <a:pathLst>
                <a:path w="27020" h="27020" extrusionOk="0">
                  <a:moveTo>
                    <a:pt x="13510" y="0"/>
                  </a:moveTo>
                  <a:cubicBezTo>
                    <a:pt x="6038" y="0"/>
                    <a:pt x="0" y="6071"/>
                    <a:pt x="0" y="13510"/>
                  </a:cubicBezTo>
                  <a:cubicBezTo>
                    <a:pt x="0" y="20982"/>
                    <a:pt x="6038" y="27020"/>
                    <a:pt x="13510" y="27020"/>
                  </a:cubicBezTo>
                  <a:cubicBezTo>
                    <a:pt x="20982" y="27020"/>
                    <a:pt x="27020" y="20982"/>
                    <a:pt x="27020" y="13510"/>
                  </a:cubicBezTo>
                  <a:cubicBezTo>
                    <a:pt x="27020" y="6071"/>
                    <a:pt x="20982" y="0"/>
                    <a:pt x="1351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904425" y="2696479"/>
              <a:ext cx="2747816" cy="472173"/>
            </a:xfrm>
            <a:custGeom>
              <a:avLst/>
              <a:gdLst/>
              <a:ahLst/>
              <a:cxnLst/>
              <a:rect l="l" t="t" r="r" b="b"/>
              <a:pathLst>
                <a:path w="80158" h="19449" extrusionOk="0">
                  <a:moveTo>
                    <a:pt x="1" y="1"/>
                  </a:moveTo>
                  <a:lnTo>
                    <a:pt x="8473" y="10108"/>
                  </a:lnTo>
                  <a:lnTo>
                    <a:pt x="1" y="19448"/>
                  </a:lnTo>
                  <a:lnTo>
                    <a:pt x="80158" y="19448"/>
                  </a:lnTo>
                  <a:lnTo>
                    <a:pt x="80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Sports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904425" y="3350051"/>
              <a:ext cx="2745519" cy="472950"/>
            </a:xfrm>
            <a:custGeom>
              <a:avLst/>
              <a:gdLst/>
              <a:ahLst/>
              <a:cxnLst/>
              <a:rect l="l" t="t" r="r" b="b"/>
              <a:pathLst>
                <a:path w="80091" h="19481" extrusionOk="0">
                  <a:moveTo>
                    <a:pt x="1" y="0"/>
                  </a:moveTo>
                  <a:lnTo>
                    <a:pt x="1" y="19481"/>
                  </a:lnTo>
                  <a:lnTo>
                    <a:pt x="80091" y="19481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Music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904425" y="4009256"/>
              <a:ext cx="2747816" cy="472974"/>
            </a:xfrm>
            <a:custGeom>
              <a:avLst/>
              <a:gdLst/>
              <a:ahLst/>
              <a:cxnLst/>
              <a:rect l="l" t="t" r="r" b="b"/>
              <a:pathLst>
                <a:path w="80158" h="19482" extrusionOk="0">
                  <a:moveTo>
                    <a:pt x="1" y="1"/>
                  </a:moveTo>
                  <a:lnTo>
                    <a:pt x="1" y="19482"/>
                  </a:lnTo>
                  <a:lnTo>
                    <a:pt x="80158" y="19482"/>
                  </a:lnTo>
                  <a:lnTo>
                    <a:pt x="72052" y="10008"/>
                  </a:lnTo>
                  <a:lnTo>
                    <a:pt x="801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Shows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80" name="Google Shape;280;p20"/>
          <p:cNvSpPr txBox="1"/>
          <p:nvPr/>
        </p:nvSpPr>
        <p:spPr>
          <a:xfrm>
            <a:off x="3392919" y="1208139"/>
            <a:ext cx="3842453" cy="27321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2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Project Context</a:t>
            </a:r>
          </a:p>
          <a:p>
            <a:endParaRPr lang="en-ZA" sz="1200" dirty="0">
              <a:solidFill>
                <a:schemeClr val="tx1"/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ea typeface="Times New Roman" panose="02020603050405020304" pitchFamily="18" charset="0"/>
                <a:cs typeface="Fahkwang" panose="020B0604020202020204" charset="-34"/>
              </a:rPr>
              <a:t>Bright TV delivers engaging sports, music, and entertainment content to a diverse audience. This project analyses viewership trends is to identify top-performing shows, optimize programming, and boost audience engagement. The goal is to make Bright TV the go-to channel for all age groups 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and focus on events while keeping content fun and inclusive.</a:t>
            </a:r>
            <a:endParaRPr lang="en-ZA" sz="1100" dirty="0">
              <a:solidFill>
                <a:schemeClr val="tx1"/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0" y="4583686"/>
            <a:ext cx="3331535" cy="5598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b="1" dirty="0">
                <a:latin typeface="Roboto"/>
                <a:ea typeface="Roboto"/>
                <a:cs typeface="Roboto"/>
                <a:sym typeface="Roboto"/>
              </a:rPr>
              <a:t>Presented by   Kyle Ndlovu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705;p24"/>
          <p:cNvSpPr txBox="1">
            <a:spLocks noGrp="1"/>
          </p:cNvSpPr>
          <p:nvPr>
            <p:ph type="title"/>
          </p:nvPr>
        </p:nvSpPr>
        <p:spPr>
          <a:xfrm>
            <a:off x="3002249" y="0"/>
            <a:ext cx="5684551" cy="1051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b="1" dirty="0">
                <a:solidFill>
                  <a:srgbClr val="333F50"/>
                </a:solidFill>
                <a:latin typeface="Bauhaus 93" panose="04030905020B02020C02" pitchFamily="82" charset="0"/>
                <a:ea typeface="Arial"/>
                <a:cs typeface="Arial"/>
                <a:sym typeface="Arial"/>
              </a:rPr>
              <a:t>Bright TV </a:t>
            </a:r>
            <a: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1" dirty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1" i="1" dirty="0">
                <a:solidFill>
                  <a:srgbClr val="333F50"/>
                </a:solidFill>
                <a:latin typeface="Fahkwang" panose="020B0604020202020204" charset="-34"/>
                <a:ea typeface="Arial"/>
                <a:cs typeface="Fahkwang" panose="020B0604020202020204" charset="-34"/>
                <a:sym typeface="Arial"/>
              </a:rPr>
              <a:t>Engaging Audiences with Sports, Music, and Entertainment</a:t>
            </a:r>
            <a:endParaRPr sz="1200" b="1" i="1" dirty="0">
              <a:latin typeface="Fahkwang" panose="020B0604020202020204" charset="-34"/>
              <a:cs typeface="Fahkwang" panose="020B060402020202020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/>
        </p:nvSpPr>
        <p:spPr>
          <a:xfrm>
            <a:off x="0" y="2917161"/>
            <a:ext cx="1211766" cy="404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Aft>
                <a:spcPts val="1600"/>
              </a:spcAft>
            </a:pP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Trace TV</a:t>
            </a:r>
            <a:endParaRPr sz="105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148684" y="1605871"/>
            <a:ext cx="1308410" cy="58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Super sport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Live Events</a:t>
            </a:r>
            <a:endParaRPr sz="105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7486185" y="2878254"/>
            <a:ext cx="1590908" cy="45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 dirty="0" smtClean="0"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Channel O</a:t>
            </a:r>
            <a:endParaRPr sz="1050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7411845" y="4242829"/>
            <a:ext cx="1367882" cy="455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>
              <a:lnSpc>
                <a:spcPct val="115000"/>
              </a:lnSpc>
              <a:spcAft>
                <a:spcPts val="1600"/>
              </a:spcAft>
            </a:pP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Cartoon Network</a:t>
            </a:r>
            <a:endParaRPr sz="105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6889154" y="1622747"/>
            <a:ext cx="2254846" cy="3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ICC Cricket World Cup 2011</a:t>
            </a:r>
            <a:endParaRPr sz="1050" dirty="0">
              <a:solidFill>
                <a:srgbClr val="000000"/>
              </a:solidFill>
              <a:latin typeface="Fahkwang" panose="020B0604020202020204" charset="-34"/>
              <a:ea typeface="Roboto"/>
              <a:cs typeface="Fahkwang" panose="020B0604020202020204" charset="-34"/>
              <a:sym typeface="Roboto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7307766" y="2492498"/>
            <a:ext cx="1405054" cy="38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1.03%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6889154" y="1263804"/>
            <a:ext cx="1480187" cy="358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5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21,2%</a:t>
            </a:r>
            <a:endParaRPr sz="2000" b="1" dirty="0">
              <a:solidFill>
                <a:schemeClr val="accent5">
                  <a:lumMod val="75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230460" y="1364725"/>
            <a:ext cx="1867697" cy="3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24,1%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66907" y="2591917"/>
            <a:ext cx="1308411" cy="40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002060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13,8%</a:t>
            </a:r>
            <a:endParaRPr sz="2000" b="1" dirty="0">
              <a:solidFill>
                <a:srgbClr val="00206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21E18-3ADE-0589-A3C0-E0A7FF7E3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4237407"/>
              </p:ext>
            </p:extLst>
          </p:nvPr>
        </p:nvGraphicFramePr>
        <p:xfrm>
          <a:off x="2430393" y="691377"/>
          <a:ext cx="4245470" cy="4007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9E2E77-7BD6-A5F0-51A6-19220C2392B8}"/>
              </a:ext>
            </a:extLst>
          </p:cNvPr>
          <p:cNvSpPr txBox="1"/>
          <p:nvPr/>
        </p:nvSpPr>
        <p:spPr>
          <a:xfrm>
            <a:off x="0" y="3722824"/>
            <a:ext cx="1524001" cy="632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" sz="2000" b="1" dirty="0" smtClean="0">
                <a:solidFill>
                  <a:schemeClr val="accent3"/>
                </a:solidFill>
                <a:latin typeface="Fahkwang" panose="00000500000000000000" pitchFamily="2" charset="-34"/>
                <a:ea typeface="Fira Sans Extra Condensed"/>
                <a:cs typeface="Fahkwang" panose="00000500000000000000" pitchFamily="2" charset="-34"/>
                <a:sym typeface="Fira Sans Extra Condensed"/>
              </a:rPr>
              <a:t>13,1%</a:t>
            </a:r>
            <a:endParaRPr lang="en" sz="2000" b="1" dirty="0">
              <a:solidFill>
                <a:schemeClr val="accent3"/>
              </a:solidFill>
              <a:latin typeface="Fahkwang" panose="00000500000000000000" pitchFamily="2" charset="-34"/>
              <a:ea typeface="Fira Sans Extra Condensed"/>
              <a:cs typeface="Fahkwang" panose="00000500000000000000" pitchFamily="2" charset="-34"/>
              <a:sym typeface="Fira Sans Extra Condensed"/>
            </a:endParaRPr>
          </a:p>
          <a:p>
            <a:pPr lvl="0" algn="ctr">
              <a:lnSpc>
                <a:spcPct val="115000"/>
              </a:lnSpc>
            </a:pP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SuperSport Blitz</a:t>
            </a:r>
            <a:endParaRPr lang="en" sz="1050" b="1" dirty="0">
              <a:solidFill>
                <a:schemeClr val="accent5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5" name="Google Shape;232;p19"/>
          <p:cNvSpPr txBox="1"/>
          <p:nvPr/>
        </p:nvSpPr>
        <p:spPr>
          <a:xfrm>
            <a:off x="7730938" y="3722825"/>
            <a:ext cx="1175169" cy="38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chemeClr val="accent1">
                    <a:lumMod val="75000"/>
                  </a:schemeClr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11,4%</a:t>
            </a:r>
            <a:endParaRPr sz="2000" b="1" dirty="0">
              <a:solidFill>
                <a:schemeClr val="accent1">
                  <a:lumMod val="75000"/>
                </a:schemeClr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416509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8"/>
          <p:cNvSpPr txBox="1"/>
          <p:nvPr/>
        </p:nvSpPr>
        <p:spPr>
          <a:xfrm flipH="1">
            <a:off x="94252" y="1127805"/>
            <a:ext cx="1727113" cy="94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Super sport Live Events</a:t>
            </a:r>
            <a:r>
              <a:rPr lang="en-ZA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consistently performs well every month → strong core audience for sports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</p:txBody>
      </p:sp>
      <p:sp>
        <p:nvSpPr>
          <p:cNvPr id="981" name="Google Shape;981;p28"/>
          <p:cNvSpPr txBox="1"/>
          <p:nvPr/>
        </p:nvSpPr>
        <p:spPr>
          <a:xfrm flipH="1">
            <a:off x="61373" y="3457984"/>
            <a:ext cx="1938411" cy="1470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Channel O</a:t>
            </a:r>
            <a:r>
              <a:rPr lang="en-ZA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Trace TV</a:t>
            </a:r>
            <a:r>
              <a:rPr lang="en-ZA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are steady performers in music/entertainment.</a:t>
            </a:r>
          </a:p>
          <a:p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ICC Cricket World Cup 2011</a:t>
            </a:r>
            <a:r>
              <a:rPr lang="en-ZA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 Feb–Mar caused spikes → major event-driven engagement</a:t>
            </a:r>
          </a:p>
        </p:txBody>
      </p:sp>
      <p:sp>
        <p:nvSpPr>
          <p:cNvPr id="987" name="Google Shape;987;p28"/>
          <p:cNvSpPr txBox="1"/>
          <p:nvPr/>
        </p:nvSpPr>
        <p:spPr>
          <a:xfrm>
            <a:off x="6750205" y="2233151"/>
            <a:ext cx="2341756" cy="1047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Audience Retention:</a:t>
            </a:r>
            <a:r>
              <a:rPr lang="en-US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Identify off-peak months/channels and introduce targeted shows to smooth viewership outside major events</a:t>
            </a:r>
            <a:endParaRPr sz="105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28"/>
          <p:cNvSpPr txBox="1"/>
          <p:nvPr/>
        </p:nvSpPr>
        <p:spPr>
          <a:xfrm>
            <a:off x="6690732" y="3560956"/>
            <a:ext cx="2401228" cy="118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Pairing:</a:t>
            </a:r>
            <a:r>
              <a:rPr lang="en-US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Pair live sports with complementary entertainment content (e.g., music recaps, celebrity interviews) during high-viewership windows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52" name="Google Shape;1023;p28"/>
          <p:cNvSpPr txBox="1">
            <a:spLocks noGrp="1"/>
          </p:cNvSpPr>
          <p:nvPr>
            <p:ph type="title"/>
          </p:nvPr>
        </p:nvSpPr>
        <p:spPr>
          <a:xfrm>
            <a:off x="990829" y="368600"/>
            <a:ext cx="6578600" cy="67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0" anchor="b" anchorCtr="0">
            <a:noAutofit/>
          </a:bodyPr>
          <a:lstStyle/>
          <a:p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-ZA" sz="28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/>
            </a:r>
            <a:br>
              <a:rPr lang="en-ZA" sz="2800" b="1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</a:br>
            <a:endParaRPr sz="25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989144">
            <a:off x="4149596" y="4014223"/>
            <a:ext cx="554546" cy="131617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641579"/>
              </p:ext>
            </p:extLst>
          </p:nvPr>
        </p:nvGraphicFramePr>
        <p:xfrm>
          <a:off x="2453268" y="929692"/>
          <a:ext cx="366503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126" y="2233151"/>
            <a:ext cx="15016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Kids’ channels (Boomerang, Cartoon Network)</a:t>
            </a:r>
            <a:r>
              <a:rPr lang="en-US" sz="1050" dirty="0"/>
              <a:t> show steady growth into March — possibly school holidays.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ZA" sz="1050" dirty="0"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7113" y="1127805"/>
            <a:ext cx="227484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Sports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music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channels dominate:</a:t>
            </a: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Sports: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Super sport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Live Events, ICC Cricket, SuperSport Blitz</a:t>
            </a: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Music: Channel O, Trace TV</a:t>
            </a:r>
          </a:p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"/>
          <p:cNvSpPr/>
          <p:nvPr/>
        </p:nvSpPr>
        <p:spPr>
          <a:xfrm rot="-5400000">
            <a:off x="3157104" y="1606114"/>
            <a:ext cx="2950500" cy="1527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4"/>
          <p:cNvGrpSpPr/>
          <p:nvPr/>
        </p:nvGrpSpPr>
        <p:grpSpPr>
          <a:xfrm>
            <a:off x="105094" y="1435048"/>
            <a:ext cx="4073219" cy="3272170"/>
            <a:chOff x="476456" y="1777525"/>
            <a:chExt cx="4073219" cy="3794786"/>
          </a:xfrm>
        </p:grpSpPr>
        <p:grpSp>
          <p:nvGrpSpPr>
            <p:cNvPr id="707" name="Google Shape;707;p24"/>
            <p:cNvGrpSpPr/>
            <p:nvPr/>
          </p:nvGrpSpPr>
          <p:grpSpPr>
            <a:xfrm>
              <a:off x="1660245" y="2962311"/>
              <a:ext cx="1638902" cy="2610000"/>
              <a:chOff x="1660245" y="2962311"/>
              <a:chExt cx="1638902" cy="2610000"/>
            </a:xfrm>
          </p:grpSpPr>
          <p:sp>
            <p:nvSpPr>
              <p:cNvPr id="708" name="Google Shape;708;p24"/>
              <p:cNvSpPr/>
              <p:nvPr/>
            </p:nvSpPr>
            <p:spPr>
              <a:xfrm rot="5403161">
                <a:off x="966437" y="4188711"/>
                <a:ext cx="2610001" cy="1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 rot="-7200083" flipH="1">
                <a:off x="1273601" y="4188586"/>
                <a:ext cx="2609891" cy="15725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 rot="-4500704" flipH="1">
                <a:off x="768647" y="4188714"/>
                <a:ext cx="2609995" cy="1571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24"/>
            <p:cNvGrpSpPr/>
            <p:nvPr/>
          </p:nvGrpSpPr>
          <p:grpSpPr>
            <a:xfrm>
              <a:off x="476456" y="1777525"/>
              <a:ext cx="4073219" cy="2159243"/>
              <a:chOff x="476456" y="1768000"/>
              <a:chExt cx="4073219" cy="2159243"/>
            </a:xfrm>
          </p:grpSpPr>
          <p:sp>
            <p:nvSpPr>
              <p:cNvPr id="712" name="Google Shape;712;p24"/>
              <p:cNvSpPr/>
              <p:nvPr/>
            </p:nvSpPr>
            <p:spPr>
              <a:xfrm flipH="1">
                <a:off x="1352612" y="1776690"/>
                <a:ext cx="572108" cy="601515"/>
              </a:xfrm>
              <a:custGeom>
                <a:avLst/>
                <a:gdLst/>
                <a:ahLst/>
                <a:cxnLst/>
                <a:rect l="l" t="t" r="r" b="b"/>
                <a:pathLst>
                  <a:path w="21716" h="21391" extrusionOk="0">
                    <a:moveTo>
                      <a:pt x="20048" y="0"/>
                    </a:moveTo>
                    <a:cubicBezTo>
                      <a:pt x="19664" y="0"/>
                      <a:pt x="19281" y="142"/>
                      <a:pt x="18980" y="426"/>
                    </a:cubicBezTo>
                    <a:lnTo>
                      <a:pt x="601" y="18839"/>
                    </a:lnTo>
                    <a:cubicBezTo>
                      <a:pt x="0" y="19406"/>
                      <a:pt x="0" y="20373"/>
                      <a:pt x="601" y="20940"/>
                    </a:cubicBezTo>
                    <a:cubicBezTo>
                      <a:pt x="884" y="21241"/>
                      <a:pt x="1268" y="21391"/>
                      <a:pt x="1656" y="21391"/>
                    </a:cubicBezTo>
                    <a:cubicBezTo>
                      <a:pt x="2043" y="21391"/>
                      <a:pt x="2435" y="21241"/>
                      <a:pt x="2736" y="20940"/>
                    </a:cubicBezTo>
                    <a:lnTo>
                      <a:pt x="21115" y="2561"/>
                    </a:lnTo>
                    <a:cubicBezTo>
                      <a:pt x="21716" y="1994"/>
                      <a:pt x="21716" y="1026"/>
                      <a:pt x="21115" y="426"/>
                    </a:cubicBezTo>
                    <a:cubicBezTo>
                      <a:pt x="20815" y="142"/>
                      <a:pt x="20432" y="0"/>
                      <a:pt x="20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 flipH="1">
                <a:off x="726918" y="1768000"/>
                <a:ext cx="765454" cy="137929"/>
              </a:xfrm>
              <a:custGeom>
                <a:avLst/>
                <a:gdLst/>
                <a:ahLst/>
                <a:cxnLst/>
                <a:rect l="l" t="t" r="r" b="b"/>
                <a:pathLst>
                  <a:path w="29055" h="4905" extrusionOk="0">
                    <a:moveTo>
                      <a:pt x="2469" y="1"/>
                    </a:moveTo>
                    <a:cubicBezTo>
                      <a:pt x="1135" y="1"/>
                      <a:pt x="1" y="1135"/>
                      <a:pt x="1" y="2469"/>
                    </a:cubicBezTo>
                    <a:cubicBezTo>
                      <a:pt x="1" y="3804"/>
                      <a:pt x="1135" y="4904"/>
                      <a:pt x="2469" y="4904"/>
                    </a:cubicBezTo>
                    <a:lnTo>
                      <a:pt x="26553" y="4904"/>
                    </a:lnTo>
                    <a:cubicBezTo>
                      <a:pt x="27921" y="4904"/>
                      <a:pt x="29022" y="3837"/>
                      <a:pt x="29055" y="2469"/>
                    </a:cubicBezTo>
                    <a:cubicBezTo>
                      <a:pt x="29055" y="1135"/>
                      <a:pt x="27921" y="1"/>
                      <a:pt x="26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 flipH="1">
                <a:off x="2633005" y="1867911"/>
                <a:ext cx="571239" cy="601515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21391" extrusionOk="0">
                    <a:moveTo>
                      <a:pt x="1656" y="0"/>
                    </a:moveTo>
                    <a:cubicBezTo>
                      <a:pt x="1268" y="0"/>
                      <a:pt x="884" y="151"/>
                      <a:pt x="601" y="451"/>
                    </a:cubicBezTo>
                    <a:cubicBezTo>
                      <a:pt x="0" y="985"/>
                      <a:pt x="0" y="1985"/>
                      <a:pt x="601" y="2586"/>
                    </a:cubicBezTo>
                    <a:lnTo>
                      <a:pt x="18980" y="20965"/>
                    </a:lnTo>
                    <a:cubicBezTo>
                      <a:pt x="19281" y="21249"/>
                      <a:pt x="19664" y="21391"/>
                      <a:pt x="20048" y="21391"/>
                    </a:cubicBezTo>
                    <a:cubicBezTo>
                      <a:pt x="20431" y="21391"/>
                      <a:pt x="20815" y="21249"/>
                      <a:pt x="21115" y="20965"/>
                    </a:cubicBezTo>
                    <a:cubicBezTo>
                      <a:pt x="21682" y="20365"/>
                      <a:pt x="21682" y="19431"/>
                      <a:pt x="21115" y="18831"/>
                    </a:cubicBezTo>
                    <a:lnTo>
                      <a:pt x="2735" y="451"/>
                    </a:lnTo>
                    <a:cubicBezTo>
                      <a:pt x="2435" y="151"/>
                      <a:pt x="2043" y="0"/>
                      <a:pt x="1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 flipH="1">
                <a:off x="3116357" y="1866505"/>
                <a:ext cx="279468" cy="98504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503" extrusionOk="0">
                    <a:moveTo>
                      <a:pt x="1735" y="0"/>
                    </a:moveTo>
                    <a:cubicBezTo>
                      <a:pt x="768" y="0"/>
                      <a:pt x="0" y="768"/>
                      <a:pt x="0" y="1735"/>
                    </a:cubicBezTo>
                    <a:cubicBezTo>
                      <a:pt x="0" y="2702"/>
                      <a:pt x="768" y="3503"/>
                      <a:pt x="1735" y="3503"/>
                    </a:cubicBezTo>
                    <a:lnTo>
                      <a:pt x="8873" y="3503"/>
                    </a:lnTo>
                    <a:cubicBezTo>
                      <a:pt x="9841" y="3503"/>
                      <a:pt x="10608" y="2702"/>
                      <a:pt x="10608" y="1735"/>
                    </a:cubicBezTo>
                    <a:cubicBezTo>
                      <a:pt x="10608" y="801"/>
                      <a:pt x="9841" y="0"/>
                      <a:pt x="8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 flipH="1">
                <a:off x="3303538" y="1837429"/>
                <a:ext cx="207414" cy="181065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6439" extrusionOk="0">
                    <a:moveTo>
                      <a:pt x="1802" y="0"/>
                    </a:moveTo>
                    <a:cubicBezTo>
                      <a:pt x="834" y="0"/>
                      <a:pt x="1" y="1435"/>
                      <a:pt x="1" y="3203"/>
                    </a:cubicBezTo>
                    <a:cubicBezTo>
                      <a:pt x="67" y="5004"/>
                      <a:pt x="834" y="6438"/>
                      <a:pt x="1802" y="6438"/>
                    </a:cubicBezTo>
                    <a:lnTo>
                      <a:pt x="6905" y="6438"/>
                    </a:lnTo>
                    <a:cubicBezTo>
                      <a:pt x="7873" y="6438"/>
                      <a:pt x="7873" y="0"/>
                      <a:pt x="6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 flipH="1">
                <a:off x="618824" y="2589695"/>
                <a:ext cx="876182" cy="351781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12510" extrusionOk="0">
                    <a:moveTo>
                      <a:pt x="2136" y="1"/>
                    </a:moveTo>
                    <a:cubicBezTo>
                      <a:pt x="968" y="1"/>
                      <a:pt x="1" y="501"/>
                      <a:pt x="1" y="1135"/>
                    </a:cubicBezTo>
                    <a:lnTo>
                      <a:pt x="1" y="11376"/>
                    </a:lnTo>
                    <a:cubicBezTo>
                      <a:pt x="1" y="12009"/>
                      <a:pt x="968" y="12510"/>
                      <a:pt x="2136" y="12510"/>
                    </a:cubicBezTo>
                    <a:lnTo>
                      <a:pt x="31123" y="12510"/>
                    </a:lnTo>
                    <a:cubicBezTo>
                      <a:pt x="32291" y="12510"/>
                      <a:pt x="33258" y="12009"/>
                      <a:pt x="33258" y="11376"/>
                    </a:cubicBezTo>
                    <a:lnTo>
                      <a:pt x="33258" y="1135"/>
                    </a:lnTo>
                    <a:cubicBezTo>
                      <a:pt x="33258" y="501"/>
                      <a:pt x="32291" y="1"/>
                      <a:pt x="311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 flipH="1">
                <a:off x="619694" y="2589695"/>
                <a:ext cx="875313" cy="69456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2470" extrusionOk="0">
                    <a:moveTo>
                      <a:pt x="2136" y="1"/>
                    </a:moveTo>
                    <a:cubicBezTo>
                      <a:pt x="968" y="1"/>
                      <a:pt x="1" y="501"/>
                      <a:pt x="1" y="1135"/>
                    </a:cubicBezTo>
                    <a:lnTo>
                      <a:pt x="1" y="2469"/>
                    </a:lnTo>
                    <a:cubicBezTo>
                      <a:pt x="334" y="2202"/>
                      <a:pt x="1102" y="2002"/>
                      <a:pt x="1969" y="2002"/>
                    </a:cubicBezTo>
                    <a:lnTo>
                      <a:pt x="31290" y="2002"/>
                    </a:lnTo>
                    <a:cubicBezTo>
                      <a:pt x="32157" y="2002"/>
                      <a:pt x="32891" y="2169"/>
                      <a:pt x="33225" y="2469"/>
                    </a:cubicBezTo>
                    <a:lnTo>
                      <a:pt x="33225" y="1135"/>
                    </a:lnTo>
                    <a:cubicBezTo>
                      <a:pt x="33225" y="501"/>
                      <a:pt x="32291" y="1"/>
                      <a:pt x="311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 flipH="1">
                <a:off x="620563" y="2872048"/>
                <a:ext cx="875313" cy="69428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2469" extrusionOk="0">
                    <a:moveTo>
                      <a:pt x="1" y="0"/>
                    </a:moveTo>
                    <a:lnTo>
                      <a:pt x="1" y="1335"/>
                    </a:lnTo>
                    <a:cubicBezTo>
                      <a:pt x="1" y="1968"/>
                      <a:pt x="968" y="2469"/>
                      <a:pt x="2135" y="2469"/>
                    </a:cubicBezTo>
                    <a:lnTo>
                      <a:pt x="31123" y="2469"/>
                    </a:lnTo>
                    <a:cubicBezTo>
                      <a:pt x="32290" y="2469"/>
                      <a:pt x="33224" y="1968"/>
                      <a:pt x="33224" y="1335"/>
                    </a:cubicBezTo>
                    <a:lnTo>
                      <a:pt x="33224" y="0"/>
                    </a:lnTo>
                    <a:cubicBezTo>
                      <a:pt x="32891" y="267"/>
                      <a:pt x="32157" y="467"/>
                      <a:pt x="31290" y="467"/>
                    </a:cubicBezTo>
                    <a:lnTo>
                      <a:pt x="1969" y="467"/>
                    </a:lnTo>
                    <a:cubicBezTo>
                      <a:pt x="1068" y="467"/>
                      <a:pt x="334" y="30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 flipH="1">
                <a:off x="937810" y="2364594"/>
                <a:ext cx="2119692" cy="1350744"/>
              </a:xfrm>
              <a:custGeom>
                <a:avLst/>
                <a:gdLst/>
                <a:ahLst/>
                <a:cxnLst/>
                <a:rect l="l" t="t" r="r" b="b"/>
                <a:pathLst>
                  <a:path w="80459" h="48035" extrusionOk="0">
                    <a:moveTo>
                      <a:pt x="5205" y="0"/>
                    </a:moveTo>
                    <a:cubicBezTo>
                      <a:pt x="2336" y="0"/>
                      <a:pt x="1" y="1935"/>
                      <a:pt x="1" y="4303"/>
                    </a:cubicBezTo>
                    <a:lnTo>
                      <a:pt x="1" y="43731"/>
                    </a:lnTo>
                    <a:cubicBezTo>
                      <a:pt x="1" y="46133"/>
                      <a:pt x="2336" y="48035"/>
                      <a:pt x="5205" y="48035"/>
                    </a:cubicBezTo>
                    <a:lnTo>
                      <a:pt x="75288" y="48035"/>
                    </a:lnTo>
                    <a:cubicBezTo>
                      <a:pt x="78157" y="48035"/>
                      <a:pt x="80458" y="46100"/>
                      <a:pt x="80458" y="43731"/>
                    </a:cubicBezTo>
                    <a:lnTo>
                      <a:pt x="80458" y="4303"/>
                    </a:lnTo>
                    <a:cubicBezTo>
                      <a:pt x="80458" y="1901"/>
                      <a:pt x="78123" y="0"/>
                      <a:pt x="75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 flipH="1">
                <a:off x="937810" y="3466730"/>
                <a:ext cx="2120562" cy="248609"/>
              </a:xfrm>
              <a:custGeom>
                <a:avLst/>
                <a:gdLst/>
                <a:ahLst/>
                <a:cxnLst/>
                <a:rect l="l" t="t" r="r" b="b"/>
                <a:pathLst>
                  <a:path w="80492" h="8841" extrusionOk="0">
                    <a:moveTo>
                      <a:pt x="0" y="1"/>
                    </a:moveTo>
                    <a:lnTo>
                      <a:pt x="0" y="4537"/>
                    </a:lnTo>
                    <a:cubicBezTo>
                      <a:pt x="0" y="6939"/>
                      <a:pt x="2369" y="8841"/>
                      <a:pt x="5238" y="8841"/>
                    </a:cubicBezTo>
                    <a:lnTo>
                      <a:pt x="75321" y="8841"/>
                    </a:lnTo>
                    <a:cubicBezTo>
                      <a:pt x="78190" y="8841"/>
                      <a:pt x="80491" y="6906"/>
                      <a:pt x="80491" y="4537"/>
                    </a:cubicBezTo>
                    <a:lnTo>
                      <a:pt x="80491" y="1"/>
                    </a:lnTo>
                    <a:cubicBezTo>
                      <a:pt x="79991" y="1435"/>
                      <a:pt x="77889" y="2503"/>
                      <a:pt x="75388" y="2503"/>
                    </a:cubicBezTo>
                    <a:lnTo>
                      <a:pt x="5104" y="2503"/>
                    </a:lnTo>
                    <a:cubicBezTo>
                      <a:pt x="2602" y="2503"/>
                      <a:pt x="501" y="143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 flipH="1">
                <a:off x="937810" y="2365522"/>
                <a:ext cx="2119692" cy="248609"/>
              </a:xfrm>
              <a:custGeom>
                <a:avLst/>
                <a:gdLst/>
                <a:ahLst/>
                <a:cxnLst/>
                <a:rect l="l" t="t" r="r" b="b"/>
                <a:pathLst>
                  <a:path w="80459" h="8841" extrusionOk="0">
                    <a:moveTo>
                      <a:pt x="5205" y="0"/>
                    </a:moveTo>
                    <a:cubicBezTo>
                      <a:pt x="2336" y="0"/>
                      <a:pt x="1" y="1935"/>
                      <a:pt x="1" y="4304"/>
                    </a:cubicBezTo>
                    <a:lnTo>
                      <a:pt x="1" y="8840"/>
                    </a:lnTo>
                    <a:cubicBezTo>
                      <a:pt x="501" y="7406"/>
                      <a:pt x="2569" y="6338"/>
                      <a:pt x="5071" y="6338"/>
                    </a:cubicBezTo>
                    <a:lnTo>
                      <a:pt x="75388" y="6338"/>
                    </a:lnTo>
                    <a:cubicBezTo>
                      <a:pt x="77890" y="6338"/>
                      <a:pt x="79958" y="7439"/>
                      <a:pt x="80458" y="8840"/>
                    </a:cubicBezTo>
                    <a:lnTo>
                      <a:pt x="80458" y="4304"/>
                    </a:lnTo>
                    <a:cubicBezTo>
                      <a:pt x="80458" y="1935"/>
                      <a:pt x="78123" y="0"/>
                      <a:pt x="752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 flipH="1">
                <a:off x="1266490" y="2270786"/>
                <a:ext cx="2119666" cy="1444553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51371" extrusionOk="0">
                    <a:moveTo>
                      <a:pt x="5204" y="0"/>
                    </a:moveTo>
                    <a:cubicBezTo>
                      <a:pt x="2335" y="0"/>
                      <a:pt x="0" y="2035"/>
                      <a:pt x="0" y="4604"/>
                    </a:cubicBezTo>
                    <a:lnTo>
                      <a:pt x="0" y="46801"/>
                    </a:lnTo>
                    <a:cubicBezTo>
                      <a:pt x="0" y="49336"/>
                      <a:pt x="2335" y="51371"/>
                      <a:pt x="5204" y="51371"/>
                    </a:cubicBezTo>
                    <a:lnTo>
                      <a:pt x="75287" y="51371"/>
                    </a:lnTo>
                    <a:cubicBezTo>
                      <a:pt x="78189" y="51371"/>
                      <a:pt x="80458" y="49336"/>
                      <a:pt x="80458" y="46801"/>
                    </a:cubicBezTo>
                    <a:lnTo>
                      <a:pt x="80458" y="4604"/>
                    </a:lnTo>
                    <a:cubicBezTo>
                      <a:pt x="80458" y="2035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 flipH="1">
                <a:off x="1266490" y="2390858"/>
                <a:ext cx="2119666" cy="1205364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42865" extrusionOk="0">
                    <a:moveTo>
                      <a:pt x="5204" y="0"/>
                    </a:moveTo>
                    <a:cubicBezTo>
                      <a:pt x="2335" y="0"/>
                      <a:pt x="0" y="1701"/>
                      <a:pt x="0" y="3836"/>
                    </a:cubicBezTo>
                    <a:lnTo>
                      <a:pt x="0" y="39028"/>
                    </a:lnTo>
                    <a:cubicBezTo>
                      <a:pt x="0" y="41130"/>
                      <a:pt x="2335" y="42864"/>
                      <a:pt x="5204" y="42864"/>
                    </a:cubicBezTo>
                    <a:lnTo>
                      <a:pt x="75287" y="42864"/>
                    </a:lnTo>
                    <a:cubicBezTo>
                      <a:pt x="78189" y="42864"/>
                      <a:pt x="80458" y="41130"/>
                      <a:pt x="80458" y="39028"/>
                    </a:cubicBezTo>
                    <a:lnTo>
                      <a:pt x="80458" y="3836"/>
                    </a:lnTo>
                    <a:cubicBezTo>
                      <a:pt x="80458" y="1701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 flipH="1">
                <a:off x="1266490" y="2514671"/>
                <a:ext cx="2119666" cy="957711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34058" extrusionOk="0">
                    <a:moveTo>
                      <a:pt x="5204" y="0"/>
                    </a:moveTo>
                    <a:cubicBezTo>
                      <a:pt x="2335" y="0"/>
                      <a:pt x="0" y="1368"/>
                      <a:pt x="0" y="3036"/>
                    </a:cubicBezTo>
                    <a:lnTo>
                      <a:pt x="0" y="31022"/>
                    </a:lnTo>
                    <a:cubicBezTo>
                      <a:pt x="0" y="32690"/>
                      <a:pt x="2335" y="34058"/>
                      <a:pt x="5204" y="34058"/>
                    </a:cubicBezTo>
                    <a:lnTo>
                      <a:pt x="75287" y="34058"/>
                    </a:lnTo>
                    <a:cubicBezTo>
                      <a:pt x="78189" y="34058"/>
                      <a:pt x="80458" y="32690"/>
                      <a:pt x="80458" y="31022"/>
                    </a:cubicBezTo>
                    <a:lnTo>
                      <a:pt x="80458" y="3036"/>
                    </a:lnTo>
                    <a:cubicBezTo>
                      <a:pt x="80458" y="1368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 flipH="1">
                <a:off x="2726161" y="2745424"/>
                <a:ext cx="1119610" cy="495278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17613" extrusionOk="0">
                    <a:moveTo>
                      <a:pt x="2769" y="0"/>
                    </a:moveTo>
                    <a:cubicBezTo>
                      <a:pt x="1268" y="0"/>
                      <a:pt x="0" y="734"/>
                      <a:pt x="0" y="1601"/>
                    </a:cubicBezTo>
                    <a:lnTo>
                      <a:pt x="0" y="16012"/>
                    </a:lnTo>
                    <a:cubicBezTo>
                      <a:pt x="0" y="16912"/>
                      <a:pt x="1201" y="17613"/>
                      <a:pt x="2769" y="17613"/>
                    </a:cubicBezTo>
                    <a:lnTo>
                      <a:pt x="39762" y="17613"/>
                    </a:lnTo>
                    <a:cubicBezTo>
                      <a:pt x="41263" y="17613"/>
                      <a:pt x="42497" y="16879"/>
                      <a:pt x="42497" y="16012"/>
                    </a:cubicBezTo>
                    <a:lnTo>
                      <a:pt x="42497" y="1601"/>
                    </a:lnTo>
                    <a:cubicBezTo>
                      <a:pt x="42497" y="734"/>
                      <a:pt x="41297" y="0"/>
                      <a:pt x="397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 flipH="1">
                <a:off x="2725292" y="3089669"/>
                <a:ext cx="1118714" cy="151033"/>
              </a:xfrm>
              <a:custGeom>
                <a:avLst/>
                <a:gdLst/>
                <a:ahLst/>
                <a:cxnLst/>
                <a:rect l="l" t="t" r="r" b="b"/>
                <a:pathLst>
                  <a:path w="42464" h="5371" extrusionOk="0">
                    <a:moveTo>
                      <a:pt x="0" y="0"/>
                    </a:moveTo>
                    <a:lnTo>
                      <a:pt x="0" y="3770"/>
                    </a:lnTo>
                    <a:cubicBezTo>
                      <a:pt x="0" y="4670"/>
                      <a:pt x="1201" y="5371"/>
                      <a:pt x="2735" y="5371"/>
                    </a:cubicBezTo>
                    <a:lnTo>
                      <a:pt x="39729" y="5371"/>
                    </a:lnTo>
                    <a:cubicBezTo>
                      <a:pt x="41230" y="5371"/>
                      <a:pt x="42464" y="4670"/>
                      <a:pt x="42464" y="3770"/>
                    </a:cubicBezTo>
                    <a:lnTo>
                      <a:pt x="42464" y="0"/>
                    </a:lnTo>
                    <a:cubicBezTo>
                      <a:pt x="42430" y="401"/>
                      <a:pt x="41230" y="734"/>
                      <a:pt x="39729" y="734"/>
                    </a:cubicBezTo>
                    <a:lnTo>
                      <a:pt x="2735" y="734"/>
                    </a:lnTo>
                    <a:cubicBezTo>
                      <a:pt x="1234" y="734"/>
                      <a:pt x="0" y="40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 flipH="1">
                <a:off x="2726161" y="2745424"/>
                <a:ext cx="1119610" cy="151960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5404" extrusionOk="0">
                    <a:moveTo>
                      <a:pt x="2769" y="0"/>
                    </a:moveTo>
                    <a:cubicBezTo>
                      <a:pt x="1268" y="0"/>
                      <a:pt x="0" y="734"/>
                      <a:pt x="0" y="1601"/>
                    </a:cubicBezTo>
                    <a:lnTo>
                      <a:pt x="0" y="5404"/>
                    </a:lnTo>
                    <a:cubicBezTo>
                      <a:pt x="67" y="4970"/>
                      <a:pt x="1268" y="4637"/>
                      <a:pt x="2769" y="4637"/>
                    </a:cubicBezTo>
                    <a:lnTo>
                      <a:pt x="39762" y="4637"/>
                    </a:lnTo>
                    <a:cubicBezTo>
                      <a:pt x="41263" y="4637"/>
                      <a:pt x="42497" y="4970"/>
                      <a:pt x="42497" y="5404"/>
                    </a:cubicBezTo>
                    <a:lnTo>
                      <a:pt x="42497" y="1601"/>
                    </a:lnTo>
                    <a:cubicBezTo>
                      <a:pt x="42497" y="734"/>
                      <a:pt x="41297" y="0"/>
                      <a:pt x="397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 flipH="1">
                <a:off x="2356198" y="2719159"/>
                <a:ext cx="1293592" cy="549690"/>
              </a:xfrm>
              <a:custGeom>
                <a:avLst/>
                <a:gdLst/>
                <a:ahLst/>
                <a:cxnLst/>
                <a:rect l="l" t="t" r="r" b="b"/>
                <a:pathLst>
                  <a:path w="49102" h="19548" extrusionOk="0">
                    <a:moveTo>
                      <a:pt x="3169" y="0"/>
                    </a:moveTo>
                    <a:cubicBezTo>
                      <a:pt x="1401" y="0"/>
                      <a:pt x="0" y="767"/>
                      <a:pt x="0" y="1735"/>
                    </a:cubicBezTo>
                    <a:lnTo>
                      <a:pt x="0" y="17780"/>
                    </a:lnTo>
                    <a:cubicBezTo>
                      <a:pt x="0" y="18747"/>
                      <a:pt x="1401" y="19547"/>
                      <a:pt x="3169" y="19547"/>
                    </a:cubicBezTo>
                    <a:lnTo>
                      <a:pt x="45933" y="19547"/>
                    </a:lnTo>
                    <a:cubicBezTo>
                      <a:pt x="47701" y="19547"/>
                      <a:pt x="49102" y="18747"/>
                      <a:pt x="49102" y="17780"/>
                    </a:cubicBezTo>
                    <a:lnTo>
                      <a:pt x="49102" y="1735"/>
                    </a:lnTo>
                    <a:cubicBezTo>
                      <a:pt x="49102" y="767"/>
                      <a:pt x="47701" y="0"/>
                      <a:pt x="459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 flipH="1">
                <a:off x="2354433" y="3131877"/>
                <a:ext cx="1294488" cy="136973"/>
              </a:xfrm>
              <a:custGeom>
                <a:avLst/>
                <a:gdLst/>
                <a:ahLst/>
                <a:cxnLst/>
                <a:rect l="l" t="t" r="r" b="b"/>
                <a:pathLst>
                  <a:path w="49136" h="4871" extrusionOk="0">
                    <a:moveTo>
                      <a:pt x="0" y="0"/>
                    </a:moveTo>
                    <a:lnTo>
                      <a:pt x="0" y="3103"/>
                    </a:lnTo>
                    <a:cubicBezTo>
                      <a:pt x="0" y="4070"/>
                      <a:pt x="1401" y="4870"/>
                      <a:pt x="3169" y="4870"/>
                    </a:cubicBezTo>
                    <a:lnTo>
                      <a:pt x="45967" y="4870"/>
                    </a:lnTo>
                    <a:cubicBezTo>
                      <a:pt x="47701" y="4870"/>
                      <a:pt x="49136" y="4070"/>
                      <a:pt x="49136" y="3103"/>
                    </a:cubicBezTo>
                    <a:lnTo>
                      <a:pt x="49136" y="0"/>
                    </a:lnTo>
                    <a:cubicBezTo>
                      <a:pt x="48669" y="367"/>
                      <a:pt x="47501" y="601"/>
                      <a:pt x="46167" y="601"/>
                    </a:cubicBezTo>
                    <a:lnTo>
                      <a:pt x="2969" y="601"/>
                    </a:lnTo>
                    <a:cubicBezTo>
                      <a:pt x="1568" y="601"/>
                      <a:pt x="467" y="36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 flipH="1">
                <a:off x="2335831" y="2717275"/>
                <a:ext cx="1313970" cy="137900"/>
              </a:xfrm>
              <a:custGeom>
                <a:avLst/>
                <a:gdLst/>
                <a:ahLst/>
                <a:cxnLst/>
                <a:rect l="l" t="t" r="r" b="b"/>
                <a:pathLst>
                  <a:path w="49102" h="4904" extrusionOk="0">
                    <a:moveTo>
                      <a:pt x="3169" y="0"/>
                    </a:moveTo>
                    <a:cubicBezTo>
                      <a:pt x="1401" y="0"/>
                      <a:pt x="0" y="801"/>
                      <a:pt x="0" y="1768"/>
                    </a:cubicBezTo>
                    <a:lnTo>
                      <a:pt x="0" y="4904"/>
                    </a:lnTo>
                    <a:cubicBezTo>
                      <a:pt x="434" y="4504"/>
                      <a:pt x="1601" y="4270"/>
                      <a:pt x="2936" y="4270"/>
                    </a:cubicBezTo>
                    <a:lnTo>
                      <a:pt x="46133" y="4270"/>
                    </a:lnTo>
                    <a:cubicBezTo>
                      <a:pt x="47534" y="4270"/>
                      <a:pt x="48635" y="4504"/>
                      <a:pt x="49102" y="4904"/>
                    </a:cubicBezTo>
                    <a:lnTo>
                      <a:pt x="49102" y="1768"/>
                    </a:lnTo>
                    <a:cubicBezTo>
                      <a:pt x="49102" y="801"/>
                      <a:pt x="47701" y="0"/>
                      <a:pt x="459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 flipH="1">
                <a:off x="3843971" y="2059850"/>
                <a:ext cx="705704" cy="1867394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55540" extrusionOk="0">
                    <a:moveTo>
                      <a:pt x="0" y="0"/>
                    </a:moveTo>
                    <a:lnTo>
                      <a:pt x="0" y="13110"/>
                    </a:lnTo>
                    <a:lnTo>
                      <a:pt x="0" y="19681"/>
                    </a:lnTo>
                    <a:lnTo>
                      <a:pt x="0" y="23517"/>
                    </a:lnTo>
                    <a:lnTo>
                      <a:pt x="0" y="32057"/>
                    </a:lnTo>
                    <a:lnTo>
                      <a:pt x="0" y="35859"/>
                    </a:lnTo>
                    <a:lnTo>
                      <a:pt x="0" y="42431"/>
                    </a:lnTo>
                    <a:lnTo>
                      <a:pt x="0" y="55540"/>
                    </a:lnTo>
                    <a:lnTo>
                      <a:pt x="26786" y="35025"/>
                    </a:lnTo>
                    <a:lnTo>
                      <a:pt x="26786" y="33691"/>
                    </a:lnTo>
                    <a:lnTo>
                      <a:pt x="26786" y="31590"/>
                    </a:lnTo>
                    <a:lnTo>
                      <a:pt x="26786" y="31456"/>
                    </a:lnTo>
                    <a:lnTo>
                      <a:pt x="26786" y="30889"/>
                    </a:lnTo>
                    <a:lnTo>
                      <a:pt x="26786" y="29722"/>
                    </a:lnTo>
                    <a:lnTo>
                      <a:pt x="26786" y="25785"/>
                    </a:lnTo>
                    <a:lnTo>
                      <a:pt x="26786" y="24618"/>
                    </a:lnTo>
                    <a:lnTo>
                      <a:pt x="26786" y="24051"/>
                    </a:lnTo>
                    <a:lnTo>
                      <a:pt x="26786" y="23917"/>
                    </a:lnTo>
                    <a:lnTo>
                      <a:pt x="26786" y="21849"/>
                    </a:lnTo>
                    <a:lnTo>
                      <a:pt x="26786" y="20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 flipH="1">
                <a:off x="3843971" y="3133162"/>
                <a:ext cx="705704" cy="79406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23617" extrusionOk="0">
                    <a:moveTo>
                      <a:pt x="26786" y="0"/>
                    </a:moveTo>
                    <a:lnTo>
                      <a:pt x="0" y="11875"/>
                    </a:lnTo>
                    <a:lnTo>
                      <a:pt x="0" y="23617"/>
                    </a:lnTo>
                    <a:lnTo>
                      <a:pt x="26786" y="3102"/>
                    </a:lnTo>
                    <a:lnTo>
                      <a:pt x="26786" y="1768"/>
                    </a:lnTo>
                    <a:lnTo>
                      <a:pt x="267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 flipH="1">
                <a:off x="3843971" y="2059850"/>
                <a:ext cx="705704" cy="79295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23584" extrusionOk="0">
                    <a:moveTo>
                      <a:pt x="0" y="0"/>
                    </a:moveTo>
                    <a:lnTo>
                      <a:pt x="0" y="11709"/>
                    </a:lnTo>
                    <a:lnTo>
                      <a:pt x="26786" y="23584"/>
                    </a:lnTo>
                    <a:lnTo>
                      <a:pt x="26786" y="21849"/>
                    </a:lnTo>
                    <a:lnTo>
                      <a:pt x="26786" y="20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 flipH="1">
                <a:off x="476456" y="2499655"/>
                <a:ext cx="202145" cy="531890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18915" extrusionOk="0">
                    <a:moveTo>
                      <a:pt x="1" y="1"/>
                    </a:moveTo>
                    <a:lnTo>
                      <a:pt x="1" y="18914"/>
                    </a:lnTo>
                    <a:lnTo>
                      <a:pt x="7673" y="18914"/>
                    </a:lnTo>
                    <a:lnTo>
                      <a:pt x="76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 flipH="1">
                <a:off x="476456" y="2963972"/>
                <a:ext cx="202145" cy="67572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2403" extrusionOk="0">
                    <a:moveTo>
                      <a:pt x="1" y="0"/>
                    </a:moveTo>
                    <a:lnTo>
                      <a:pt x="1" y="2402"/>
                    </a:lnTo>
                    <a:lnTo>
                      <a:pt x="7673" y="2402"/>
                    </a:lnTo>
                    <a:lnTo>
                      <a:pt x="76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 flipH="1">
                <a:off x="476456" y="2499655"/>
                <a:ext cx="202145" cy="67572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2403" extrusionOk="0">
                    <a:moveTo>
                      <a:pt x="1" y="1"/>
                    </a:moveTo>
                    <a:lnTo>
                      <a:pt x="1" y="2402"/>
                    </a:lnTo>
                    <a:lnTo>
                      <a:pt x="7673" y="2402"/>
                    </a:lnTo>
                    <a:lnTo>
                      <a:pt x="76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 flipH="1">
                <a:off x="1396034" y="260086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 flipH="1">
                <a:off x="1419603" y="260086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 flipH="1">
                <a:off x="1881809" y="260086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 flipH="1">
                <a:off x="1905378" y="260086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 flipH="1">
                <a:off x="1396034" y="304491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 flipH="1">
                <a:off x="1419603" y="304491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 flipH="1">
                <a:off x="1881809" y="304491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 flipH="1">
                <a:off x="1905378" y="304491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/>
              </a:p>
            </p:txBody>
          </p:sp>
        </p:grpSp>
      </p:grpSp>
      <p:sp>
        <p:nvSpPr>
          <p:cNvPr id="746" name="Google Shape;746;p24"/>
          <p:cNvSpPr/>
          <p:nvPr/>
        </p:nvSpPr>
        <p:spPr>
          <a:xfrm flipH="1">
            <a:off x="5383585" y="794313"/>
            <a:ext cx="3067401" cy="1074278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dirty="0"/>
              <a:t>	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Top channels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Sports, Shows and music entertainment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 Main viewers: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Youth &amp; adults</a:t>
            </a:r>
          </a:p>
          <a:p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747" name="Google Shape;747;p24"/>
          <p:cNvSpPr/>
          <p:nvPr/>
        </p:nvSpPr>
        <p:spPr>
          <a:xfrm flipH="1">
            <a:off x="5396152" y="1949479"/>
            <a:ext cx="3158536" cy="779721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Viewing Drivers</a:t>
            </a:r>
            <a:endParaRPr lang="en-ZA" sz="110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Content: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Sports &amp; family shows drive engagement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Timing: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Weekends &amp; evenings are busiest; weekdays slower</a:t>
            </a:r>
          </a:p>
        </p:txBody>
      </p:sp>
      <p:sp>
        <p:nvSpPr>
          <p:cNvPr id="748" name="Google Shape;748;p24"/>
          <p:cNvSpPr/>
          <p:nvPr/>
        </p:nvSpPr>
        <p:spPr>
          <a:xfrm flipH="1">
            <a:off x="5383589" y="2783728"/>
            <a:ext cx="3125936" cy="115525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Growth Opportunities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-Segmented offers: kids/family packs for parents, sports packs for males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-Digital/mobile: promote streaming for youth and urban viewers</a:t>
            </a:r>
          </a:p>
          <a:p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-Rewards &amp; partnerships</a:t>
            </a:r>
          </a:p>
        </p:txBody>
      </p:sp>
      <p:sp>
        <p:nvSpPr>
          <p:cNvPr id="750" name="Google Shape;750;p24"/>
          <p:cNvSpPr/>
          <p:nvPr/>
        </p:nvSpPr>
        <p:spPr>
          <a:xfrm flipH="1">
            <a:off x="8385539" y="1058060"/>
            <a:ext cx="442375" cy="433851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82"/>
                  <a:pt x="21382" y="27520"/>
                  <a:pt x="13777" y="27520"/>
                </a:cubicBezTo>
                <a:cubicBezTo>
                  <a:pt x="6171" y="27520"/>
                  <a:pt x="0" y="21382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1" name="Google Shape;751;p24"/>
          <p:cNvSpPr/>
          <p:nvPr/>
        </p:nvSpPr>
        <p:spPr>
          <a:xfrm flipH="1">
            <a:off x="8476118" y="2124206"/>
            <a:ext cx="442374" cy="43463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9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2" name="Google Shape;752;p24"/>
          <p:cNvSpPr/>
          <p:nvPr/>
        </p:nvSpPr>
        <p:spPr>
          <a:xfrm flipH="1">
            <a:off x="8457405" y="3159667"/>
            <a:ext cx="442367" cy="422190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9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" name="Google Shape;59;p17"/>
          <p:cNvSpPr>
            <a:spLocks noGrp="1"/>
          </p:cNvSpPr>
          <p:nvPr>
            <p:ph type="title"/>
          </p:nvPr>
        </p:nvSpPr>
        <p:spPr>
          <a:xfrm rot="185691">
            <a:off x="2830995" y="176013"/>
            <a:ext cx="2030915" cy="1037567"/>
          </a:xfrm>
          <a:custGeom>
            <a:avLst/>
            <a:gdLst/>
            <a:ahLst/>
            <a:cxnLst/>
            <a:rect l="l" t="t" r="r" b="b"/>
            <a:pathLst>
              <a:path w="78290" h="60949" extrusionOk="0">
                <a:moveTo>
                  <a:pt x="47253" y="1"/>
                </a:moveTo>
                <a:cubicBezTo>
                  <a:pt x="33695" y="1"/>
                  <a:pt x="17174" y="2328"/>
                  <a:pt x="11575" y="6097"/>
                </a:cubicBezTo>
                <a:cubicBezTo>
                  <a:pt x="4637" y="10800"/>
                  <a:pt x="0" y="16704"/>
                  <a:pt x="3803" y="36352"/>
                </a:cubicBezTo>
                <a:cubicBezTo>
                  <a:pt x="8036" y="58357"/>
                  <a:pt x="23846" y="60949"/>
                  <a:pt x="31061" y="60949"/>
                </a:cubicBezTo>
                <a:cubicBezTo>
                  <a:pt x="33284" y="60949"/>
                  <a:pt x="34692" y="60703"/>
                  <a:pt x="34692" y="60703"/>
                </a:cubicBezTo>
                <a:cubicBezTo>
                  <a:pt x="29054" y="59635"/>
                  <a:pt x="21716" y="52497"/>
                  <a:pt x="22083" y="50695"/>
                </a:cubicBezTo>
                <a:cubicBezTo>
                  <a:pt x="22416" y="48961"/>
                  <a:pt x="70017" y="51563"/>
                  <a:pt x="74120" y="36819"/>
                </a:cubicBezTo>
                <a:cubicBezTo>
                  <a:pt x="78289" y="21941"/>
                  <a:pt x="74954" y="6164"/>
                  <a:pt x="63912" y="1961"/>
                </a:cubicBezTo>
                <a:cubicBezTo>
                  <a:pt x="60393" y="614"/>
                  <a:pt x="54214" y="1"/>
                  <a:pt x="47253" y="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200" dirty="0">
                <a:solidFill>
                  <a:srgbClr val="1F4E79"/>
                </a:solidFill>
                <a:latin typeface="Fahkwang" panose="020B0604020202020204" charset="-34"/>
                <a:ea typeface="Arial"/>
                <a:cs typeface="Fahkwang" panose="020B0604020202020204" charset="-34"/>
                <a:sym typeface="Arial"/>
              </a:rPr>
              <a:t>Viewership Insights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7060913" y="4028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/>
          <p:nvPr/>
        </p:nvSpPr>
        <p:spPr>
          <a:xfrm>
            <a:off x="14935200" y="3623288"/>
            <a:ext cx="10850" cy="1675"/>
          </a:xfrm>
          <a:custGeom>
            <a:avLst/>
            <a:gdLst/>
            <a:ahLst/>
            <a:cxnLst/>
            <a:rect l="l" t="t" r="r" b="b"/>
            <a:pathLst>
              <a:path w="434" h="67" fill="none" extrusionOk="0">
                <a:moveTo>
                  <a:pt x="1" y="67"/>
                </a:moveTo>
                <a:cubicBezTo>
                  <a:pt x="134" y="34"/>
                  <a:pt x="301" y="34"/>
                  <a:pt x="434" y="0"/>
                </a:cubicBezTo>
              </a:path>
            </a:pathLst>
          </a:custGeom>
          <a:noFill/>
          <a:ln w="31700" cap="rnd" cmpd="sng">
            <a:solidFill>
              <a:srgbClr val="9BE4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 txBox="1"/>
          <p:nvPr/>
        </p:nvSpPr>
        <p:spPr>
          <a:xfrm flipH="1">
            <a:off x="5354520" y="760288"/>
            <a:ext cx="3027480" cy="1057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Urban concentration: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Gauteng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alone accounts for more than one-third of all users — strong digital engagement, likely due to high population and connectivity.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Western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KwaZulu-Natal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reinforce this urban dominance</a:t>
            </a:r>
            <a:r>
              <a:rPr lang="en-US" sz="1050" dirty="0"/>
              <a:t>.</a:t>
            </a:r>
          </a:p>
        </p:txBody>
      </p:sp>
      <p:sp>
        <p:nvSpPr>
          <p:cNvPr id="960" name="Google Shape;960;p27"/>
          <p:cNvSpPr txBox="1"/>
          <p:nvPr/>
        </p:nvSpPr>
        <p:spPr>
          <a:xfrm flipH="1">
            <a:off x="5392125" y="3016104"/>
            <a:ext cx="2706121" cy="905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Low representation provinces: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Free State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North West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Northern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lag behind — possibly due to lower data capture, smaller population, or limited access</a:t>
            </a:r>
            <a:r>
              <a:rPr lang="en-US" sz="1050" dirty="0"/>
              <a:t>.</a:t>
            </a:r>
          </a:p>
        </p:txBody>
      </p:sp>
      <p:sp>
        <p:nvSpPr>
          <p:cNvPr id="961" name="Google Shape;961;p27"/>
          <p:cNvSpPr txBox="1"/>
          <p:nvPr/>
        </p:nvSpPr>
        <p:spPr>
          <a:xfrm flipH="1">
            <a:off x="5392125" y="1976097"/>
            <a:ext cx="2724692" cy="967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Moderate participation provinces: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Mpumalanga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Eastern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and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Limpopo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show fair engagement, representing diverse but smaller audiences</a:t>
            </a:r>
            <a:r>
              <a:rPr lang="en-US" sz="1050" dirty="0"/>
              <a:t>.</a:t>
            </a:r>
          </a:p>
        </p:txBody>
      </p:sp>
      <p:sp>
        <p:nvSpPr>
          <p:cNvPr id="965" name="Google Shape;965;p27"/>
          <p:cNvSpPr txBox="1"/>
          <p:nvPr/>
        </p:nvSpPr>
        <p:spPr>
          <a:xfrm flipH="1">
            <a:off x="8382000" y="1448675"/>
            <a:ext cx="667656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6" name="Google Shape;966;p27"/>
          <p:cNvSpPr txBox="1"/>
          <p:nvPr/>
        </p:nvSpPr>
        <p:spPr>
          <a:xfrm flipH="1">
            <a:off x="8280399" y="3776900"/>
            <a:ext cx="769254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 flipH="1">
            <a:off x="8178799" y="2614876"/>
            <a:ext cx="870855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8" name="Google Shape;968;p27"/>
          <p:cNvSpPr/>
          <p:nvPr/>
        </p:nvSpPr>
        <p:spPr>
          <a:xfrm>
            <a:off x="4654808" y="4290419"/>
            <a:ext cx="367432" cy="345043"/>
          </a:xfrm>
          <a:custGeom>
            <a:avLst/>
            <a:gdLst/>
            <a:ahLst/>
            <a:cxnLst/>
            <a:rect l="l" t="t" r="r" b="b"/>
            <a:pathLst>
              <a:path w="208768" h="196047" extrusionOk="0">
                <a:moveTo>
                  <a:pt x="175756" y="79854"/>
                </a:moveTo>
                <a:cubicBezTo>
                  <a:pt x="180257" y="79854"/>
                  <a:pt x="183911" y="83508"/>
                  <a:pt x="183911" y="88009"/>
                </a:cubicBezTo>
                <a:cubicBezTo>
                  <a:pt x="183911" y="92511"/>
                  <a:pt x="180257" y="96164"/>
                  <a:pt x="175756" y="96164"/>
                </a:cubicBezTo>
                <a:cubicBezTo>
                  <a:pt x="171222" y="96164"/>
                  <a:pt x="167601" y="92511"/>
                  <a:pt x="167601" y="88009"/>
                </a:cubicBezTo>
                <a:cubicBezTo>
                  <a:pt x="167601" y="83508"/>
                  <a:pt x="171222" y="79854"/>
                  <a:pt x="175756" y="79854"/>
                </a:cubicBezTo>
                <a:close/>
                <a:moveTo>
                  <a:pt x="175756" y="108397"/>
                </a:moveTo>
                <a:cubicBezTo>
                  <a:pt x="180257" y="108397"/>
                  <a:pt x="183911" y="112050"/>
                  <a:pt x="183911" y="116552"/>
                </a:cubicBezTo>
                <a:cubicBezTo>
                  <a:pt x="183911" y="121053"/>
                  <a:pt x="180257" y="124707"/>
                  <a:pt x="175756" y="124707"/>
                </a:cubicBezTo>
                <a:cubicBezTo>
                  <a:pt x="171222" y="124707"/>
                  <a:pt x="167601" y="121053"/>
                  <a:pt x="167601" y="116552"/>
                </a:cubicBezTo>
                <a:cubicBezTo>
                  <a:pt x="167601" y="112050"/>
                  <a:pt x="171222" y="108397"/>
                  <a:pt x="175756" y="108397"/>
                </a:cubicBezTo>
                <a:close/>
                <a:moveTo>
                  <a:pt x="175756" y="136939"/>
                </a:moveTo>
                <a:cubicBezTo>
                  <a:pt x="180257" y="136939"/>
                  <a:pt x="183911" y="140592"/>
                  <a:pt x="183911" y="145094"/>
                </a:cubicBezTo>
                <a:cubicBezTo>
                  <a:pt x="183911" y="149596"/>
                  <a:pt x="180257" y="153249"/>
                  <a:pt x="175756" y="153249"/>
                </a:cubicBezTo>
                <a:cubicBezTo>
                  <a:pt x="171222" y="153249"/>
                  <a:pt x="167601" y="149596"/>
                  <a:pt x="167601" y="145094"/>
                </a:cubicBezTo>
                <a:cubicBezTo>
                  <a:pt x="167601" y="140592"/>
                  <a:pt x="171222" y="136939"/>
                  <a:pt x="175756" y="136939"/>
                </a:cubicBezTo>
                <a:close/>
                <a:moveTo>
                  <a:pt x="83588" y="62647"/>
                </a:moveTo>
                <a:cubicBezTo>
                  <a:pt x="101285" y="62647"/>
                  <a:pt x="118981" y="63903"/>
                  <a:pt x="136677" y="66415"/>
                </a:cubicBezTo>
                <a:cubicBezTo>
                  <a:pt x="141994" y="99850"/>
                  <a:pt x="141994" y="133253"/>
                  <a:pt x="136677" y="166688"/>
                </a:cubicBezTo>
                <a:cubicBezTo>
                  <a:pt x="118981" y="169184"/>
                  <a:pt x="101285" y="170432"/>
                  <a:pt x="83588" y="170432"/>
                </a:cubicBezTo>
                <a:cubicBezTo>
                  <a:pt x="65892" y="170432"/>
                  <a:pt x="48196" y="169184"/>
                  <a:pt x="30500" y="166688"/>
                </a:cubicBezTo>
                <a:cubicBezTo>
                  <a:pt x="25183" y="133253"/>
                  <a:pt x="25183" y="99850"/>
                  <a:pt x="30500" y="66415"/>
                </a:cubicBezTo>
                <a:cubicBezTo>
                  <a:pt x="48196" y="63903"/>
                  <a:pt x="65892" y="62647"/>
                  <a:pt x="83588" y="62647"/>
                </a:cubicBezTo>
                <a:close/>
                <a:moveTo>
                  <a:pt x="57639" y="1"/>
                </a:moveTo>
                <a:lnTo>
                  <a:pt x="48995" y="8645"/>
                </a:lnTo>
                <a:lnTo>
                  <a:pt x="77374" y="37024"/>
                </a:lnTo>
                <a:lnTo>
                  <a:pt x="0" y="37024"/>
                </a:lnTo>
                <a:lnTo>
                  <a:pt x="0" y="196046"/>
                </a:lnTo>
                <a:lnTo>
                  <a:pt x="208767" y="196046"/>
                </a:lnTo>
                <a:lnTo>
                  <a:pt x="208767" y="37024"/>
                </a:lnTo>
                <a:lnTo>
                  <a:pt x="131393" y="37024"/>
                </a:lnTo>
                <a:lnTo>
                  <a:pt x="159772" y="8645"/>
                </a:lnTo>
                <a:lnTo>
                  <a:pt x="151128" y="1"/>
                </a:lnTo>
                <a:lnTo>
                  <a:pt x="114072" y="37024"/>
                </a:lnTo>
                <a:lnTo>
                  <a:pt x="94695" y="37024"/>
                </a:lnTo>
                <a:lnTo>
                  <a:pt x="576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4640905" y="920001"/>
            <a:ext cx="263491" cy="385310"/>
            <a:chOff x="2576950" y="1879700"/>
            <a:chExt cx="2446525" cy="3577625"/>
          </a:xfrm>
        </p:grpSpPr>
        <p:sp>
          <p:nvSpPr>
            <p:cNvPr id="970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7"/>
          <p:cNvSpPr/>
          <p:nvPr/>
        </p:nvSpPr>
        <p:spPr>
          <a:xfrm>
            <a:off x="4638522" y="2211812"/>
            <a:ext cx="323321" cy="322485"/>
          </a:xfrm>
          <a:custGeom>
            <a:avLst/>
            <a:gdLst/>
            <a:ahLst/>
            <a:cxnLst/>
            <a:rect l="l" t="t" r="r" b="b"/>
            <a:pathLst>
              <a:path w="12445" h="12414" extrusionOk="0">
                <a:moveTo>
                  <a:pt x="7026" y="1670"/>
                </a:moveTo>
                <a:cubicBezTo>
                  <a:pt x="7278" y="1670"/>
                  <a:pt x="7467" y="1859"/>
                  <a:pt x="7467" y="2111"/>
                </a:cubicBezTo>
                <a:cubicBezTo>
                  <a:pt x="7467" y="2332"/>
                  <a:pt x="7278" y="2490"/>
                  <a:pt x="7026" y="2490"/>
                </a:cubicBezTo>
                <a:lnTo>
                  <a:pt x="2080" y="2490"/>
                </a:lnTo>
                <a:cubicBezTo>
                  <a:pt x="1828" y="2490"/>
                  <a:pt x="1639" y="2300"/>
                  <a:pt x="1639" y="2111"/>
                </a:cubicBezTo>
                <a:cubicBezTo>
                  <a:pt x="1639" y="1828"/>
                  <a:pt x="1828" y="1670"/>
                  <a:pt x="2080" y="1670"/>
                </a:cubicBezTo>
                <a:close/>
                <a:moveTo>
                  <a:pt x="7026" y="4159"/>
                </a:moveTo>
                <a:cubicBezTo>
                  <a:pt x="7278" y="4159"/>
                  <a:pt x="7467" y="4348"/>
                  <a:pt x="7467" y="4537"/>
                </a:cubicBezTo>
                <a:cubicBezTo>
                  <a:pt x="7467" y="4789"/>
                  <a:pt x="7278" y="4978"/>
                  <a:pt x="7026" y="4978"/>
                </a:cubicBezTo>
                <a:lnTo>
                  <a:pt x="2080" y="4978"/>
                </a:lnTo>
                <a:cubicBezTo>
                  <a:pt x="1828" y="4978"/>
                  <a:pt x="1639" y="4789"/>
                  <a:pt x="1639" y="4537"/>
                </a:cubicBezTo>
                <a:cubicBezTo>
                  <a:pt x="1639" y="4317"/>
                  <a:pt x="1828" y="4159"/>
                  <a:pt x="2080" y="4159"/>
                </a:cubicBezTo>
                <a:close/>
                <a:moveTo>
                  <a:pt x="7026" y="6648"/>
                </a:moveTo>
                <a:cubicBezTo>
                  <a:pt x="7278" y="6648"/>
                  <a:pt x="7467" y="6837"/>
                  <a:pt x="7467" y="7058"/>
                </a:cubicBezTo>
                <a:cubicBezTo>
                  <a:pt x="7467" y="7310"/>
                  <a:pt x="7278" y="7467"/>
                  <a:pt x="7026" y="7467"/>
                </a:cubicBezTo>
                <a:lnTo>
                  <a:pt x="2080" y="7467"/>
                </a:lnTo>
                <a:cubicBezTo>
                  <a:pt x="1828" y="7467"/>
                  <a:pt x="1639" y="7278"/>
                  <a:pt x="1639" y="7058"/>
                </a:cubicBezTo>
                <a:cubicBezTo>
                  <a:pt x="1639" y="6806"/>
                  <a:pt x="1828" y="6648"/>
                  <a:pt x="2080" y="6648"/>
                </a:cubicBezTo>
                <a:close/>
                <a:moveTo>
                  <a:pt x="7026" y="9106"/>
                </a:moveTo>
                <a:cubicBezTo>
                  <a:pt x="7278" y="9106"/>
                  <a:pt x="7467" y="9295"/>
                  <a:pt x="7467" y="9515"/>
                </a:cubicBezTo>
                <a:cubicBezTo>
                  <a:pt x="7467" y="9736"/>
                  <a:pt x="7278" y="9893"/>
                  <a:pt x="7026" y="9893"/>
                </a:cubicBezTo>
                <a:lnTo>
                  <a:pt x="2080" y="9893"/>
                </a:lnTo>
                <a:cubicBezTo>
                  <a:pt x="1828" y="9893"/>
                  <a:pt x="1639" y="9704"/>
                  <a:pt x="1639" y="9515"/>
                </a:cubicBezTo>
                <a:cubicBezTo>
                  <a:pt x="1639" y="9263"/>
                  <a:pt x="1828" y="9106"/>
                  <a:pt x="2080" y="9106"/>
                </a:cubicBezTo>
                <a:close/>
                <a:moveTo>
                  <a:pt x="11500" y="10775"/>
                </a:moveTo>
                <a:cubicBezTo>
                  <a:pt x="11342" y="11248"/>
                  <a:pt x="10870" y="11594"/>
                  <a:pt x="10303" y="11594"/>
                </a:cubicBezTo>
                <a:cubicBezTo>
                  <a:pt x="9767" y="11594"/>
                  <a:pt x="9326" y="11248"/>
                  <a:pt x="9137" y="10775"/>
                </a:cubicBezTo>
                <a:close/>
                <a:moveTo>
                  <a:pt x="1261" y="1"/>
                </a:moveTo>
                <a:cubicBezTo>
                  <a:pt x="568" y="1"/>
                  <a:pt x="32" y="568"/>
                  <a:pt x="32" y="1229"/>
                </a:cubicBezTo>
                <a:lnTo>
                  <a:pt x="32" y="10334"/>
                </a:lnTo>
                <a:cubicBezTo>
                  <a:pt x="0" y="11468"/>
                  <a:pt x="946" y="12414"/>
                  <a:pt x="2080" y="12414"/>
                </a:cubicBezTo>
                <a:lnTo>
                  <a:pt x="10334" y="12414"/>
                </a:lnTo>
                <a:cubicBezTo>
                  <a:pt x="11500" y="12414"/>
                  <a:pt x="12445" y="11468"/>
                  <a:pt x="12445" y="10334"/>
                </a:cubicBezTo>
                <a:cubicBezTo>
                  <a:pt x="12445" y="10082"/>
                  <a:pt x="12224" y="9893"/>
                  <a:pt x="12004" y="9893"/>
                </a:cubicBezTo>
                <a:lnTo>
                  <a:pt x="9074" y="9893"/>
                </a:lnTo>
                <a:lnTo>
                  <a:pt x="9074" y="1229"/>
                </a:lnTo>
                <a:cubicBezTo>
                  <a:pt x="9074" y="568"/>
                  <a:pt x="8538" y="1"/>
                  <a:pt x="7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2551049088"/>
              </p:ext>
            </p:extLst>
          </p:nvPr>
        </p:nvGraphicFramePr>
        <p:xfrm>
          <a:off x="162826" y="647700"/>
          <a:ext cx="3914173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509260" y="4160373"/>
            <a:ext cx="335280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>
                <a:latin typeface="Fahkwang" panose="020B0604020202020204" charset="-34"/>
                <a:cs typeface="Fahkwang" panose="020B0604020202020204" charset="-34"/>
              </a:rPr>
              <a:t>Geographical spread pattern:</a:t>
            </a:r>
            <a:endParaRPr lang="en-US" sz="105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High in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urban/metropolitan provinces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Moderate in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rural or border provinces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Low in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less-populated regions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endParaRPr lang="en-ZA" sz="1050">
              <a:latin typeface="Fahkwang" panose="020B0604020202020204" charset="-34"/>
              <a:cs typeface="Fahkwang" panose="020B0604020202020204" charset="-34"/>
            </a:endParaRPr>
          </a:p>
        </p:txBody>
      </p:sp>
      <p:grpSp>
        <p:nvGrpSpPr>
          <p:cNvPr id="26" name="Google Shape;969;p27"/>
          <p:cNvGrpSpPr/>
          <p:nvPr/>
        </p:nvGrpSpPr>
        <p:grpSpPr>
          <a:xfrm>
            <a:off x="4698352" y="3212017"/>
            <a:ext cx="263491" cy="385310"/>
            <a:chOff x="2576950" y="1879700"/>
            <a:chExt cx="2446525" cy="3577625"/>
          </a:xfrm>
        </p:grpSpPr>
        <p:sp>
          <p:nvSpPr>
            <p:cNvPr id="27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4388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/>
          <p:nvPr/>
        </p:nvSpPr>
        <p:spPr>
          <a:xfrm>
            <a:off x="14935200" y="3623288"/>
            <a:ext cx="10850" cy="1675"/>
          </a:xfrm>
          <a:custGeom>
            <a:avLst/>
            <a:gdLst/>
            <a:ahLst/>
            <a:cxnLst/>
            <a:rect l="l" t="t" r="r" b="b"/>
            <a:pathLst>
              <a:path w="434" h="67" fill="none" extrusionOk="0">
                <a:moveTo>
                  <a:pt x="1" y="67"/>
                </a:moveTo>
                <a:cubicBezTo>
                  <a:pt x="134" y="34"/>
                  <a:pt x="301" y="34"/>
                  <a:pt x="434" y="0"/>
                </a:cubicBezTo>
              </a:path>
            </a:pathLst>
          </a:custGeom>
          <a:noFill/>
          <a:ln w="31700" cap="rnd" cmpd="sng">
            <a:solidFill>
              <a:srgbClr val="9BE4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 txBox="1"/>
          <p:nvPr/>
        </p:nvSpPr>
        <p:spPr>
          <a:xfrm flipH="1">
            <a:off x="5354520" y="1638157"/>
            <a:ext cx="3027480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Youth-driven trend: Almost half of users are Youth — suggesting strong engagement among young adults.</a:t>
            </a:r>
            <a:endParaRPr lang="en-ZA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0" name="Google Shape;960;p27"/>
          <p:cNvSpPr txBox="1"/>
          <p:nvPr/>
        </p:nvSpPr>
        <p:spPr>
          <a:xfrm flipH="1">
            <a:off x="5309466" y="3505242"/>
            <a:ext cx="2788780" cy="163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Regional dominance: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Gauteng is far ahead, contributing ~38% of total users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Opportunity areas: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Northern Cape and North West show potential for outreach or awareness efforts.</a:t>
            </a:r>
            <a:endParaRPr lang="en-ZA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1" name="Google Shape;961;p27"/>
          <p:cNvSpPr txBox="1"/>
          <p:nvPr/>
        </p:nvSpPr>
        <p:spPr>
          <a:xfrm flipH="1">
            <a:off x="5354519" y="2614887"/>
            <a:ext cx="2724692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Adult group is second-largest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showing broad cross-generational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participation</a:t>
            </a:r>
            <a:r>
              <a:rPr lang="en-ZA" sz="105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r>
              <a:rPr lang="en-US" sz="1050" b="1" dirty="0"/>
              <a:t>Seniors</a:t>
            </a:r>
            <a:r>
              <a:rPr lang="en-US" sz="1050" dirty="0"/>
              <a:t> and </a:t>
            </a:r>
            <a:r>
              <a:rPr lang="en-US" sz="1050" b="1" dirty="0"/>
              <a:t>Kids</a:t>
            </a:r>
            <a:r>
              <a:rPr lang="en-US" sz="1050" dirty="0"/>
              <a:t> make up very small portions.</a:t>
            </a:r>
            <a:endParaRPr lang="en-ZA" sz="105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5" name="Google Shape;965;p27"/>
          <p:cNvSpPr txBox="1"/>
          <p:nvPr/>
        </p:nvSpPr>
        <p:spPr>
          <a:xfrm flipH="1">
            <a:off x="8382000" y="1448675"/>
            <a:ext cx="667656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 flipH="1">
            <a:off x="8178799" y="2614876"/>
            <a:ext cx="870855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8" name="Google Shape;968;p27"/>
          <p:cNvSpPr/>
          <p:nvPr/>
        </p:nvSpPr>
        <p:spPr>
          <a:xfrm>
            <a:off x="4532043" y="4189550"/>
            <a:ext cx="367432" cy="345043"/>
          </a:xfrm>
          <a:custGeom>
            <a:avLst/>
            <a:gdLst/>
            <a:ahLst/>
            <a:cxnLst/>
            <a:rect l="l" t="t" r="r" b="b"/>
            <a:pathLst>
              <a:path w="208768" h="196047" extrusionOk="0">
                <a:moveTo>
                  <a:pt x="175756" y="79854"/>
                </a:moveTo>
                <a:cubicBezTo>
                  <a:pt x="180257" y="79854"/>
                  <a:pt x="183911" y="83508"/>
                  <a:pt x="183911" y="88009"/>
                </a:cubicBezTo>
                <a:cubicBezTo>
                  <a:pt x="183911" y="92511"/>
                  <a:pt x="180257" y="96164"/>
                  <a:pt x="175756" y="96164"/>
                </a:cubicBezTo>
                <a:cubicBezTo>
                  <a:pt x="171222" y="96164"/>
                  <a:pt x="167601" y="92511"/>
                  <a:pt x="167601" y="88009"/>
                </a:cubicBezTo>
                <a:cubicBezTo>
                  <a:pt x="167601" y="83508"/>
                  <a:pt x="171222" y="79854"/>
                  <a:pt x="175756" y="79854"/>
                </a:cubicBezTo>
                <a:close/>
                <a:moveTo>
                  <a:pt x="175756" y="108397"/>
                </a:moveTo>
                <a:cubicBezTo>
                  <a:pt x="180257" y="108397"/>
                  <a:pt x="183911" y="112050"/>
                  <a:pt x="183911" y="116552"/>
                </a:cubicBezTo>
                <a:cubicBezTo>
                  <a:pt x="183911" y="121053"/>
                  <a:pt x="180257" y="124707"/>
                  <a:pt x="175756" y="124707"/>
                </a:cubicBezTo>
                <a:cubicBezTo>
                  <a:pt x="171222" y="124707"/>
                  <a:pt x="167601" y="121053"/>
                  <a:pt x="167601" y="116552"/>
                </a:cubicBezTo>
                <a:cubicBezTo>
                  <a:pt x="167601" y="112050"/>
                  <a:pt x="171222" y="108397"/>
                  <a:pt x="175756" y="108397"/>
                </a:cubicBezTo>
                <a:close/>
                <a:moveTo>
                  <a:pt x="175756" y="136939"/>
                </a:moveTo>
                <a:cubicBezTo>
                  <a:pt x="180257" y="136939"/>
                  <a:pt x="183911" y="140592"/>
                  <a:pt x="183911" y="145094"/>
                </a:cubicBezTo>
                <a:cubicBezTo>
                  <a:pt x="183911" y="149596"/>
                  <a:pt x="180257" y="153249"/>
                  <a:pt x="175756" y="153249"/>
                </a:cubicBezTo>
                <a:cubicBezTo>
                  <a:pt x="171222" y="153249"/>
                  <a:pt x="167601" y="149596"/>
                  <a:pt x="167601" y="145094"/>
                </a:cubicBezTo>
                <a:cubicBezTo>
                  <a:pt x="167601" y="140592"/>
                  <a:pt x="171222" y="136939"/>
                  <a:pt x="175756" y="136939"/>
                </a:cubicBezTo>
                <a:close/>
                <a:moveTo>
                  <a:pt x="83588" y="62647"/>
                </a:moveTo>
                <a:cubicBezTo>
                  <a:pt x="101285" y="62647"/>
                  <a:pt x="118981" y="63903"/>
                  <a:pt x="136677" y="66415"/>
                </a:cubicBezTo>
                <a:cubicBezTo>
                  <a:pt x="141994" y="99850"/>
                  <a:pt x="141994" y="133253"/>
                  <a:pt x="136677" y="166688"/>
                </a:cubicBezTo>
                <a:cubicBezTo>
                  <a:pt x="118981" y="169184"/>
                  <a:pt x="101285" y="170432"/>
                  <a:pt x="83588" y="170432"/>
                </a:cubicBezTo>
                <a:cubicBezTo>
                  <a:pt x="65892" y="170432"/>
                  <a:pt x="48196" y="169184"/>
                  <a:pt x="30500" y="166688"/>
                </a:cubicBezTo>
                <a:cubicBezTo>
                  <a:pt x="25183" y="133253"/>
                  <a:pt x="25183" y="99850"/>
                  <a:pt x="30500" y="66415"/>
                </a:cubicBezTo>
                <a:cubicBezTo>
                  <a:pt x="48196" y="63903"/>
                  <a:pt x="65892" y="62647"/>
                  <a:pt x="83588" y="62647"/>
                </a:cubicBezTo>
                <a:close/>
                <a:moveTo>
                  <a:pt x="57639" y="1"/>
                </a:moveTo>
                <a:lnTo>
                  <a:pt x="48995" y="8645"/>
                </a:lnTo>
                <a:lnTo>
                  <a:pt x="77374" y="37024"/>
                </a:lnTo>
                <a:lnTo>
                  <a:pt x="0" y="37024"/>
                </a:lnTo>
                <a:lnTo>
                  <a:pt x="0" y="196046"/>
                </a:lnTo>
                <a:lnTo>
                  <a:pt x="208767" y="196046"/>
                </a:lnTo>
                <a:lnTo>
                  <a:pt x="208767" y="37024"/>
                </a:lnTo>
                <a:lnTo>
                  <a:pt x="131393" y="37024"/>
                </a:lnTo>
                <a:lnTo>
                  <a:pt x="159772" y="8645"/>
                </a:lnTo>
                <a:lnTo>
                  <a:pt x="151128" y="1"/>
                </a:lnTo>
                <a:lnTo>
                  <a:pt x="114072" y="37024"/>
                </a:lnTo>
                <a:lnTo>
                  <a:pt x="94695" y="37024"/>
                </a:lnTo>
                <a:lnTo>
                  <a:pt x="576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4613627" y="1904861"/>
            <a:ext cx="263491" cy="385310"/>
            <a:chOff x="2576950" y="1879700"/>
            <a:chExt cx="2446525" cy="3577625"/>
          </a:xfrm>
        </p:grpSpPr>
        <p:sp>
          <p:nvSpPr>
            <p:cNvPr id="970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7"/>
          <p:cNvSpPr/>
          <p:nvPr/>
        </p:nvSpPr>
        <p:spPr>
          <a:xfrm>
            <a:off x="4613627" y="2885963"/>
            <a:ext cx="323321" cy="322485"/>
          </a:xfrm>
          <a:custGeom>
            <a:avLst/>
            <a:gdLst/>
            <a:ahLst/>
            <a:cxnLst/>
            <a:rect l="l" t="t" r="r" b="b"/>
            <a:pathLst>
              <a:path w="12445" h="12414" extrusionOk="0">
                <a:moveTo>
                  <a:pt x="7026" y="1670"/>
                </a:moveTo>
                <a:cubicBezTo>
                  <a:pt x="7278" y="1670"/>
                  <a:pt x="7467" y="1859"/>
                  <a:pt x="7467" y="2111"/>
                </a:cubicBezTo>
                <a:cubicBezTo>
                  <a:pt x="7467" y="2332"/>
                  <a:pt x="7278" y="2490"/>
                  <a:pt x="7026" y="2490"/>
                </a:cubicBezTo>
                <a:lnTo>
                  <a:pt x="2080" y="2490"/>
                </a:lnTo>
                <a:cubicBezTo>
                  <a:pt x="1828" y="2490"/>
                  <a:pt x="1639" y="2300"/>
                  <a:pt x="1639" y="2111"/>
                </a:cubicBezTo>
                <a:cubicBezTo>
                  <a:pt x="1639" y="1828"/>
                  <a:pt x="1828" y="1670"/>
                  <a:pt x="2080" y="1670"/>
                </a:cubicBezTo>
                <a:close/>
                <a:moveTo>
                  <a:pt x="7026" y="4159"/>
                </a:moveTo>
                <a:cubicBezTo>
                  <a:pt x="7278" y="4159"/>
                  <a:pt x="7467" y="4348"/>
                  <a:pt x="7467" y="4537"/>
                </a:cubicBezTo>
                <a:cubicBezTo>
                  <a:pt x="7467" y="4789"/>
                  <a:pt x="7278" y="4978"/>
                  <a:pt x="7026" y="4978"/>
                </a:cubicBezTo>
                <a:lnTo>
                  <a:pt x="2080" y="4978"/>
                </a:lnTo>
                <a:cubicBezTo>
                  <a:pt x="1828" y="4978"/>
                  <a:pt x="1639" y="4789"/>
                  <a:pt x="1639" y="4537"/>
                </a:cubicBezTo>
                <a:cubicBezTo>
                  <a:pt x="1639" y="4317"/>
                  <a:pt x="1828" y="4159"/>
                  <a:pt x="2080" y="4159"/>
                </a:cubicBezTo>
                <a:close/>
                <a:moveTo>
                  <a:pt x="7026" y="6648"/>
                </a:moveTo>
                <a:cubicBezTo>
                  <a:pt x="7278" y="6648"/>
                  <a:pt x="7467" y="6837"/>
                  <a:pt x="7467" y="7058"/>
                </a:cubicBezTo>
                <a:cubicBezTo>
                  <a:pt x="7467" y="7310"/>
                  <a:pt x="7278" y="7467"/>
                  <a:pt x="7026" y="7467"/>
                </a:cubicBezTo>
                <a:lnTo>
                  <a:pt x="2080" y="7467"/>
                </a:lnTo>
                <a:cubicBezTo>
                  <a:pt x="1828" y="7467"/>
                  <a:pt x="1639" y="7278"/>
                  <a:pt x="1639" y="7058"/>
                </a:cubicBezTo>
                <a:cubicBezTo>
                  <a:pt x="1639" y="6806"/>
                  <a:pt x="1828" y="6648"/>
                  <a:pt x="2080" y="6648"/>
                </a:cubicBezTo>
                <a:close/>
                <a:moveTo>
                  <a:pt x="7026" y="9106"/>
                </a:moveTo>
                <a:cubicBezTo>
                  <a:pt x="7278" y="9106"/>
                  <a:pt x="7467" y="9295"/>
                  <a:pt x="7467" y="9515"/>
                </a:cubicBezTo>
                <a:cubicBezTo>
                  <a:pt x="7467" y="9736"/>
                  <a:pt x="7278" y="9893"/>
                  <a:pt x="7026" y="9893"/>
                </a:cubicBezTo>
                <a:lnTo>
                  <a:pt x="2080" y="9893"/>
                </a:lnTo>
                <a:cubicBezTo>
                  <a:pt x="1828" y="9893"/>
                  <a:pt x="1639" y="9704"/>
                  <a:pt x="1639" y="9515"/>
                </a:cubicBezTo>
                <a:cubicBezTo>
                  <a:pt x="1639" y="9263"/>
                  <a:pt x="1828" y="9106"/>
                  <a:pt x="2080" y="9106"/>
                </a:cubicBezTo>
                <a:close/>
                <a:moveTo>
                  <a:pt x="11500" y="10775"/>
                </a:moveTo>
                <a:cubicBezTo>
                  <a:pt x="11342" y="11248"/>
                  <a:pt x="10870" y="11594"/>
                  <a:pt x="10303" y="11594"/>
                </a:cubicBezTo>
                <a:cubicBezTo>
                  <a:pt x="9767" y="11594"/>
                  <a:pt x="9326" y="11248"/>
                  <a:pt x="9137" y="10775"/>
                </a:cubicBezTo>
                <a:close/>
                <a:moveTo>
                  <a:pt x="1261" y="1"/>
                </a:moveTo>
                <a:cubicBezTo>
                  <a:pt x="568" y="1"/>
                  <a:pt x="32" y="568"/>
                  <a:pt x="32" y="1229"/>
                </a:cubicBezTo>
                <a:lnTo>
                  <a:pt x="32" y="10334"/>
                </a:lnTo>
                <a:cubicBezTo>
                  <a:pt x="0" y="11468"/>
                  <a:pt x="946" y="12414"/>
                  <a:pt x="2080" y="12414"/>
                </a:cubicBezTo>
                <a:lnTo>
                  <a:pt x="10334" y="12414"/>
                </a:lnTo>
                <a:cubicBezTo>
                  <a:pt x="11500" y="12414"/>
                  <a:pt x="12445" y="11468"/>
                  <a:pt x="12445" y="10334"/>
                </a:cubicBezTo>
                <a:cubicBezTo>
                  <a:pt x="12445" y="10082"/>
                  <a:pt x="12224" y="9893"/>
                  <a:pt x="12004" y="9893"/>
                </a:cubicBezTo>
                <a:lnTo>
                  <a:pt x="9074" y="9893"/>
                </a:lnTo>
                <a:lnTo>
                  <a:pt x="9074" y="1229"/>
                </a:lnTo>
                <a:cubicBezTo>
                  <a:pt x="9074" y="568"/>
                  <a:pt x="8538" y="1"/>
                  <a:pt x="7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2344693189"/>
              </p:ext>
            </p:extLst>
          </p:nvPr>
        </p:nvGraphicFramePr>
        <p:xfrm>
          <a:off x="162826" y="778178"/>
          <a:ext cx="3914173" cy="4136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481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255">
          <a:extLst>
            <a:ext uri="{FF2B5EF4-FFF2-40B4-BE49-F238E27FC236}">
              <a16:creationId xmlns:a16="http://schemas.microsoft.com/office/drawing/2014/main" id="{E408261F-9B57-DFD6-7E54-2E0692B8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>
            <a:extLst>
              <a:ext uri="{FF2B5EF4-FFF2-40B4-BE49-F238E27FC236}">
                <a16:creationId xmlns:a16="http://schemas.microsoft.com/office/drawing/2014/main" id="{5F2850E6-F751-36D9-58CE-5D053C14EC52}"/>
              </a:ext>
            </a:extLst>
          </p:cNvPr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>
            <a:extLst>
              <a:ext uri="{FF2B5EF4-FFF2-40B4-BE49-F238E27FC236}">
                <a16:creationId xmlns:a16="http://schemas.microsoft.com/office/drawing/2014/main" id="{B872AF9E-CE23-1D3C-FF9E-3F881A23FF46}"/>
              </a:ext>
            </a:extLst>
          </p:cNvPr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>
            <a:extLst>
              <a:ext uri="{FF2B5EF4-FFF2-40B4-BE49-F238E27FC236}">
                <a16:creationId xmlns:a16="http://schemas.microsoft.com/office/drawing/2014/main" id="{644CD991-0C99-034C-A306-5515DB7A9C95}"/>
              </a:ext>
            </a:extLst>
          </p:cNvPr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0" name="Google Shape;280;p20">
            <a:extLst>
              <a:ext uri="{FF2B5EF4-FFF2-40B4-BE49-F238E27FC236}">
                <a16:creationId xmlns:a16="http://schemas.microsoft.com/office/drawing/2014/main" id="{9BFFC57C-7AD0-86C5-7D1D-BC5693F71CE0}"/>
              </a:ext>
            </a:extLst>
          </p:cNvPr>
          <p:cNvSpPr txBox="1"/>
          <p:nvPr/>
        </p:nvSpPr>
        <p:spPr>
          <a:xfrm>
            <a:off x="3743775" y="1537025"/>
            <a:ext cx="3439200" cy="9952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Target audience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Primarily male youth &amp; adults.</a:t>
            </a:r>
          </a:p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alignment: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Focus programming and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promotions on genres that resonate strongly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with young men and adult males (e.g., sports</a:t>
            </a:r>
          </a:p>
        </p:txBody>
      </p:sp>
      <p:sp>
        <p:nvSpPr>
          <p:cNvPr id="281" name="Google Shape;281;p20">
            <a:extLst>
              <a:ext uri="{FF2B5EF4-FFF2-40B4-BE49-F238E27FC236}">
                <a16:creationId xmlns:a16="http://schemas.microsoft.com/office/drawing/2014/main" id="{77871A00-0ECC-F43F-F2B8-4B330CF03AAF}"/>
              </a:ext>
            </a:extLst>
          </p:cNvPr>
          <p:cNvSpPr txBox="1"/>
          <p:nvPr/>
        </p:nvSpPr>
        <p:spPr>
          <a:xfrm>
            <a:off x="3743775" y="3681125"/>
            <a:ext cx="34419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Balanced programming 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Add shows parents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are likely to co-view with kids (cartoons, family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movies, edutainment) to attract households</a:t>
            </a:r>
            <a:r>
              <a:rPr lang="en-ZA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2" name="Google Shape;282;p20">
            <a:extLst>
              <a:ext uri="{FF2B5EF4-FFF2-40B4-BE49-F238E27FC236}">
                <a16:creationId xmlns:a16="http://schemas.microsoft.com/office/drawing/2014/main" id="{7395E318-9DBC-148E-C8D5-02269580033D}"/>
              </a:ext>
            </a:extLst>
          </p:cNvPr>
          <p:cNvSpPr txBox="1"/>
          <p:nvPr/>
        </p:nvSpPr>
        <p:spPr>
          <a:xfrm>
            <a:off x="3742425" y="2694031"/>
            <a:ext cx="34419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Female focused content: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Introduce genres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with strong female appeal (drama, lifestyle,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music, talk shows).</a:t>
            </a:r>
            <a:endParaRPr sz="1100" dirty="0">
              <a:solidFill>
                <a:schemeClr val="tx1"/>
              </a:solidFill>
              <a:latin typeface="Fahkwang" panose="020B0604020202020204" charset="-34"/>
              <a:ea typeface="Roboto"/>
              <a:cs typeface="Fahkwang" panose="020B0604020202020204" charset="-34"/>
              <a:sym typeface="Roboto"/>
            </a:endParaRPr>
          </a:p>
        </p:txBody>
      </p:sp>
      <p:sp>
        <p:nvSpPr>
          <p:cNvPr id="283" name="Google Shape;283;p20">
            <a:extLst>
              <a:ext uri="{FF2B5EF4-FFF2-40B4-BE49-F238E27FC236}">
                <a16:creationId xmlns:a16="http://schemas.microsoft.com/office/drawing/2014/main" id="{DB3A62A6-F33F-8398-6D8D-555BB988F761}"/>
              </a:ext>
            </a:extLst>
          </p:cNvPr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>
            <a:extLst>
              <a:ext uri="{FF2B5EF4-FFF2-40B4-BE49-F238E27FC236}">
                <a16:creationId xmlns:a16="http://schemas.microsoft.com/office/drawing/2014/main" id="{09423CD0-D36E-BBE8-4EAD-68958EB6CF1D}"/>
              </a:ext>
            </a:extLst>
          </p:cNvPr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>
            <a:extLst>
              <a:ext uri="{FF2B5EF4-FFF2-40B4-BE49-F238E27FC236}">
                <a16:creationId xmlns:a16="http://schemas.microsoft.com/office/drawing/2014/main" id="{23E9AE75-F1C9-9E1F-BDF7-F94BDD3E4ABB}"/>
              </a:ext>
            </a:extLst>
          </p:cNvPr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45E08-EFA6-7546-61E3-8A56D6EEC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0490991"/>
              </p:ext>
            </p:extLst>
          </p:nvPr>
        </p:nvGraphicFramePr>
        <p:xfrm>
          <a:off x="187501" y="869795"/>
          <a:ext cx="2871624" cy="3769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963" y="116139"/>
            <a:ext cx="713294" cy="67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"/>
          <p:cNvSpPr/>
          <p:nvPr/>
        </p:nvSpPr>
        <p:spPr>
          <a:xfrm>
            <a:off x="6965002" y="2368895"/>
            <a:ext cx="1828800" cy="1152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050" b="1" dirty="0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Prioritize </a:t>
            </a:r>
            <a:r>
              <a:rPr lang="en-US" sz="105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for the Black audience</a:t>
            </a:r>
            <a:r>
              <a:rPr lang="en-US" sz="105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, as they represent the largest segment</a:t>
            </a:r>
            <a:endParaRPr sz="105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37886" y="1056138"/>
            <a:ext cx="1653989" cy="1151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600"/>
            </a:pP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Engagement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is highest in urbanized areas (Gauteng, Western Cape, KZN).</a:t>
            </a:r>
            <a:endParaRPr lang="en-US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581" name="Google Shape;581;p23"/>
          <p:cNvSpPr/>
          <p:nvPr/>
        </p:nvSpPr>
        <p:spPr>
          <a:xfrm>
            <a:off x="6889144" y="513255"/>
            <a:ext cx="2004186" cy="2125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050" b="1" dirty="0" smtClean="0">
                <a:latin typeface="Fahkwang" panose="020B0604020202020204" charset="-34"/>
                <a:cs typeface="Fahkwang" panose="020B0604020202020204" charset="-34"/>
              </a:rPr>
              <a:t>Black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and </a:t>
            </a:r>
            <a:r>
              <a:rPr lang="en-US" sz="1050" b="1" dirty="0" err="1">
                <a:latin typeface="Fahkwang" panose="020B0604020202020204" charset="-34"/>
                <a:cs typeface="Fahkwang" panose="020B0604020202020204" charset="-34"/>
              </a:rPr>
              <a:t>Coloured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 groups form the core base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, while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Indian/Asian and White groups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have strong but smaller shares.</a:t>
            </a:r>
            <a:endParaRPr lang="en-US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4070A1-5604-A201-F6E7-1FC860AFF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213676"/>
              </p:ext>
            </p:extLst>
          </p:nvPr>
        </p:nvGraphicFramePr>
        <p:xfrm>
          <a:off x="2341831" y="857168"/>
          <a:ext cx="4217717" cy="4175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6873" y="2638308"/>
            <a:ext cx="2145977" cy="176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Top 3 provinces by user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volume: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Gauteng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– Strong Black and Indian/Asian presence.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Western Cape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– Dominated by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Colored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users.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KwaZulu-Natal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– Mix of Black and Indian/Asian users.</a:t>
            </a:r>
          </a:p>
          <a:p>
            <a:endParaRPr lang="en-ZA" dirty="0"/>
          </a:p>
        </p:txBody>
      </p:sp>
      <p:sp>
        <p:nvSpPr>
          <p:cNvPr id="3" name="TextBox 2"/>
          <p:cNvSpPr txBox="1"/>
          <p:nvPr/>
        </p:nvSpPr>
        <p:spPr>
          <a:xfrm>
            <a:off x="7072578" y="3969835"/>
            <a:ext cx="189661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50" dirty="0"/>
              <a:t>The </a:t>
            </a:r>
            <a:r>
              <a:rPr lang="en-ZA" sz="1050" b="1" dirty="0"/>
              <a:t>Undefined</a:t>
            </a:r>
            <a:r>
              <a:rPr lang="en-ZA" sz="1050" dirty="0"/>
              <a:t> category (13.1%) may distort certain </a:t>
            </a:r>
            <a:r>
              <a:rPr lang="en-ZA" sz="1050" dirty="0" smtClean="0"/>
              <a:t>insights-</a:t>
            </a:r>
            <a:r>
              <a:rPr lang="en-ZA" sz="1050" dirty="0"/>
              <a:t> worth investigating for data quality improvement.</a:t>
            </a:r>
          </a:p>
          <a:p>
            <a:endParaRPr lang="en-ZA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255">
          <a:extLst>
            <a:ext uri="{FF2B5EF4-FFF2-40B4-BE49-F238E27FC236}">
              <a16:creationId xmlns:a16="http://schemas.microsoft.com/office/drawing/2014/main" id="{E408261F-9B57-DFD6-7E54-2E0692B8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>
            <a:extLst>
              <a:ext uri="{FF2B5EF4-FFF2-40B4-BE49-F238E27FC236}">
                <a16:creationId xmlns:a16="http://schemas.microsoft.com/office/drawing/2014/main" id="{5F2850E6-F751-36D9-58CE-5D053C14EC52}"/>
              </a:ext>
            </a:extLst>
          </p:cNvPr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>
            <a:extLst>
              <a:ext uri="{FF2B5EF4-FFF2-40B4-BE49-F238E27FC236}">
                <a16:creationId xmlns:a16="http://schemas.microsoft.com/office/drawing/2014/main" id="{B872AF9E-CE23-1D3C-FF9E-3F881A23FF46}"/>
              </a:ext>
            </a:extLst>
          </p:cNvPr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>
            <a:extLst>
              <a:ext uri="{FF2B5EF4-FFF2-40B4-BE49-F238E27FC236}">
                <a16:creationId xmlns:a16="http://schemas.microsoft.com/office/drawing/2014/main" id="{644CD991-0C99-034C-A306-5515DB7A9C95}"/>
              </a:ext>
            </a:extLst>
          </p:cNvPr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0" name="Google Shape;280;p20">
            <a:extLst>
              <a:ext uri="{FF2B5EF4-FFF2-40B4-BE49-F238E27FC236}">
                <a16:creationId xmlns:a16="http://schemas.microsoft.com/office/drawing/2014/main" id="{9BFFC57C-7AD0-86C5-7D1D-BC5693F71CE0}"/>
              </a:ext>
            </a:extLst>
          </p:cNvPr>
          <p:cNvSpPr txBox="1"/>
          <p:nvPr/>
        </p:nvSpPr>
        <p:spPr>
          <a:xfrm>
            <a:off x="3743775" y="1159728"/>
            <a:ext cx="3439200" cy="10110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Strongest activity on weekends and </a:t>
            </a:r>
            <a:r>
              <a:rPr lang="en-US" sz="1050" b="1" dirty="0" smtClean="0">
                <a:latin typeface="Fahkwang" panose="020B0604020202020204" charset="-34"/>
                <a:cs typeface="Fahkwang" panose="020B0604020202020204" charset="-34"/>
              </a:rPr>
              <a:t>midweek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Saturday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is the 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highest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showing clear weekend engagement.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Friday → Saturday → Sunday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shows a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weekend spike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pattern.</a:t>
            </a:r>
          </a:p>
        </p:txBody>
      </p:sp>
      <p:sp>
        <p:nvSpPr>
          <p:cNvPr id="281" name="Google Shape;281;p20">
            <a:extLst>
              <a:ext uri="{FF2B5EF4-FFF2-40B4-BE49-F238E27FC236}">
                <a16:creationId xmlns:a16="http://schemas.microsoft.com/office/drawing/2014/main" id="{77871A00-0ECC-F43F-F2B8-4B330CF03AAF}"/>
              </a:ext>
            </a:extLst>
          </p:cNvPr>
          <p:cNvSpPr txBox="1"/>
          <p:nvPr/>
        </p:nvSpPr>
        <p:spPr>
          <a:xfrm>
            <a:off x="3743775" y="3681123"/>
            <a:ext cx="3441900" cy="127745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This pattern fits typical user behavior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:</a:t>
            </a:r>
          </a:p>
          <a:p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Monday slump: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people focused on work/school.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Midweek recovery: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steady engagement on Wednesday.</a:t>
            </a:r>
          </a:p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Weekend surge: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 leisure time increases Saturday–Sunday.</a:t>
            </a:r>
          </a:p>
        </p:txBody>
      </p:sp>
      <p:sp>
        <p:nvSpPr>
          <p:cNvPr id="282" name="Google Shape;282;p20">
            <a:extLst>
              <a:ext uri="{FF2B5EF4-FFF2-40B4-BE49-F238E27FC236}">
                <a16:creationId xmlns:a16="http://schemas.microsoft.com/office/drawing/2014/main" id="{7395E318-9DBC-148E-C8D5-02269580033D}"/>
              </a:ext>
            </a:extLst>
          </p:cNvPr>
          <p:cNvSpPr txBox="1"/>
          <p:nvPr/>
        </p:nvSpPr>
        <p:spPr>
          <a:xfrm>
            <a:off x="3742425" y="2288528"/>
            <a:ext cx="3441900" cy="127242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Midweek spike on Wednesday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A 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secondary peak on </a:t>
            </a:r>
            <a:r>
              <a:rPr lang="en-US" sz="1050" b="1" dirty="0" smtClean="0">
                <a:latin typeface="Fahkwang" panose="020B0604020202020204" charset="-34"/>
                <a:cs typeface="Fahkwang" panose="020B0604020202020204" charset="-34"/>
              </a:rPr>
              <a:t>Wednesday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possibly driven by midweek programs or viewer routines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.</a:t>
            </a:r>
            <a:r>
              <a:rPr lang="en-US" sz="1050" b="1" dirty="0">
                <a:latin typeface="Fahkwang" panose="020B0604020202020204" charset="-34"/>
                <a:cs typeface="Fahkwang" panose="020B0604020202020204" charset="-34"/>
              </a:rPr>
              <a:t> Lowest engagement on Monday</a:t>
            </a:r>
            <a:endParaRPr lang="en-US" sz="105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likely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due to start-of-week routines or less viewing time</a:t>
            </a:r>
            <a:r>
              <a:rPr lang="en-US" sz="1100" dirty="0"/>
              <a:t>.</a:t>
            </a:r>
          </a:p>
          <a:p>
            <a:endParaRPr lang="en-US" sz="1100" dirty="0"/>
          </a:p>
        </p:txBody>
      </p:sp>
      <p:sp>
        <p:nvSpPr>
          <p:cNvPr id="283" name="Google Shape;283;p20">
            <a:extLst>
              <a:ext uri="{FF2B5EF4-FFF2-40B4-BE49-F238E27FC236}">
                <a16:creationId xmlns:a16="http://schemas.microsoft.com/office/drawing/2014/main" id="{DB3A62A6-F33F-8398-6D8D-555BB988F761}"/>
              </a:ext>
            </a:extLst>
          </p:cNvPr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>
            <a:extLst>
              <a:ext uri="{FF2B5EF4-FFF2-40B4-BE49-F238E27FC236}">
                <a16:creationId xmlns:a16="http://schemas.microsoft.com/office/drawing/2014/main" id="{09423CD0-D36E-BBE8-4EAD-68958EB6CF1D}"/>
              </a:ext>
            </a:extLst>
          </p:cNvPr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>
            <a:extLst>
              <a:ext uri="{FF2B5EF4-FFF2-40B4-BE49-F238E27FC236}">
                <a16:creationId xmlns:a16="http://schemas.microsoft.com/office/drawing/2014/main" id="{23E9AE75-F1C9-9E1F-BDF7-F94BDD3E4ABB}"/>
              </a:ext>
            </a:extLst>
          </p:cNvPr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45E08-EFA6-7546-61E3-8A56D6EEC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2448415"/>
              </p:ext>
            </p:extLst>
          </p:nvPr>
        </p:nvGraphicFramePr>
        <p:xfrm>
          <a:off x="187501" y="758283"/>
          <a:ext cx="2871624" cy="3984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874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2"/>
          <p:cNvSpPr/>
          <p:nvPr/>
        </p:nvSpPr>
        <p:spPr>
          <a:xfrm>
            <a:off x="457200" y="296976"/>
            <a:ext cx="2518145" cy="1788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ZA" sz="1100" b="1"/>
              <a:t>Most </a:t>
            </a:r>
            <a:r>
              <a:rPr lang="en-ZA" sz="1100" b="1" smtClean="0"/>
              <a:t>active periods</a:t>
            </a:r>
            <a:r>
              <a:rPr lang="en-US" sz="1100" smtClean="0"/>
              <a:t>Morning </a:t>
            </a:r>
            <a:r>
              <a:rPr lang="en-US" sz="1100"/>
              <a:t>and Afternoon are almost </a:t>
            </a:r>
            <a:r>
              <a:rPr lang="en-US" sz="1100" smtClean="0"/>
              <a:t>equal</a:t>
            </a: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 smtClean="0"/>
              <a:t>Morning-</a:t>
            </a:r>
            <a:r>
              <a:rPr lang="en-US" sz="1100" dirty="0" smtClean="0"/>
              <a:t> Post </a:t>
            </a:r>
            <a:r>
              <a:rPr lang="en-US" sz="1100" b="1" dirty="0"/>
              <a:t>important updates, main campaigns, or high-priority content</a:t>
            </a:r>
            <a:r>
              <a:rPr lang="en-US" sz="1100" dirty="0"/>
              <a:t>. Users are most active here, so engagement will be high.</a:t>
            </a:r>
            <a:endParaRPr lang="en-US" sz="110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409" name="Google Shape;1409;p32"/>
          <p:cNvSpPr/>
          <p:nvPr/>
        </p:nvSpPr>
        <p:spPr>
          <a:xfrm>
            <a:off x="434863" y="1805179"/>
            <a:ext cx="2275500" cy="113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ZA" sz="1100" b="1" smtClean="0"/>
              <a:t>Afternoon</a:t>
            </a:r>
            <a:r>
              <a:rPr lang="en-ZA" sz="1100" smtClean="0"/>
              <a:t>-</a:t>
            </a:r>
            <a:r>
              <a:rPr lang="en-US" sz="1100"/>
              <a:t>Continue with </a:t>
            </a:r>
            <a:r>
              <a:rPr lang="en-US" sz="1100" b="1"/>
              <a:t>major content or promotional campaigns</a:t>
            </a:r>
            <a:r>
              <a:rPr lang="en-US" sz="1100"/>
              <a:t>. </a:t>
            </a:r>
            <a:r>
              <a:rPr lang="en-US" sz="1100" dirty="0"/>
              <a:t>Consider </a:t>
            </a:r>
            <a:r>
              <a:rPr lang="en-US" sz="1100" b="1" dirty="0"/>
              <a:t>interactive posts</a:t>
            </a:r>
            <a:r>
              <a:rPr lang="en-US" sz="1100" dirty="0"/>
              <a:t> like </a:t>
            </a:r>
            <a:r>
              <a:rPr lang="en-US" sz="1100" dirty="0" smtClean="0"/>
              <a:t>quizzes</a:t>
            </a:r>
            <a:r>
              <a:rPr lang="en-US" sz="1100" dirty="0"/>
              <a:t>, or live events</a:t>
            </a:r>
            <a:r>
              <a:rPr lang="en-US" sz="1100" dirty="0" smtClean="0"/>
              <a:t>.</a:t>
            </a:r>
            <a:endParaRPr lang="en-US" sz="110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410" name="Google Shape;1410;p32"/>
          <p:cNvSpPr/>
          <p:nvPr/>
        </p:nvSpPr>
        <p:spPr>
          <a:xfrm>
            <a:off x="457200" y="2971552"/>
            <a:ext cx="2278800" cy="6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/>
              <a:t>Moderate activity:</a:t>
            </a:r>
            <a:r>
              <a:rPr lang="en-US" sz="1100" dirty="0"/>
              <a:t> Evening has a smaller share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/>
              <a:t>Least active:</a:t>
            </a:r>
            <a:r>
              <a:rPr lang="en-US" sz="1100" dirty="0"/>
              <a:t> Night is the least active time </a:t>
            </a:r>
            <a:endParaRPr lang="en-US" sz="11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1411" name="Google Shape;1411;p32"/>
          <p:cNvSpPr/>
          <p:nvPr/>
        </p:nvSpPr>
        <p:spPr>
          <a:xfrm>
            <a:off x="457200" y="3675283"/>
            <a:ext cx="2278800" cy="82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050" b="1" dirty="0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Evenings-</a:t>
            </a:r>
            <a:r>
              <a:rPr lang="en-US" sz="1050" dirty="0" smtClean="0"/>
              <a:t>Share</a:t>
            </a:r>
            <a:r>
              <a:rPr lang="en-US" sz="1100" dirty="0" smtClean="0"/>
              <a:t> </a:t>
            </a:r>
            <a:r>
              <a:rPr lang="en-US" sz="1100" dirty="0"/>
              <a:t>light content, reminders, or teasers. Not ideal for big launches but good for keeping engagement steady.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grpSp>
        <p:nvGrpSpPr>
          <p:cNvPr id="1459" name="Google Shape;1459;p32"/>
          <p:cNvGrpSpPr/>
          <p:nvPr/>
        </p:nvGrpSpPr>
        <p:grpSpPr>
          <a:xfrm rot="2426996">
            <a:off x="3432879" y="1775105"/>
            <a:ext cx="494424" cy="1593291"/>
            <a:chOff x="7783094" y="3093418"/>
            <a:chExt cx="529821" cy="1707359"/>
          </a:xfrm>
        </p:grpSpPr>
        <p:grpSp>
          <p:nvGrpSpPr>
            <p:cNvPr id="1460" name="Google Shape;1460;p32"/>
            <p:cNvGrpSpPr/>
            <p:nvPr/>
          </p:nvGrpSpPr>
          <p:grpSpPr>
            <a:xfrm>
              <a:off x="7783094" y="3093418"/>
              <a:ext cx="529821" cy="1707359"/>
              <a:chOff x="3072425" y="237650"/>
              <a:chExt cx="1537050" cy="4953175"/>
            </a:xfrm>
          </p:grpSpPr>
          <p:sp>
            <p:nvSpPr>
              <p:cNvPr id="1461" name="Google Shape;1461;p32"/>
              <p:cNvSpPr/>
              <p:nvPr/>
            </p:nvSpPr>
            <p:spPr>
              <a:xfrm>
                <a:off x="3073350" y="237650"/>
                <a:ext cx="1536125" cy="4953175"/>
              </a:xfrm>
              <a:custGeom>
                <a:avLst/>
                <a:gdLst/>
                <a:ahLst/>
                <a:cxnLst/>
                <a:rect l="l" t="t" r="r" b="b"/>
                <a:pathLst>
                  <a:path w="61445" h="198127" extrusionOk="0">
                    <a:moveTo>
                      <a:pt x="28617" y="0"/>
                    </a:moveTo>
                    <a:cubicBezTo>
                      <a:pt x="20129" y="0"/>
                      <a:pt x="10865" y="780"/>
                      <a:pt x="1849" y="3051"/>
                    </a:cubicBezTo>
                    <a:cubicBezTo>
                      <a:pt x="961" y="3309"/>
                      <a:pt x="370" y="4086"/>
                      <a:pt x="370" y="5010"/>
                    </a:cubicBezTo>
                    <a:lnTo>
                      <a:pt x="0" y="156146"/>
                    </a:lnTo>
                    <a:cubicBezTo>
                      <a:pt x="0" y="157847"/>
                      <a:pt x="222" y="159511"/>
                      <a:pt x="702" y="161174"/>
                    </a:cubicBezTo>
                    <a:lnTo>
                      <a:pt x="8466" y="188089"/>
                    </a:lnTo>
                    <a:lnTo>
                      <a:pt x="9871" y="193006"/>
                    </a:lnTo>
                    <a:cubicBezTo>
                      <a:pt x="10315" y="194448"/>
                      <a:pt x="11461" y="195557"/>
                      <a:pt x="12903" y="195927"/>
                    </a:cubicBezTo>
                    <a:cubicBezTo>
                      <a:pt x="18689" y="197397"/>
                      <a:pt x="24624" y="198127"/>
                      <a:pt x="30563" y="198127"/>
                    </a:cubicBezTo>
                    <a:cubicBezTo>
                      <a:pt x="36427" y="198127"/>
                      <a:pt x="42294" y="197415"/>
                      <a:pt x="48025" y="196001"/>
                    </a:cubicBezTo>
                    <a:cubicBezTo>
                      <a:pt x="49467" y="195631"/>
                      <a:pt x="50613" y="194522"/>
                      <a:pt x="51019" y="193117"/>
                    </a:cubicBezTo>
                    <a:lnTo>
                      <a:pt x="60336" y="161322"/>
                    </a:lnTo>
                    <a:cubicBezTo>
                      <a:pt x="60816" y="159696"/>
                      <a:pt x="61075" y="157995"/>
                      <a:pt x="61075" y="156294"/>
                    </a:cubicBezTo>
                    <a:lnTo>
                      <a:pt x="61445" y="5195"/>
                    </a:lnTo>
                    <a:cubicBezTo>
                      <a:pt x="61445" y="4271"/>
                      <a:pt x="60853" y="3457"/>
                      <a:pt x="59966" y="3198"/>
                    </a:cubicBezTo>
                    <a:cubicBezTo>
                      <a:pt x="50764" y="837"/>
                      <a:pt x="41236" y="9"/>
                      <a:pt x="32576" y="9"/>
                    </a:cubicBezTo>
                    <a:cubicBezTo>
                      <a:pt x="32016" y="9"/>
                      <a:pt x="31460" y="12"/>
                      <a:pt x="30907" y="19"/>
                    </a:cubicBezTo>
                    <a:cubicBezTo>
                      <a:pt x="30151" y="7"/>
                      <a:pt x="29387" y="0"/>
                      <a:pt x="28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3072425" y="237825"/>
                <a:ext cx="1535200" cy="4905400"/>
              </a:xfrm>
              <a:custGeom>
                <a:avLst/>
                <a:gdLst/>
                <a:ahLst/>
                <a:cxnLst/>
                <a:rect l="l" t="t" r="r" b="b"/>
                <a:pathLst>
                  <a:path w="61408" h="196216" extrusionOk="0">
                    <a:moveTo>
                      <a:pt x="29066" y="0"/>
                    </a:moveTo>
                    <a:cubicBezTo>
                      <a:pt x="20467" y="0"/>
                      <a:pt x="11048" y="736"/>
                      <a:pt x="1886" y="3044"/>
                    </a:cubicBezTo>
                    <a:cubicBezTo>
                      <a:pt x="998" y="3302"/>
                      <a:pt x="370" y="4116"/>
                      <a:pt x="370" y="5040"/>
                    </a:cubicBezTo>
                    <a:lnTo>
                      <a:pt x="0" y="156139"/>
                    </a:lnTo>
                    <a:cubicBezTo>
                      <a:pt x="0" y="157840"/>
                      <a:pt x="259" y="159541"/>
                      <a:pt x="739" y="161167"/>
                    </a:cubicBezTo>
                    <a:lnTo>
                      <a:pt x="9908" y="192999"/>
                    </a:lnTo>
                    <a:cubicBezTo>
                      <a:pt x="10315" y="194441"/>
                      <a:pt x="11461" y="195550"/>
                      <a:pt x="12903" y="195920"/>
                    </a:cubicBezTo>
                    <a:cubicBezTo>
                      <a:pt x="13309" y="196031"/>
                      <a:pt x="13716" y="196105"/>
                      <a:pt x="14086" y="196216"/>
                    </a:cubicBezTo>
                    <a:cubicBezTo>
                      <a:pt x="13827" y="195846"/>
                      <a:pt x="13642" y="195402"/>
                      <a:pt x="13494" y="194959"/>
                    </a:cubicBezTo>
                    <a:lnTo>
                      <a:pt x="4326" y="163127"/>
                    </a:lnTo>
                    <a:cubicBezTo>
                      <a:pt x="3845" y="161500"/>
                      <a:pt x="3586" y="159799"/>
                      <a:pt x="3586" y="158099"/>
                    </a:cubicBezTo>
                    <a:lnTo>
                      <a:pt x="3956" y="6999"/>
                    </a:lnTo>
                    <a:cubicBezTo>
                      <a:pt x="3956" y="6075"/>
                      <a:pt x="4584" y="5262"/>
                      <a:pt x="5472" y="5040"/>
                    </a:cubicBezTo>
                    <a:cubicBezTo>
                      <a:pt x="14488" y="2769"/>
                      <a:pt x="23752" y="1990"/>
                      <a:pt x="32240" y="1990"/>
                    </a:cubicBezTo>
                    <a:cubicBezTo>
                      <a:pt x="33010" y="1990"/>
                      <a:pt x="33774" y="1996"/>
                      <a:pt x="34530" y="2008"/>
                    </a:cubicBezTo>
                    <a:cubicBezTo>
                      <a:pt x="35272" y="1995"/>
                      <a:pt x="36020" y="1989"/>
                      <a:pt x="36774" y="1989"/>
                    </a:cubicBezTo>
                    <a:cubicBezTo>
                      <a:pt x="44597" y="1989"/>
                      <a:pt x="53079" y="2711"/>
                      <a:pt x="61408" y="4633"/>
                    </a:cubicBezTo>
                    <a:cubicBezTo>
                      <a:pt x="61223" y="3931"/>
                      <a:pt x="60669" y="3376"/>
                      <a:pt x="59966" y="3191"/>
                    </a:cubicBezTo>
                    <a:cubicBezTo>
                      <a:pt x="50603" y="789"/>
                      <a:pt x="40936" y="7"/>
                      <a:pt x="32159" y="7"/>
                    </a:cubicBezTo>
                    <a:cubicBezTo>
                      <a:pt x="31752" y="7"/>
                      <a:pt x="31347" y="9"/>
                      <a:pt x="30944" y="12"/>
                    </a:cubicBezTo>
                    <a:cubicBezTo>
                      <a:pt x="30323" y="4"/>
                      <a:pt x="29697" y="0"/>
                      <a:pt x="290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3267425" y="648025"/>
                <a:ext cx="396286" cy="376404"/>
              </a:xfrm>
              <a:custGeom>
                <a:avLst/>
                <a:gdLst/>
                <a:ahLst/>
                <a:cxnLst/>
                <a:rect l="l" t="t" r="r" b="b"/>
                <a:pathLst>
                  <a:path w="13236" h="12573" extrusionOk="0">
                    <a:moveTo>
                      <a:pt x="6962" y="1"/>
                    </a:moveTo>
                    <a:cubicBezTo>
                      <a:pt x="5916" y="1"/>
                      <a:pt x="4856" y="264"/>
                      <a:pt x="3882" y="810"/>
                    </a:cubicBezTo>
                    <a:cubicBezTo>
                      <a:pt x="1221" y="2289"/>
                      <a:pt x="0" y="5469"/>
                      <a:pt x="1036" y="8352"/>
                    </a:cubicBezTo>
                    <a:cubicBezTo>
                      <a:pt x="1923" y="10915"/>
                      <a:pt x="4357" y="12573"/>
                      <a:pt x="6990" y="12573"/>
                    </a:cubicBezTo>
                    <a:cubicBezTo>
                      <a:pt x="7320" y="12573"/>
                      <a:pt x="7653" y="12547"/>
                      <a:pt x="7986" y="12493"/>
                    </a:cubicBezTo>
                    <a:cubicBezTo>
                      <a:pt x="11018" y="11976"/>
                      <a:pt x="13236" y="9351"/>
                      <a:pt x="13236" y="6282"/>
                    </a:cubicBezTo>
                    <a:cubicBezTo>
                      <a:pt x="13236" y="4877"/>
                      <a:pt x="12755" y="3472"/>
                      <a:pt x="11831" y="2363"/>
                    </a:cubicBezTo>
                    <a:cubicBezTo>
                      <a:pt x="10626" y="827"/>
                      <a:pt x="8816" y="1"/>
                      <a:pt x="69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4169525" y="742775"/>
                <a:ext cx="26897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10759" h="7727" extrusionOk="0">
                    <a:moveTo>
                      <a:pt x="961" y="0"/>
                    </a:moveTo>
                    <a:cubicBezTo>
                      <a:pt x="444" y="0"/>
                      <a:pt x="37" y="407"/>
                      <a:pt x="37" y="924"/>
                    </a:cubicBezTo>
                    <a:lnTo>
                      <a:pt x="37" y="6729"/>
                    </a:lnTo>
                    <a:cubicBezTo>
                      <a:pt x="0" y="7246"/>
                      <a:pt x="444" y="7690"/>
                      <a:pt x="961" y="7690"/>
                    </a:cubicBezTo>
                    <a:lnTo>
                      <a:pt x="9797" y="7727"/>
                    </a:lnTo>
                    <a:cubicBezTo>
                      <a:pt x="10315" y="7727"/>
                      <a:pt x="10758" y="7283"/>
                      <a:pt x="10758" y="6766"/>
                    </a:cubicBezTo>
                    <a:lnTo>
                      <a:pt x="10758" y="961"/>
                    </a:lnTo>
                    <a:cubicBezTo>
                      <a:pt x="10758" y="444"/>
                      <a:pt x="10315" y="37"/>
                      <a:pt x="9797" y="37"/>
                    </a:cubicBez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3543800" y="4323375"/>
                <a:ext cx="2689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59" h="7656" extrusionOk="0">
                    <a:moveTo>
                      <a:pt x="998" y="1"/>
                    </a:moveTo>
                    <a:cubicBezTo>
                      <a:pt x="481" y="1"/>
                      <a:pt x="37" y="407"/>
                      <a:pt x="37" y="925"/>
                    </a:cubicBezTo>
                    <a:lnTo>
                      <a:pt x="37" y="6692"/>
                    </a:lnTo>
                    <a:cubicBezTo>
                      <a:pt x="0" y="7247"/>
                      <a:pt x="444" y="7653"/>
                      <a:pt x="961" y="7653"/>
                    </a:cubicBezTo>
                    <a:lnTo>
                      <a:pt x="9797" y="7653"/>
                    </a:lnTo>
                    <a:cubicBezTo>
                      <a:pt x="9817" y="7655"/>
                      <a:pt x="9838" y="7656"/>
                      <a:pt x="9857" y="7656"/>
                    </a:cubicBezTo>
                    <a:cubicBezTo>
                      <a:pt x="10346" y="7656"/>
                      <a:pt x="10721" y="7227"/>
                      <a:pt x="10721" y="6729"/>
                    </a:cubicBezTo>
                    <a:lnTo>
                      <a:pt x="10721" y="925"/>
                    </a:lnTo>
                    <a:cubicBezTo>
                      <a:pt x="10758" y="407"/>
                      <a:pt x="10315" y="1"/>
                      <a:pt x="97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3868200" y="4324300"/>
                <a:ext cx="26807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91" extrusionOk="0">
                    <a:moveTo>
                      <a:pt x="925" y="1"/>
                    </a:moveTo>
                    <a:cubicBezTo>
                      <a:pt x="407" y="1"/>
                      <a:pt x="1" y="407"/>
                      <a:pt x="1" y="925"/>
                    </a:cubicBezTo>
                    <a:lnTo>
                      <a:pt x="1" y="6729"/>
                    </a:lnTo>
                    <a:cubicBezTo>
                      <a:pt x="1" y="7247"/>
                      <a:pt x="407" y="7690"/>
                      <a:pt x="925" y="7690"/>
                    </a:cubicBezTo>
                    <a:lnTo>
                      <a:pt x="9761" y="7690"/>
                    </a:lnTo>
                    <a:cubicBezTo>
                      <a:pt x="10278" y="7690"/>
                      <a:pt x="10722" y="7247"/>
                      <a:pt x="10722" y="6729"/>
                    </a:cubicBezTo>
                    <a:lnTo>
                      <a:pt x="10722" y="925"/>
                    </a:lnTo>
                    <a:cubicBezTo>
                      <a:pt x="10722" y="407"/>
                      <a:pt x="10278" y="1"/>
                      <a:pt x="97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3712000" y="2329675"/>
                <a:ext cx="2680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56" extrusionOk="0">
                    <a:moveTo>
                      <a:pt x="902" y="1"/>
                    </a:moveTo>
                    <a:cubicBezTo>
                      <a:pt x="410" y="1"/>
                      <a:pt x="1" y="430"/>
                      <a:pt x="1" y="927"/>
                    </a:cubicBezTo>
                    <a:lnTo>
                      <a:pt x="1" y="6731"/>
                    </a:lnTo>
                    <a:cubicBezTo>
                      <a:pt x="1" y="7212"/>
                      <a:pt x="444" y="7656"/>
                      <a:pt x="925" y="7656"/>
                    </a:cubicBezTo>
                    <a:lnTo>
                      <a:pt x="9761" y="7656"/>
                    </a:lnTo>
                    <a:cubicBezTo>
                      <a:pt x="10315" y="7656"/>
                      <a:pt x="10722" y="7249"/>
                      <a:pt x="10722" y="6694"/>
                    </a:cubicBezTo>
                    <a:lnTo>
                      <a:pt x="10722" y="890"/>
                    </a:lnTo>
                    <a:cubicBezTo>
                      <a:pt x="10722" y="409"/>
                      <a:pt x="10315" y="3"/>
                      <a:pt x="9798" y="3"/>
                    </a:cubicBezTo>
                    <a:lnTo>
                      <a:pt x="962" y="3"/>
                    </a:lnTo>
                    <a:cubicBezTo>
                      <a:pt x="942" y="1"/>
                      <a:pt x="922" y="1"/>
                      <a:pt x="9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3711075" y="2721625"/>
                <a:ext cx="26807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91" extrusionOk="0">
                    <a:moveTo>
                      <a:pt x="962" y="0"/>
                    </a:moveTo>
                    <a:cubicBezTo>
                      <a:pt x="444" y="0"/>
                      <a:pt x="1" y="407"/>
                      <a:pt x="1" y="925"/>
                    </a:cubicBezTo>
                    <a:lnTo>
                      <a:pt x="1" y="6729"/>
                    </a:lnTo>
                    <a:cubicBezTo>
                      <a:pt x="1" y="7247"/>
                      <a:pt x="407" y="7690"/>
                      <a:pt x="962" y="7690"/>
                    </a:cubicBezTo>
                    <a:lnTo>
                      <a:pt x="9761" y="7690"/>
                    </a:lnTo>
                    <a:cubicBezTo>
                      <a:pt x="10278" y="7690"/>
                      <a:pt x="10722" y="7284"/>
                      <a:pt x="10722" y="6766"/>
                    </a:cubicBezTo>
                    <a:lnTo>
                      <a:pt x="10722" y="962"/>
                    </a:lnTo>
                    <a:cubicBezTo>
                      <a:pt x="10722" y="407"/>
                      <a:pt x="10315" y="0"/>
                      <a:pt x="9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3261900" y="2326950"/>
                <a:ext cx="353075" cy="606350"/>
              </a:xfrm>
              <a:custGeom>
                <a:avLst/>
                <a:gdLst/>
                <a:ahLst/>
                <a:cxnLst/>
                <a:rect l="l" t="t" r="r" b="b"/>
                <a:pathLst>
                  <a:path w="14123" h="24254" extrusionOk="0">
                    <a:moveTo>
                      <a:pt x="1294" y="1"/>
                    </a:moveTo>
                    <a:cubicBezTo>
                      <a:pt x="629" y="1"/>
                      <a:pt x="74" y="1332"/>
                      <a:pt x="74" y="2958"/>
                    </a:cubicBezTo>
                    <a:lnTo>
                      <a:pt x="0" y="21222"/>
                    </a:lnTo>
                    <a:cubicBezTo>
                      <a:pt x="0" y="22886"/>
                      <a:pt x="555" y="24217"/>
                      <a:pt x="1257" y="24217"/>
                    </a:cubicBezTo>
                    <a:lnTo>
                      <a:pt x="12792" y="24254"/>
                    </a:lnTo>
                    <a:cubicBezTo>
                      <a:pt x="12940" y="24217"/>
                      <a:pt x="13051" y="24180"/>
                      <a:pt x="13162" y="24106"/>
                    </a:cubicBezTo>
                    <a:cubicBezTo>
                      <a:pt x="13679" y="23773"/>
                      <a:pt x="14086" y="22627"/>
                      <a:pt x="14086" y="21259"/>
                    </a:cubicBezTo>
                    <a:lnTo>
                      <a:pt x="14123" y="2995"/>
                    </a:lnTo>
                    <a:cubicBezTo>
                      <a:pt x="14123" y="1369"/>
                      <a:pt x="13568" y="38"/>
                      <a:pt x="12866" y="38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4071550" y="2328800"/>
                <a:ext cx="352150" cy="606350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24254" extrusionOk="0">
                    <a:moveTo>
                      <a:pt x="1294" y="1"/>
                    </a:moveTo>
                    <a:cubicBezTo>
                      <a:pt x="592" y="1"/>
                      <a:pt x="37" y="1332"/>
                      <a:pt x="37" y="2958"/>
                    </a:cubicBezTo>
                    <a:lnTo>
                      <a:pt x="0" y="21222"/>
                    </a:lnTo>
                    <a:cubicBezTo>
                      <a:pt x="0" y="22886"/>
                      <a:pt x="518" y="24217"/>
                      <a:pt x="1220" y="24217"/>
                    </a:cubicBezTo>
                    <a:lnTo>
                      <a:pt x="12792" y="24254"/>
                    </a:lnTo>
                    <a:cubicBezTo>
                      <a:pt x="12903" y="24254"/>
                      <a:pt x="13014" y="24180"/>
                      <a:pt x="13125" y="24106"/>
                    </a:cubicBezTo>
                    <a:cubicBezTo>
                      <a:pt x="13642" y="23736"/>
                      <a:pt x="14012" y="22627"/>
                      <a:pt x="14012" y="21259"/>
                    </a:cubicBezTo>
                    <a:lnTo>
                      <a:pt x="14049" y="2995"/>
                    </a:lnTo>
                    <a:cubicBezTo>
                      <a:pt x="14086" y="1369"/>
                      <a:pt x="13531" y="38"/>
                      <a:pt x="12829" y="38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3484900" y="3357525"/>
                <a:ext cx="631025" cy="54062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21625" extrusionOk="0">
                    <a:moveTo>
                      <a:pt x="14400" y="0"/>
                    </a:moveTo>
                    <a:cubicBezTo>
                      <a:pt x="4818" y="0"/>
                      <a:pt x="1" y="11620"/>
                      <a:pt x="6756" y="18412"/>
                    </a:cubicBezTo>
                    <a:cubicBezTo>
                      <a:pt x="8964" y="20632"/>
                      <a:pt x="11682" y="21625"/>
                      <a:pt x="14348" y="21625"/>
                    </a:cubicBezTo>
                    <a:cubicBezTo>
                      <a:pt x="19895" y="21625"/>
                      <a:pt x="25216" y="17325"/>
                      <a:pt x="25241" y="10833"/>
                    </a:cubicBezTo>
                    <a:cubicBezTo>
                      <a:pt x="25241" y="4843"/>
                      <a:pt x="20435" y="0"/>
                      <a:pt x="14445" y="0"/>
                    </a:cubicBezTo>
                    <a:cubicBezTo>
                      <a:pt x="14430" y="0"/>
                      <a:pt x="14415" y="0"/>
                      <a:pt x="144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3494800" y="3104625"/>
                <a:ext cx="705250" cy="258700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10348" extrusionOk="0">
                    <a:moveTo>
                      <a:pt x="14053" y="1"/>
                    </a:moveTo>
                    <a:cubicBezTo>
                      <a:pt x="9097" y="1"/>
                      <a:pt x="4196" y="1761"/>
                      <a:pt x="296" y="5162"/>
                    </a:cubicBezTo>
                    <a:cubicBezTo>
                      <a:pt x="1" y="5421"/>
                      <a:pt x="1" y="5901"/>
                      <a:pt x="296" y="6160"/>
                    </a:cubicBezTo>
                    <a:lnTo>
                      <a:pt x="4141" y="10042"/>
                    </a:lnTo>
                    <a:cubicBezTo>
                      <a:pt x="4252" y="10153"/>
                      <a:pt x="4409" y="10209"/>
                      <a:pt x="4571" y="10209"/>
                    </a:cubicBezTo>
                    <a:cubicBezTo>
                      <a:pt x="4733" y="10209"/>
                      <a:pt x="4899" y="10153"/>
                      <a:pt x="5029" y="10042"/>
                    </a:cubicBezTo>
                    <a:cubicBezTo>
                      <a:pt x="7543" y="7935"/>
                      <a:pt x="10759" y="6752"/>
                      <a:pt x="14049" y="6752"/>
                    </a:cubicBezTo>
                    <a:cubicBezTo>
                      <a:pt x="14678" y="6752"/>
                      <a:pt x="15343" y="6826"/>
                      <a:pt x="15972" y="6937"/>
                    </a:cubicBezTo>
                    <a:cubicBezTo>
                      <a:pt x="18634" y="7269"/>
                      <a:pt x="21148" y="8416"/>
                      <a:pt x="23181" y="10153"/>
                    </a:cubicBezTo>
                    <a:cubicBezTo>
                      <a:pt x="23310" y="10283"/>
                      <a:pt x="23477" y="10347"/>
                      <a:pt x="23639" y="10347"/>
                    </a:cubicBezTo>
                    <a:cubicBezTo>
                      <a:pt x="23800" y="10347"/>
                      <a:pt x="23957" y="10283"/>
                      <a:pt x="24068" y="10153"/>
                    </a:cubicBezTo>
                    <a:lnTo>
                      <a:pt x="27950" y="6308"/>
                    </a:lnTo>
                    <a:cubicBezTo>
                      <a:pt x="28209" y="6049"/>
                      <a:pt x="28209" y="5606"/>
                      <a:pt x="27913" y="5310"/>
                    </a:cubicBezTo>
                    <a:cubicBezTo>
                      <a:pt x="26508" y="4053"/>
                      <a:pt x="24956" y="2981"/>
                      <a:pt x="23255" y="2130"/>
                    </a:cubicBezTo>
                    <a:cubicBezTo>
                      <a:pt x="20324" y="701"/>
                      <a:pt x="17178" y="1"/>
                      <a:pt x="140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3492950" y="3891275"/>
                <a:ext cx="705250" cy="258000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10320" extrusionOk="0">
                    <a:moveTo>
                      <a:pt x="4585" y="1"/>
                    </a:moveTo>
                    <a:cubicBezTo>
                      <a:pt x="4428" y="1"/>
                      <a:pt x="4271" y="56"/>
                      <a:pt x="4141" y="167"/>
                    </a:cubicBezTo>
                    <a:lnTo>
                      <a:pt x="259" y="4049"/>
                    </a:lnTo>
                    <a:cubicBezTo>
                      <a:pt x="1" y="4308"/>
                      <a:pt x="38" y="4715"/>
                      <a:pt x="296" y="5010"/>
                    </a:cubicBezTo>
                    <a:cubicBezTo>
                      <a:pt x="1701" y="6267"/>
                      <a:pt x="3291" y="7339"/>
                      <a:pt x="4992" y="8190"/>
                    </a:cubicBezTo>
                    <a:cubicBezTo>
                      <a:pt x="7908" y="9619"/>
                      <a:pt x="11052" y="10319"/>
                      <a:pt x="14176" y="10319"/>
                    </a:cubicBezTo>
                    <a:cubicBezTo>
                      <a:pt x="19130" y="10319"/>
                      <a:pt x="24036" y="8559"/>
                      <a:pt x="27913" y="5158"/>
                    </a:cubicBezTo>
                    <a:cubicBezTo>
                      <a:pt x="28209" y="4899"/>
                      <a:pt x="28209" y="4419"/>
                      <a:pt x="27950" y="4160"/>
                    </a:cubicBezTo>
                    <a:lnTo>
                      <a:pt x="24105" y="278"/>
                    </a:lnTo>
                    <a:cubicBezTo>
                      <a:pt x="23976" y="167"/>
                      <a:pt x="23810" y="112"/>
                      <a:pt x="23648" y="112"/>
                    </a:cubicBezTo>
                    <a:cubicBezTo>
                      <a:pt x="23486" y="112"/>
                      <a:pt x="23329" y="167"/>
                      <a:pt x="23218" y="278"/>
                    </a:cubicBezTo>
                    <a:cubicBezTo>
                      <a:pt x="20667" y="2422"/>
                      <a:pt x="17451" y="3568"/>
                      <a:pt x="14160" y="3568"/>
                    </a:cubicBezTo>
                    <a:cubicBezTo>
                      <a:pt x="13532" y="3568"/>
                      <a:pt x="12903" y="3531"/>
                      <a:pt x="12275" y="3421"/>
                    </a:cubicBezTo>
                    <a:cubicBezTo>
                      <a:pt x="9576" y="3051"/>
                      <a:pt x="7062" y="1942"/>
                      <a:pt x="5029" y="167"/>
                    </a:cubicBezTo>
                    <a:cubicBezTo>
                      <a:pt x="4899" y="56"/>
                      <a:pt x="4742" y="1"/>
                      <a:pt x="45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4109425" y="3277550"/>
                <a:ext cx="299500" cy="701675"/>
              </a:xfrm>
              <a:custGeom>
                <a:avLst/>
                <a:gdLst/>
                <a:ahLst/>
                <a:cxnLst/>
                <a:rect l="l" t="t" r="r" b="b"/>
                <a:pathLst>
                  <a:path w="11980" h="28067" extrusionOk="0">
                    <a:moveTo>
                      <a:pt x="4695" y="0"/>
                    </a:moveTo>
                    <a:cubicBezTo>
                      <a:pt x="4525" y="0"/>
                      <a:pt x="4354" y="66"/>
                      <a:pt x="4216" y="205"/>
                    </a:cubicBezTo>
                    <a:lnTo>
                      <a:pt x="371" y="4049"/>
                    </a:lnTo>
                    <a:cubicBezTo>
                      <a:pt x="112" y="4271"/>
                      <a:pt x="112" y="4678"/>
                      <a:pt x="334" y="4937"/>
                    </a:cubicBezTo>
                    <a:cubicBezTo>
                      <a:pt x="2478" y="7451"/>
                      <a:pt x="3624" y="10667"/>
                      <a:pt x="3624" y="13958"/>
                    </a:cubicBezTo>
                    <a:cubicBezTo>
                      <a:pt x="3624" y="14623"/>
                      <a:pt x="3587" y="15252"/>
                      <a:pt x="3476" y="15880"/>
                    </a:cubicBezTo>
                    <a:cubicBezTo>
                      <a:pt x="3106" y="18542"/>
                      <a:pt x="1997" y="21056"/>
                      <a:pt x="223" y="23126"/>
                    </a:cubicBezTo>
                    <a:cubicBezTo>
                      <a:pt x="1" y="23348"/>
                      <a:pt x="1" y="23755"/>
                      <a:pt x="223" y="23977"/>
                    </a:cubicBezTo>
                    <a:lnTo>
                      <a:pt x="4068" y="27859"/>
                    </a:lnTo>
                    <a:cubicBezTo>
                      <a:pt x="4211" y="28002"/>
                      <a:pt x="4388" y="28067"/>
                      <a:pt x="4563" y="28067"/>
                    </a:cubicBezTo>
                    <a:cubicBezTo>
                      <a:pt x="4749" y="28067"/>
                      <a:pt x="4932" y="27992"/>
                      <a:pt x="5066" y="27859"/>
                    </a:cubicBezTo>
                    <a:cubicBezTo>
                      <a:pt x="6323" y="26417"/>
                      <a:pt x="7395" y="24864"/>
                      <a:pt x="8245" y="23163"/>
                    </a:cubicBezTo>
                    <a:cubicBezTo>
                      <a:pt x="11979" y="15621"/>
                      <a:pt x="10759" y="6563"/>
                      <a:pt x="5214" y="242"/>
                    </a:cubicBezTo>
                    <a:cubicBezTo>
                      <a:pt x="5076" y="84"/>
                      <a:pt x="4887" y="0"/>
                      <a:pt x="46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3279450" y="3275475"/>
                <a:ext cx="305025" cy="701450"/>
              </a:xfrm>
              <a:custGeom>
                <a:avLst/>
                <a:gdLst/>
                <a:ahLst/>
                <a:cxnLst/>
                <a:rect l="l" t="t" r="r" b="b"/>
                <a:pathLst>
                  <a:path w="12201" h="28058" extrusionOk="0">
                    <a:moveTo>
                      <a:pt x="7676" y="0"/>
                    </a:moveTo>
                    <a:cubicBezTo>
                      <a:pt x="7492" y="0"/>
                      <a:pt x="7311" y="75"/>
                      <a:pt x="7173" y="214"/>
                    </a:cubicBezTo>
                    <a:cubicBezTo>
                      <a:pt x="74" y="8051"/>
                      <a:pt x="0" y="19919"/>
                      <a:pt x="6988" y="27831"/>
                    </a:cubicBezTo>
                    <a:cubicBezTo>
                      <a:pt x="7122" y="27984"/>
                      <a:pt x="7315" y="28057"/>
                      <a:pt x="7505" y="28057"/>
                    </a:cubicBezTo>
                    <a:cubicBezTo>
                      <a:pt x="7684" y="28057"/>
                      <a:pt x="7861" y="27993"/>
                      <a:pt x="7986" y="27868"/>
                    </a:cubicBezTo>
                    <a:lnTo>
                      <a:pt x="11868" y="24023"/>
                    </a:lnTo>
                    <a:cubicBezTo>
                      <a:pt x="12090" y="23764"/>
                      <a:pt x="12090" y="23394"/>
                      <a:pt x="11868" y="23135"/>
                    </a:cubicBezTo>
                    <a:cubicBezTo>
                      <a:pt x="9761" y="20584"/>
                      <a:pt x="8578" y="17405"/>
                      <a:pt x="8615" y="14078"/>
                    </a:cubicBezTo>
                    <a:cubicBezTo>
                      <a:pt x="8578" y="13449"/>
                      <a:pt x="8652" y="12821"/>
                      <a:pt x="8762" y="12192"/>
                    </a:cubicBezTo>
                    <a:cubicBezTo>
                      <a:pt x="9095" y="9493"/>
                      <a:pt x="10241" y="6979"/>
                      <a:pt x="11979" y="4946"/>
                    </a:cubicBezTo>
                    <a:cubicBezTo>
                      <a:pt x="12201" y="4687"/>
                      <a:pt x="12201" y="4317"/>
                      <a:pt x="11979" y="4059"/>
                    </a:cubicBezTo>
                    <a:cubicBezTo>
                      <a:pt x="10685" y="2765"/>
                      <a:pt x="9428" y="1508"/>
                      <a:pt x="8134" y="177"/>
                    </a:cubicBezTo>
                    <a:cubicBezTo>
                      <a:pt x="7997" y="56"/>
                      <a:pt x="7835" y="0"/>
                      <a:pt x="76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6" name="Google Shape;1476;p32"/>
            <p:cNvSpPr/>
            <p:nvPr/>
          </p:nvSpPr>
          <p:spPr>
            <a:xfrm>
              <a:off x="78615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80107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81599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78615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80107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81599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CC47B4-3710-7A0C-ACF9-12DE119872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472811"/>
              </p:ext>
            </p:extLst>
          </p:nvPr>
        </p:nvGraphicFramePr>
        <p:xfrm>
          <a:off x="4675459" y="919383"/>
          <a:ext cx="3963020" cy="297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1802;p34">
            <a:extLst>
              <a:ext uri="{FF2B5EF4-FFF2-40B4-BE49-F238E27FC236}">
                <a16:creationId xmlns:a16="http://schemas.microsoft.com/office/drawing/2014/main" id="{F2D350C2-59F2-2058-9787-7F80A40F00EF}"/>
              </a:ext>
            </a:extLst>
          </p:cNvPr>
          <p:cNvSpPr txBox="1"/>
          <p:nvPr/>
        </p:nvSpPr>
        <p:spPr>
          <a:xfrm>
            <a:off x="0" y="4604553"/>
            <a:ext cx="2059258" cy="538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ZA" dirty="0"/>
          </a:p>
          <a:p>
            <a:pPr lvl="0" algn="ctr"/>
            <a:endParaRPr lang="en-ZA" dirty="0"/>
          </a:p>
          <a:p>
            <a:pPr lvl="0" algn="ctr"/>
            <a:r>
              <a:rPr lang="en-ZA" dirty="0"/>
              <a:t>Morning</a:t>
            </a:r>
          </a:p>
          <a:p>
            <a:pPr lvl="0" algn="ctr"/>
            <a:r>
              <a:rPr lang="en-ZA" dirty="0" smtClean="0"/>
              <a:t>00:00:05-11:59:59 </a:t>
            </a:r>
            <a:endParaRPr lang="en-ZA" dirty="0"/>
          </a:p>
          <a:p>
            <a:pPr lvl="0" algn="ctr"/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1802;p34">
            <a:extLst>
              <a:ext uri="{FF2B5EF4-FFF2-40B4-BE49-F238E27FC236}">
                <a16:creationId xmlns:a16="http://schemas.microsoft.com/office/drawing/2014/main" id="{ECF100CD-BCE7-A244-6ABD-BF7CC5A60EE0}"/>
              </a:ext>
            </a:extLst>
          </p:cNvPr>
          <p:cNvSpPr txBox="1"/>
          <p:nvPr/>
        </p:nvSpPr>
        <p:spPr>
          <a:xfrm>
            <a:off x="2356623" y="4604554"/>
            <a:ext cx="2170771" cy="5285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r>
              <a:rPr lang="en-ZA" dirty="0"/>
              <a:t>Afternoon</a:t>
            </a:r>
          </a:p>
          <a:p>
            <a:pPr algn="ctr"/>
            <a:r>
              <a:rPr lang="en-ZA" dirty="0"/>
              <a:t> </a:t>
            </a:r>
            <a:r>
              <a:rPr lang="en-ZA" dirty="0" smtClean="0"/>
              <a:t>12:00:00-16:59:59 </a:t>
            </a:r>
            <a:endParaRPr lang="en-ZA" dirty="0"/>
          </a:p>
          <a:p>
            <a:pPr algn="ctr"/>
            <a:endParaRPr lang="en-ZA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1802;p34">
            <a:extLst>
              <a:ext uri="{FF2B5EF4-FFF2-40B4-BE49-F238E27FC236}">
                <a16:creationId xmlns:a16="http://schemas.microsoft.com/office/drawing/2014/main" id="{EBFF6D86-22EE-C921-DE12-F5459B89A231}"/>
              </a:ext>
            </a:extLst>
          </p:cNvPr>
          <p:cNvSpPr txBox="1"/>
          <p:nvPr/>
        </p:nvSpPr>
        <p:spPr>
          <a:xfrm>
            <a:off x="7062439" y="4604553"/>
            <a:ext cx="1985769" cy="52856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Night</a:t>
            </a:r>
          </a:p>
          <a:p>
            <a:pPr lvl="0" algn="ctr"/>
            <a:r>
              <a:rPr lang="en-ZA" dirty="0"/>
              <a:t>20:00:00- </a:t>
            </a:r>
            <a:r>
              <a:rPr lang="en-ZA" dirty="0" smtClean="0"/>
              <a:t>23:59:59 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802;p34">
            <a:extLst>
              <a:ext uri="{FF2B5EF4-FFF2-40B4-BE49-F238E27FC236}">
                <a16:creationId xmlns:a16="http://schemas.microsoft.com/office/drawing/2014/main" id="{0E4DC642-8C53-7844-89C2-65C2A0C378C4}"/>
              </a:ext>
            </a:extLst>
          </p:cNvPr>
          <p:cNvSpPr txBox="1"/>
          <p:nvPr/>
        </p:nvSpPr>
        <p:spPr>
          <a:xfrm>
            <a:off x="4728117" y="4604553"/>
            <a:ext cx="2126166" cy="5285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Evening</a:t>
            </a:r>
          </a:p>
          <a:p>
            <a:pPr lvl="0" algn="ctr"/>
            <a:r>
              <a:rPr lang="en-ZA" smtClean="0"/>
              <a:t>17:00:00- </a:t>
            </a:r>
            <a:r>
              <a:rPr lang="en-ZA" dirty="0"/>
              <a:t>19:59:59 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</a:schemeClr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7"/>
          <p:cNvSpPr/>
          <p:nvPr/>
        </p:nvSpPr>
        <p:spPr>
          <a:xfrm>
            <a:off x="14935200" y="3623288"/>
            <a:ext cx="10850" cy="1675"/>
          </a:xfrm>
          <a:custGeom>
            <a:avLst/>
            <a:gdLst/>
            <a:ahLst/>
            <a:cxnLst/>
            <a:rect l="l" t="t" r="r" b="b"/>
            <a:pathLst>
              <a:path w="434" h="67" fill="none" extrusionOk="0">
                <a:moveTo>
                  <a:pt x="1" y="67"/>
                </a:moveTo>
                <a:cubicBezTo>
                  <a:pt x="134" y="34"/>
                  <a:pt x="301" y="34"/>
                  <a:pt x="434" y="0"/>
                </a:cubicBezTo>
              </a:path>
            </a:pathLst>
          </a:custGeom>
          <a:noFill/>
          <a:ln w="31700" cap="rnd" cmpd="sng">
            <a:solidFill>
              <a:srgbClr val="9BE4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 txBox="1"/>
          <p:nvPr/>
        </p:nvSpPr>
        <p:spPr>
          <a:xfrm flipH="1">
            <a:off x="5354520" y="1341120"/>
            <a:ext cx="3027480" cy="1126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-Youth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Afternoon → Morning → Evening Consistent dominance all day; slightly lower at night. </a:t>
            </a:r>
          </a:p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-Adults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Afternoon → Morning → Evening Similar trend as youth but lower volumes. </a:t>
            </a:r>
          </a:p>
          <a:p>
            <a:endParaRPr lang="en-ZA" sz="105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0" name="Google Shape;960;p27"/>
          <p:cNvSpPr txBox="1"/>
          <p:nvPr/>
        </p:nvSpPr>
        <p:spPr>
          <a:xfrm flipH="1">
            <a:off x="5425440" y="3505242"/>
            <a:ext cx="3009900" cy="163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050" b="1" dirty="0" smtClean="0">
                <a:latin typeface="Fahkwang" panose="020B0604020202020204" charset="-34"/>
                <a:cs typeface="Fahkwang" panose="020B0604020202020204" charset="-34"/>
              </a:rPr>
              <a:t>-Boost </a:t>
            </a:r>
            <a:r>
              <a:rPr lang="en-ZA" sz="1050" b="1" dirty="0">
                <a:latin typeface="Fahkwang" panose="020B0604020202020204" charset="-34"/>
                <a:cs typeface="Fahkwang" panose="020B0604020202020204" charset="-34"/>
              </a:rPr>
              <a:t>night engagement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: Try highlights, movie reruns, or social media reminders before late shows.</a:t>
            </a:r>
          </a:p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-Prioritize </a:t>
            </a:r>
            <a:r>
              <a:rPr lang="en-ZA" sz="1050" b="1" dirty="0">
                <a:latin typeface="Fahkwang" panose="020B0604020202020204" charset="-34"/>
                <a:cs typeface="Fahkwang" panose="020B0604020202020204" charset="-34"/>
              </a:rPr>
              <a:t>Youth &amp; Adults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 during </a:t>
            </a:r>
            <a:r>
              <a:rPr lang="en-ZA" sz="1050" b="1" dirty="0" smtClean="0">
                <a:latin typeface="Fahkwang" panose="020B0604020202020204" charset="-34"/>
                <a:cs typeface="Fahkwang" panose="020B0604020202020204" charset="-34"/>
              </a:rPr>
              <a:t>Morning</a:t>
            </a:r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and </a:t>
            </a:r>
            <a:r>
              <a:rPr lang="en-ZA" sz="1050" b="1" dirty="0" smtClean="0">
                <a:latin typeface="Fahkwang" panose="020B0604020202020204" charset="-34"/>
                <a:cs typeface="Fahkwang" panose="020B0604020202020204" charset="-34"/>
              </a:rPr>
              <a:t>Afternoon :</a:t>
            </a:r>
            <a:r>
              <a:rPr lang="en-US" sz="1050" dirty="0" smtClean="0">
                <a:latin typeface="Fahkwang" panose="020B0604020202020204" charset="-34"/>
                <a:cs typeface="Fahkwang" panose="020B0604020202020204" charset="-34"/>
              </a:rPr>
              <a:t>possibly </a:t>
            </a:r>
            <a:r>
              <a:rPr lang="en-US" sz="1050" dirty="0">
                <a:latin typeface="Fahkwang" panose="020B0604020202020204" charset="-34"/>
                <a:cs typeface="Fahkwang" panose="020B0604020202020204" charset="-34"/>
              </a:rPr>
              <a:t>students or unemployed youth.</a:t>
            </a:r>
            <a:endParaRPr lang="en-ZA" sz="1050" dirty="0"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961" name="Google Shape;961;p27"/>
          <p:cNvSpPr txBox="1"/>
          <p:nvPr/>
        </p:nvSpPr>
        <p:spPr>
          <a:xfrm flipH="1">
            <a:off x="5354519" y="2614887"/>
            <a:ext cx="2724691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-Teens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Afternoon → Morning Teens prefer daytime hours. </a:t>
            </a:r>
          </a:p>
          <a:p>
            <a:r>
              <a:rPr lang="en-ZA" sz="1050" dirty="0" smtClean="0">
                <a:latin typeface="Fahkwang" panose="020B0604020202020204" charset="-34"/>
                <a:cs typeface="Fahkwang" panose="020B0604020202020204" charset="-34"/>
              </a:rPr>
              <a:t>-Kids </a:t>
            </a:r>
            <a:r>
              <a:rPr lang="en-ZA" sz="1050" dirty="0">
                <a:latin typeface="Fahkwang" panose="020B0604020202020204" charset="-34"/>
                <a:cs typeface="Fahkwang" panose="020B0604020202020204" charset="-34"/>
              </a:rPr>
              <a:t>Morning Most kids watch in the morning</a:t>
            </a:r>
            <a:r>
              <a:rPr lang="en-ZA" dirty="0"/>
              <a:t>. </a:t>
            </a:r>
          </a:p>
        </p:txBody>
      </p:sp>
      <p:sp>
        <p:nvSpPr>
          <p:cNvPr id="965" name="Google Shape;965;p27"/>
          <p:cNvSpPr txBox="1"/>
          <p:nvPr/>
        </p:nvSpPr>
        <p:spPr>
          <a:xfrm flipH="1">
            <a:off x="8382000" y="1448675"/>
            <a:ext cx="667656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 flipH="1">
            <a:off x="8178799" y="2614876"/>
            <a:ext cx="870855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8" name="Google Shape;968;p27"/>
          <p:cNvSpPr/>
          <p:nvPr/>
        </p:nvSpPr>
        <p:spPr>
          <a:xfrm>
            <a:off x="4532043" y="4189550"/>
            <a:ext cx="367432" cy="345043"/>
          </a:xfrm>
          <a:custGeom>
            <a:avLst/>
            <a:gdLst/>
            <a:ahLst/>
            <a:cxnLst/>
            <a:rect l="l" t="t" r="r" b="b"/>
            <a:pathLst>
              <a:path w="208768" h="196047" extrusionOk="0">
                <a:moveTo>
                  <a:pt x="175756" y="79854"/>
                </a:moveTo>
                <a:cubicBezTo>
                  <a:pt x="180257" y="79854"/>
                  <a:pt x="183911" y="83508"/>
                  <a:pt x="183911" y="88009"/>
                </a:cubicBezTo>
                <a:cubicBezTo>
                  <a:pt x="183911" y="92511"/>
                  <a:pt x="180257" y="96164"/>
                  <a:pt x="175756" y="96164"/>
                </a:cubicBezTo>
                <a:cubicBezTo>
                  <a:pt x="171222" y="96164"/>
                  <a:pt x="167601" y="92511"/>
                  <a:pt x="167601" y="88009"/>
                </a:cubicBezTo>
                <a:cubicBezTo>
                  <a:pt x="167601" y="83508"/>
                  <a:pt x="171222" y="79854"/>
                  <a:pt x="175756" y="79854"/>
                </a:cubicBezTo>
                <a:close/>
                <a:moveTo>
                  <a:pt x="175756" y="108397"/>
                </a:moveTo>
                <a:cubicBezTo>
                  <a:pt x="180257" y="108397"/>
                  <a:pt x="183911" y="112050"/>
                  <a:pt x="183911" y="116552"/>
                </a:cubicBezTo>
                <a:cubicBezTo>
                  <a:pt x="183911" y="121053"/>
                  <a:pt x="180257" y="124707"/>
                  <a:pt x="175756" y="124707"/>
                </a:cubicBezTo>
                <a:cubicBezTo>
                  <a:pt x="171222" y="124707"/>
                  <a:pt x="167601" y="121053"/>
                  <a:pt x="167601" y="116552"/>
                </a:cubicBezTo>
                <a:cubicBezTo>
                  <a:pt x="167601" y="112050"/>
                  <a:pt x="171222" y="108397"/>
                  <a:pt x="175756" y="108397"/>
                </a:cubicBezTo>
                <a:close/>
                <a:moveTo>
                  <a:pt x="175756" y="136939"/>
                </a:moveTo>
                <a:cubicBezTo>
                  <a:pt x="180257" y="136939"/>
                  <a:pt x="183911" y="140592"/>
                  <a:pt x="183911" y="145094"/>
                </a:cubicBezTo>
                <a:cubicBezTo>
                  <a:pt x="183911" y="149596"/>
                  <a:pt x="180257" y="153249"/>
                  <a:pt x="175756" y="153249"/>
                </a:cubicBezTo>
                <a:cubicBezTo>
                  <a:pt x="171222" y="153249"/>
                  <a:pt x="167601" y="149596"/>
                  <a:pt x="167601" y="145094"/>
                </a:cubicBezTo>
                <a:cubicBezTo>
                  <a:pt x="167601" y="140592"/>
                  <a:pt x="171222" y="136939"/>
                  <a:pt x="175756" y="136939"/>
                </a:cubicBezTo>
                <a:close/>
                <a:moveTo>
                  <a:pt x="83588" y="62647"/>
                </a:moveTo>
                <a:cubicBezTo>
                  <a:pt x="101285" y="62647"/>
                  <a:pt x="118981" y="63903"/>
                  <a:pt x="136677" y="66415"/>
                </a:cubicBezTo>
                <a:cubicBezTo>
                  <a:pt x="141994" y="99850"/>
                  <a:pt x="141994" y="133253"/>
                  <a:pt x="136677" y="166688"/>
                </a:cubicBezTo>
                <a:cubicBezTo>
                  <a:pt x="118981" y="169184"/>
                  <a:pt x="101285" y="170432"/>
                  <a:pt x="83588" y="170432"/>
                </a:cubicBezTo>
                <a:cubicBezTo>
                  <a:pt x="65892" y="170432"/>
                  <a:pt x="48196" y="169184"/>
                  <a:pt x="30500" y="166688"/>
                </a:cubicBezTo>
                <a:cubicBezTo>
                  <a:pt x="25183" y="133253"/>
                  <a:pt x="25183" y="99850"/>
                  <a:pt x="30500" y="66415"/>
                </a:cubicBezTo>
                <a:cubicBezTo>
                  <a:pt x="48196" y="63903"/>
                  <a:pt x="65892" y="62647"/>
                  <a:pt x="83588" y="62647"/>
                </a:cubicBezTo>
                <a:close/>
                <a:moveTo>
                  <a:pt x="57639" y="1"/>
                </a:moveTo>
                <a:lnTo>
                  <a:pt x="48995" y="8645"/>
                </a:lnTo>
                <a:lnTo>
                  <a:pt x="77374" y="37024"/>
                </a:lnTo>
                <a:lnTo>
                  <a:pt x="0" y="37024"/>
                </a:lnTo>
                <a:lnTo>
                  <a:pt x="0" y="196046"/>
                </a:lnTo>
                <a:lnTo>
                  <a:pt x="208767" y="196046"/>
                </a:lnTo>
                <a:lnTo>
                  <a:pt x="208767" y="37024"/>
                </a:lnTo>
                <a:lnTo>
                  <a:pt x="131393" y="37024"/>
                </a:lnTo>
                <a:lnTo>
                  <a:pt x="159772" y="8645"/>
                </a:lnTo>
                <a:lnTo>
                  <a:pt x="151128" y="1"/>
                </a:lnTo>
                <a:lnTo>
                  <a:pt x="114072" y="37024"/>
                </a:lnTo>
                <a:lnTo>
                  <a:pt x="94695" y="37024"/>
                </a:lnTo>
                <a:lnTo>
                  <a:pt x="576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4613627" y="1904861"/>
            <a:ext cx="263491" cy="385310"/>
            <a:chOff x="2576950" y="1879700"/>
            <a:chExt cx="2446525" cy="3577625"/>
          </a:xfrm>
        </p:grpSpPr>
        <p:sp>
          <p:nvSpPr>
            <p:cNvPr id="970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7"/>
          <p:cNvSpPr/>
          <p:nvPr/>
        </p:nvSpPr>
        <p:spPr>
          <a:xfrm>
            <a:off x="4613627" y="2885963"/>
            <a:ext cx="323321" cy="322485"/>
          </a:xfrm>
          <a:custGeom>
            <a:avLst/>
            <a:gdLst/>
            <a:ahLst/>
            <a:cxnLst/>
            <a:rect l="l" t="t" r="r" b="b"/>
            <a:pathLst>
              <a:path w="12445" h="12414" extrusionOk="0">
                <a:moveTo>
                  <a:pt x="7026" y="1670"/>
                </a:moveTo>
                <a:cubicBezTo>
                  <a:pt x="7278" y="1670"/>
                  <a:pt x="7467" y="1859"/>
                  <a:pt x="7467" y="2111"/>
                </a:cubicBezTo>
                <a:cubicBezTo>
                  <a:pt x="7467" y="2332"/>
                  <a:pt x="7278" y="2490"/>
                  <a:pt x="7026" y="2490"/>
                </a:cubicBezTo>
                <a:lnTo>
                  <a:pt x="2080" y="2490"/>
                </a:lnTo>
                <a:cubicBezTo>
                  <a:pt x="1828" y="2490"/>
                  <a:pt x="1639" y="2300"/>
                  <a:pt x="1639" y="2111"/>
                </a:cubicBezTo>
                <a:cubicBezTo>
                  <a:pt x="1639" y="1828"/>
                  <a:pt x="1828" y="1670"/>
                  <a:pt x="2080" y="1670"/>
                </a:cubicBezTo>
                <a:close/>
                <a:moveTo>
                  <a:pt x="7026" y="4159"/>
                </a:moveTo>
                <a:cubicBezTo>
                  <a:pt x="7278" y="4159"/>
                  <a:pt x="7467" y="4348"/>
                  <a:pt x="7467" y="4537"/>
                </a:cubicBezTo>
                <a:cubicBezTo>
                  <a:pt x="7467" y="4789"/>
                  <a:pt x="7278" y="4978"/>
                  <a:pt x="7026" y="4978"/>
                </a:cubicBezTo>
                <a:lnTo>
                  <a:pt x="2080" y="4978"/>
                </a:lnTo>
                <a:cubicBezTo>
                  <a:pt x="1828" y="4978"/>
                  <a:pt x="1639" y="4789"/>
                  <a:pt x="1639" y="4537"/>
                </a:cubicBezTo>
                <a:cubicBezTo>
                  <a:pt x="1639" y="4317"/>
                  <a:pt x="1828" y="4159"/>
                  <a:pt x="2080" y="4159"/>
                </a:cubicBezTo>
                <a:close/>
                <a:moveTo>
                  <a:pt x="7026" y="6648"/>
                </a:moveTo>
                <a:cubicBezTo>
                  <a:pt x="7278" y="6648"/>
                  <a:pt x="7467" y="6837"/>
                  <a:pt x="7467" y="7058"/>
                </a:cubicBezTo>
                <a:cubicBezTo>
                  <a:pt x="7467" y="7310"/>
                  <a:pt x="7278" y="7467"/>
                  <a:pt x="7026" y="7467"/>
                </a:cubicBezTo>
                <a:lnTo>
                  <a:pt x="2080" y="7467"/>
                </a:lnTo>
                <a:cubicBezTo>
                  <a:pt x="1828" y="7467"/>
                  <a:pt x="1639" y="7278"/>
                  <a:pt x="1639" y="7058"/>
                </a:cubicBezTo>
                <a:cubicBezTo>
                  <a:pt x="1639" y="6806"/>
                  <a:pt x="1828" y="6648"/>
                  <a:pt x="2080" y="6648"/>
                </a:cubicBezTo>
                <a:close/>
                <a:moveTo>
                  <a:pt x="7026" y="9106"/>
                </a:moveTo>
                <a:cubicBezTo>
                  <a:pt x="7278" y="9106"/>
                  <a:pt x="7467" y="9295"/>
                  <a:pt x="7467" y="9515"/>
                </a:cubicBezTo>
                <a:cubicBezTo>
                  <a:pt x="7467" y="9736"/>
                  <a:pt x="7278" y="9893"/>
                  <a:pt x="7026" y="9893"/>
                </a:cubicBezTo>
                <a:lnTo>
                  <a:pt x="2080" y="9893"/>
                </a:lnTo>
                <a:cubicBezTo>
                  <a:pt x="1828" y="9893"/>
                  <a:pt x="1639" y="9704"/>
                  <a:pt x="1639" y="9515"/>
                </a:cubicBezTo>
                <a:cubicBezTo>
                  <a:pt x="1639" y="9263"/>
                  <a:pt x="1828" y="9106"/>
                  <a:pt x="2080" y="9106"/>
                </a:cubicBezTo>
                <a:close/>
                <a:moveTo>
                  <a:pt x="11500" y="10775"/>
                </a:moveTo>
                <a:cubicBezTo>
                  <a:pt x="11342" y="11248"/>
                  <a:pt x="10870" y="11594"/>
                  <a:pt x="10303" y="11594"/>
                </a:cubicBezTo>
                <a:cubicBezTo>
                  <a:pt x="9767" y="11594"/>
                  <a:pt x="9326" y="11248"/>
                  <a:pt x="9137" y="10775"/>
                </a:cubicBezTo>
                <a:close/>
                <a:moveTo>
                  <a:pt x="1261" y="1"/>
                </a:moveTo>
                <a:cubicBezTo>
                  <a:pt x="568" y="1"/>
                  <a:pt x="32" y="568"/>
                  <a:pt x="32" y="1229"/>
                </a:cubicBezTo>
                <a:lnTo>
                  <a:pt x="32" y="10334"/>
                </a:lnTo>
                <a:cubicBezTo>
                  <a:pt x="0" y="11468"/>
                  <a:pt x="946" y="12414"/>
                  <a:pt x="2080" y="12414"/>
                </a:cubicBezTo>
                <a:lnTo>
                  <a:pt x="10334" y="12414"/>
                </a:lnTo>
                <a:cubicBezTo>
                  <a:pt x="11500" y="12414"/>
                  <a:pt x="12445" y="11468"/>
                  <a:pt x="12445" y="10334"/>
                </a:cubicBezTo>
                <a:cubicBezTo>
                  <a:pt x="12445" y="10082"/>
                  <a:pt x="12224" y="9893"/>
                  <a:pt x="12004" y="9893"/>
                </a:cubicBezTo>
                <a:lnTo>
                  <a:pt x="9074" y="9893"/>
                </a:lnTo>
                <a:lnTo>
                  <a:pt x="9074" y="1229"/>
                </a:lnTo>
                <a:cubicBezTo>
                  <a:pt x="9074" y="568"/>
                  <a:pt x="8538" y="1"/>
                  <a:pt x="7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382682831"/>
              </p:ext>
            </p:extLst>
          </p:nvPr>
        </p:nvGraphicFramePr>
        <p:xfrm>
          <a:off x="253217" y="699770"/>
          <a:ext cx="3830519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8771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s Medi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9CA55"/>
      </a:accent1>
      <a:accent2>
        <a:srgbClr val="EAA62F"/>
      </a:accent2>
      <a:accent3>
        <a:srgbClr val="FA8175"/>
      </a:accent3>
      <a:accent4>
        <a:srgbClr val="5ED1C6"/>
      </a:accent4>
      <a:accent5>
        <a:srgbClr val="3A8799"/>
      </a:accent5>
      <a:accent6>
        <a:srgbClr val="084877"/>
      </a:accent6>
      <a:hlink>
        <a:srgbClr val="FFBD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Words>960</Words>
  <Application>Microsoft Office PowerPoint</Application>
  <PresentationFormat>On-screen Show (16:9)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Fira Sans Extra Condensed</vt:lpstr>
      <vt:lpstr>Fira Sans Extra Condensed Medium</vt:lpstr>
      <vt:lpstr>Times New Roman</vt:lpstr>
      <vt:lpstr>Roboto</vt:lpstr>
      <vt:lpstr>Bauhaus 93</vt:lpstr>
      <vt:lpstr>Fahkwang</vt:lpstr>
      <vt:lpstr>Arial</vt:lpstr>
      <vt:lpstr>Fira Sans Extra Condensed SemiBold</vt:lpstr>
      <vt:lpstr>Mass Media Infographics by Slidesgo</vt:lpstr>
      <vt:lpstr>Bright TV   Engaging Audiences with Sports, Music, and Entertainment</vt:lpstr>
      <vt:lpstr>Viewership Insights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TV   Engaging Audiences with Sports, Music, and Entertainment</dc:title>
  <dc:creator>Lihle Ndlovu</dc:creator>
  <cp:lastModifiedBy>Lihle Ndlovu</cp:lastModifiedBy>
  <cp:revision>53</cp:revision>
  <dcterms:modified xsi:type="dcterms:W3CDTF">2025-10-13T18:59:38Z</dcterms:modified>
</cp:coreProperties>
</file>