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theme/themeOverride1.xml" ContentType="application/vnd.openxmlformats-officedocument.themeOverr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2" r:id="rId1"/>
  </p:sldMasterIdLst>
  <p:notesMasterIdLst>
    <p:notesMasterId r:id="rId10"/>
  </p:notesMasterIdLst>
  <p:sldIdLst>
    <p:sldId id="259" r:id="rId2"/>
    <p:sldId id="263" r:id="rId3"/>
    <p:sldId id="262" r:id="rId4"/>
    <p:sldId id="258" r:id="rId5"/>
    <p:sldId id="290" r:id="rId6"/>
    <p:sldId id="271" r:id="rId7"/>
    <p:sldId id="266" r:id="rId8"/>
    <p:sldId id="267" r:id="rId9"/>
  </p:sldIdLst>
  <p:sldSz cx="9144000" cy="5143500" type="screen16x9"/>
  <p:notesSz cx="6858000" cy="9144000"/>
  <p:embeddedFontLst>
    <p:embeddedFont>
      <p:font typeface="Roboto" panose="020B0604020202020204" charset="0"/>
      <p:regular r:id="rId11"/>
      <p:bold r:id="rId12"/>
      <p:italic r:id="rId13"/>
      <p:boldItalic r:id="rId14"/>
    </p:embeddedFont>
    <p:embeddedFont>
      <p:font typeface="Bauhaus 93" panose="04030905020B02020C02" pitchFamily="82" charset="0"/>
      <p:regular r:id="rId15"/>
    </p:embeddedFon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Fira Sans Extra Condensed Medium" panose="020B0604020202020204" charset="0"/>
      <p:regular r:id="rId20"/>
      <p:bold r:id="rId21"/>
      <p:italic r:id="rId22"/>
      <p:boldItalic r:id="rId23"/>
    </p:embeddedFont>
    <p:embeddedFont>
      <p:font typeface="Fahkwang" panose="020B0604020202020204" charset="-34"/>
      <p:regular r:id="rId24"/>
      <p:bold r:id="rId25"/>
      <p:italic r:id="rId26"/>
      <p:boldItalic r:id="rId27"/>
    </p:embeddedFont>
    <p:embeddedFont>
      <p:font typeface="Fira Sans Extra Condensed SemiBold" panose="020B060402020202020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0174" autoAdjust="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font" Target="fonts/font1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font" Target="fonts/font2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font" Target="fonts/font20.fntdata"/><Relationship Id="rId35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5.xml"/><Relationship Id="rId1" Type="http://schemas.microsoft.com/office/2011/relationships/chartStyle" Target="style5.xml"/><Relationship Id="rId4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kern="1200" baseline="0" dirty="0">
                <a:solidFill>
                  <a:srgbClr val="44546A">
                    <a:lumMod val="75000"/>
                  </a:srgbClr>
                </a:solidFill>
                <a:latin typeface="Fahkwang" panose="020B0604020202020204" charset="-34"/>
                <a:cs typeface="Fahkwang" panose="020B0604020202020204" charset="-34"/>
              </a:rPr>
              <a:t>Audience Distribution by Race and Province</a:t>
            </a:r>
            <a:endParaRPr lang="en-ZA" sz="1200" b="1" i="0" u="none" strike="noStrike" kern="1200" baseline="0" dirty="0">
              <a:solidFill>
                <a:schemeClr val="tx2">
                  <a:lumMod val="75000"/>
                </a:schemeClr>
              </a:solidFill>
              <a:effectLst/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18697271533391169"/>
          <c:y val="2.011661299596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black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320</c:v>
                </c:pt>
                <c:pt idx="1">
                  <c:v>149</c:v>
                </c:pt>
                <c:pt idx="2">
                  <c:v>1809</c:v>
                </c:pt>
                <c:pt idx="3">
                  <c:v>460</c:v>
                </c:pt>
                <c:pt idx="4">
                  <c:v>346</c:v>
                </c:pt>
                <c:pt idx="5">
                  <c:v>599</c:v>
                </c:pt>
                <c:pt idx="7">
                  <c:v>262</c:v>
                </c:pt>
                <c:pt idx="8">
                  <c:v>118</c:v>
                </c:pt>
                <c:pt idx="9">
                  <c:v>265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7C8-43A1-B318-07E0B550E4A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coloured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151</c:v>
                </c:pt>
                <c:pt idx="1">
                  <c:v>29</c:v>
                </c:pt>
                <c:pt idx="2">
                  <c:v>193</c:v>
                </c:pt>
                <c:pt idx="3">
                  <c:v>55</c:v>
                </c:pt>
                <c:pt idx="4">
                  <c:v>25</c:v>
                </c:pt>
                <c:pt idx="5">
                  <c:v>26</c:v>
                </c:pt>
                <c:pt idx="7">
                  <c:v>2</c:v>
                </c:pt>
                <c:pt idx="8">
                  <c:v>76</c:v>
                </c:pt>
                <c:pt idx="9">
                  <c:v>1074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7C8-43A1-B318-07E0B550E4A9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indian_asian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65</c:v>
                </c:pt>
                <c:pt idx="1">
                  <c:v>28</c:v>
                </c:pt>
                <c:pt idx="2">
                  <c:v>681</c:v>
                </c:pt>
                <c:pt idx="3">
                  <c:v>312</c:v>
                </c:pt>
                <c:pt idx="4">
                  <c:v>316</c:v>
                </c:pt>
                <c:pt idx="5">
                  <c:v>90</c:v>
                </c:pt>
                <c:pt idx="7">
                  <c:v>16</c:v>
                </c:pt>
                <c:pt idx="8">
                  <c:v>4</c:v>
                </c:pt>
                <c:pt idx="9">
                  <c:v>62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7C8-43A1-B318-07E0B550E4A9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40</c:v>
                </c:pt>
                <c:pt idx="1">
                  <c:v>27</c:v>
                </c:pt>
                <c:pt idx="2">
                  <c:v>303</c:v>
                </c:pt>
                <c:pt idx="3">
                  <c:v>73</c:v>
                </c:pt>
                <c:pt idx="4">
                  <c:v>30</c:v>
                </c:pt>
                <c:pt idx="5">
                  <c:v>83</c:v>
                </c:pt>
                <c:pt idx="6">
                  <c:v>263</c:v>
                </c:pt>
                <c:pt idx="7">
                  <c:v>13</c:v>
                </c:pt>
                <c:pt idx="8">
                  <c:v>14</c:v>
                </c:pt>
                <c:pt idx="9">
                  <c:v>211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7C8-43A1-B318-07E0B550E4A9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other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11</c:v>
                </c:pt>
                <c:pt idx="1">
                  <c:v>2</c:v>
                </c:pt>
                <c:pt idx="2">
                  <c:v>22</c:v>
                </c:pt>
                <c:pt idx="3">
                  <c:v>8</c:v>
                </c:pt>
                <c:pt idx="4">
                  <c:v>7</c:v>
                </c:pt>
                <c:pt idx="9">
                  <c:v>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7C8-43A1-B318-07E0B550E4A9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Sheet1!$G$2:$G$11</c:f>
              <c:numCache>
                <c:formatCode>General</c:formatCode>
                <c:ptCount val="10"/>
                <c:pt idx="0">
                  <c:v>5</c:v>
                </c:pt>
                <c:pt idx="2">
                  <c:v>2</c:v>
                </c:pt>
                <c:pt idx="3">
                  <c:v>2</c:v>
                </c:pt>
                <c:pt idx="9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7C8-43A1-B318-07E0B550E4A9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white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Eastern Cape</c:v>
                </c:pt>
                <c:pt idx="1">
                  <c:v>Free State</c:v>
                </c:pt>
                <c:pt idx="2">
                  <c:v>Gauteng</c:v>
                </c:pt>
                <c:pt idx="3">
                  <c:v>Kwazulu Natal</c:v>
                </c:pt>
                <c:pt idx="4">
                  <c:v>Limpopo</c:v>
                </c:pt>
                <c:pt idx="5">
                  <c:v>Mpumalanga</c:v>
                </c:pt>
                <c:pt idx="6">
                  <c:v>None</c:v>
                </c:pt>
                <c:pt idx="7">
                  <c:v>North West</c:v>
                </c:pt>
                <c:pt idx="8">
                  <c:v>Northern Cape</c:v>
                </c:pt>
                <c:pt idx="9">
                  <c:v>Western Cape</c:v>
                </c:pt>
              </c:strCache>
            </c:strRef>
          </c:cat>
          <c:val>
            <c:numRef>
              <c:f>Sheet1!$H$2:$H$11</c:f>
              <c:numCache>
                <c:formatCode>General</c:formatCode>
                <c:ptCount val="10"/>
                <c:pt idx="0">
                  <c:v>96</c:v>
                </c:pt>
                <c:pt idx="1">
                  <c:v>57</c:v>
                </c:pt>
                <c:pt idx="2">
                  <c:v>641</c:v>
                </c:pt>
                <c:pt idx="3">
                  <c:v>91</c:v>
                </c:pt>
                <c:pt idx="4">
                  <c:v>38</c:v>
                </c:pt>
                <c:pt idx="5">
                  <c:v>119</c:v>
                </c:pt>
                <c:pt idx="7">
                  <c:v>51</c:v>
                </c:pt>
                <c:pt idx="8">
                  <c:v>18</c:v>
                </c:pt>
                <c:pt idx="9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7C8-43A1-B318-07E0B550E4A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907388255"/>
        <c:axId val="1053446047"/>
      </c:barChart>
      <c:catAx>
        <c:axId val="90738825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3446047"/>
        <c:crosses val="autoZero"/>
        <c:auto val="1"/>
        <c:lblAlgn val="ctr"/>
        <c:lblOffset val="100"/>
        <c:noMultiLvlLbl val="0"/>
      </c:catAx>
      <c:valAx>
        <c:axId val="10534460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0738825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Fahkwang" panose="020B0604020202020204" charset="-34"/>
                <a:ea typeface="+mn-ea"/>
                <a:cs typeface="Fahkwang" panose="020B0604020202020204" charset="-34"/>
              </a:defRPr>
            </a:pPr>
            <a:r>
              <a:rPr lang="en-ZA" sz="1100" dirty="0"/>
              <a:t>Age Demographics </a:t>
            </a:r>
          </a:p>
        </c:rich>
      </c:tx>
      <c:layout>
        <c:manualLayout>
          <c:xMode val="edge"/>
          <c:yMode val="edge"/>
          <c:x val="0.27230655649200997"/>
          <c:y val="0.112008607905615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Fahkwang" panose="020B0604020202020204" charset="-34"/>
              <a:ea typeface="+mn-ea"/>
              <a:cs typeface="Fahkwang" panose="020B0604020202020204" charset="-34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21705066960412731"/>
          <c:y val="0.23296866692028853"/>
          <c:w val="0.53522783891296977"/>
          <c:h val="0.6692708106552027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Viewrs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19D-4102-A4F0-D091DB85354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19D-4102-A4F0-D091DB85354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19D-4102-A4F0-D091DB85354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E19D-4102-A4F0-D091DB85354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55A-4738-BE82-4D001CBF0BCB}"/>
              </c:ext>
            </c:extLst>
          </c:dPt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3418</c:v>
                </c:pt>
                <c:pt idx="1">
                  <c:v>100</c:v>
                </c:pt>
                <c:pt idx="2">
                  <c:v>48</c:v>
                </c:pt>
                <c:pt idx="3">
                  <c:v>716</c:v>
                </c:pt>
                <c:pt idx="4">
                  <c:v>5449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55A-4738-BE82-4D001CBF0BC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Fahkwang" panose="020B0604020202020204" charset="-34"/>
              <a:ea typeface="+mn-ea"/>
              <a:cs typeface="Fahkwang" panose="020B0604020202020204" charset="-34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Fahkwang" panose="020B0604020202020204" charset="-34"/>
          <a:cs typeface="Fahkwang" panose="020B0604020202020204" charset="-34"/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i="0" u="none" strike="noStrike" kern="1200" spc="0" baseline="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5992895040868396"/>
          <c:y val="0.12638583287064645"/>
          <c:w val="0.84228772965879262"/>
          <c:h val="0.6745049250447263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female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311</c:v>
                </c:pt>
                <c:pt idx="1">
                  <c:v>26</c:v>
                </c:pt>
                <c:pt idx="2">
                  <c:v>9</c:v>
                </c:pt>
                <c:pt idx="3">
                  <c:v>74</c:v>
                </c:pt>
                <c:pt idx="4">
                  <c:v>556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80D-44D7-B768-FDF917678B9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male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3107</c:v>
                </c:pt>
                <c:pt idx="1">
                  <c:v>74</c:v>
                </c:pt>
                <c:pt idx="2">
                  <c:v>39</c:v>
                </c:pt>
                <c:pt idx="3">
                  <c:v>642</c:v>
                </c:pt>
                <c:pt idx="4">
                  <c:v>4893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80D-44D7-B768-FDF917678B98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None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Adult</c:v>
                </c:pt>
                <c:pt idx="1">
                  <c:v>Kids</c:v>
                </c:pt>
                <c:pt idx="2">
                  <c:v>Senior</c:v>
                </c:pt>
                <c:pt idx="3">
                  <c:v>Teens</c:v>
                </c:pt>
                <c:pt idx="4">
                  <c:v>Youth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3</c:v>
                </c:pt>
                <c:pt idx="1">
                  <c:v>259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80D-44D7-B768-FDF917678B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036603903"/>
        <c:axId val="1036607743"/>
      </c:barChart>
      <c:catAx>
        <c:axId val="103660390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7743"/>
        <c:crosses val="autoZero"/>
        <c:auto val="1"/>
        <c:lblAlgn val="ctr"/>
        <c:lblOffset val="100"/>
        <c:noMultiLvlLbl val="0"/>
      </c:catAx>
      <c:valAx>
        <c:axId val="1036607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366039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927436182452844"/>
          <c:y val="0.43229588654232393"/>
          <c:w val="0.23861271531370401"/>
          <c:h val="0.251189619362931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ZA" sz="1050" b="1" i="0" u="none" strike="noStrike" kern="1200" spc="0" baseline="0" dirty="0">
                <a:solidFill>
                  <a:schemeClr val="tx1"/>
                </a:solidFill>
                <a:effectLst/>
                <a:latin typeface="Fahkwang" panose="020B0604020202020204" charset="-34"/>
                <a:cs typeface="Fahkwang" panose="020B0604020202020204" charset="-34"/>
              </a:rPr>
              <a:t>Viewership by Time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Afternoon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317</c:v>
                </c:pt>
                <c:pt idx="1">
                  <c:v>150</c:v>
                </c:pt>
                <c:pt idx="2">
                  <c:v>213</c:v>
                </c:pt>
                <c:pt idx="3">
                  <c:v>326</c:v>
                </c:pt>
                <c:pt idx="4">
                  <c:v>256</c:v>
                </c:pt>
                <c:pt idx="5">
                  <c:v>334</c:v>
                </c:pt>
                <c:pt idx="6">
                  <c:v>287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4ED-4833-8C92-079AF0B8C0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Evening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169</c:v>
                </c:pt>
                <c:pt idx="1">
                  <c:v>127</c:v>
                </c:pt>
                <c:pt idx="2">
                  <c:v>195</c:v>
                </c:pt>
                <c:pt idx="3">
                  <c:v>147</c:v>
                </c:pt>
                <c:pt idx="4">
                  <c:v>183</c:v>
                </c:pt>
                <c:pt idx="5">
                  <c:v>196</c:v>
                </c:pt>
                <c:pt idx="6">
                  <c:v>190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4ED-4833-8C92-079AF0B8C05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Late Afternoon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Sheet1!$D$2:$D$8</c:f>
              <c:numCache>
                <c:formatCode>General</c:formatCode>
                <c:ptCount val="7"/>
                <c:pt idx="0">
                  <c:v>252</c:v>
                </c:pt>
                <c:pt idx="1">
                  <c:v>187</c:v>
                </c:pt>
                <c:pt idx="2">
                  <c:v>243</c:v>
                </c:pt>
                <c:pt idx="3">
                  <c:v>261</c:v>
                </c:pt>
                <c:pt idx="4">
                  <c:v>254</c:v>
                </c:pt>
                <c:pt idx="5">
                  <c:v>358</c:v>
                </c:pt>
                <c:pt idx="6">
                  <c:v>366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ED-4833-8C92-079AF0B8C05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Morning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Sheet1!$E$2:$E$8</c:f>
              <c:numCache>
                <c:formatCode>General</c:formatCode>
                <c:ptCount val="7"/>
                <c:pt idx="0">
                  <c:v>494</c:v>
                </c:pt>
                <c:pt idx="1">
                  <c:v>344</c:v>
                </c:pt>
                <c:pt idx="2">
                  <c:v>492</c:v>
                </c:pt>
                <c:pt idx="3">
                  <c:v>678</c:v>
                </c:pt>
                <c:pt idx="4">
                  <c:v>591</c:v>
                </c:pt>
                <c:pt idx="5">
                  <c:v>600</c:v>
                </c:pt>
                <c:pt idx="6">
                  <c:v>639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4ED-4833-8C92-079AF0B8C05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Night</c:v>
                </c:pt>
              </c:strCache>
            </c:strRef>
          </c:tx>
          <c:spPr>
            <a:solidFill>
              <a:schemeClr val="accent1">
                <a:lumMod val="50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Sheet1!$A$2:$A$8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Sheet1!$F$2:$F$8</c:f>
              <c:numCache>
                <c:formatCode>General</c:formatCode>
                <c:ptCount val="7"/>
                <c:pt idx="0">
                  <c:v>165</c:v>
                </c:pt>
                <c:pt idx="1">
                  <c:v>165</c:v>
                </c:pt>
                <c:pt idx="2">
                  <c:v>178</c:v>
                </c:pt>
                <c:pt idx="3">
                  <c:v>125</c:v>
                </c:pt>
                <c:pt idx="4">
                  <c:v>186</c:v>
                </c:pt>
                <c:pt idx="5">
                  <c:v>152</c:v>
                </c:pt>
                <c:pt idx="6">
                  <c:v>173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4ED-4833-8C92-079AF0B8C0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9616143"/>
        <c:axId val="829619023"/>
      </c:barChart>
      <c:catAx>
        <c:axId val="829616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19023"/>
        <c:crosses val="autoZero"/>
        <c:auto val="1"/>
        <c:lblAlgn val="ctr"/>
        <c:lblOffset val="100"/>
        <c:noMultiLvlLbl val="0"/>
      </c:catAx>
      <c:valAx>
        <c:axId val="8296190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9616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i="0" u="none" strike="noStrike" baseline="0" dirty="0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Most Popular Channels by Audience</a:t>
            </a:r>
            <a:endParaRPr lang="en-ZA" sz="1200" b="1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c:rich>
      </c:tx>
      <c:layout>
        <c:manualLayout>
          <c:xMode val="edge"/>
          <c:yMode val="edge"/>
          <c:x val="0.20917700131233596"/>
          <c:y val="1.250000000000000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Adult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Sheet1!$B$2:$B$20</c:f>
              <c:numCache>
                <c:formatCode>General</c:formatCode>
                <c:ptCount val="19"/>
                <c:pt idx="0">
                  <c:v>348</c:v>
                </c:pt>
                <c:pt idx="1">
                  <c:v>244</c:v>
                </c:pt>
                <c:pt idx="2">
                  <c:v>26</c:v>
                </c:pt>
                <c:pt idx="3">
                  <c:v>224</c:v>
                </c:pt>
                <c:pt idx="4">
                  <c:v>268</c:v>
                </c:pt>
                <c:pt idx="5">
                  <c:v>291</c:v>
                </c:pt>
                <c:pt idx="6">
                  <c:v>35</c:v>
                </c:pt>
                <c:pt idx="7">
                  <c:v>99</c:v>
                </c:pt>
                <c:pt idx="8">
                  <c:v>510</c:v>
                </c:pt>
                <c:pt idx="9">
                  <c:v>18</c:v>
                </c:pt>
                <c:pt idx="10">
                  <c:v>2</c:v>
                </c:pt>
                <c:pt idx="11">
                  <c:v>11</c:v>
                </c:pt>
                <c:pt idx="12">
                  <c:v>44</c:v>
                </c:pt>
                <c:pt idx="13">
                  <c:v>86</c:v>
                </c:pt>
                <c:pt idx="14">
                  <c:v>388</c:v>
                </c:pt>
                <c:pt idx="15">
                  <c:v>597</c:v>
                </c:pt>
                <c:pt idx="16">
                  <c:v>197</c:v>
                </c:pt>
                <c:pt idx="17">
                  <c:v>30</c:v>
                </c:pt>
                <c:pt idx="18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07B-4090-95DE-BF2A362C9002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Kids</c:v>
                </c:pt>
              </c:strCache>
            </c:strRef>
          </c:tx>
          <c:spPr>
            <a:solidFill>
              <a:srgbClr val="0070C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Sheet1!$C$2:$C$20</c:f>
              <c:numCache>
                <c:formatCode>General</c:formatCode>
                <c:ptCount val="19"/>
                <c:pt idx="0">
                  <c:v>21</c:v>
                </c:pt>
                <c:pt idx="1">
                  <c:v>21</c:v>
                </c:pt>
                <c:pt idx="2">
                  <c:v>3</c:v>
                </c:pt>
                <c:pt idx="3">
                  <c:v>24</c:v>
                </c:pt>
                <c:pt idx="4">
                  <c:v>37</c:v>
                </c:pt>
                <c:pt idx="5">
                  <c:v>13</c:v>
                </c:pt>
                <c:pt idx="6">
                  <c:v>9</c:v>
                </c:pt>
                <c:pt idx="7">
                  <c:v>16</c:v>
                </c:pt>
                <c:pt idx="8">
                  <c:v>82</c:v>
                </c:pt>
                <c:pt idx="9">
                  <c:v>4</c:v>
                </c:pt>
                <c:pt idx="11">
                  <c:v>3</c:v>
                </c:pt>
                <c:pt idx="12">
                  <c:v>4</c:v>
                </c:pt>
                <c:pt idx="13">
                  <c:v>14</c:v>
                </c:pt>
                <c:pt idx="14">
                  <c:v>38</c:v>
                </c:pt>
                <c:pt idx="15">
                  <c:v>46</c:v>
                </c:pt>
                <c:pt idx="16">
                  <c:v>21</c:v>
                </c:pt>
                <c:pt idx="17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07B-4090-95DE-BF2A362C9002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Senior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Sheet1!$D$2:$D$20</c:f>
              <c:numCache>
                <c:formatCode>General</c:formatCode>
                <c:ptCount val="19"/>
                <c:pt idx="0">
                  <c:v>5</c:v>
                </c:pt>
                <c:pt idx="1">
                  <c:v>1</c:v>
                </c:pt>
                <c:pt idx="2">
                  <c:v>1</c:v>
                </c:pt>
                <c:pt idx="3">
                  <c:v>4</c:v>
                </c:pt>
                <c:pt idx="4">
                  <c:v>2</c:v>
                </c:pt>
                <c:pt idx="5">
                  <c:v>5</c:v>
                </c:pt>
                <c:pt idx="7">
                  <c:v>1</c:v>
                </c:pt>
                <c:pt idx="8">
                  <c:v>10</c:v>
                </c:pt>
                <c:pt idx="9">
                  <c:v>1</c:v>
                </c:pt>
                <c:pt idx="14">
                  <c:v>9</c:v>
                </c:pt>
                <c:pt idx="15">
                  <c:v>7</c:v>
                </c:pt>
                <c:pt idx="16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07B-4090-95DE-BF2A362C9002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Teens</c:v>
                </c:pt>
              </c:strCache>
            </c:strRef>
          </c:tx>
          <c:spPr>
            <a:solidFill>
              <a:schemeClr val="accent2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Sheet1!$E$2:$E$20</c:f>
              <c:numCache>
                <c:formatCode>General</c:formatCode>
                <c:ptCount val="19"/>
                <c:pt idx="0">
                  <c:v>43</c:v>
                </c:pt>
                <c:pt idx="1">
                  <c:v>58</c:v>
                </c:pt>
                <c:pt idx="2">
                  <c:v>2</c:v>
                </c:pt>
                <c:pt idx="3">
                  <c:v>112</c:v>
                </c:pt>
                <c:pt idx="4">
                  <c:v>108</c:v>
                </c:pt>
                <c:pt idx="5">
                  <c:v>12</c:v>
                </c:pt>
                <c:pt idx="6">
                  <c:v>5</c:v>
                </c:pt>
                <c:pt idx="7">
                  <c:v>23</c:v>
                </c:pt>
                <c:pt idx="8">
                  <c:v>60</c:v>
                </c:pt>
                <c:pt idx="9">
                  <c:v>4</c:v>
                </c:pt>
                <c:pt idx="11">
                  <c:v>3</c:v>
                </c:pt>
                <c:pt idx="12">
                  <c:v>12</c:v>
                </c:pt>
                <c:pt idx="13">
                  <c:v>14</c:v>
                </c:pt>
                <c:pt idx="14">
                  <c:v>51</c:v>
                </c:pt>
                <c:pt idx="15">
                  <c:v>89</c:v>
                </c:pt>
                <c:pt idx="16">
                  <c:v>107</c:v>
                </c:pt>
                <c:pt idx="17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07B-4090-95DE-BF2A362C9002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Youth</c:v>
                </c:pt>
              </c:strCache>
            </c:strRef>
          </c:tx>
          <c:spPr>
            <a:solidFill>
              <a:srgbClr val="FFC000"/>
            </a:solidFill>
            <a:ln>
              <a:noFill/>
            </a:ln>
            <a:effectLst/>
          </c:spPr>
          <c:invertIfNegative val="0"/>
          <c:cat>
            <c:strRef>
              <c:f>Sheet1!$A$2:$A$20</c:f>
              <c:strCache>
                <c:ptCount val="19"/>
                <c:pt idx="0">
                  <c:v>Africa Magic</c:v>
                </c:pt>
                <c:pt idx="1">
                  <c:v>Boomerang</c:v>
                </c:pt>
                <c:pt idx="2">
                  <c:v>Break in transmission</c:v>
                </c:pt>
                <c:pt idx="3">
                  <c:v>Cartoon Network</c:v>
                </c:pt>
                <c:pt idx="4">
                  <c:v>Channel O</c:v>
                </c:pt>
                <c:pt idx="5">
                  <c:v>CNN</c:v>
                </c:pt>
                <c:pt idx="6">
                  <c:v>DStv Events 1</c:v>
                </c:pt>
                <c:pt idx="7">
                  <c:v>E! Entertainment</c:v>
                </c:pt>
                <c:pt idx="8">
                  <c:v>ICC Cricket World Cup 2011</c:v>
                </c:pt>
                <c:pt idx="9">
                  <c:v>kykNET</c:v>
                </c:pt>
                <c:pt idx="10">
                  <c:v>Live on SuperSport</c:v>
                </c:pt>
                <c:pt idx="11">
                  <c:v>MK</c:v>
                </c:pt>
                <c:pt idx="12">
                  <c:v>M-Net</c:v>
                </c:pt>
                <c:pt idx="13">
                  <c:v>SawSee</c:v>
                </c:pt>
                <c:pt idx="14">
                  <c:v>SuperSport Blitz</c:v>
                </c:pt>
                <c:pt idx="15">
                  <c:v>Supersport Live Events</c:v>
                </c:pt>
                <c:pt idx="16">
                  <c:v>Trace TV</c:v>
                </c:pt>
                <c:pt idx="17">
                  <c:v>Vuzu</c:v>
                </c:pt>
                <c:pt idx="18">
                  <c:v>Wimbledon</c:v>
                </c:pt>
              </c:strCache>
            </c:strRef>
          </c:cat>
          <c:val>
            <c:numRef>
              <c:f>Sheet1!$F$2:$F$20</c:f>
              <c:numCache>
                <c:formatCode>General</c:formatCode>
                <c:ptCount val="19"/>
                <c:pt idx="0">
                  <c:v>440</c:v>
                </c:pt>
                <c:pt idx="1">
                  <c:v>390</c:v>
                </c:pt>
                <c:pt idx="2">
                  <c:v>34</c:v>
                </c:pt>
                <c:pt idx="3">
                  <c:v>429</c:v>
                </c:pt>
                <c:pt idx="4">
                  <c:v>633</c:v>
                </c:pt>
                <c:pt idx="5">
                  <c:v>184</c:v>
                </c:pt>
                <c:pt idx="6">
                  <c:v>57</c:v>
                </c:pt>
                <c:pt idx="7">
                  <c:v>228</c:v>
                </c:pt>
                <c:pt idx="8">
                  <c:v>802</c:v>
                </c:pt>
                <c:pt idx="9">
                  <c:v>18</c:v>
                </c:pt>
                <c:pt idx="11">
                  <c:v>15</c:v>
                </c:pt>
                <c:pt idx="12">
                  <c:v>56</c:v>
                </c:pt>
                <c:pt idx="13">
                  <c:v>141</c:v>
                </c:pt>
                <c:pt idx="14">
                  <c:v>410</c:v>
                </c:pt>
                <c:pt idx="15">
                  <c:v>922</c:v>
                </c:pt>
                <c:pt idx="16">
                  <c:v>625</c:v>
                </c:pt>
                <c:pt idx="17">
                  <c:v>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07B-4090-95DE-BF2A362C90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overlap val="100"/>
        <c:axId val="550319472"/>
        <c:axId val="550319800"/>
      </c:barChart>
      <c:catAx>
        <c:axId val="5503194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33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ZA" sz="1100" b="1" dirty="0" smtClean="0">
                    <a:solidFill>
                      <a:schemeClr val="tx2">
                        <a:lumMod val="75000"/>
                      </a:schemeClr>
                    </a:solidFill>
                    <a:latin typeface="Fahkwang" panose="020B0604020202020204" charset="-34"/>
                    <a:cs typeface="Fahkwang" panose="020B0604020202020204" charset="-34"/>
                  </a:rPr>
                  <a:t>Channels</a:t>
                </a:r>
                <a:endParaRPr lang="en-ZA" sz="1100" b="1" dirty="0">
                  <a:solidFill>
                    <a:schemeClr val="tx2">
                      <a:lumMod val="75000"/>
                    </a:schemeClr>
                  </a:solidFill>
                  <a:latin typeface="Fahkwang" panose="020B0604020202020204" charset="-34"/>
                  <a:cs typeface="Fahkwang" panose="020B0604020202020204" charset="-34"/>
                </a:endParaRPr>
              </a:p>
            </c:rich>
          </c:tx>
          <c:layout>
            <c:manualLayout>
              <c:xMode val="edge"/>
              <c:yMode val="edge"/>
              <c:x val="0.40822365276511607"/>
              <c:y val="0.7996419434099529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33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800"/>
        <c:crosses val="autoZero"/>
        <c:auto val="1"/>
        <c:lblAlgn val="ctr"/>
        <c:lblOffset val="100"/>
        <c:noMultiLvlLbl val="0"/>
      </c:catAx>
      <c:valAx>
        <c:axId val="5503198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03194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g9d70f71609_0_13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2" name="Google Shape;702;g9d70f71609_0_13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9d70f71609_0_1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9d70f71609_0_1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6687e78ed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6687e78ed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>
          <a:extLst>
            <a:ext uri="{FF2B5EF4-FFF2-40B4-BE49-F238E27FC236}">
              <a16:creationId xmlns:a16="http://schemas.microsoft.com/office/drawing/2014/main" id="{A0CEBD11-CE9B-5929-68AC-9C32191379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9d70f71609_0_8:notes">
            <a:extLst>
              <a:ext uri="{FF2B5EF4-FFF2-40B4-BE49-F238E27FC236}">
                <a16:creationId xmlns:a16="http://schemas.microsoft.com/office/drawing/2014/main" id="{EF9E2A9A-817E-53E9-F64F-4F944048055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9d70f71609_0_8:notes">
            <a:extLst>
              <a:ext uri="{FF2B5EF4-FFF2-40B4-BE49-F238E27FC236}">
                <a16:creationId xmlns:a16="http://schemas.microsoft.com/office/drawing/2014/main" id="{F1491E67-FF87-D970-9C99-B29EE3B212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34520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g9d70f71609_0_17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8" name="Google Shape;1398;g9d70f71609_0_17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g9e126a66ff_0_18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3" name="Google Shape;923;g9e126a66ff_0_18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9ac1e78edb_0_10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5" name="Google Shape;975;g9ac1e78edb_0_10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1">
  <p:cSld name="CUSTOM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3"/>
          <p:cNvSpPr txBox="1">
            <a:spLocks noGrp="1"/>
          </p:cNvSpPr>
          <p:nvPr>
            <p:ph type="title"/>
          </p:nvPr>
        </p:nvSpPr>
        <p:spPr>
          <a:xfrm>
            <a:off x="5985575" y="1068897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One Column 2">
  <p:cSld name="CUSTOM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title"/>
          </p:nvPr>
        </p:nvSpPr>
        <p:spPr>
          <a:xfrm>
            <a:off x="673375" y="1068900"/>
            <a:ext cx="2484300" cy="180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subTitle" idx="1"/>
          </p:nvPr>
        </p:nvSpPr>
        <p:spPr>
          <a:xfrm>
            <a:off x="658800" y="2872488"/>
            <a:ext cx="2513400" cy="120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3000">
                <a:solidFill>
                  <a:schemeClr val="dk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800"/>
              <a:buFont typeface="Fira Sans Extra Condensed Medium"/>
              <a:buNone/>
              <a:defRPr sz="2800">
                <a:solidFill>
                  <a:srgbClr val="43434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Roboto"/>
              <a:buChar char="●"/>
              <a:defRPr sz="18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●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"/>
              <a:buChar char="○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400"/>
              <a:buFont typeface="Roboto"/>
              <a:buChar char="■"/>
              <a:defRPr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/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/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/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60" name="Google Shape;260;p20"/>
          <p:cNvGrpSpPr/>
          <p:nvPr/>
        </p:nvGrpSpPr>
        <p:grpSpPr>
          <a:xfrm>
            <a:off x="262290" y="168210"/>
            <a:ext cx="2545577" cy="4004457"/>
            <a:chOff x="904425" y="410400"/>
            <a:chExt cx="2747816" cy="4322600"/>
          </a:xfrm>
        </p:grpSpPr>
        <p:sp>
          <p:nvSpPr>
            <p:cNvPr id="261" name="Google Shape;261;p20"/>
            <p:cNvSpPr/>
            <p:nvPr/>
          </p:nvSpPr>
          <p:spPr>
            <a:xfrm>
              <a:off x="904425" y="2696822"/>
              <a:ext cx="2743257" cy="1131356"/>
            </a:xfrm>
            <a:custGeom>
              <a:avLst/>
              <a:gdLst/>
              <a:ahLst/>
              <a:cxnLst/>
              <a:rect l="l" t="t" r="r" b="b"/>
              <a:pathLst>
                <a:path w="80025" h="46601" extrusionOk="0">
                  <a:moveTo>
                    <a:pt x="80025" y="0"/>
                  </a:moveTo>
                  <a:lnTo>
                    <a:pt x="1" y="27187"/>
                  </a:lnTo>
                  <a:lnTo>
                    <a:pt x="1" y="46600"/>
                  </a:lnTo>
                  <a:lnTo>
                    <a:pt x="80025" y="19481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2" name="Google Shape;262;p20"/>
            <p:cNvSpPr/>
            <p:nvPr/>
          </p:nvSpPr>
          <p:spPr>
            <a:xfrm>
              <a:off x="904425" y="3350051"/>
              <a:ext cx="2743257" cy="1132157"/>
            </a:xfrm>
            <a:custGeom>
              <a:avLst/>
              <a:gdLst/>
              <a:ahLst/>
              <a:cxnLst/>
              <a:rect l="l" t="t" r="r" b="b"/>
              <a:pathLst>
                <a:path w="80025" h="46634" extrusionOk="0">
                  <a:moveTo>
                    <a:pt x="80025" y="0"/>
                  </a:moveTo>
                  <a:lnTo>
                    <a:pt x="1" y="27153"/>
                  </a:lnTo>
                  <a:lnTo>
                    <a:pt x="1" y="46634"/>
                  </a:lnTo>
                  <a:lnTo>
                    <a:pt x="80025" y="19447"/>
                  </a:lnTo>
                  <a:lnTo>
                    <a:pt x="80025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3" name="Google Shape;263;p20"/>
            <p:cNvSpPr/>
            <p:nvPr/>
          </p:nvSpPr>
          <p:spPr>
            <a:xfrm>
              <a:off x="2070110" y="2800790"/>
              <a:ext cx="410745" cy="1932210"/>
            </a:xfrm>
            <a:custGeom>
              <a:avLst/>
              <a:gdLst/>
              <a:ahLst/>
              <a:cxnLst/>
              <a:rect l="l" t="t" r="r" b="b"/>
              <a:pathLst>
                <a:path w="18848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6646" y="88664"/>
                    <a:pt x="18847" y="86496"/>
                    <a:pt x="18847" y="83727"/>
                  </a:cubicBezTo>
                  <a:lnTo>
                    <a:pt x="18847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4" name="Google Shape;264;p20"/>
            <p:cNvSpPr/>
            <p:nvPr/>
          </p:nvSpPr>
          <p:spPr>
            <a:xfrm>
              <a:off x="2070110" y="2800790"/>
              <a:ext cx="396188" cy="1932210"/>
            </a:xfrm>
            <a:custGeom>
              <a:avLst/>
              <a:gdLst/>
              <a:ahLst/>
              <a:cxnLst/>
              <a:rect l="l" t="t" r="r" b="b"/>
              <a:pathLst>
                <a:path w="18180" h="88664" extrusionOk="0">
                  <a:moveTo>
                    <a:pt x="0" y="0"/>
                  </a:moveTo>
                  <a:lnTo>
                    <a:pt x="0" y="83727"/>
                  </a:lnTo>
                  <a:cubicBezTo>
                    <a:pt x="0" y="86462"/>
                    <a:pt x="2202" y="88664"/>
                    <a:pt x="4937" y="88664"/>
                  </a:cubicBezTo>
                  <a:lnTo>
                    <a:pt x="13944" y="88664"/>
                  </a:lnTo>
                  <a:cubicBezTo>
                    <a:pt x="15778" y="88664"/>
                    <a:pt x="17346" y="87663"/>
                    <a:pt x="18180" y="86162"/>
                  </a:cubicBezTo>
                  <a:lnTo>
                    <a:pt x="18180" y="86162"/>
                  </a:lnTo>
                  <a:cubicBezTo>
                    <a:pt x="17646" y="86362"/>
                    <a:pt x="17046" y="86496"/>
                    <a:pt x="16446" y="86496"/>
                  </a:cubicBezTo>
                  <a:lnTo>
                    <a:pt x="7439" y="86496"/>
                  </a:lnTo>
                  <a:cubicBezTo>
                    <a:pt x="4704" y="86496"/>
                    <a:pt x="2502" y="84294"/>
                    <a:pt x="2502" y="81559"/>
                  </a:cubicBezTo>
                  <a:lnTo>
                    <a:pt x="2502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5" name="Google Shape;265;p20"/>
            <p:cNvSpPr/>
            <p:nvPr/>
          </p:nvSpPr>
          <p:spPr>
            <a:xfrm>
              <a:off x="1884733" y="2350054"/>
              <a:ext cx="780738" cy="1986016"/>
            </a:xfrm>
            <a:custGeom>
              <a:avLst/>
              <a:gdLst/>
              <a:ahLst/>
              <a:cxnLst/>
              <a:rect l="l" t="t" r="r" b="b"/>
              <a:pathLst>
                <a:path w="35826" h="91133" extrusionOk="0">
                  <a:moveTo>
                    <a:pt x="0" y="1"/>
                  </a:moveTo>
                  <a:lnTo>
                    <a:pt x="3436" y="88498"/>
                  </a:lnTo>
                  <a:cubicBezTo>
                    <a:pt x="3369" y="88564"/>
                    <a:pt x="3369" y="88631"/>
                    <a:pt x="3369" y="88698"/>
                  </a:cubicBezTo>
                  <a:cubicBezTo>
                    <a:pt x="3369" y="90032"/>
                    <a:pt x="9874" y="91133"/>
                    <a:pt x="17913" y="91133"/>
                  </a:cubicBezTo>
                  <a:cubicBezTo>
                    <a:pt x="25986" y="91133"/>
                    <a:pt x="32490" y="90032"/>
                    <a:pt x="32490" y="88698"/>
                  </a:cubicBezTo>
                  <a:cubicBezTo>
                    <a:pt x="32490" y="88631"/>
                    <a:pt x="32490" y="88564"/>
                    <a:pt x="32424" y="8849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6" name="Google Shape;266;p20"/>
            <p:cNvSpPr/>
            <p:nvPr/>
          </p:nvSpPr>
          <p:spPr>
            <a:xfrm>
              <a:off x="2520824" y="2345696"/>
              <a:ext cx="109791" cy="1872608"/>
            </a:xfrm>
            <a:custGeom>
              <a:avLst/>
              <a:gdLst/>
              <a:ahLst/>
              <a:cxnLst/>
              <a:rect l="l" t="t" r="r" b="b"/>
              <a:pathLst>
                <a:path w="5038" h="85929" extrusionOk="0">
                  <a:moveTo>
                    <a:pt x="3303" y="1"/>
                  </a:moveTo>
                  <a:lnTo>
                    <a:pt x="1" y="85929"/>
                  </a:lnTo>
                  <a:lnTo>
                    <a:pt x="1702" y="85929"/>
                  </a:lnTo>
                  <a:lnTo>
                    <a:pt x="503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7" name="Google Shape;267;p20"/>
            <p:cNvSpPr/>
            <p:nvPr/>
          </p:nvSpPr>
          <p:spPr>
            <a:xfrm>
              <a:off x="1884733" y="2350054"/>
              <a:ext cx="780738" cy="1986757"/>
            </a:xfrm>
            <a:custGeom>
              <a:avLst/>
              <a:gdLst/>
              <a:ahLst/>
              <a:cxnLst/>
              <a:rect l="l" t="t" r="r" b="b"/>
              <a:pathLst>
                <a:path w="35826" h="91167" extrusionOk="0">
                  <a:moveTo>
                    <a:pt x="0" y="1"/>
                  </a:moveTo>
                  <a:lnTo>
                    <a:pt x="367" y="10008"/>
                  </a:lnTo>
                  <a:lnTo>
                    <a:pt x="3369" y="88531"/>
                  </a:lnTo>
                  <a:cubicBezTo>
                    <a:pt x="3336" y="88631"/>
                    <a:pt x="3336" y="88664"/>
                    <a:pt x="3336" y="88731"/>
                  </a:cubicBezTo>
                  <a:cubicBezTo>
                    <a:pt x="3336" y="90065"/>
                    <a:pt x="9841" y="91166"/>
                    <a:pt x="17880" y="91166"/>
                  </a:cubicBezTo>
                  <a:cubicBezTo>
                    <a:pt x="25919" y="91166"/>
                    <a:pt x="32424" y="90065"/>
                    <a:pt x="32424" y="88731"/>
                  </a:cubicBezTo>
                  <a:cubicBezTo>
                    <a:pt x="32424" y="88664"/>
                    <a:pt x="32424" y="88631"/>
                    <a:pt x="32390" y="88531"/>
                  </a:cubicBezTo>
                  <a:lnTo>
                    <a:pt x="32490" y="86863"/>
                  </a:lnTo>
                  <a:lnTo>
                    <a:pt x="32490" y="86863"/>
                  </a:lnTo>
                  <a:cubicBezTo>
                    <a:pt x="29822" y="87397"/>
                    <a:pt x="25719" y="87730"/>
                    <a:pt x="21149" y="87730"/>
                  </a:cubicBezTo>
                  <a:cubicBezTo>
                    <a:pt x="13076" y="87730"/>
                    <a:pt x="6572" y="86663"/>
                    <a:pt x="6572" y="85329"/>
                  </a:cubicBezTo>
                  <a:cubicBezTo>
                    <a:pt x="6572" y="85229"/>
                    <a:pt x="6572" y="85195"/>
                    <a:pt x="6638" y="85128"/>
                  </a:cubicBezTo>
                  <a:lnTo>
                    <a:pt x="3736" y="10408"/>
                  </a:lnTo>
                  <a:lnTo>
                    <a:pt x="3736" y="10408"/>
                  </a:lnTo>
                  <a:cubicBezTo>
                    <a:pt x="8006" y="10842"/>
                    <a:pt x="12810" y="11109"/>
                    <a:pt x="17880" y="11109"/>
                  </a:cubicBezTo>
                  <a:cubicBezTo>
                    <a:pt x="18324" y="11113"/>
                    <a:pt x="18765" y="11116"/>
                    <a:pt x="19204" y="11116"/>
                  </a:cubicBezTo>
                  <a:cubicBezTo>
                    <a:pt x="25258" y="11116"/>
                    <a:pt x="30794" y="10692"/>
                    <a:pt x="35459" y="10008"/>
                  </a:cubicBezTo>
                  <a:lnTo>
                    <a:pt x="35826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1487806" y="1363566"/>
              <a:ext cx="1575293" cy="1155111"/>
            </a:xfrm>
            <a:custGeom>
              <a:avLst/>
              <a:gdLst/>
              <a:ahLst/>
              <a:cxnLst/>
              <a:rect l="l" t="t" r="r" b="b"/>
              <a:pathLst>
                <a:path w="72286" h="53005" extrusionOk="0">
                  <a:moveTo>
                    <a:pt x="0" y="0"/>
                  </a:moveTo>
                  <a:lnTo>
                    <a:pt x="5071" y="46333"/>
                  </a:lnTo>
                  <a:cubicBezTo>
                    <a:pt x="5071" y="50003"/>
                    <a:pt x="19014" y="53005"/>
                    <a:pt x="36160" y="53005"/>
                  </a:cubicBezTo>
                  <a:cubicBezTo>
                    <a:pt x="53272" y="53005"/>
                    <a:pt x="67215" y="50036"/>
                    <a:pt x="67215" y="46333"/>
                  </a:cubicBezTo>
                  <a:lnTo>
                    <a:pt x="72285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1519799" y="1426811"/>
              <a:ext cx="287879" cy="977023"/>
            </a:xfrm>
            <a:custGeom>
              <a:avLst/>
              <a:gdLst/>
              <a:ahLst/>
              <a:cxnLst/>
              <a:rect l="l" t="t" r="r" b="b"/>
              <a:pathLst>
                <a:path w="13210" h="44833" extrusionOk="0">
                  <a:moveTo>
                    <a:pt x="0" y="0"/>
                  </a:moveTo>
                  <a:lnTo>
                    <a:pt x="0" y="0"/>
                  </a:lnTo>
                  <a:cubicBezTo>
                    <a:pt x="1601" y="13944"/>
                    <a:pt x="3036" y="27920"/>
                    <a:pt x="4937" y="41797"/>
                  </a:cubicBezTo>
                  <a:cubicBezTo>
                    <a:pt x="5204" y="41997"/>
                    <a:pt x="5337" y="42130"/>
                    <a:pt x="5771" y="42397"/>
                  </a:cubicBezTo>
                  <a:cubicBezTo>
                    <a:pt x="4904" y="36460"/>
                    <a:pt x="4203" y="30589"/>
                    <a:pt x="3436" y="24651"/>
                  </a:cubicBezTo>
                  <a:cubicBezTo>
                    <a:pt x="2735" y="18914"/>
                    <a:pt x="2002" y="13143"/>
                    <a:pt x="1234" y="7406"/>
                  </a:cubicBezTo>
                  <a:lnTo>
                    <a:pt x="1234" y="7372"/>
                  </a:lnTo>
                  <a:cubicBezTo>
                    <a:pt x="2168" y="12376"/>
                    <a:pt x="3202" y="17279"/>
                    <a:pt x="4403" y="22249"/>
                  </a:cubicBezTo>
                  <a:cubicBezTo>
                    <a:pt x="6438" y="29688"/>
                    <a:pt x="8673" y="37093"/>
                    <a:pt x="11208" y="44399"/>
                  </a:cubicBezTo>
                  <a:cubicBezTo>
                    <a:pt x="11942" y="44599"/>
                    <a:pt x="12376" y="44666"/>
                    <a:pt x="13210" y="44832"/>
                  </a:cubicBezTo>
                  <a:cubicBezTo>
                    <a:pt x="11342" y="31323"/>
                    <a:pt x="9740" y="17746"/>
                    <a:pt x="8073" y="4170"/>
                  </a:cubicBezTo>
                  <a:cubicBezTo>
                    <a:pt x="7172" y="3970"/>
                    <a:pt x="6705" y="3836"/>
                    <a:pt x="5904" y="3603"/>
                  </a:cubicBezTo>
                  <a:lnTo>
                    <a:pt x="5904" y="3603"/>
                  </a:lnTo>
                  <a:cubicBezTo>
                    <a:pt x="6605" y="9307"/>
                    <a:pt x="7372" y="15011"/>
                    <a:pt x="8106" y="20748"/>
                  </a:cubicBezTo>
                  <a:cubicBezTo>
                    <a:pt x="8873" y="26352"/>
                    <a:pt x="9607" y="31990"/>
                    <a:pt x="10541" y="37627"/>
                  </a:cubicBezTo>
                  <a:lnTo>
                    <a:pt x="10508" y="37660"/>
                  </a:lnTo>
                  <a:cubicBezTo>
                    <a:pt x="9107" y="32957"/>
                    <a:pt x="7672" y="28287"/>
                    <a:pt x="6205" y="23584"/>
                  </a:cubicBezTo>
                  <a:cubicBezTo>
                    <a:pt x="3936" y="16078"/>
                    <a:pt x="2035" y="8573"/>
                    <a:pt x="434" y="901"/>
                  </a:cubicBezTo>
                  <a:cubicBezTo>
                    <a:pt x="167" y="567"/>
                    <a:pt x="67" y="40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0" name="Google Shape;270;p20"/>
            <p:cNvSpPr/>
            <p:nvPr/>
          </p:nvSpPr>
          <p:spPr>
            <a:xfrm>
              <a:off x="1797494" y="1538024"/>
              <a:ext cx="359119" cy="902885"/>
            </a:xfrm>
            <a:custGeom>
              <a:avLst/>
              <a:gdLst/>
              <a:ahLst/>
              <a:cxnLst/>
              <a:rect l="l" t="t" r="r" b="b"/>
              <a:pathLst>
                <a:path w="16479" h="41431" extrusionOk="0">
                  <a:moveTo>
                    <a:pt x="1" y="1"/>
                  </a:moveTo>
                  <a:lnTo>
                    <a:pt x="1" y="1"/>
                  </a:lnTo>
                  <a:cubicBezTo>
                    <a:pt x="1402" y="13477"/>
                    <a:pt x="2803" y="26920"/>
                    <a:pt x="4370" y="40396"/>
                  </a:cubicBezTo>
                  <a:cubicBezTo>
                    <a:pt x="8373" y="40997"/>
                    <a:pt x="12476" y="41330"/>
                    <a:pt x="16479" y="41431"/>
                  </a:cubicBezTo>
                  <a:cubicBezTo>
                    <a:pt x="16346" y="39929"/>
                    <a:pt x="16379" y="38929"/>
                    <a:pt x="16312" y="37194"/>
                  </a:cubicBezTo>
                  <a:cubicBezTo>
                    <a:pt x="12042" y="37027"/>
                    <a:pt x="10041" y="36861"/>
                    <a:pt x="6472" y="36427"/>
                  </a:cubicBezTo>
                  <a:cubicBezTo>
                    <a:pt x="6005" y="31590"/>
                    <a:pt x="5538" y="26720"/>
                    <a:pt x="5104" y="21883"/>
                  </a:cubicBezTo>
                  <a:lnTo>
                    <a:pt x="5104" y="21883"/>
                  </a:lnTo>
                  <a:cubicBezTo>
                    <a:pt x="8607" y="22317"/>
                    <a:pt x="10508" y="22484"/>
                    <a:pt x="14611" y="22684"/>
                  </a:cubicBezTo>
                  <a:cubicBezTo>
                    <a:pt x="14511" y="20983"/>
                    <a:pt x="14478" y="20149"/>
                    <a:pt x="14377" y="18381"/>
                  </a:cubicBezTo>
                  <a:cubicBezTo>
                    <a:pt x="10208" y="18214"/>
                    <a:pt x="8206" y="18047"/>
                    <a:pt x="4671" y="17580"/>
                  </a:cubicBezTo>
                  <a:cubicBezTo>
                    <a:pt x="4270" y="13344"/>
                    <a:pt x="3870" y="9074"/>
                    <a:pt x="3470" y="4838"/>
                  </a:cubicBezTo>
                  <a:lnTo>
                    <a:pt x="3470" y="4838"/>
                  </a:lnTo>
                  <a:cubicBezTo>
                    <a:pt x="7439" y="5338"/>
                    <a:pt x="9707" y="5538"/>
                    <a:pt x="14478" y="5738"/>
                  </a:cubicBezTo>
                  <a:cubicBezTo>
                    <a:pt x="14377" y="4037"/>
                    <a:pt x="14377" y="3170"/>
                    <a:pt x="14311" y="1402"/>
                  </a:cubicBezTo>
                  <a:cubicBezTo>
                    <a:pt x="9507" y="1135"/>
                    <a:pt x="4737" y="80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1" name="Google Shape;271;p20"/>
            <p:cNvSpPr/>
            <p:nvPr/>
          </p:nvSpPr>
          <p:spPr>
            <a:xfrm>
              <a:off x="2183524" y="1510411"/>
              <a:ext cx="701501" cy="932675"/>
            </a:xfrm>
            <a:custGeom>
              <a:avLst/>
              <a:gdLst/>
              <a:ahLst/>
              <a:cxnLst/>
              <a:rect l="l" t="t" r="r" b="b"/>
              <a:pathLst>
                <a:path w="32190" h="42798" extrusionOk="0">
                  <a:moveTo>
                    <a:pt x="32190" y="0"/>
                  </a:moveTo>
                  <a:cubicBezTo>
                    <a:pt x="31289" y="267"/>
                    <a:pt x="30789" y="334"/>
                    <a:pt x="29755" y="601"/>
                  </a:cubicBezTo>
                  <a:cubicBezTo>
                    <a:pt x="28020" y="7606"/>
                    <a:pt x="26352" y="14611"/>
                    <a:pt x="24685" y="21616"/>
                  </a:cubicBezTo>
                  <a:cubicBezTo>
                    <a:pt x="23617" y="26352"/>
                    <a:pt x="22483" y="31123"/>
                    <a:pt x="21582" y="35859"/>
                  </a:cubicBezTo>
                  <a:lnTo>
                    <a:pt x="21516" y="35859"/>
                  </a:lnTo>
                  <a:cubicBezTo>
                    <a:pt x="21649" y="31289"/>
                    <a:pt x="21516" y="26753"/>
                    <a:pt x="21416" y="22183"/>
                  </a:cubicBezTo>
                  <a:cubicBezTo>
                    <a:pt x="21149" y="15478"/>
                    <a:pt x="20748" y="8773"/>
                    <a:pt x="20248" y="2068"/>
                  </a:cubicBezTo>
                  <a:cubicBezTo>
                    <a:pt x="18814" y="2235"/>
                    <a:pt x="18080" y="2269"/>
                    <a:pt x="16579" y="2402"/>
                  </a:cubicBezTo>
                  <a:cubicBezTo>
                    <a:pt x="14911" y="9174"/>
                    <a:pt x="13343" y="16012"/>
                    <a:pt x="11842" y="22850"/>
                  </a:cubicBezTo>
                  <a:cubicBezTo>
                    <a:pt x="10841" y="27487"/>
                    <a:pt x="9841" y="32157"/>
                    <a:pt x="9207" y="36860"/>
                  </a:cubicBezTo>
                  <a:lnTo>
                    <a:pt x="9140" y="36860"/>
                  </a:lnTo>
                  <a:cubicBezTo>
                    <a:pt x="8773" y="32257"/>
                    <a:pt x="8173" y="27653"/>
                    <a:pt x="7539" y="23083"/>
                  </a:cubicBezTo>
                  <a:cubicBezTo>
                    <a:pt x="6638" y="16312"/>
                    <a:pt x="5504" y="9574"/>
                    <a:pt x="4270" y="2836"/>
                  </a:cubicBezTo>
                  <a:cubicBezTo>
                    <a:pt x="2569" y="2836"/>
                    <a:pt x="1668" y="2836"/>
                    <a:pt x="0" y="2802"/>
                  </a:cubicBezTo>
                  <a:lnTo>
                    <a:pt x="0" y="2802"/>
                  </a:lnTo>
                  <a:cubicBezTo>
                    <a:pt x="2802" y="16078"/>
                    <a:pt x="5237" y="29355"/>
                    <a:pt x="7139" y="42798"/>
                  </a:cubicBezTo>
                  <a:cubicBezTo>
                    <a:pt x="8473" y="42764"/>
                    <a:pt x="9107" y="42764"/>
                    <a:pt x="10341" y="42698"/>
                  </a:cubicBezTo>
                  <a:cubicBezTo>
                    <a:pt x="11842" y="35659"/>
                    <a:pt x="13343" y="28687"/>
                    <a:pt x="14944" y="21682"/>
                  </a:cubicBezTo>
                  <a:cubicBezTo>
                    <a:pt x="15978" y="17279"/>
                    <a:pt x="16979" y="12843"/>
                    <a:pt x="17813" y="8406"/>
                  </a:cubicBezTo>
                  <a:lnTo>
                    <a:pt x="17913" y="8406"/>
                  </a:lnTo>
                  <a:cubicBezTo>
                    <a:pt x="17946" y="12743"/>
                    <a:pt x="18247" y="17079"/>
                    <a:pt x="18513" y="21416"/>
                  </a:cubicBezTo>
                  <a:cubicBezTo>
                    <a:pt x="18980" y="28254"/>
                    <a:pt x="19347" y="35125"/>
                    <a:pt x="19447" y="41997"/>
                  </a:cubicBezTo>
                  <a:cubicBezTo>
                    <a:pt x="20515" y="41864"/>
                    <a:pt x="21082" y="41830"/>
                    <a:pt x="22083" y="41663"/>
                  </a:cubicBezTo>
                  <a:cubicBezTo>
                    <a:pt x="25518" y="27787"/>
                    <a:pt x="28821" y="13910"/>
                    <a:pt x="321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2" name="Google Shape;272;p20"/>
            <p:cNvSpPr/>
            <p:nvPr/>
          </p:nvSpPr>
          <p:spPr>
            <a:xfrm>
              <a:off x="2800000" y="1441064"/>
              <a:ext cx="226816" cy="945903"/>
            </a:xfrm>
            <a:custGeom>
              <a:avLst/>
              <a:gdLst/>
              <a:ahLst/>
              <a:cxnLst/>
              <a:rect l="l" t="t" r="r" b="b"/>
              <a:pathLst>
                <a:path w="10408" h="43405" extrusionOk="0">
                  <a:moveTo>
                    <a:pt x="10009" y="1"/>
                  </a:moveTo>
                  <a:cubicBezTo>
                    <a:pt x="9875" y="1"/>
                    <a:pt x="9700" y="85"/>
                    <a:pt x="9474" y="280"/>
                  </a:cubicBezTo>
                  <a:cubicBezTo>
                    <a:pt x="6171" y="3015"/>
                    <a:pt x="4703" y="8786"/>
                    <a:pt x="4136" y="13189"/>
                  </a:cubicBezTo>
                  <a:cubicBezTo>
                    <a:pt x="3369" y="18960"/>
                    <a:pt x="4670" y="21996"/>
                    <a:pt x="5871" y="23597"/>
                  </a:cubicBezTo>
                  <a:cubicBezTo>
                    <a:pt x="6972" y="24998"/>
                    <a:pt x="6872" y="27066"/>
                    <a:pt x="6371" y="30935"/>
                  </a:cubicBezTo>
                  <a:cubicBezTo>
                    <a:pt x="5838" y="35138"/>
                    <a:pt x="5037" y="38374"/>
                    <a:pt x="3636" y="38975"/>
                  </a:cubicBezTo>
                  <a:cubicBezTo>
                    <a:pt x="3489" y="39032"/>
                    <a:pt x="3342" y="39059"/>
                    <a:pt x="3195" y="39059"/>
                  </a:cubicBezTo>
                  <a:cubicBezTo>
                    <a:pt x="2407" y="39059"/>
                    <a:pt x="1640" y="38275"/>
                    <a:pt x="1134" y="37207"/>
                  </a:cubicBezTo>
                  <a:cubicBezTo>
                    <a:pt x="701" y="39041"/>
                    <a:pt x="500" y="39975"/>
                    <a:pt x="0" y="41843"/>
                  </a:cubicBezTo>
                  <a:cubicBezTo>
                    <a:pt x="446" y="42841"/>
                    <a:pt x="1202" y="43404"/>
                    <a:pt x="1943" y="43404"/>
                  </a:cubicBezTo>
                  <a:cubicBezTo>
                    <a:pt x="2144" y="43404"/>
                    <a:pt x="2343" y="43363"/>
                    <a:pt x="2535" y="43278"/>
                  </a:cubicBezTo>
                  <a:cubicBezTo>
                    <a:pt x="6405" y="41476"/>
                    <a:pt x="6672" y="33737"/>
                    <a:pt x="7072" y="29835"/>
                  </a:cubicBezTo>
                  <a:cubicBezTo>
                    <a:pt x="7739" y="23730"/>
                    <a:pt x="8139" y="20762"/>
                    <a:pt x="7038" y="18927"/>
                  </a:cubicBezTo>
                  <a:cubicBezTo>
                    <a:pt x="6171" y="17426"/>
                    <a:pt x="5504" y="15791"/>
                    <a:pt x="6004" y="11955"/>
                  </a:cubicBezTo>
                  <a:cubicBezTo>
                    <a:pt x="6371" y="9120"/>
                    <a:pt x="7672" y="5551"/>
                    <a:pt x="8840" y="4750"/>
                  </a:cubicBezTo>
                  <a:cubicBezTo>
                    <a:pt x="8998" y="4642"/>
                    <a:pt x="9129" y="4596"/>
                    <a:pt x="9236" y="4596"/>
                  </a:cubicBezTo>
                  <a:cubicBezTo>
                    <a:pt x="9627" y="4596"/>
                    <a:pt x="9714" y="5199"/>
                    <a:pt x="9740" y="5617"/>
                  </a:cubicBezTo>
                  <a:cubicBezTo>
                    <a:pt x="10041" y="3783"/>
                    <a:pt x="10174" y="2815"/>
                    <a:pt x="10408" y="981"/>
                  </a:cubicBezTo>
                  <a:cubicBezTo>
                    <a:pt x="10408" y="427"/>
                    <a:pt x="10312" y="1"/>
                    <a:pt x="10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3" name="Google Shape;273;p20"/>
            <p:cNvSpPr/>
            <p:nvPr/>
          </p:nvSpPr>
          <p:spPr>
            <a:xfrm>
              <a:off x="1487806" y="1194905"/>
              <a:ext cx="1575293" cy="338045"/>
            </a:xfrm>
            <a:custGeom>
              <a:avLst/>
              <a:gdLst/>
              <a:ahLst/>
              <a:cxnLst/>
              <a:rect l="l" t="t" r="r" b="b"/>
              <a:pathLst>
                <a:path w="72286" h="15512" extrusionOk="0">
                  <a:moveTo>
                    <a:pt x="36160" y="0"/>
                  </a:moveTo>
                  <a:cubicBezTo>
                    <a:pt x="16179" y="0"/>
                    <a:pt x="0" y="3469"/>
                    <a:pt x="0" y="7739"/>
                  </a:cubicBezTo>
                  <a:cubicBezTo>
                    <a:pt x="0" y="12009"/>
                    <a:pt x="16179" y="15511"/>
                    <a:pt x="36160" y="15511"/>
                  </a:cubicBezTo>
                  <a:cubicBezTo>
                    <a:pt x="56107" y="15511"/>
                    <a:pt x="72285" y="12009"/>
                    <a:pt x="72285" y="7739"/>
                  </a:cubicBezTo>
                  <a:cubicBezTo>
                    <a:pt x="72285" y="3469"/>
                    <a:pt x="56107" y="0"/>
                    <a:pt x="3616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4" name="Google Shape;274;p20"/>
            <p:cNvSpPr/>
            <p:nvPr/>
          </p:nvSpPr>
          <p:spPr>
            <a:xfrm>
              <a:off x="1686259" y="410400"/>
              <a:ext cx="1183485" cy="1052709"/>
            </a:xfrm>
            <a:custGeom>
              <a:avLst/>
              <a:gdLst/>
              <a:ahLst/>
              <a:cxnLst/>
              <a:rect l="l" t="t" r="r" b="b"/>
              <a:pathLst>
                <a:path w="54307" h="48306" extrusionOk="0">
                  <a:moveTo>
                    <a:pt x="26967" y="1"/>
                  </a:moveTo>
                  <a:cubicBezTo>
                    <a:pt x="12079" y="1"/>
                    <a:pt x="1" y="12075"/>
                    <a:pt x="1" y="26957"/>
                  </a:cubicBezTo>
                  <a:cubicBezTo>
                    <a:pt x="1" y="34429"/>
                    <a:pt x="3070" y="41201"/>
                    <a:pt x="7973" y="46071"/>
                  </a:cubicBezTo>
                  <a:cubicBezTo>
                    <a:pt x="9474" y="47539"/>
                    <a:pt x="11476" y="48306"/>
                    <a:pt x="13577" y="48306"/>
                  </a:cubicBezTo>
                  <a:lnTo>
                    <a:pt x="40463" y="48306"/>
                  </a:lnTo>
                  <a:cubicBezTo>
                    <a:pt x="42565" y="48306"/>
                    <a:pt x="44599" y="47539"/>
                    <a:pt x="46067" y="46071"/>
                  </a:cubicBezTo>
                  <a:cubicBezTo>
                    <a:pt x="51204" y="40901"/>
                    <a:pt x="54306" y="33696"/>
                    <a:pt x="53973" y="25723"/>
                  </a:cubicBezTo>
                  <a:cubicBezTo>
                    <a:pt x="53339" y="11580"/>
                    <a:pt x="41631" y="238"/>
                    <a:pt x="27454" y="5"/>
                  </a:cubicBezTo>
                  <a:cubicBezTo>
                    <a:pt x="27291" y="2"/>
                    <a:pt x="27129" y="1"/>
                    <a:pt x="26967" y="1"/>
                  </a:cubicBez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5" name="Google Shape;275;p20"/>
            <p:cNvSpPr/>
            <p:nvPr/>
          </p:nvSpPr>
          <p:spPr>
            <a:xfrm>
              <a:off x="1687719" y="525361"/>
              <a:ext cx="1058440" cy="937753"/>
            </a:xfrm>
            <a:custGeom>
              <a:avLst/>
              <a:gdLst/>
              <a:ahLst/>
              <a:cxnLst/>
              <a:rect l="l" t="t" r="r" b="b"/>
              <a:pathLst>
                <a:path w="48569" h="43031" extrusionOk="0">
                  <a:moveTo>
                    <a:pt x="10908" y="0"/>
                  </a:moveTo>
                  <a:lnTo>
                    <a:pt x="10908" y="0"/>
                  </a:lnTo>
                  <a:cubicBezTo>
                    <a:pt x="4304" y="4937"/>
                    <a:pt x="1" y="12809"/>
                    <a:pt x="1" y="21682"/>
                  </a:cubicBezTo>
                  <a:cubicBezTo>
                    <a:pt x="1" y="29154"/>
                    <a:pt x="3036" y="35926"/>
                    <a:pt x="7973" y="40796"/>
                  </a:cubicBezTo>
                  <a:cubicBezTo>
                    <a:pt x="9407" y="42264"/>
                    <a:pt x="11475" y="43031"/>
                    <a:pt x="13544" y="43031"/>
                  </a:cubicBezTo>
                  <a:lnTo>
                    <a:pt x="40430" y="43031"/>
                  </a:lnTo>
                  <a:cubicBezTo>
                    <a:pt x="42531" y="43031"/>
                    <a:pt x="44566" y="42264"/>
                    <a:pt x="46034" y="40796"/>
                  </a:cubicBezTo>
                  <a:cubicBezTo>
                    <a:pt x="46934" y="39862"/>
                    <a:pt x="47768" y="38861"/>
                    <a:pt x="48569" y="37861"/>
                  </a:cubicBezTo>
                  <a:lnTo>
                    <a:pt x="48569" y="37861"/>
                  </a:lnTo>
                  <a:cubicBezTo>
                    <a:pt x="47501" y="38328"/>
                    <a:pt x="46267" y="38628"/>
                    <a:pt x="45100" y="38628"/>
                  </a:cubicBezTo>
                  <a:lnTo>
                    <a:pt x="18214" y="38628"/>
                  </a:lnTo>
                  <a:cubicBezTo>
                    <a:pt x="16145" y="38628"/>
                    <a:pt x="14077" y="37827"/>
                    <a:pt x="12643" y="36360"/>
                  </a:cubicBezTo>
                  <a:cubicBezTo>
                    <a:pt x="7706" y="31489"/>
                    <a:pt x="4671" y="24751"/>
                    <a:pt x="4671" y="17279"/>
                  </a:cubicBezTo>
                  <a:cubicBezTo>
                    <a:pt x="4671" y="10741"/>
                    <a:pt x="7006" y="4670"/>
                    <a:pt x="1090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6" name="Google Shape;276;p20"/>
            <p:cNvSpPr/>
            <p:nvPr/>
          </p:nvSpPr>
          <p:spPr>
            <a:xfrm>
              <a:off x="2139174" y="470834"/>
              <a:ext cx="588833" cy="588833"/>
            </a:xfrm>
            <a:custGeom>
              <a:avLst/>
              <a:gdLst/>
              <a:ahLst/>
              <a:cxnLst/>
              <a:rect l="l" t="t" r="r" b="b"/>
              <a:pathLst>
                <a:path w="27020" h="27020" extrusionOk="0">
                  <a:moveTo>
                    <a:pt x="13510" y="0"/>
                  </a:moveTo>
                  <a:cubicBezTo>
                    <a:pt x="6038" y="0"/>
                    <a:pt x="0" y="6071"/>
                    <a:pt x="0" y="13510"/>
                  </a:cubicBezTo>
                  <a:cubicBezTo>
                    <a:pt x="0" y="20982"/>
                    <a:pt x="6038" y="27020"/>
                    <a:pt x="13510" y="27020"/>
                  </a:cubicBezTo>
                  <a:cubicBezTo>
                    <a:pt x="20982" y="27020"/>
                    <a:pt x="27020" y="20982"/>
                    <a:pt x="27020" y="13510"/>
                  </a:cubicBezTo>
                  <a:cubicBezTo>
                    <a:pt x="27020" y="6071"/>
                    <a:pt x="20982" y="0"/>
                    <a:pt x="13510" y="0"/>
                  </a:cubicBez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/>
            </a:p>
          </p:txBody>
        </p:sp>
        <p:sp>
          <p:nvSpPr>
            <p:cNvPr id="277" name="Google Shape;277;p20"/>
            <p:cNvSpPr/>
            <p:nvPr/>
          </p:nvSpPr>
          <p:spPr>
            <a:xfrm>
              <a:off x="904425" y="2696479"/>
              <a:ext cx="2747816" cy="472173"/>
            </a:xfrm>
            <a:custGeom>
              <a:avLst/>
              <a:gdLst/>
              <a:ahLst/>
              <a:cxnLst/>
              <a:rect l="l" t="t" r="r" b="b"/>
              <a:pathLst>
                <a:path w="80158" h="19449" extrusionOk="0">
                  <a:moveTo>
                    <a:pt x="1" y="1"/>
                  </a:moveTo>
                  <a:lnTo>
                    <a:pt x="8473" y="10108"/>
                  </a:lnTo>
                  <a:lnTo>
                    <a:pt x="1" y="19448"/>
                  </a:lnTo>
                  <a:lnTo>
                    <a:pt x="80158" y="1944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Sports</a:t>
              </a:r>
              <a:endParaRPr sz="18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8" name="Google Shape;278;p20"/>
            <p:cNvSpPr/>
            <p:nvPr/>
          </p:nvSpPr>
          <p:spPr>
            <a:xfrm>
              <a:off x="904425" y="3350051"/>
              <a:ext cx="2745519" cy="472950"/>
            </a:xfrm>
            <a:custGeom>
              <a:avLst/>
              <a:gdLst/>
              <a:ahLst/>
              <a:cxnLst/>
              <a:rect l="l" t="t" r="r" b="b"/>
              <a:pathLst>
                <a:path w="80091" h="19481" extrusionOk="0">
                  <a:moveTo>
                    <a:pt x="1" y="0"/>
                  </a:moveTo>
                  <a:lnTo>
                    <a:pt x="1" y="19481"/>
                  </a:lnTo>
                  <a:lnTo>
                    <a:pt x="80091" y="19481"/>
                  </a:lnTo>
                  <a:lnTo>
                    <a:pt x="800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Music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279" name="Google Shape;279;p20"/>
            <p:cNvSpPr/>
            <p:nvPr/>
          </p:nvSpPr>
          <p:spPr>
            <a:xfrm>
              <a:off x="904425" y="4009256"/>
              <a:ext cx="2747816" cy="472974"/>
            </a:xfrm>
            <a:custGeom>
              <a:avLst/>
              <a:gdLst/>
              <a:ahLst/>
              <a:cxnLst/>
              <a:rect l="l" t="t" r="r" b="b"/>
              <a:pathLst>
                <a:path w="80158" h="19482" extrusionOk="0">
                  <a:moveTo>
                    <a:pt x="1" y="1"/>
                  </a:moveTo>
                  <a:lnTo>
                    <a:pt x="1" y="19482"/>
                  </a:lnTo>
                  <a:lnTo>
                    <a:pt x="80158" y="19482"/>
                  </a:lnTo>
                  <a:lnTo>
                    <a:pt x="72052" y="10008"/>
                  </a:lnTo>
                  <a:lnTo>
                    <a:pt x="8015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800" b="1" dirty="0" smtClean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Shows</a:t>
              </a:r>
              <a:endParaRPr sz="18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sp>
        <p:nvSpPr>
          <p:cNvPr id="280" name="Google Shape;280;p20"/>
          <p:cNvSpPr txBox="1"/>
          <p:nvPr/>
        </p:nvSpPr>
        <p:spPr>
          <a:xfrm>
            <a:off x="3392919" y="1208139"/>
            <a:ext cx="3842453" cy="2732193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2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Project </a:t>
            </a:r>
            <a:r>
              <a:rPr lang="en-ZA" sz="120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Context</a:t>
            </a:r>
          </a:p>
          <a:p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r>
              <a:rPr lang="en-ZA" sz="1200" dirty="0">
                <a:solidFill>
                  <a:schemeClr val="tx1"/>
                </a:solidFill>
                <a:latin typeface="Fahkwang" panose="020B0604020202020204" charset="-34"/>
                <a:ea typeface="Times New Roman" panose="02020603050405020304" pitchFamily="18" charset="0"/>
                <a:cs typeface="Fahkwang" panose="020B0604020202020204" charset="-34"/>
              </a:rPr>
              <a:t>Bright TV delivers engaging sports, music, and entertainment content to a diverse audience. This project analyses viewership trends is to identify top-performing shows, optimize programming, and boost audience engagement. The goal is to make Bright TV the go-to channel for all age groups </a:t>
            </a:r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and focus on events while keeping content fun and inclusive.</a:t>
            </a:r>
            <a:endParaRPr lang="en-ZA" sz="1200" dirty="0">
              <a:solidFill>
                <a:schemeClr val="tx1"/>
              </a:solidFill>
              <a:latin typeface="Fahkwang" panose="020B0604020202020204" charset="-34"/>
              <a:ea typeface="Times New Roman" panose="02020603050405020304" pitchFamily="18" charset="0"/>
              <a:cs typeface="Fahkwang" panose="020B0604020202020204" charset="-3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1" name="Google Shape;281;p20"/>
          <p:cNvSpPr txBox="1"/>
          <p:nvPr/>
        </p:nvSpPr>
        <p:spPr>
          <a:xfrm>
            <a:off x="0" y="4583686"/>
            <a:ext cx="3331535" cy="55981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ZA" b="1" dirty="0" smtClean="0">
                <a:latin typeface="Roboto"/>
                <a:ea typeface="Roboto"/>
                <a:cs typeface="Roboto"/>
                <a:sym typeface="Roboto"/>
              </a:rPr>
              <a:t>Presented by   Kyle Ndlovu</a:t>
            </a:r>
            <a:endParaRPr b="1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0"/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/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/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4" name="Google Shape;705;p24"/>
          <p:cNvSpPr txBox="1">
            <a:spLocks noGrp="1"/>
          </p:cNvSpPr>
          <p:nvPr>
            <p:ph type="title"/>
          </p:nvPr>
        </p:nvSpPr>
        <p:spPr>
          <a:xfrm>
            <a:off x="3002249" y="0"/>
            <a:ext cx="5684551" cy="1051223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800" b="1" dirty="0">
                <a:solidFill>
                  <a:srgbClr val="333F50"/>
                </a:solidFill>
                <a:latin typeface="Bauhaus 93" panose="04030905020B02020C02" pitchFamily="82" charset="0"/>
                <a:ea typeface="Arial"/>
                <a:cs typeface="Arial"/>
                <a:sym typeface="Arial"/>
              </a:rPr>
              <a:t>Bright TV </a:t>
            </a:r>
            <a:r>
              <a:rPr lang="en-US" sz="1600" b="1" dirty="0" smtClean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 smtClean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600" b="1" dirty="0" smtClean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1600" b="1" dirty="0" smtClean="0">
                <a:solidFill>
                  <a:srgbClr val="333F5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200" b="1" i="1" dirty="0" smtClean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Engaging </a:t>
            </a:r>
            <a:r>
              <a:rPr lang="en-US" sz="1200" b="1" i="1" dirty="0">
                <a:solidFill>
                  <a:srgbClr val="333F50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Audiences with Sports, Music, and Entertainment</a:t>
            </a:r>
            <a:endParaRPr sz="1200" b="1" i="1" dirty="0">
              <a:latin typeface="Fahkwang" panose="020B0604020202020204" charset="-34"/>
              <a:cs typeface="Fahkwang" panose="020B0604020202020204" charset="-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p24"/>
          <p:cNvSpPr/>
          <p:nvPr/>
        </p:nvSpPr>
        <p:spPr>
          <a:xfrm rot="-5400000">
            <a:off x="3157104" y="1606114"/>
            <a:ext cx="2950500" cy="1527600"/>
          </a:xfrm>
          <a:prstGeom prst="triangle">
            <a:avLst>
              <a:gd name="adj" fmla="val 5000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06" name="Google Shape;706;p24"/>
          <p:cNvGrpSpPr/>
          <p:nvPr/>
        </p:nvGrpSpPr>
        <p:grpSpPr>
          <a:xfrm>
            <a:off x="105094" y="1435048"/>
            <a:ext cx="4073219" cy="3272170"/>
            <a:chOff x="476456" y="1777525"/>
            <a:chExt cx="4073219" cy="3794786"/>
          </a:xfrm>
        </p:grpSpPr>
        <p:grpSp>
          <p:nvGrpSpPr>
            <p:cNvPr id="707" name="Google Shape;707;p24"/>
            <p:cNvGrpSpPr/>
            <p:nvPr/>
          </p:nvGrpSpPr>
          <p:grpSpPr>
            <a:xfrm>
              <a:off x="1660245" y="2962311"/>
              <a:ext cx="1638902" cy="2610000"/>
              <a:chOff x="1660245" y="2962311"/>
              <a:chExt cx="1638902" cy="2610000"/>
            </a:xfrm>
          </p:grpSpPr>
          <p:sp>
            <p:nvSpPr>
              <p:cNvPr id="708" name="Google Shape;708;p24"/>
              <p:cNvSpPr/>
              <p:nvPr/>
            </p:nvSpPr>
            <p:spPr>
              <a:xfrm rot="5403161">
                <a:off x="966437" y="4188711"/>
                <a:ext cx="2610001" cy="1572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4"/>
              <p:cNvSpPr/>
              <p:nvPr/>
            </p:nvSpPr>
            <p:spPr>
              <a:xfrm rot="-7200083" flipH="1">
                <a:off x="1273601" y="4188586"/>
                <a:ext cx="2609891" cy="157253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4"/>
              <p:cNvSpPr/>
              <p:nvPr/>
            </p:nvSpPr>
            <p:spPr>
              <a:xfrm rot="-4500704" flipH="1">
                <a:off x="768647" y="4188714"/>
                <a:ext cx="2609995" cy="157187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1" name="Google Shape;711;p24"/>
            <p:cNvGrpSpPr/>
            <p:nvPr/>
          </p:nvGrpSpPr>
          <p:grpSpPr>
            <a:xfrm>
              <a:off x="476456" y="1777525"/>
              <a:ext cx="4073219" cy="2159243"/>
              <a:chOff x="476456" y="1768000"/>
              <a:chExt cx="4073219" cy="2159243"/>
            </a:xfrm>
          </p:grpSpPr>
          <p:sp>
            <p:nvSpPr>
              <p:cNvPr id="712" name="Google Shape;712;p24"/>
              <p:cNvSpPr/>
              <p:nvPr/>
            </p:nvSpPr>
            <p:spPr>
              <a:xfrm flipH="1">
                <a:off x="1352612" y="1776690"/>
                <a:ext cx="572108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716" h="21391" extrusionOk="0">
                    <a:moveTo>
                      <a:pt x="20048" y="0"/>
                    </a:moveTo>
                    <a:cubicBezTo>
                      <a:pt x="19664" y="0"/>
                      <a:pt x="19281" y="142"/>
                      <a:pt x="18980" y="426"/>
                    </a:cubicBezTo>
                    <a:lnTo>
                      <a:pt x="601" y="18839"/>
                    </a:lnTo>
                    <a:cubicBezTo>
                      <a:pt x="0" y="19406"/>
                      <a:pt x="0" y="20373"/>
                      <a:pt x="601" y="20940"/>
                    </a:cubicBezTo>
                    <a:cubicBezTo>
                      <a:pt x="884" y="21241"/>
                      <a:pt x="1268" y="21391"/>
                      <a:pt x="1656" y="21391"/>
                    </a:cubicBezTo>
                    <a:cubicBezTo>
                      <a:pt x="2043" y="21391"/>
                      <a:pt x="2435" y="21241"/>
                      <a:pt x="2736" y="20940"/>
                    </a:cubicBezTo>
                    <a:lnTo>
                      <a:pt x="21115" y="2561"/>
                    </a:lnTo>
                    <a:cubicBezTo>
                      <a:pt x="21716" y="1994"/>
                      <a:pt x="21716" y="1026"/>
                      <a:pt x="21115" y="426"/>
                    </a:cubicBezTo>
                    <a:cubicBezTo>
                      <a:pt x="20815" y="142"/>
                      <a:pt x="20432" y="0"/>
                      <a:pt x="200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4"/>
              <p:cNvSpPr/>
              <p:nvPr/>
            </p:nvSpPr>
            <p:spPr>
              <a:xfrm flipH="1">
                <a:off x="726918" y="1768000"/>
                <a:ext cx="765454" cy="137929"/>
              </a:xfrm>
              <a:custGeom>
                <a:avLst/>
                <a:gdLst/>
                <a:ahLst/>
                <a:cxnLst/>
                <a:rect l="l" t="t" r="r" b="b"/>
                <a:pathLst>
                  <a:path w="29055" h="4905" extrusionOk="0">
                    <a:moveTo>
                      <a:pt x="2469" y="1"/>
                    </a:moveTo>
                    <a:cubicBezTo>
                      <a:pt x="1135" y="1"/>
                      <a:pt x="1" y="1135"/>
                      <a:pt x="1" y="2469"/>
                    </a:cubicBezTo>
                    <a:cubicBezTo>
                      <a:pt x="1" y="3804"/>
                      <a:pt x="1135" y="4904"/>
                      <a:pt x="2469" y="4904"/>
                    </a:cubicBezTo>
                    <a:lnTo>
                      <a:pt x="26553" y="4904"/>
                    </a:lnTo>
                    <a:cubicBezTo>
                      <a:pt x="27921" y="4904"/>
                      <a:pt x="29022" y="3837"/>
                      <a:pt x="29055" y="2469"/>
                    </a:cubicBezTo>
                    <a:cubicBezTo>
                      <a:pt x="29055" y="1135"/>
                      <a:pt x="27921" y="1"/>
                      <a:pt x="2658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4"/>
              <p:cNvSpPr/>
              <p:nvPr/>
            </p:nvSpPr>
            <p:spPr>
              <a:xfrm flipH="1">
                <a:off x="2633005" y="1867911"/>
                <a:ext cx="571239" cy="601515"/>
              </a:xfrm>
              <a:custGeom>
                <a:avLst/>
                <a:gdLst/>
                <a:ahLst/>
                <a:cxnLst/>
                <a:rect l="l" t="t" r="r" b="b"/>
                <a:pathLst>
                  <a:path w="21683" h="21391" extrusionOk="0">
                    <a:moveTo>
                      <a:pt x="1656" y="0"/>
                    </a:moveTo>
                    <a:cubicBezTo>
                      <a:pt x="1268" y="0"/>
                      <a:pt x="884" y="151"/>
                      <a:pt x="601" y="451"/>
                    </a:cubicBezTo>
                    <a:cubicBezTo>
                      <a:pt x="0" y="985"/>
                      <a:pt x="0" y="1985"/>
                      <a:pt x="601" y="2586"/>
                    </a:cubicBezTo>
                    <a:lnTo>
                      <a:pt x="18980" y="20965"/>
                    </a:lnTo>
                    <a:cubicBezTo>
                      <a:pt x="19281" y="21249"/>
                      <a:pt x="19664" y="21391"/>
                      <a:pt x="20048" y="21391"/>
                    </a:cubicBezTo>
                    <a:cubicBezTo>
                      <a:pt x="20431" y="21391"/>
                      <a:pt x="20815" y="21249"/>
                      <a:pt x="21115" y="20965"/>
                    </a:cubicBezTo>
                    <a:cubicBezTo>
                      <a:pt x="21682" y="20365"/>
                      <a:pt x="21682" y="19431"/>
                      <a:pt x="21115" y="18831"/>
                    </a:cubicBezTo>
                    <a:lnTo>
                      <a:pt x="2735" y="451"/>
                    </a:lnTo>
                    <a:cubicBezTo>
                      <a:pt x="2435" y="151"/>
                      <a:pt x="2043" y="0"/>
                      <a:pt x="1656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4"/>
              <p:cNvSpPr/>
              <p:nvPr/>
            </p:nvSpPr>
            <p:spPr>
              <a:xfrm flipH="1">
                <a:off x="3116357" y="1866505"/>
                <a:ext cx="279468" cy="98504"/>
              </a:xfrm>
              <a:custGeom>
                <a:avLst/>
                <a:gdLst/>
                <a:ahLst/>
                <a:cxnLst/>
                <a:rect l="l" t="t" r="r" b="b"/>
                <a:pathLst>
                  <a:path w="10608" h="3503" extrusionOk="0">
                    <a:moveTo>
                      <a:pt x="1735" y="0"/>
                    </a:moveTo>
                    <a:cubicBezTo>
                      <a:pt x="768" y="0"/>
                      <a:pt x="0" y="768"/>
                      <a:pt x="0" y="1735"/>
                    </a:cubicBezTo>
                    <a:cubicBezTo>
                      <a:pt x="0" y="2702"/>
                      <a:pt x="768" y="3503"/>
                      <a:pt x="1735" y="3503"/>
                    </a:cubicBezTo>
                    <a:lnTo>
                      <a:pt x="8873" y="3503"/>
                    </a:lnTo>
                    <a:cubicBezTo>
                      <a:pt x="9841" y="3503"/>
                      <a:pt x="10608" y="2702"/>
                      <a:pt x="10608" y="1735"/>
                    </a:cubicBezTo>
                    <a:cubicBezTo>
                      <a:pt x="10608" y="801"/>
                      <a:pt x="9841" y="0"/>
                      <a:pt x="887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4"/>
              <p:cNvSpPr/>
              <p:nvPr/>
            </p:nvSpPr>
            <p:spPr>
              <a:xfrm flipH="1">
                <a:off x="3303538" y="1837429"/>
                <a:ext cx="207414" cy="181065"/>
              </a:xfrm>
              <a:custGeom>
                <a:avLst/>
                <a:gdLst/>
                <a:ahLst/>
                <a:cxnLst/>
                <a:rect l="l" t="t" r="r" b="b"/>
                <a:pathLst>
                  <a:path w="7873" h="6439" extrusionOk="0">
                    <a:moveTo>
                      <a:pt x="1802" y="0"/>
                    </a:moveTo>
                    <a:cubicBezTo>
                      <a:pt x="834" y="0"/>
                      <a:pt x="1" y="1435"/>
                      <a:pt x="1" y="3203"/>
                    </a:cubicBezTo>
                    <a:cubicBezTo>
                      <a:pt x="67" y="5004"/>
                      <a:pt x="834" y="6438"/>
                      <a:pt x="1802" y="6438"/>
                    </a:cubicBezTo>
                    <a:lnTo>
                      <a:pt x="6905" y="6438"/>
                    </a:lnTo>
                    <a:cubicBezTo>
                      <a:pt x="7873" y="6438"/>
                      <a:pt x="7873" y="0"/>
                      <a:pt x="690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4"/>
              <p:cNvSpPr/>
              <p:nvPr/>
            </p:nvSpPr>
            <p:spPr>
              <a:xfrm flipH="1">
                <a:off x="618824" y="2589695"/>
                <a:ext cx="876182" cy="351781"/>
              </a:xfrm>
              <a:custGeom>
                <a:avLst/>
                <a:gdLst/>
                <a:ahLst/>
                <a:cxnLst/>
                <a:rect l="l" t="t" r="r" b="b"/>
                <a:pathLst>
                  <a:path w="33258" h="1251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11376"/>
                    </a:lnTo>
                    <a:cubicBezTo>
                      <a:pt x="1" y="12009"/>
                      <a:pt x="968" y="12510"/>
                      <a:pt x="2136" y="12510"/>
                    </a:cubicBezTo>
                    <a:lnTo>
                      <a:pt x="31123" y="12510"/>
                    </a:lnTo>
                    <a:cubicBezTo>
                      <a:pt x="32291" y="12510"/>
                      <a:pt x="33258" y="12009"/>
                      <a:pt x="33258" y="11376"/>
                    </a:cubicBezTo>
                    <a:lnTo>
                      <a:pt x="33258" y="1135"/>
                    </a:lnTo>
                    <a:cubicBezTo>
                      <a:pt x="33258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4"/>
              <p:cNvSpPr/>
              <p:nvPr/>
            </p:nvSpPr>
            <p:spPr>
              <a:xfrm flipH="1">
                <a:off x="619694" y="2589695"/>
                <a:ext cx="875313" cy="69456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70" extrusionOk="0">
                    <a:moveTo>
                      <a:pt x="2136" y="1"/>
                    </a:moveTo>
                    <a:cubicBezTo>
                      <a:pt x="968" y="1"/>
                      <a:pt x="1" y="501"/>
                      <a:pt x="1" y="1135"/>
                    </a:cubicBezTo>
                    <a:lnTo>
                      <a:pt x="1" y="2469"/>
                    </a:lnTo>
                    <a:cubicBezTo>
                      <a:pt x="334" y="2202"/>
                      <a:pt x="1102" y="2002"/>
                      <a:pt x="1969" y="2002"/>
                    </a:cubicBezTo>
                    <a:lnTo>
                      <a:pt x="31290" y="2002"/>
                    </a:lnTo>
                    <a:cubicBezTo>
                      <a:pt x="32157" y="2002"/>
                      <a:pt x="32891" y="2169"/>
                      <a:pt x="33225" y="2469"/>
                    </a:cubicBezTo>
                    <a:lnTo>
                      <a:pt x="33225" y="1135"/>
                    </a:lnTo>
                    <a:cubicBezTo>
                      <a:pt x="33225" y="501"/>
                      <a:pt x="32291" y="1"/>
                      <a:pt x="311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24"/>
              <p:cNvSpPr/>
              <p:nvPr/>
            </p:nvSpPr>
            <p:spPr>
              <a:xfrm flipH="1">
                <a:off x="620563" y="2872048"/>
                <a:ext cx="875313" cy="69428"/>
              </a:xfrm>
              <a:custGeom>
                <a:avLst/>
                <a:gdLst/>
                <a:ahLst/>
                <a:cxnLst/>
                <a:rect l="l" t="t" r="r" b="b"/>
                <a:pathLst>
                  <a:path w="33225" h="2469" extrusionOk="0">
                    <a:moveTo>
                      <a:pt x="1" y="0"/>
                    </a:moveTo>
                    <a:lnTo>
                      <a:pt x="1" y="1335"/>
                    </a:lnTo>
                    <a:cubicBezTo>
                      <a:pt x="1" y="1968"/>
                      <a:pt x="968" y="2469"/>
                      <a:pt x="2135" y="2469"/>
                    </a:cubicBezTo>
                    <a:lnTo>
                      <a:pt x="31123" y="2469"/>
                    </a:lnTo>
                    <a:cubicBezTo>
                      <a:pt x="32290" y="2469"/>
                      <a:pt x="33224" y="1968"/>
                      <a:pt x="33224" y="1335"/>
                    </a:cubicBezTo>
                    <a:lnTo>
                      <a:pt x="33224" y="0"/>
                    </a:lnTo>
                    <a:cubicBezTo>
                      <a:pt x="32891" y="267"/>
                      <a:pt x="32157" y="467"/>
                      <a:pt x="31290" y="467"/>
                    </a:cubicBezTo>
                    <a:lnTo>
                      <a:pt x="1969" y="467"/>
                    </a:lnTo>
                    <a:cubicBezTo>
                      <a:pt x="1068" y="467"/>
                      <a:pt x="334" y="301"/>
                      <a:pt x="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24"/>
              <p:cNvSpPr/>
              <p:nvPr/>
            </p:nvSpPr>
            <p:spPr>
              <a:xfrm flipH="1">
                <a:off x="937810" y="2364594"/>
                <a:ext cx="2119692" cy="1350744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48035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3"/>
                    </a:cubicBezTo>
                    <a:lnTo>
                      <a:pt x="1" y="43731"/>
                    </a:lnTo>
                    <a:cubicBezTo>
                      <a:pt x="1" y="46133"/>
                      <a:pt x="2336" y="48035"/>
                      <a:pt x="5205" y="48035"/>
                    </a:cubicBezTo>
                    <a:lnTo>
                      <a:pt x="75288" y="48035"/>
                    </a:lnTo>
                    <a:cubicBezTo>
                      <a:pt x="78157" y="48035"/>
                      <a:pt x="80458" y="46100"/>
                      <a:pt x="80458" y="43731"/>
                    </a:cubicBezTo>
                    <a:lnTo>
                      <a:pt x="80458" y="4303"/>
                    </a:lnTo>
                    <a:cubicBezTo>
                      <a:pt x="80458" y="1901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4"/>
              <p:cNvSpPr/>
              <p:nvPr/>
            </p:nvSpPr>
            <p:spPr>
              <a:xfrm flipH="1">
                <a:off x="937810" y="3466730"/>
                <a:ext cx="212056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92" h="8841" extrusionOk="0">
                    <a:moveTo>
                      <a:pt x="0" y="1"/>
                    </a:moveTo>
                    <a:lnTo>
                      <a:pt x="0" y="4537"/>
                    </a:lnTo>
                    <a:cubicBezTo>
                      <a:pt x="0" y="6939"/>
                      <a:pt x="2369" y="8841"/>
                      <a:pt x="5238" y="8841"/>
                    </a:cubicBezTo>
                    <a:lnTo>
                      <a:pt x="75321" y="8841"/>
                    </a:lnTo>
                    <a:cubicBezTo>
                      <a:pt x="78190" y="8841"/>
                      <a:pt x="80491" y="6906"/>
                      <a:pt x="80491" y="4537"/>
                    </a:cubicBezTo>
                    <a:lnTo>
                      <a:pt x="80491" y="1"/>
                    </a:lnTo>
                    <a:cubicBezTo>
                      <a:pt x="79991" y="1435"/>
                      <a:pt x="77889" y="2503"/>
                      <a:pt x="75388" y="2503"/>
                    </a:cubicBezTo>
                    <a:lnTo>
                      <a:pt x="5104" y="2503"/>
                    </a:lnTo>
                    <a:cubicBezTo>
                      <a:pt x="2602" y="2503"/>
                      <a:pt x="501" y="1435"/>
                      <a:pt x="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 flipH="1">
                <a:off x="937810" y="2365522"/>
                <a:ext cx="2119692" cy="248609"/>
              </a:xfrm>
              <a:custGeom>
                <a:avLst/>
                <a:gdLst/>
                <a:ahLst/>
                <a:cxnLst/>
                <a:rect l="l" t="t" r="r" b="b"/>
                <a:pathLst>
                  <a:path w="80459" h="8841" extrusionOk="0">
                    <a:moveTo>
                      <a:pt x="5205" y="0"/>
                    </a:moveTo>
                    <a:cubicBezTo>
                      <a:pt x="2336" y="0"/>
                      <a:pt x="1" y="1935"/>
                      <a:pt x="1" y="4304"/>
                    </a:cubicBezTo>
                    <a:lnTo>
                      <a:pt x="1" y="8840"/>
                    </a:lnTo>
                    <a:cubicBezTo>
                      <a:pt x="501" y="7406"/>
                      <a:pt x="2569" y="6338"/>
                      <a:pt x="5071" y="6338"/>
                    </a:cubicBezTo>
                    <a:lnTo>
                      <a:pt x="75388" y="6338"/>
                    </a:lnTo>
                    <a:cubicBezTo>
                      <a:pt x="77890" y="6338"/>
                      <a:pt x="79958" y="7439"/>
                      <a:pt x="80458" y="8840"/>
                    </a:cubicBezTo>
                    <a:lnTo>
                      <a:pt x="80458" y="4304"/>
                    </a:lnTo>
                    <a:cubicBezTo>
                      <a:pt x="80458" y="1935"/>
                      <a:pt x="78123" y="0"/>
                      <a:pt x="75288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 flipH="1">
                <a:off x="1266490" y="2270786"/>
                <a:ext cx="2119666" cy="1444553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51371" extrusionOk="0">
                    <a:moveTo>
                      <a:pt x="5204" y="0"/>
                    </a:moveTo>
                    <a:cubicBezTo>
                      <a:pt x="2335" y="0"/>
                      <a:pt x="0" y="2035"/>
                      <a:pt x="0" y="4604"/>
                    </a:cubicBezTo>
                    <a:lnTo>
                      <a:pt x="0" y="46801"/>
                    </a:lnTo>
                    <a:cubicBezTo>
                      <a:pt x="0" y="49336"/>
                      <a:pt x="2335" y="51371"/>
                      <a:pt x="5204" y="51371"/>
                    </a:cubicBezTo>
                    <a:lnTo>
                      <a:pt x="75287" y="51371"/>
                    </a:lnTo>
                    <a:cubicBezTo>
                      <a:pt x="78189" y="51371"/>
                      <a:pt x="80458" y="49336"/>
                      <a:pt x="80458" y="46801"/>
                    </a:cubicBezTo>
                    <a:lnTo>
                      <a:pt x="80458" y="4604"/>
                    </a:lnTo>
                    <a:cubicBezTo>
                      <a:pt x="80458" y="2035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4"/>
              <p:cNvSpPr/>
              <p:nvPr/>
            </p:nvSpPr>
            <p:spPr>
              <a:xfrm flipH="1">
                <a:off x="1266490" y="2390858"/>
                <a:ext cx="2119666" cy="1205364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42865" extrusionOk="0">
                    <a:moveTo>
                      <a:pt x="5204" y="0"/>
                    </a:moveTo>
                    <a:cubicBezTo>
                      <a:pt x="2335" y="0"/>
                      <a:pt x="0" y="1701"/>
                      <a:pt x="0" y="3836"/>
                    </a:cubicBezTo>
                    <a:lnTo>
                      <a:pt x="0" y="39028"/>
                    </a:lnTo>
                    <a:cubicBezTo>
                      <a:pt x="0" y="41130"/>
                      <a:pt x="2335" y="42864"/>
                      <a:pt x="5204" y="42864"/>
                    </a:cubicBezTo>
                    <a:lnTo>
                      <a:pt x="75287" y="42864"/>
                    </a:lnTo>
                    <a:cubicBezTo>
                      <a:pt x="78189" y="42864"/>
                      <a:pt x="80458" y="41130"/>
                      <a:pt x="80458" y="39028"/>
                    </a:cubicBezTo>
                    <a:lnTo>
                      <a:pt x="80458" y="3836"/>
                    </a:lnTo>
                    <a:cubicBezTo>
                      <a:pt x="80458" y="1701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4"/>
              <p:cNvSpPr/>
              <p:nvPr/>
            </p:nvSpPr>
            <p:spPr>
              <a:xfrm flipH="1">
                <a:off x="1266490" y="2514671"/>
                <a:ext cx="2119666" cy="957711"/>
              </a:xfrm>
              <a:custGeom>
                <a:avLst/>
                <a:gdLst/>
                <a:ahLst/>
                <a:cxnLst/>
                <a:rect l="l" t="t" r="r" b="b"/>
                <a:pathLst>
                  <a:path w="80458" h="34058" extrusionOk="0">
                    <a:moveTo>
                      <a:pt x="5204" y="0"/>
                    </a:moveTo>
                    <a:cubicBezTo>
                      <a:pt x="2335" y="0"/>
                      <a:pt x="0" y="1368"/>
                      <a:pt x="0" y="3036"/>
                    </a:cubicBezTo>
                    <a:lnTo>
                      <a:pt x="0" y="31022"/>
                    </a:lnTo>
                    <a:cubicBezTo>
                      <a:pt x="0" y="32690"/>
                      <a:pt x="2335" y="34058"/>
                      <a:pt x="5204" y="34058"/>
                    </a:cubicBezTo>
                    <a:lnTo>
                      <a:pt x="75287" y="34058"/>
                    </a:lnTo>
                    <a:cubicBezTo>
                      <a:pt x="78189" y="34058"/>
                      <a:pt x="80458" y="32690"/>
                      <a:pt x="80458" y="31022"/>
                    </a:cubicBezTo>
                    <a:lnTo>
                      <a:pt x="80458" y="3036"/>
                    </a:lnTo>
                    <a:cubicBezTo>
                      <a:pt x="80458" y="1368"/>
                      <a:pt x="78123" y="0"/>
                      <a:pt x="7528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4"/>
              <p:cNvSpPr/>
              <p:nvPr/>
            </p:nvSpPr>
            <p:spPr>
              <a:xfrm flipH="1">
                <a:off x="2726161" y="2745424"/>
                <a:ext cx="1119610" cy="495278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17613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16012"/>
                    </a:lnTo>
                    <a:cubicBezTo>
                      <a:pt x="0" y="16912"/>
                      <a:pt x="1201" y="17613"/>
                      <a:pt x="2769" y="17613"/>
                    </a:cubicBezTo>
                    <a:lnTo>
                      <a:pt x="39762" y="17613"/>
                    </a:lnTo>
                    <a:cubicBezTo>
                      <a:pt x="41263" y="17613"/>
                      <a:pt x="42497" y="16879"/>
                      <a:pt x="42497" y="16012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4"/>
              <p:cNvSpPr/>
              <p:nvPr/>
            </p:nvSpPr>
            <p:spPr>
              <a:xfrm flipH="1">
                <a:off x="2725292" y="3089669"/>
                <a:ext cx="1118714" cy="151033"/>
              </a:xfrm>
              <a:custGeom>
                <a:avLst/>
                <a:gdLst/>
                <a:ahLst/>
                <a:cxnLst/>
                <a:rect l="l" t="t" r="r" b="b"/>
                <a:pathLst>
                  <a:path w="42464" h="5371" extrusionOk="0">
                    <a:moveTo>
                      <a:pt x="0" y="0"/>
                    </a:moveTo>
                    <a:lnTo>
                      <a:pt x="0" y="3770"/>
                    </a:lnTo>
                    <a:cubicBezTo>
                      <a:pt x="0" y="4670"/>
                      <a:pt x="1201" y="5371"/>
                      <a:pt x="2735" y="5371"/>
                    </a:cubicBezTo>
                    <a:lnTo>
                      <a:pt x="39729" y="5371"/>
                    </a:lnTo>
                    <a:cubicBezTo>
                      <a:pt x="41230" y="5371"/>
                      <a:pt x="42464" y="4670"/>
                      <a:pt x="42464" y="3770"/>
                    </a:cubicBezTo>
                    <a:lnTo>
                      <a:pt x="42464" y="0"/>
                    </a:lnTo>
                    <a:cubicBezTo>
                      <a:pt x="42430" y="401"/>
                      <a:pt x="41230" y="734"/>
                      <a:pt x="39729" y="734"/>
                    </a:cubicBezTo>
                    <a:lnTo>
                      <a:pt x="2735" y="734"/>
                    </a:lnTo>
                    <a:cubicBezTo>
                      <a:pt x="1234" y="734"/>
                      <a:pt x="0" y="401"/>
                      <a:pt x="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4"/>
              <p:cNvSpPr/>
              <p:nvPr/>
            </p:nvSpPr>
            <p:spPr>
              <a:xfrm flipH="1">
                <a:off x="2726161" y="2745424"/>
                <a:ext cx="1119610" cy="151960"/>
              </a:xfrm>
              <a:custGeom>
                <a:avLst/>
                <a:gdLst/>
                <a:ahLst/>
                <a:cxnLst/>
                <a:rect l="l" t="t" r="r" b="b"/>
                <a:pathLst>
                  <a:path w="42498" h="5404" extrusionOk="0">
                    <a:moveTo>
                      <a:pt x="2769" y="0"/>
                    </a:moveTo>
                    <a:cubicBezTo>
                      <a:pt x="1268" y="0"/>
                      <a:pt x="0" y="734"/>
                      <a:pt x="0" y="1601"/>
                    </a:cubicBezTo>
                    <a:lnTo>
                      <a:pt x="0" y="5404"/>
                    </a:lnTo>
                    <a:cubicBezTo>
                      <a:pt x="67" y="4970"/>
                      <a:pt x="1268" y="4637"/>
                      <a:pt x="2769" y="4637"/>
                    </a:cubicBezTo>
                    <a:lnTo>
                      <a:pt x="39762" y="4637"/>
                    </a:lnTo>
                    <a:cubicBezTo>
                      <a:pt x="41263" y="4637"/>
                      <a:pt x="42497" y="4970"/>
                      <a:pt x="42497" y="5404"/>
                    </a:cubicBezTo>
                    <a:lnTo>
                      <a:pt x="42497" y="1601"/>
                    </a:lnTo>
                    <a:cubicBezTo>
                      <a:pt x="42497" y="734"/>
                      <a:pt x="41297" y="0"/>
                      <a:pt x="3976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4"/>
              <p:cNvSpPr/>
              <p:nvPr/>
            </p:nvSpPr>
            <p:spPr>
              <a:xfrm flipH="1">
                <a:off x="2356198" y="2719159"/>
                <a:ext cx="1293592" cy="54969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19548" extrusionOk="0">
                    <a:moveTo>
                      <a:pt x="3169" y="0"/>
                    </a:moveTo>
                    <a:cubicBezTo>
                      <a:pt x="1401" y="0"/>
                      <a:pt x="0" y="767"/>
                      <a:pt x="0" y="1735"/>
                    </a:cubicBezTo>
                    <a:lnTo>
                      <a:pt x="0" y="17780"/>
                    </a:lnTo>
                    <a:cubicBezTo>
                      <a:pt x="0" y="18747"/>
                      <a:pt x="1401" y="19547"/>
                      <a:pt x="3169" y="19547"/>
                    </a:cubicBezTo>
                    <a:lnTo>
                      <a:pt x="45933" y="19547"/>
                    </a:lnTo>
                    <a:cubicBezTo>
                      <a:pt x="47701" y="19547"/>
                      <a:pt x="49102" y="18747"/>
                      <a:pt x="49102" y="17780"/>
                    </a:cubicBezTo>
                    <a:lnTo>
                      <a:pt x="49102" y="1735"/>
                    </a:lnTo>
                    <a:cubicBezTo>
                      <a:pt x="49102" y="767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4"/>
              <p:cNvSpPr/>
              <p:nvPr/>
            </p:nvSpPr>
            <p:spPr>
              <a:xfrm flipH="1">
                <a:off x="2354433" y="3131877"/>
                <a:ext cx="1294488" cy="136973"/>
              </a:xfrm>
              <a:custGeom>
                <a:avLst/>
                <a:gdLst/>
                <a:ahLst/>
                <a:cxnLst/>
                <a:rect l="l" t="t" r="r" b="b"/>
                <a:pathLst>
                  <a:path w="49136" h="4871" extrusionOk="0">
                    <a:moveTo>
                      <a:pt x="0" y="0"/>
                    </a:moveTo>
                    <a:lnTo>
                      <a:pt x="0" y="3103"/>
                    </a:lnTo>
                    <a:cubicBezTo>
                      <a:pt x="0" y="4070"/>
                      <a:pt x="1401" y="4870"/>
                      <a:pt x="3169" y="4870"/>
                    </a:cubicBezTo>
                    <a:lnTo>
                      <a:pt x="45967" y="4870"/>
                    </a:lnTo>
                    <a:cubicBezTo>
                      <a:pt x="47701" y="4870"/>
                      <a:pt x="49136" y="4070"/>
                      <a:pt x="49136" y="3103"/>
                    </a:cubicBezTo>
                    <a:lnTo>
                      <a:pt x="49136" y="0"/>
                    </a:lnTo>
                    <a:cubicBezTo>
                      <a:pt x="48669" y="367"/>
                      <a:pt x="47501" y="601"/>
                      <a:pt x="46167" y="601"/>
                    </a:cubicBezTo>
                    <a:lnTo>
                      <a:pt x="2969" y="601"/>
                    </a:lnTo>
                    <a:cubicBezTo>
                      <a:pt x="1568" y="601"/>
                      <a:pt x="467" y="367"/>
                      <a:pt x="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4"/>
              <p:cNvSpPr/>
              <p:nvPr/>
            </p:nvSpPr>
            <p:spPr>
              <a:xfrm flipH="1">
                <a:off x="2335831" y="2717275"/>
                <a:ext cx="1313970" cy="137900"/>
              </a:xfrm>
              <a:custGeom>
                <a:avLst/>
                <a:gdLst/>
                <a:ahLst/>
                <a:cxnLst/>
                <a:rect l="l" t="t" r="r" b="b"/>
                <a:pathLst>
                  <a:path w="49102" h="4904" extrusionOk="0">
                    <a:moveTo>
                      <a:pt x="3169" y="0"/>
                    </a:moveTo>
                    <a:cubicBezTo>
                      <a:pt x="1401" y="0"/>
                      <a:pt x="0" y="801"/>
                      <a:pt x="0" y="1768"/>
                    </a:cubicBezTo>
                    <a:lnTo>
                      <a:pt x="0" y="4904"/>
                    </a:lnTo>
                    <a:cubicBezTo>
                      <a:pt x="434" y="4504"/>
                      <a:pt x="1601" y="4270"/>
                      <a:pt x="2936" y="4270"/>
                    </a:cubicBezTo>
                    <a:lnTo>
                      <a:pt x="46133" y="4270"/>
                    </a:lnTo>
                    <a:cubicBezTo>
                      <a:pt x="47534" y="4270"/>
                      <a:pt x="48635" y="4504"/>
                      <a:pt x="49102" y="4904"/>
                    </a:cubicBezTo>
                    <a:lnTo>
                      <a:pt x="49102" y="1768"/>
                    </a:lnTo>
                    <a:cubicBezTo>
                      <a:pt x="49102" y="801"/>
                      <a:pt x="47701" y="0"/>
                      <a:pt x="459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4"/>
              <p:cNvSpPr/>
              <p:nvPr/>
            </p:nvSpPr>
            <p:spPr>
              <a:xfrm flipH="1">
                <a:off x="3843971" y="2059850"/>
                <a:ext cx="705704" cy="1867394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55540" extrusionOk="0">
                    <a:moveTo>
                      <a:pt x="0" y="0"/>
                    </a:moveTo>
                    <a:lnTo>
                      <a:pt x="0" y="13110"/>
                    </a:lnTo>
                    <a:lnTo>
                      <a:pt x="0" y="19681"/>
                    </a:lnTo>
                    <a:lnTo>
                      <a:pt x="0" y="23517"/>
                    </a:lnTo>
                    <a:lnTo>
                      <a:pt x="0" y="32057"/>
                    </a:lnTo>
                    <a:lnTo>
                      <a:pt x="0" y="35859"/>
                    </a:lnTo>
                    <a:lnTo>
                      <a:pt x="0" y="42431"/>
                    </a:lnTo>
                    <a:lnTo>
                      <a:pt x="0" y="55540"/>
                    </a:lnTo>
                    <a:lnTo>
                      <a:pt x="26786" y="35025"/>
                    </a:lnTo>
                    <a:lnTo>
                      <a:pt x="26786" y="33691"/>
                    </a:lnTo>
                    <a:lnTo>
                      <a:pt x="26786" y="31590"/>
                    </a:lnTo>
                    <a:lnTo>
                      <a:pt x="26786" y="31456"/>
                    </a:lnTo>
                    <a:lnTo>
                      <a:pt x="26786" y="30889"/>
                    </a:lnTo>
                    <a:lnTo>
                      <a:pt x="26786" y="29722"/>
                    </a:lnTo>
                    <a:lnTo>
                      <a:pt x="26786" y="25785"/>
                    </a:lnTo>
                    <a:lnTo>
                      <a:pt x="26786" y="24618"/>
                    </a:lnTo>
                    <a:lnTo>
                      <a:pt x="26786" y="24051"/>
                    </a:lnTo>
                    <a:lnTo>
                      <a:pt x="26786" y="23917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24"/>
              <p:cNvSpPr/>
              <p:nvPr/>
            </p:nvSpPr>
            <p:spPr>
              <a:xfrm flipH="1">
                <a:off x="3843971" y="3133162"/>
                <a:ext cx="705704" cy="79406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617" extrusionOk="0">
                    <a:moveTo>
                      <a:pt x="26786" y="0"/>
                    </a:moveTo>
                    <a:lnTo>
                      <a:pt x="0" y="11875"/>
                    </a:lnTo>
                    <a:lnTo>
                      <a:pt x="0" y="23617"/>
                    </a:lnTo>
                    <a:lnTo>
                      <a:pt x="26786" y="3102"/>
                    </a:lnTo>
                    <a:lnTo>
                      <a:pt x="26786" y="1768"/>
                    </a:lnTo>
                    <a:lnTo>
                      <a:pt x="26786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24"/>
              <p:cNvSpPr/>
              <p:nvPr/>
            </p:nvSpPr>
            <p:spPr>
              <a:xfrm flipH="1">
                <a:off x="3843971" y="2059850"/>
                <a:ext cx="705704" cy="792953"/>
              </a:xfrm>
              <a:custGeom>
                <a:avLst/>
                <a:gdLst/>
                <a:ahLst/>
                <a:cxnLst/>
                <a:rect l="l" t="t" r="r" b="b"/>
                <a:pathLst>
                  <a:path w="26787" h="23584" extrusionOk="0">
                    <a:moveTo>
                      <a:pt x="0" y="0"/>
                    </a:moveTo>
                    <a:lnTo>
                      <a:pt x="0" y="11709"/>
                    </a:lnTo>
                    <a:lnTo>
                      <a:pt x="26786" y="23584"/>
                    </a:lnTo>
                    <a:lnTo>
                      <a:pt x="26786" y="21849"/>
                    </a:lnTo>
                    <a:lnTo>
                      <a:pt x="26786" y="205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4"/>
              <p:cNvSpPr/>
              <p:nvPr/>
            </p:nvSpPr>
            <p:spPr>
              <a:xfrm flipH="1">
                <a:off x="476456" y="2499655"/>
                <a:ext cx="202145" cy="531890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18915" extrusionOk="0">
                    <a:moveTo>
                      <a:pt x="1" y="1"/>
                    </a:moveTo>
                    <a:lnTo>
                      <a:pt x="1" y="18914"/>
                    </a:lnTo>
                    <a:lnTo>
                      <a:pt x="7673" y="18914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4"/>
              <p:cNvSpPr/>
              <p:nvPr/>
            </p:nvSpPr>
            <p:spPr>
              <a:xfrm flipH="1">
                <a:off x="476456" y="2963972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0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4"/>
              <p:cNvSpPr/>
              <p:nvPr/>
            </p:nvSpPr>
            <p:spPr>
              <a:xfrm flipH="1">
                <a:off x="476456" y="2499655"/>
                <a:ext cx="202145" cy="67572"/>
              </a:xfrm>
              <a:custGeom>
                <a:avLst/>
                <a:gdLst/>
                <a:ahLst/>
                <a:cxnLst/>
                <a:rect l="l" t="t" r="r" b="b"/>
                <a:pathLst>
                  <a:path w="7673" h="2403" extrusionOk="0">
                    <a:moveTo>
                      <a:pt x="1" y="1"/>
                    </a:moveTo>
                    <a:lnTo>
                      <a:pt x="1" y="2402"/>
                    </a:lnTo>
                    <a:lnTo>
                      <a:pt x="7673" y="2402"/>
                    </a:lnTo>
                    <a:lnTo>
                      <a:pt x="7673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4"/>
              <p:cNvSpPr/>
              <p:nvPr/>
            </p:nvSpPr>
            <p:spPr>
              <a:xfrm flipH="1">
                <a:off x="1396034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4"/>
              <p:cNvSpPr/>
              <p:nvPr/>
            </p:nvSpPr>
            <p:spPr>
              <a:xfrm flipH="1">
                <a:off x="1419603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1</a:t>
                </a:r>
                <a:endParaRPr b="1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740" name="Google Shape;740;p24"/>
              <p:cNvSpPr/>
              <p:nvPr/>
            </p:nvSpPr>
            <p:spPr>
              <a:xfrm flipH="1">
                <a:off x="1881809" y="260086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4"/>
              <p:cNvSpPr/>
              <p:nvPr/>
            </p:nvSpPr>
            <p:spPr>
              <a:xfrm flipH="1">
                <a:off x="1905378" y="260086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2</a:t>
                </a:r>
                <a:endParaRPr/>
              </a:p>
            </p:txBody>
          </p:sp>
          <p:sp>
            <p:nvSpPr>
              <p:cNvPr id="742" name="Google Shape;742;p24"/>
              <p:cNvSpPr/>
              <p:nvPr/>
            </p:nvSpPr>
            <p:spPr>
              <a:xfrm flipH="1">
                <a:off x="1396034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4"/>
              <p:cNvSpPr/>
              <p:nvPr/>
            </p:nvSpPr>
            <p:spPr>
              <a:xfrm flipH="1">
                <a:off x="1419603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3</a:t>
                </a:r>
                <a:endParaRPr/>
              </a:p>
            </p:txBody>
          </p:sp>
          <p:sp>
            <p:nvSpPr>
              <p:cNvPr id="744" name="Google Shape;744;p24"/>
              <p:cNvSpPr/>
              <p:nvPr/>
            </p:nvSpPr>
            <p:spPr>
              <a:xfrm flipH="1">
                <a:off x="1881809" y="3044910"/>
                <a:ext cx="342780" cy="340351"/>
              </a:xfrm>
              <a:custGeom>
                <a:avLst/>
                <a:gdLst/>
                <a:ahLst/>
                <a:cxnLst/>
                <a:rect l="l" t="t" r="r" b="b"/>
                <a:pathLst>
                  <a:path w="5338" h="5338" extrusionOk="0">
                    <a:moveTo>
                      <a:pt x="2669" y="1"/>
                    </a:moveTo>
                    <a:cubicBezTo>
                      <a:pt x="1235" y="1"/>
                      <a:pt x="1" y="1201"/>
                      <a:pt x="1" y="2669"/>
                    </a:cubicBezTo>
                    <a:cubicBezTo>
                      <a:pt x="1" y="4170"/>
                      <a:pt x="1235" y="5338"/>
                      <a:pt x="2669" y="5338"/>
                    </a:cubicBezTo>
                    <a:cubicBezTo>
                      <a:pt x="4137" y="5338"/>
                      <a:pt x="5338" y="4137"/>
                      <a:pt x="5338" y="2669"/>
                    </a:cubicBezTo>
                    <a:cubicBezTo>
                      <a:pt x="5338" y="1201"/>
                      <a:pt x="4137" y="1"/>
                      <a:pt x="2669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4"/>
              <p:cNvSpPr/>
              <p:nvPr/>
            </p:nvSpPr>
            <p:spPr>
              <a:xfrm flipH="1">
                <a:off x="1905378" y="3044910"/>
                <a:ext cx="289224" cy="287175"/>
              </a:xfrm>
              <a:custGeom>
                <a:avLst/>
                <a:gdLst/>
                <a:ahLst/>
                <a:cxnLst/>
                <a:rect l="l" t="t" r="r" b="b"/>
                <a:pathLst>
                  <a:path w="4504" h="4504" extrusionOk="0">
                    <a:moveTo>
                      <a:pt x="2236" y="1"/>
                    </a:moveTo>
                    <a:cubicBezTo>
                      <a:pt x="1001" y="1"/>
                      <a:pt x="1" y="1001"/>
                      <a:pt x="1" y="2269"/>
                    </a:cubicBezTo>
                    <a:cubicBezTo>
                      <a:pt x="1" y="3503"/>
                      <a:pt x="1001" y="4504"/>
                      <a:pt x="2236" y="4504"/>
                    </a:cubicBezTo>
                    <a:cubicBezTo>
                      <a:pt x="3503" y="4504"/>
                      <a:pt x="4504" y="3503"/>
                      <a:pt x="4504" y="2269"/>
                    </a:cubicBezTo>
                    <a:cubicBezTo>
                      <a:pt x="4504" y="1001"/>
                      <a:pt x="3503" y="1"/>
                      <a:pt x="223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b="1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4</a:t>
                </a:r>
                <a:endParaRPr/>
              </a:p>
            </p:txBody>
          </p:sp>
        </p:grpSp>
      </p:grpSp>
      <p:sp>
        <p:nvSpPr>
          <p:cNvPr id="746" name="Google Shape;746;p24"/>
          <p:cNvSpPr/>
          <p:nvPr/>
        </p:nvSpPr>
        <p:spPr>
          <a:xfrm flipH="1">
            <a:off x="5383585" y="794313"/>
            <a:ext cx="3067401" cy="1074278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dirty="0" smtClean="0"/>
              <a:t>	</a:t>
            </a:r>
          </a:p>
          <a:p>
            <a:r>
              <a:rPr lang="en-ZA" sz="1100" b="1" dirty="0" smtClean="0">
                <a:latin typeface="Fahkwang" panose="020B0604020202020204" charset="-34"/>
                <a:cs typeface="Fahkwang" panose="020B0604020202020204" charset="-34"/>
              </a:rPr>
              <a:t>Top channels</a:t>
            </a:r>
          </a:p>
          <a:p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 Sports, Shows and music entertainment</a:t>
            </a:r>
          </a:p>
          <a:p>
            <a:r>
              <a:rPr lang="en-ZA" sz="1100" b="1" dirty="0" smtClean="0">
                <a:latin typeface="Fahkwang" panose="020B0604020202020204" charset="-34"/>
                <a:cs typeface="Fahkwang" panose="020B0604020202020204" charset="-34"/>
              </a:rPr>
              <a:t> Main viewers:</a:t>
            </a:r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 Youth &amp; adults</a:t>
            </a:r>
          </a:p>
          <a:p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47" name="Google Shape;747;p24"/>
          <p:cNvSpPr/>
          <p:nvPr/>
        </p:nvSpPr>
        <p:spPr>
          <a:xfrm flipH="1">
            <a:off x="5396152" y="1949480"/>
            <a:ext cx="3158536" cy="7554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 smtClean="0">
                <a:latin typeface="Fahkwang" panose="020B0604020202020204" charset="-34"/>
                <a:cs typeface="Fahkwang" panose="020B0604020202020204" charset="-34"/>
              </a:rPr>
              <a:t>Viewing </a:t>
            </a:r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Drivers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  <a:p>
            <a:r>
              <a:rPr lang="en-ZA" sz="1100" b="1" dirty="0" smtClean="0">
                <a:latin typeface="Fahkwang" panose="020B0604020202020204" charset="-34"/>
                <a:cs typeface="Fahkwang" panose="020B0604020202020204" charset="-34"/>
              </a:rPr>
              <a:t>Content</a:t>
            </a:r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Sports &amp; family shows drive engagement</a:t>
            </a:r>
          </a:p>
          <a:p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Timing: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 Weekends &amp; evenings are busiest; weekdays slower</a:t>
            </a:r>
          </a:p>
        </p:txBody>
      </p:sp>
      <p:sp>
        <p:nvSpPr>
          <p:cNvPr id="748" name="Google Shape;748;p24"/>
          <p:cNvSpPr/>
          <p:nvPr/>
        </p:nvSpPr>
        <p:spPr>
          <a:xfrm flipH="1">
            <a:off x="5383589" y="2783728"/>
            <a:ext cx="3125936" cy="1155250"/>
          </a:xfrm>
          <a:prstGeom prst="roundRect">
            <a:avLst>
              <a:gd name="adj" fmla="val 16667"/>
            </a:avLst>
          </a:prstGeom>
          <a:solidFill>
            <a:srgbClr val="EEEEEE"/>
          </a:solidFill>
          <a:ln>
            <a:noFill/>
          </a:ln>
        </p:spPr>
        <p:txBody>
          <a:bodyPr spcFirstLastPara="1" wrap="square" lIns="91425" tIns="91425" rIns="457200" bIns="91425" anchor="ctr" anchorCtr="0">
            <a:noAutofit/>
          </a:bodyPr>
          <a:lstStyle/>
          <a:p>
            <a:r>
              <a:rPr lang="en-ZA" sz="1100" b="1" dirty="0" smtClean="0">
                <a:latin typeface="Fahkwang" panose="020B0604020202020204" charset="-34"/>
                <a:cs typeface="Fahkwang" panose="020B0604020202020204" charset="-34"/>
              </a:rPr>
              <a:t>Growth </a:t>
            </a:r>
            <a:r>
              <a:rPr lang="en-ZA" sz="1100" b="1" dirty="0">
                <a:latin typeface="Fahkwang" panose="020B0604020202020204" charset="-34"/>
                <a:cs typeface="Fahkwang" panose="020B0604020202020204" charset="-34"/>
              </a:rPr>
              <a:t>Opportunities</a:t>
            </a:r>
          </a:p>
          <a:p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-Segmented 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offers: kids/family packs for parents, sports packs for males</a:t>
            </a:r>
          </a:p>
          <a:p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-Digital/mobile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: promote streaming for youth and urban viewers</a:t>
            </a:r>
          </a:p>
          <a:p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-Rewards </a:t>
            </a:r>
            <a:r>
              <a:rPr lang="en-ZA" sz="1100" dirty="0">
                <a:latin typeface="Fahkwang" panose="020B0604020202020204" charset="-34"/>
                <a:cs typeface="Fahkwang" panose="020B0604020202020204" charset="-34"/>
              </a:rPr>
              <a:t>&amp; </a:t>
            </a:r>
            <a:r>
              <a:rPr lang="en-ZA" sz="1100" dirty="0" smtClean="0">
                <a:latin typeface="Fahkwang" panose="020B0604020202020204" charset="-34"/>
                <a:cs typeface="Fahkwang" panose="020B0604020202020204" charset="-34"/>
              </a:rPr>
              <a:t>partnerships</a:t>
            </a:r>
            <a:endParaRPr lang="en-ZA" sz="1100" dirty="0">
              <a:latin typeface="Fahkwang" panose="020B0604020202020204" charset="-34"/>
              <a:cs typeface="Fahkwang" panose="020B0604020202020204" charset="-34"/>
            </a:endParaRPr>
          </a:p>
        </p:txBody>
      </p:sp>
      <p:sp>
        <p:nvSpPr>
          <p:cNvPr id="750" name="Google Shape;750;p24"/>
          <p:cNvSpPr/>
          <p:nvPr/>
        </p:nvSpPr>
        <p:spPr>
          <a:xfrm flipH="1">
            <a:off x="8385539" y="1058060"/>
            <a:ext cx="442375" cy="433851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82"/>
                  <a:pt x="21382" y="27520"/>
                  <a:pt x="13777" y="27520"/>
                </a:cubicBezTo>
                <a:cubicBezTo>
                  <a:pt x="6171" y="27520"/>
                  <a:pt x="0" y="21382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</a:t>
            </a:r>
            <a:endParaRPr sz="30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1" name="Google Shape;751;p24"/>
          <p:cNvSpPr/>
          <p:nvPr/>
        </p:nvSpPr>
        <p:spPr>
          <a:xfrm flipH="1">
            <a:off x="8476118" y="2124206"/>
            <a:ext cx="442374" cy="434638"/>
          </a:xfrm>
          <a:custGeom>
            <a:avLst/>
            <a:gdLst/>
            <a:ahLst/>
            <a:cxnLst/>
            <a:rect l="l" t="t" r="r" b="b"/>
            <a:pathLst>
              <a:path w="27554" h="27521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2"/>
                  <a:pt x="6171" y="1"/>
                  <a:pt x="13777" y="1"/>
                </a:cubicBezTo>
                <a:cubicBezTo>
                  <a:pt x="21382" y="1"/>
                  <a:pt x="27553" y="6172"/>
                  <a:pt x="27553" y="13777"/>
                </a:cubicBezTo>
                <a:close/>
              </a:path>
            </a:pathLst>
          </a:custGeom>
          <a:solidFill>
            <a:srgbClr val="0070C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2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2" name="Google Shape;752;p24"/>
          <p:cNvSpPr/>
          <p:nvPr/>
        </p:nvSpPr>
        <p:spPr>
          <a:xfrm flipH="1">
            <a:off x="8457405" y="3159667"/>
            <a:ext cx="442367" cy="422190"/>
          </a:xfrm>
          <a:custGeom>
            <a:avLst/>
            <a:gdLst/>
            <a:ahLst/>
            <a:cxnLst/>
            <a:rect l="l" t="t" r="r" b="b"/>
            <a:pathLst>
              <a:path w="27554" h="27520" extrusionOk="0">
                <a:moveTo>
                  <a:pt x="27553" y="13777"/>
                </a:moveTo>
                <a:cubicBezTo>
                  <a:pt x="27553" y="21349"/>
                  <a:pt x="21382" y="27520"/>
                  <a:pt x="13777" y="27520"/>
                </a:cubicBezTo>
                <a:cubicBezTo>
                  <a:pt x="6171" y="27520"/>
                  <a:pt x="0" y="21349"/>
                  <a:pt x="0" y="13777"/>
                </a:cubicBezTo>
                <a:cubicBezTo>
                  <a:pt x="0" y="6171"/>
                  <a:pt x="6171" y="0"/>
                  <a:pt x="13777" y="0"/>
                </a:cubicBezTo>
                <a:cubicBezTo>
                  <a:pt x="21382" y="0"/>
                  <a:pt x="27553" y="6171"/>
                  <a:pt x="27553" y="137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000" b="1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</a:t>
            </a:r>
            <a:endParaRPr sz="190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52" name="Google Shape;59;p17"/>
          <p:cNvSpPr>
            <a:spLocks noGrp="1"/>
          </p:cNvSpPr>
          <p:nvPr>
            <p:ph type="title"/>
          </p:nvPr>
        </p:nvSpPr>
        <p:spPr>
          <a:xfrm rot="185691">
            <a:off x="2830995" y="176013"/>
            <a:ext cx="2030915" cy="1037567"/>
          </a:xfrm>
          <a:custGeom>
            <a:avLst/>
            <a:gdLst/>
            <a:ahLst/>
            <a:cxnLst/>
            <a:rect l="l" t="t" r="r" b="b"/>
            <a:pathLst>
              <a:path w="78290" h="60949" extrusionOk="0">
                <a:moveTo>
                  <a:pt x="47253" y="1"/>
                </a:moveTo>
                <a:cubicBezTo>
                  <a:pt x="33695" y="1"/>
                  <a:pt x="17174" y="2328"/>
                  <a:pt x="11575" y="6097"/>
                </a:cubicBezTo>
                <a:cubicBezTo>
                  <a:pt x="4637" y="10800"/>
                  <a:pt x="0" y="16704"/>
                  <a:pt x="3803" y="36352"/>
                </a:cubicBezTo>
                <a:cubicBezTo>
                  <a:pt x="8036" y="58357"/>
                  <a:pt x="23846" y="60949"/>
                  <a:pt x="31061" y="60949"/>
                </a:cubicBezTo>
                <a:cubicBezTo>
                  <a:pt x="33284" y="60949"/>
                  <a:pt x="34692" y="60703"/>
                  <a:pt x="34692" y="60703"/>
                </a:cubicBezTo>
                <a:cubicBezTo>
                  <a:pt x="29054" y="59635"/>
                  <a:pt x="21716" y="52497"/>
                  <a:pt x="22083" y="50695"/>
                </a:cubicBezTo>
                <a:cubicBezTo>
                  <a:pt x="22416" y="48961"/>
                  <a:pt x="70017" y="51563"/>
                  <a:pt x="74120" y="36819"/>
                </a:cubicBezTo>
                <a:cubicBezTo>
                  <a:pt x="78289" y="21941"/>
                  <a:pt x="74954" y="6164"/>
                  <a:pt x="63912" y="1961"/>
                </a:cubicBezTo>
                <a:cubicBezTo>
                  <a:pt x="60393" y="614"/>
                  <a:pt x="54214" y="1"/>
                  <a:pt x="47253" y="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200" dirty="0">
                <a:solidFill>
                  <a:srgbClr val="1F4E79"/>
                </a:solidFill>
                <a:latin typeface="Fahkwang" panose="020B0604020202020204" charset="-34"/>
                <a:ea typeface="Arial"/>
                <a:cs typeface="Fahkwang" panose="020B0604020202020204" charset="-34"/>
                <a:sym typeface="Arial"/>
              </a:rPr>
              <a:t>Viewership Insights</a:t>
            </a:r>
            <a:r>
              <a:rPr lang="en-ZA" dirty="0"/>
              <a:t/>
            </a:r>
            <a:br>
              <a:rPr lang="en-ZA" dirty="0"/>
            </a:br>
            <a:endParaRPr lang="en-ZA" dirty="0"/>
          </a:p>
        </p:txBody>
      </p:sp>
      <p:sp>
        <p:nvSpPr>
          <p:cNvPr id="8" name="TextBox 7"/>
          <p:cNvSpPr txBox="1"/>
          <p:nvPr/>
        </p:nvSpPr>
        <p:spPr>
          <a:xfrm>
            <a:off x="7060913" y="40288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ZA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8721931">
            <a:off x="1096905" y="296716"/>
            <a:ext cx="296518" cy="54859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97444">
            <a:off x="878212" y="413468"/>
            <a:ext cx="304826" cy="5664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23"/>
          <p:cNvSpPr/>
          <p:nvPr/>
        </p:nvSpPr>
        <p:spPr>
          <a:xfrm>
            <a:off x="107577" y="1717875"/>
            <a:ext cx="1828800" cy="8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Prioritize content for the Black audience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as they represent the largest segment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9" name="Google Shape;579;p23"/>
          <p:cNvSpPr/>
          <p:nvPr/>
        </p:nvSpPr>
        <p:spPr>
          <a:xfrm>
            <a:off x="174812" y="3308194"/>
            <a:ext cx="1653989" cy="1137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600"/>
            </a:pPr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Ensure content remains inclusive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resonates across all demographic groups.</a:t>
            </a:r>
          </a:p>
        </p:txBody>
      </p:sp>
      <p:sp>
        <p:nvSpPr>
          <p:cNvPr id="581" name="Google Shape;581;p23"/>
          <p:cNvSpPr/>
          <p:nvPr/>
        </p:nvSpPr>
        <p:spPr>
          <a:xfrm>
            <a:off x="6965002" y="1717875"/>
            <a:ext cx="2004186" cy="26247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•  </a:t>
            </a: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Tailor content by province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Western Cape: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on the Colored audience.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Limpopo: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on the Indian/Asian audience.</a:t>
            </a:r>
          </a:p>
          <a:p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    Gauteng &amp; Free State: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Include the White    audience</a:t>
            </a:r>
            <a:r>
              <a:rPr lang="en-US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grpSp>
        <p:nvGrpSpPr>
          <p:cNvPr id="582" name="Google Shape;582;p23"/>
          <p:cNvGrpSpPr/>
          <p:nvPr/>
        </p:nvGrpSpPr>
        <p:grpSpPr>
          <a:xfrm>
            <a:off x="2600218" y="0"/>
            <a:ext cx="2818947" cy="1355586"/>
            <a:chOff x="2915920" y="1298338"/>
            <a:chExt cx="2587409" cy="2112726"/>
          </a:xfrm>
        </p:grpSpPr>
        <p:grpSp>
          <p:nvGrpSpPr>
            <p:cNvPr id="585" name="Google Shape;585;p23"/>
            <p:cNvGrpSpPr/>
            <p:nvPr/>
          </p:nvGrpSpPr>
          <p:grpSpPr>
            <a:xfrm>
              <a:off x="2915920" y="2098566"/>
              <a:ext cx="467956" cy="227223"/>
              <a:chOff x="2915920" y="2253641"/>
              <a:chExt cx="467956" cy="227223"/>
            </a:xfrm>
          </p:grpSpPr>
          <p:sp>
            <p:nvSpPr>
              <p:cNvPr id="586" name="Google Shape;586;p23"/>
              <p:cNvSpPr/>
              <p:nvPr/>
            </p:nvSpPr>
            <p:spPr>
              <a:xfrm>
                <a:off x="2988417" y="2290425"/>
                <a:ext cx="38971" cy="38971"/>
              </a:xfrm>
              <a:custGeom>
                <a:avLst/>
                <a:gdLst/>
                <a:ahLst/>
                <a:cxnLst/>
                <a:rect l="l" t="t" r="r" b="b"/>
                <a:pathLst>
                  <a:path w="2403" h="2403" extrusionOk="0">
                    <a:moveTo>
                      <a:pt x="1201" y="1"/>
                    </a:moveTo>
                    <a:cubicBezTo>
                      <a:pt x="534" y="1"/>
                      <a:pt x="1" y="534"/>
                      <a:pt x="1" y="1201"/>
                    </a:cubicBezTo>
                    <a:cubicBezTo>
                      <a:pt x="1" y="1869"/>
                      <a:pt x="534" y="2402"/>
                      <a:pt x="1201" y="2402"/>
                    </a:cubicBezTo>
                    <a:cubicBezTo>
                      <a:pt x="1869" y="2402"/>
                      <a:pt x="2402" y="1869"/>
                      <a:pt x="2402" y="1201"/>
                    </a:cubicBezTo>
                    <a:cubicBezTo>
                      <a:pt x="2402" y="534"/>
                      <a:pt x="1869" y="1"/>
                      <a:pt x="120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3"/>
              <p:cNvSpPr/>
              <p:nvPr/>
            </p:nvSpPr>
            <p:spPr>
              <a:xfrm>
                <a:off x="2915920" y="2253641"/>
                <a:ext cx="467956" cy="227223"/>
              </a:xfrm>
              <a:custGeom>
                <a:avLst/>
                <a:gdLst/>
                <a:ahLst/>
                <a:cxnLst/>
                <a:rect l="l" t="t" r="r" b="b"/>
                <a:pathLst>
                  <a:path w="28855" h="14011" extrusionOk="0">
                    <a:moveTo>
                      <a:pt x="14811" y="0"/>
                    </a:moveTo>
                    <a:cubicBezTo>
                      <a:pt x="11509" y="0"/>
                      <a:pt x="8840" y="2669"/>
                      <a:pt x="8840" y="5971"/>
                    </a:cubicBezTo>
                    <a:cubicBezTo>
                      <a:pt x="8840" y="6205"/>
                      <a:pt x="8840" y="6438"/>
                      <a:pt x="8874" y="6638"/>
                    </a:cubicBezTo>
                    <a:cubicBezTo>
                      <a:pt x="8640" y="6538"/>
                      <a:pt x="8373" y="6505"/>
                      <a:pt x="8073" y="6505"/>
                    </a:cubicBezTo>
                    <a:cubicBezTo>
                      <a:pt x="6706" y="6505"/>
                      <a:pt x="5571" y="7639"/>
                      <a:pt x="5571" y="9007"/>
                    </a:cubicBezTo>
                    <a:cubicBezTo>
                      <a:pt x="5571" y="9340"/>
                      <a:pt x="5671" y="9674"/>
                      <a:pt x="5805" y="9974"/>
                    </a:cubicBezTo>
                    <a:lnTo>
                      <a:pt x="2036" y="9974"/>
                    </a:lnTo>
                    <a:cubicBezTo>
                      <a:pt x="901" y="9974"/>
                      <a:pt x="1" y="10841"/>
                      <a:pt x="1" y="11976"/>
                    </a:cubicBezTo>
                    <a:cubicBezTo>
                      <a:pt x="1" y="13110"/>
                      <a:pt x="901" y="14010"/>
                      <a:pt x="2036" y="14010"/>
                    </a:cubicBezTo>
                    <a:lnTo>
                      <a:pt x="26820" y="14010"/>
                    </a:lnTo>
                    <a:cubicBezTo>
                      <a:pt x="27921" y="14010"/>
                      <a:pt x="28855" y="13110"/>
                      <a:pt x="28855" y="11976"/>
                    </a:cubicBezTo>
                    <a:cubicBezTo>
                      <a:pt x="28855" y="10841"/>
                      <a:pt x="27921" y="9941"/>
                      <a:pt x="26820" y="9941"/>
                    </a:cubicBezTo>
                    <a:lnTo>
                      <a:pt x="24852" y="9941"/>
                    </a:lnTo>
                    <a:cubicBezTo>
                      <a:pt x="24919" y="9607"/>
                      <a:pt x="25019" y="9207"/>
                      <a:pt x="25019" y="8807"/>
                    </a:cubicBezTo>
                    <a:cubicBezTo>
                      <a:pt x="25019" y="6805"/>
                      <a:pt x="23384" y="5137"/>
                      <a:pt x="21349" y="5137"/>
                    </a:cubicBezTo>
                    <a:cubicBezTo>
                      <a:pt x="21116" y="5137"/>
                      <a:pt x="20916" y="5137"/>
                      <a:pt x="20716" y="5171"/>
                    </a:cubicBezTo>
                    <a:cubicBezTo>
                      <a:pt x="20282" y="2269"/>
                      <a:pt x="17780" y="0"/>
                      <a:pt x="1481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1" name="Google Shape;591;p23"/>
            <p:cNvGrpSpPr/>
            <p:nvPr/>
          </p:nvGrpSpPr>
          <p:grpSpPr>
            <a:xfrm>
              <a:off x="4206221" y="1298338"/>
              <a:ext cx="774688" cy="244005"/>
              <a:chOff x="4206221" y="1325800"/>
              <a:chExt cx="774688" cy="244005"/>
            </a:xfrm>
          </p:grpSpPr>
          <p:sp>
            <p:nvSpPr>
              <p:cNvPr id="592" name="Google Shape;592;p23"/>
              <p:cNvSpPr/>
              <p:nvPr/>
            </p:nvSpPr>
            <p:spPr>
              <a:xfrm>
                <a:off x="4866787" y="1344743"/>
                <a:ext cx="47615" cy="47615"/>
              </a:xfrm>
              <a:custGeom>
                <a:avLst/>
                <a:gdLst/>
                <a:ahLst/>
                <a:cxnLst/>
                <a:rect l="l" t="t" r="r" b="b"/>
                <a:pathLst>
                  <a:path w="2936" h="2936" extrusionOk="0">
                    <a:moveTo>
                      <a:pt x="1468" y="0"/>
                    </a:moveTo>
                    <a:cubicBezTo>
                      <a:pt x="668" y="0"/>
                      <a:pt x="1" y="667"/>
                      <a:pt x="1" y="1468"/>
                    </a:cubicBezTo>
                    <a:cubicBezTo>
                      <a:pt x="1" y="2302"/>
                      <a:pt x="668" y="2936"/>
                      <a:pt x="1468" y="2936"/>
                    </a:cubicBezTo>
                    <a:cubicBezTo>
                      <a:pt x="2269" y="2936"/>
                      <a:pt x="2936" y="2269"/>
                      <a:pt x="2936" y="1468"/>
                    </a:cubicBezTo>
                    <a:cubicBezTo>
                      <a:pt x="2936" y="667"/>
                      <a:pt x="2269" y="0"/>
                      <a:pt x="14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3"/>
              <p:cNvSpPr/>
              <p:nvPr/>
            </p:nvSpPr>
            <p:spPr>
              <a:xfrm>
                <a:off x="4360411" y="1325800"/>
                <a:ext cx="620498" cy="243457"/>
              </a:xfrm>
              <a:custGeom>
                <a:avLst/>
                <a:gdLst/>
                <a:ahLst/>
                <a:cxnLst/>
                <a:rect l="l" t="t" r="r" b="b"/>
                <a:pathLst>
                  <a:path w="38261" h="15012" extrusionOk="0">
                    <a:moveTo>
                      <a:pt x="22950" y="1"/>
                    </a:moveTo>
                    <a:cubicBezTo>
                      <a:pt x="19214" y="1"/>
                      <a:pt x="16179" y="2869"/>
                      <a:pt x="15845" y="6539"/>
                    </a:cubicBezTo>
                    <a:cubicBezTo>
                      <a:pt x="15111" y="6105"/>
                      <a:pt x="14277" y="5805"/>
                      <a:pt x="13377" y="5805"/>
                    </a:cubicBezTo>
                    <a:cubicBezTo>
                      <a:pt x="11208" y="5805"/>
                      <a:pt x="9474" y="7339"/>
                      <a:pt x="9040" y="9341"/>
                    </a:cubicBezTo>
                    <a:cubicBezTo>
                      <a:pt x="8707" y="8574"/>
                      <a:pt x="7939" y="8040"/>
                      <a:pt x="7072" y="8040"/>
                    </a:cubicBezTo>
                    <a:cubicBezTo>
                      <a:pt x="5971" y="8040"/>
                      <a:pt x="5004" y="8907"/>
                      <a:pt x="4971" y="10075"/>
                    </a:cubicBezTo>
                    <a:lnTo>
                      <a:pt x="2469" y="10075"/>
                    </a:lnTo>
                    <a:cubicBezTo>
                      <a:pt x="1134" y="10075"/>
                      <a:pt x="0" y="11175"/>
                      <a:pt x="0" y="12543"/>
                    </a:cubicBezTo>
                    <a:cubicBezTo>
                      <a:pt x="0" y="13877"/>
                      <a:pt x="1068" y="15011"/>
                      <a:pt x="2469" y="15011"/>
                    </a:cubicBezTo>
                    <a:lnTo>
                      <a:pt x="35826" y="15011"/>
                    </a:lnTo>
                    <a:cubicBezTo>
                      <a:pt x="37127" y="15011"/>
                      <a:pt x="38261" y="13944"/>
                      <a:pt x="38261" y="12543"/>
                    </a:cubicBezTo>
                    <a:cubicBezTo>
                      <a:pt x="38228" y="11209"/>
                      <a:pt x="37093" y="10141"/>
                      <a:pt x="35759" y="10141"/>
                    </a:cubicBezTo>
                    <a:lnTo>
                      <a:pt x="35092" y="10141"/>
                    </a:lnTo>
                    <a:lnTo>
                      <a:pt x="35092" y="9975"/>
                    </a:lnTo>
                    <a:cubicBezTo>
                      <a:pt x="35092" y="8040"/>
                      <a:pt x="33524" y="6472"/>
                      <a:pt x="31590" y="6472"/>
                    </a:cubicBezTo>
                    <a:cubicBezTo>
                      <a:pt x="31056" y="6472"/>
                      <a:pt x="30555" y="6605"/>
                      <a:pt x="30088" y="6806"/>
                    </a:cubicBezTo>
                    <a:cubicBezTo>
                      <a:pt x="29888" y="3003"/>
                      <a:pt x="26819" y="1"/>
                      <a:pt x="229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3"/>
              <p:cNvSpPr/>
              <p:nvPr/>
            </p:nvSpPr>
            <p:spPr>
              <a:xfrm>
                <a:off x="4206221" y="1490274"/>
                <a:ext cx="106581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6572" h="4904" extrusionOk="0">
                    <a:moveTo>
                      <a:pt x="2469" y="0"/>
                    </a:moveTo>
                    <a:cubicBezTo>
                      <a:pt x="1135" y="0"/>
                      <a:pt x="1" y="1068"/>
                      <a:pt x="1" y="2469"/>
                    </a:cubicBezTo>
                    <a:cubicBezTo>
                      <a:pt x="1" y="3803"/>
                      <a:pt x="1068" y="4904"/>
                      <a:pt x="2469" y="4904"/>
                    </a:cubicBezTo>
                    <a:lnTo>
                      <a:pt x="4137" y="4904"/>
                    </a:lnTo>
                    <a:cubicBezTo>
                      <a:pt x="5471" y="4904"/>
                      <a:pt x="6572" y="3836"/>
                      <a:pt x="6572" y="2469"/>
                    </a:cubicBezTo>
                    <a:cubicBezTo>
                      <a:pt x="6572" y="1068"/>
                      <a:pt x="5471" y="0"/>
                      <a:pt x="413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4" name="Google Shape;614;p23"/>
            <p:cNvGrpSpPr/>
            <p:nvPr/>
          </p:nvGrpSpPr>
          <p:grpSpPr>
            <a:xfrm>
              <a:off x="3697671" y="2061571"/>
              <a:ext cx="650297" cy="1349493"/>
              <a:chOff x="3697671" y="2061571"/>
              <a:chExt cx="650297" cy="1349493"/>
            </a:xfrm>
          </p:grpSpPr>
          <p:sp>
            <p:nvSpPr>
              <p:cNvPr id="615" name="Google Shape;615;p23"/>
              <p:cNvSpPr/>
              <p:nvPr/>
            </p:nvSpPr>
            <p:spPr>
              <a:xfrm>
                <a:off x="3910297" y="2061571"/>
                <a:ext cx="170949" cy="127891"/>
              </a:xfrm>
              <a:custGeom>
                <a:avLst/>
                <a:gdLst/>
                <a:ahLst/>
                <a:cxnLst/>
                <a:rect l="l" t="t" r="r" b="b"/>
                <a:pathLst>
                  <a:path w="10541" h="7886" extrusionOk="0">
                    <a:moveTo>
                      <a:pt x="7915" y="0"/>
                    </a:moveTo>
                    <a:cubicBezTo>
                      <a:pt x="6848" y="0"/>
                      <a:pt x="5672" y="180"/>
                      <a:pt x="4837" y="814"/>
                    </a:cubicBezTo>
                    <a:cubicBezTo>
                      <a:pt x="3614" y="1757"/>
                      <a:pt x="2405" y="2150"/>
                      <a:pt x="1503" y="2150"/>
                    </a:cubicBezTo>
                    <a:cubicBezTo>
                      <a:pt x="1002" y="2150"/>
                      <a:pt x="596" y="2029"/>
                      <a:pt x="334" y="1814"/>
                    </a:cubicBezTo>
                    <a:lnTo>
                      <a:pt x="0" y="3882"/>
                    </a:lnTo>
                    <a:lnTo>
                      <a:pt x="1001" y="7885"/>
                    </a:lnTo>
                    <a:lnTo>
                      <a:pt x="9407" y="7218"/>
                    </a:lnTo>
                    <a:lnTo>
                      <a:pt x="10541" y="313"/>
                    </a:lnTo>
                    <a:cubicBezTo>
                      <a:pt x="10541" y="313"/>
                      <a:pt x="9322" y="0"/>
                      <a:pt x="791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3"/>
              <p:cNvSpPr/>
              <p:nvPr/>
            </p:nvSpPr>
            <p:spPr>
              <a:xfrm>
                <a:off x="3927067" y="2139146"/>
                <a:ext cx="133632" cy="143914"/>
              </a:xfrm>
              <a:custGeom>
                <a:avLst/>
                <a:gdLst/>
                <a:ahLst/>
                <a:cxnLst/>
                <a:rect l="l" t="t" r="r" b="b"/>
                <a:pathLst>
                  <a:path w="8240" h="8874" extrusionOk="0">
                    <a:moveTo>
                      <a:pt x="8239" y="0"/>
                    </a:moveTo>
                    <a:lnTo>
                      <a:pt x="0" y="334"/>
                    </a:lnTo>
                    <a:lnTo>
                      <a:pt x="1568" y="8873"/>
                    </a:lnTo>
                    <a:lnTo>
                      <a:pt x="7072" y="8673"/>
                    </a:lnTo>
                    <a:lnTo>
                      <a:pt x="823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3"/>
              <p:cNvSpPr/>
              <p:nvPr/>
            </p:nvSpPr>
            <p:spPr>
              <a:xfrm>
                <a:off x="3915665" y="2176254"/>
                <a:ext cx="23856" cy="37025"/>
              </a:xfrm>
              <a:custGeom>
                <a:avLst/>
                <a:gdLst/>
                <a:ahLst/>
                <a:cxnLst/>
                <a:rect l="l" t="t" r="r" b="b"/>
                <a:pathLst>
                  <a:path w="1471" h="2283" extrusionOk="0">
                    <a:moveTo>
                      <a:pt x="579" y="0"/>
                    </a:moveTo>
                    <a:cubicBezTo>
                      <a:pt x="295" y="0"/>
                      <a:pt x="1" y="104"/>
                      <a:pt x="36" y="548"/>
                    </a:cubicBezTo>
                    <a:cubicBezTo>
                      <a:pt x="69" y="1648"/>
                      <a:pt x="1470" y="2282"/>
                      <a:pt x="1470" y="2282"/>
                    </a:cubicBezTo>
                    <a:lnTo>
                      <a:pt x="1070" y="81"/>
                    </a:lnTo>
                    <a:cubicBezTo>
                      <a:pt x="1070" y="81"/>
                      <a:pt x="829" y="0"/>
                      <a:pt x="579" y="0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>
                <a:off x="4050409" y="2170642"/>
                <a:ext cx="24359" cy="38841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2395" extrusionOk="0">
                    <a:moveTo>
                      <a:pt x="920" y="1"/>
                    </a:moveTo>
                    <a:cubicBezTo>
                      <a:pt x="630" y="1"/>
                      <a:pt x="334" y="126"/>
                      <a:pt x="334" y="126"/>
                    </a:cubicBezTo>
                    <a:lnTo>
                      <a:pt x="1" y="2395"/>
                    </a:lnTo>
                    <a:cubicBezTo>
                      <a:pt x="1" y="2395"/>
                      <a:pt x="1502" y="1594"/>
                      <a:pt x="1468" y="527"/>
                    </a:cubicBezTo>
                    <a:cubicBezTo>
                      <a:pt x="1452" y="109"/>
                      <a:pt x="1189" y="1"/>
                      <a:pt x="920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" name="Google Shape;619;p23"/>
              <p:cNvSpPr/>
              <p:nvPr/>
            </p:nvSpPr>
            <p:spPr>
              <a:xfrm>
                <a:off x="3984416" y="2188369"/>
                <a:ext cx="26516" cy="49253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3037" extrusionOk="0">
                    <a:moveTo>
                      <a:pt x="701" y="1"/>
                    </a:moveTo>
                    <a:cubicBezTo>
                      <a:pt x="701" y="334"/>
                      <a:pt x="867" y="1235"/>
                      <a:pt x="1134" y="2169"/>
                    </a:cubicBezTo>
                    <a:lnTo>
                      <a:pt x="1234" y="2569"/>
                    </a:lnTo>
                    <a:cubicBezTo>
                      <a:pt x="1234" y="2603"/>
                      <a:pt x="1301" y="2669"/>
                      <a:pt x="1301" y="2736"/>
                    </a:cubicBezTo>
                    <a:cubicBezTo>
                      <a:pt x="1334" y="2736"/>
                      <a:pt x="1134" y="2769"/>
                      <a:pt x="967" y="2803"/>
                    </a:cubicBezTo>
                    <a:cubicBezTo>
                      <a:pt x="834" y="2836"/>
                      <a:pt x="667" y="2836"/>
                      <a:pt x="534" y="2869"/>
                    </a:cubicBezTo>
                    <a:cubicBezTo>
                      <a:pt x="300" y="2936"/>
                      <a:pt x="134" y="3003"/>
                      <a:pt x="0" y="3036"/>
                    </a:cubicBezTo>
                    <a:lnTo>
                      <a:pt x="567" y="3036"/>
                    </a:lnTo>
                    <a:cubicBezTo>
                      <a:pt x="701" y="3036"/>
                      <a:pt x="834" y="3036"/>
                      <a:pt x="1001" y="3003"/>
                    </a:cubicBezTo>
                    <a:cubicBezTo>
                      <a:pt x="1168" y="3003"/>
                      <a:pt x="1234" y="3003"/>
                      <a:pt x="1635" y="2936"/>
                    </a:cubicBezTo>
                    <a:cubicBezTo>
                      <a:pt x="1568" y="2736"/>
                      <a:pt x="1501" y="2436"/>
                      <a:pt x="1401" y="2102"/>
                    </a:cubicBezTo>
                    <a:cubicBezTo>
                      <a:pt x="1168" y="1101"/>
                      <a:pt x="867" y="301"/>
                      <a:pt x="701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3"/>
              <p:cNvSpPr/>
              <p:nvPr/>
            </p:nvSpPr>
            <p:spPr>
              <a:xfrm>
                <a:off x="3977377" y="2260332"/>
                <a:ext cx="45993" cy="70335"/>
              </a:xfrm>
              <a:custGeom>
                <a:avLst/>
                <a:gdLst/>
                <a:ahLst/>
                <a:cxnLst/>
                <a:rect l="l" t="t" r="r" b="b"/>
                <a:pathLst>
                  <a:path w="2836" h="4337" extrusionOk="0">
                    <a:moveTo>
                      <a:pt x="2669" y="0"/>
                    </a:moveTo>
                    <a:lnTo>
                      <a:pt x="0" y="100"/>
                    </a:lnTo>
                    <a:lnTo>
                      <a:pt x="167" y="4337"/>
                    </a:lnTo>
                    <a:lnTo>
                      <a:pt x="2836" y="4203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3"/>
              <p:cNvSpPr/>
              <p:nvPr/>
            </p:nvSpPr>
            <p:spPr>
              <a:xfrm>
                <a:off x="3976842" y="2280346"/>
                <a:ext cx="43820" cy="21650"/>
              </a:xfrm>
              <a:custGeom>
                <a:avLst/>
                <a:gdLst/>
                <a:ahLst/>
                <a:cxnLst/>
                <a:rect l="l" t="t" r="r" b="b"/>
                <a:pathLst>
                  <a:path w="2702" h="1335" extrusionOk="0">
                    <a:moveTo>
                      <a:pt x="2669" y="0"/>
                    </a:moveTo>
                    <a:lnTo>
                      <a:pt x="0" y="134"/>
                    </a:lnTo>
                    <a:lnTo>
                      <a:pt x="33" y="1335"/>
                    </a:lnTo>
                    <a:lnTo>
                      <a:pt x="2702" y="301"/>
                    </a:lnTo>
                    <a:lnTo>
                      <a:pt x="26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3"/>
              <p:cNvSpPr/>
              <p:nvPr/>
            </p:nvSpPr>
            <p:spPr>
              <a:xfrm>
                <a:off x="3801551" y="2679067"/>
                <a:ext cx="339740" cy="696250"/>
              </a:xfrm>
              <a:custGeom>
                <a:avLst/>
                <a:gdLst/>
                <a:ahLst/>
                <a:cxnLst/>
                <a:rect l="l" t="t" r="r" b="b"/>
                <a:pathLst>
                  <a:path w="20949" h="42932" extrusionOk="0">
                    <a:moveTo>
                      <a:pt x="20515" y="1"/>
                    </a:moveTo>
                    <a:lnTo>
                      <a:pt x="4137" y="234"/>
                    </a:lnTo>
                    <a:lnTo>
                      <a:pt x="0" y="42931"/>
                    </a:lnTo>
                    <a:lnTo>
                      <a:pt x="2502" y="42931"/>
                    </a:lnTo>
                    <a:lnTo>
                      <a:pt x="12309" y="4237"/>
                    </a:lnTo>
                    <a:lnTo>
                      <a:pt x="18414" y="42931"/>
                    </a:lnTo>
                    <a:lnTo>
                      <a:pt x="20949" y="42931"/>
                    </a:lnTo>
                    <a:lnTo>
                      <a:pt x="2051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3"/>
              <p:cNvSpPr/>
              <p:nvPr/>
            </p:nvSpPr>
            <p:spPr>
              <a:xfrm>
                <a:off x="3707954" y="2306312"/>
                <a:ext cx="611854" cy="386268"/>
              </a:xfrm>
              <a:custGeom>
                <a:avLst/>
                <a:gdLst/>
                <a:ahLst/>
                <a:cxnLst/>
                <a:rect l="l" t="t" r="r" b="b"/>
                <a:pathLst>
                  <a:path w="37728" h="23818" extrusionOk="0">
                    <a:moveTo>
                      <a:pt x="25886" y="1"/>
                    </a:moveTo>
                    <a:lnTo>
                      <a:pt x="10375" y="901"/>
                    </a:lnTo>
                    <a:lnTo>
                      <a:pt x="2069" y="12009"/>
                    </a:lnTo>
                    <a:lnTo>
                      <a:pt x="1" y="23684"/>
                    </a:lnTo>
                    <a:lnTo>
                      <a:pt x="1668" y="23818"/>
                    </a:lnTo>
                    <a:lnTo>
                      <a:pt x="6205" y="14044"/>
                    </a:lnTo>
                    <a:lnTo>
                      <a:pt x="10275" y="9707"/>
                    </a:lnTo>
                    <a:lnTo>
                      <a:pt x="9908" y="23217"/>
                    </a:lnTo>
                    <a:lnTo>
                      <a:pt x="9908" y="23217"/>
                    </a:lnTo>
                    <a:lnTo>
                      <a:pt x="26286" y="22984"/>
                    </a:lnTo>
                    <a:lnTo>
                      <a:pt x="26219" y="8040"/>
                    </a:lnTo>
                    <a:lnTo>
                      <a:pt x="30923" y="12676"/>
                    </a:lnTo>
                    <a:lnTo>
                      <a:pt x="37728" y="2202"/>
                    </a:lnTo>
                    <a:lnTo>
                      <a:pt x="35759" y="1568"/>
                    </a:lnTo>
                    <a:lnTo>
                      <a:pt x="30856" y="6505"/>
                    </a:lnTo>
                    <a:lnTo>
                      <a:pt x="2588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3"/>
              <p:cNvSpPr/>
              <p:nvPr/>
            </p:nvSpPr>
            <p:spPr>
              <a:xfrm>
                <a:off x="3697671" y="2690436"/>
                <a:ext cx="65665" cy="63313"/>
              </a:xfrm>
              <a:custGeom>
                <a:avLst/>
                <a:gdLst/>
                <a:ahLst/>
                <a:cxnLst/>
                <a:rect l="l" t="t" r="r" b="b"/>
                <a:pathLst>
                  <a:path w="4049" h="3904" extrusionOk="0">
                    <a:moveTo>
                      <a:pt x="568" y="0"/>
                    </a:moveTo>
                    <a:cubicBezTo>
                      <a:pt x="568" y="0"/>
                      <a:pt x="1" y="3836"/>
                      <a:pt x="868" y="3903"/>
                    </a:cubicBezTo>
                    <a:cubicBezTo>
                      <a:pt x="872" y="3903"/>
                      <a:pt x="877" y="3903"/>
                      <a:pt x="881" y="3903"/>
                    </a:cubicBezTo>
                    <a:cubicBezTo>
                      <a:pt x="1544" y="3903"/>
                      <a:pt x="2236" y="1401"/>
                      <a:pt x="2236" y="1401"/>
                    </a:cubicBezTo>
                    <a:cubicBezTo>
                      <a:pt x="2236" y="1401"/>
                      <a:pt x="2269" y="1403"/>
                      <a:pt x="2324" y="1403"/>
                    </a:cubicBezTo>
                    <a:cubicBezTo>
                      <a:pt x="2697" y="1403"/>
                      <a:pt x="4048" y="1327"/>
                      <a:pt x="2302" y="134"/>
                    </a:cubicBezTo>
                    <a:lnTo>
                      <a:pt x="568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3"/>
              <p:cNvSpPr/>
              <p:nvPr/>
            </p:nvSpPr>
            <p:spPr>
              <a:xfrm>
                <a:off x="3722015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4904" y="0"/>
                    </a:moveTo>
                    <a:lnTo>
                      <a:pt x="1" y="2202"/>
                    </a:lnTo>
                    <a:lnTo>
                      <a:pt x="5505" y="2202"/>
                    </a:lnTo>
                    <a:lnTo>
                      <a:pt x="6239" y="1668"/>
                    </a:lnTo>
                    <a:lnTo>
                      <a:pt x="6239" y="2202"/>
                    </a:lnTo>
                    <a:lnTo>
                      <a:pt x="7406" y="2202"/>
                    </a:lnTo>
                    <a:lnTo>
                      <a:pt x="740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3"/>
              <p:cNvSpPr/>
              <p:nvPr/>
            </p:nvSpPr>
            <p:spPr>
              <a:xfrm>
                <a:off x="4100184" y="3375354"/>
                <a:ext cx="120107" cy="35711"/>
              </a:xfrm>
              <a:custGeom>
                <a:avLst/>
                <a:gdLst/>
                <a:ahLst/>
                <a:cxnLst/>
                <a:rect l="l" t="t" r="r" b="b"/>
                <a:pathLst>
                  <a:path w="7406" h="2202" extrusionOk="0">
                    <a:moveTo>
                      <a:pt x="1" y="0"/>
                    </a:moveTo>
                    <a:lnTo>
                      <a:pt x="1" y="2202"/>
                    </a:lnTo>
                    <a:lnTo>
                      <a:pt x="1201" y="2202"/>
                    </a:lnTo>
                    <a:lnTo>
                      <a:pt x="1201" y="1668"/>
                    </a:lnTo>
                    <a:lnTo>
                      <a:pt x="1902" y="2202"/>
                    </a:lnTo>
                    <a:lnTo>
                      <a:pt x="7406" y="2202"/>
                    </a:lnTo>
                    <a:lnTo>
                      <a:pt x="2536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3"/>
              <p:cNvSpPr/>
              <p:nvPr/>
            </p:nvSpPr>
            <p:spPr>
              <a:xfrm>
                <a:off x="3991990" y="2312264"/>
                <a:ext cx="50323" cy="4923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3036" extrusionOk="0">
                    <a:moveTo>
                      <a:pt x="1901" y="0"/>
                    </a:moveTo>
                    <a:lnTo>
                      <a:pt x="901" y="101"/>
                    </a:lnTo>
                    <a:cubicBezTo>
                      <a:pt x="0" y="634"/>
                      <a:pt x="867" y="2335"/>
                      <a:pt x="867" y="2335"/>
                    </a:cubicBezTo>
                    <a:lnTo>
                      <a:pt x="3102" y="3036"/>
                    </a:lnTo>
                    <a:lnTo>
                      <a:pt x="1901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3"/>
              <p:cNvSpPr/>
              <p:nvPr/>
            </p:nvSpPr>
            <p:spPr>
              <a:xfrm>
                <a:off x="3966008" y="2313886"/>
                <a:ext cx="40057" cy="51409"/>
              </a:xfrm>
              <a:custGeom>
                <a:avLst/>
                <a:gdLst/>
                <a:ahLst/>
                <a:cxnLst/>
                <a:rect l="l" t="t" r="r" b="b"/>
                <a:pathLst>
                  <a:path w="2470" h="3170" extrusionOk="0">
                    <a:moveTo>
                      <a:pt x="2002" y="1"/>
                    </a:moveTo>
                    <a:lnTo>
                      <a:pt x="668" y="67"/>
                    </a:lnTo>
                    <a:lnTo>
                      <a:pt x="1" y="3169"/>
                    </a:lnTo>
                    <a:lnTo>
                      <a:pt x="2469" y="2235"/>
                    </a:lnTo>
                    <a:lnTo>
                      <a:pt x="2002" y="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3"/>
              <p:cNvSpPr/>
              <p:nvPr/>
            </p:nvSpPr>
            <p:spPr>
              <a:xfrm>
                <a:off x="3984416" y="2312799"/>
                <a:ext cx="35176" cy="37349"/>
              </a:xfrm>
              <a:custGeom>
                <a:avLst/>
                <a:gdLst/>
                <a:ahLst/>
                <a:cxnLst/>
                <a:rect l="l" t="t" r="r" b="b"/>
                <a:pathLst>
                  <a:path w="2169" h="2303" extrusionOk="0">
                    <a:moveTo>
                      <a:pt x="2002" y="1"/>
                    </a:moveTo>
                    <a:lnTo>
                      <a:pt x="0" y="134"/>
                    </a:lnTo>
                    <a:cubicBezTo>
                      <a:pt x="0" y="134"/>
                      <a:pt x="362" y="2303"/>
                      <a:pt x="1313" y="2303"/>
                    </a:cubicBezTo>
                    <a:cubicBezTo>
                      <a:pt x="1320" y="2303"/>
                      <a:pt x="1327" y="2303"/>
                      <a:pt x="1334" y="2302"/>
                    </a:cubicBezTo>
                    <a:cubicBezTo>
                      <a:pt x="2168" y="2269"/>
                      <a:pt x="2002" y="1"/>
                      <a:pt x="2002" y="1"/>
                    </a:cubicBez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3"/>
              <p:cNvSpPr/>
              <p:nvPr/>
            </p:nvSpPr>
            <p:spPr>
              <a:xfrm>
                <a:off x="3979534" y="2339658"/>
                <a:ext cx="46544" cy="270151"/>
              </a:xfrm>
              <a:custGeom>
                <a:avLst/>
                <a:gdLst/>
                <a:ahLst/>
                <a:cxnLst/>
                <a:rect l="l" t="t" r="r" b="b"/>
                <a:pathLst>
                  <a:path w="2870" h="16658" extrusionOk="0">
                    <a:moveTo>
                      <a:pt x="1532" y="0"/>
                    </a:moveTo>
                    <a:cubicBezTo>
                      <a:pt x="1364" y="0"/>
                      <a:pt x="1268" y="357"/>
                      <a:pt x="1268" y="380"/>
                    </a:cubicBezTo>
                    <a:lnTo>
                      <a:pt x="1" y="14857"/>
                    </a:lnTo>
                    <a:lnTo>
                      <a:pt x="1302" y="16658"/>
                    </a:lnTo>
                    <a:lnTo>
                      <a:pt x="2870" y="14690"/>
                    </a:lnTo>
                    <a:lnTo>
                      <a:pt x="1802" y="280"/>
                    </a:lnTo>
                    <a:cubicBezTo>
                      <a:pt x="1699" y="72"/>
                      <a:pt x="1608" y="0"/>
                      <a:pt x="1532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3"/>
              <p:cNvSpPr/>
              <p:nvPr/>
            </p:nvSpPr>
            <p:spPr>
              <a:xfrm>
                <a:off x="4277226" y="2283054"/>
                <a:ext cx="69670" cy="58983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3637" extrusionOk="0">
                    <a:moveTo>
                      <a:pt x="2694" y="0"/>
                    </a:moveTo>
                    <a:lnTo>
                      <a:pt x="1093" y="1501"/>
                    </a:lnTo>
                    <a:cubicBezTo>
                      <a:pt x="1093" y="1501"/>
                      <a:pt x="750" y="1281"/>
                      <a:pt x="493" y="1281"/>
                    </a:cubicBezTo>
                    <a:cubicBezTo>
                      <a:pt x="184" y="1281"/>
                      <a:pt x="1" y="1600"/>
                      <a:pt x="693" y="3002"/>
                    </a:cubicBezTo>
                    <a:lnTo>
                      <a:pt x="2661" y="3636"/>
                    </a:lnTo>
                    <a:lnTo>
                      <a:pt x="4295" y="1635"/>
                    </a:lnTo>
                    <a:lnTo>
                      <a:pt x="2694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3"/>
              <p:cNvSpPr/>
              <p:nvPr/>
            </p:nvSpPr>
            <p:spPr>
              <a:xfrm>
                <a:off x="4291157" y="2292786"/>
                <a:ext cx="48166" cy="48701"/>
              </a:xfrm>
              <a:custGeom>
                <a:avLst/>
                <a:gdLst/>
                <a:ahLst/>
                <a:cxnLst/>
                <a:rect l="l" t="t" r="r" b="b"/>
                <a:pathLst>
                  <a:path w="2970" h="3003" extrusionOk="0">
                    <a:moveTo>
                      <a:pt x="901" y="1"/>
                    </a:moveTo>
                    <a:lnTo>
                      <a:pt x="1" y="868"/>
                    </a:lnTo>
                    <a:lnTo>
                      <a:pt x="2069" y="3003"/>
                    </a:lnTo>
                    <a:lnTo>
                      <a:pt x="2969" y="2135"/>
                    </a:lnTo>
                    <a:lnTo>
                      <a:pt x="901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3"/>
              <p:cNvSpPr/>
              <p:nvPr/>
            </p:nvSpPr>
            <p:spPr>
              <a:xfrm>
                <a:off x="4311723" y="2312264"/>
                <a:ext cx="36246" cy="36798"/>
              </a:xfrm>
              <a:custGeom>
                <a:avLst/>
                <a:gdLst/>
                <a:ahLst/>
                <a:cxnLst/>
                <a:rect l="l" t="t" r="r" b="b"/>
                <a:pathLst>
                  <a:path w="2235" h="2269" extrusionOk="0">
                    <a:moveTo>
                      <a:pt x="267" y="0"/>
                    </a:moveTo>
                    <a:lnTo>
                      <a:pt x="0" y="234"/>
                    </a:lnTo>
                    <a:lnTo>
                      <a:pt x="1935" y="2269"/>
                    </a:lnTo>
                    <a:lnTo>
                      <a:pt x="2235" y="2002"/>
                    </a:lnTo>
                    <a:lnTo>
                      <a:pt x="267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3"/>
              <p:cNvSpPr/>
              <p:nvPr/>
            </p:nvSpPr>
            <p:spPr>
              <a:xfrm>
                <a:off x="4240847" y="2242134"/>
                <a:ext cx="51409" cy="46804"/>
              </a:xfrm>
              <a:custGeom>
                <a:avLst/>
                <a:gdLst/>
                <a:ahLst/>
                <a:cxnLst/>
                <a:rect l="l" t="t" r="r" b="b"/>
                <a:pathLst>
                  <a:path w="3170" h="2886" extrusionOk="0">
                    <a:moveTo>
                      <a:pt x="1594" y="0"/>
                    </a:moveTo>
                    <a:cubicBezTo>
                      <a:pt x="1232" y="0"/>
                      <a:pt x="863" y="142"/>
                      <a:pt x="567" y="422"/>
                    </a:cubicBezTo>
                    <a:cubicBezTo>
                      <a:pt x="0" y="955"/>
                      <a:pt x="0" y="1856"/>
                      <a:pt x="534" y="2456"/>
                    </a:cubicBezTo>
                    <a:cubicBezTo>
                      <a:pt x="805" y="2744"/>
                      <a:pt x="1179" y="2886"/>
                      <a:pt x="1556" y="2886"/>
                    </a:cubicBezTo>
                    <a:cubicBezTo>
                      <a:pt x="1921" y="2886"/>
                      <a:pt x="2290" y="2753"/>
                      <a:pt x="2569" y="2490"/>
                    </a:cubicBezTo>
                    <a:cubicBezTo>
                      <a:pt x="3169" y="1956"/>
                      <a:pt x="3169" y="1022"/>
                      <a:pt x="2602" y="455"/>
                    </a:cubicBezTo>
                    <a:cubicBezTo>
                      <a:pt x="2332" y="151"/>
                      <a:pt x="1967" y="0"/>
                      <a:pt x="1594" y="0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3"/>
              <p:cNvSpPr/>
              <p:nvPr/>
            </p:nvSpPr>
            <p:spPr>
              <a:xfrm>
                <a:off x="4261396" y="2263024"/>
                <a:ext cx="54118" cy="53583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3304" extrusionOk="0">
                    <a:moveTo>
                      <a:pt x="2069" y="1"/>
                    </a:moveTo>
                    <a:lnTo>
                      <a:pt x="1" y="2002"/>
                    </a:lnTo>
                    <a:lnTo>
                      <a:pt x="1269" y="3303"/>
                    </a:lnTo>
                    <a:lnTo>
                      <a:pt x="3337" y="1335"/>
                    </a:lnTo>
                    <a:lnTo>
                      <a:pt x="206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3"/>
              <p:cNvSpPr/>
              <p:nvPr/>
            </p:nvSpPr>
            <p:spPr>
              <a:xfrm>
                <a:off x="4296023" y="2283054"/>
                <a:ext cx="50323" cy="41176"/>
              </a:xfrm>
              <a:custGeom>
                <a:avLst/>
                <a:gdLst/>
                <a:ahLst/>
                <a:cxnLst/>
                <a:rect l="l" t="t" r="r" b="b"/>
                <a:pathLst>
                  <a:path w="3103" h="2539" extrusionOk="0">
                    <a:moveTo>
                      <a:pt x="1502" y="0"/>
                    </a:moveTo>
                    <a:cubicBezTo>
                      <a:pt x="1502" y="0"/>
                      <a:pt x="1" y="1468"/>
                      <a:pt x="935" y="2268"/>
                    </a:cubicBezTo>
                    <a:cubicBezTo>
                      <a:pt x="1167" y="2463"/>
                      <a:pt x="1403" y="2538"/>
                      <a:pt x="1631" y="2538"/>
                    </a:cubicBezTo>
                    <a:cubicBezTo>
                      <a:pt x="2420" y="2538"/>
                      <a:pt x="3103" y="1635"/>
                      <a:pt x="3103" y="1635"/>
                    </a:cubicBezTo>
                    <a:lnTo>
                      <a:pt x="1502" y="0"/>
                    </a:lnTo>
                    <a:close/>
                  </a:path>
                </a:pathLst>
              </a:custGeom>
              <a:solidFill>
                <a:srgbClr val="BF77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37" name="Google Shape;637;p23"/>
            <p:cNvGrpSpPr/>
            <p:nvPr/>
          </p:nvGrpSpPr>
          <p:grpSpPr>
            <a:xfrm>
              <a:off x="4906831" y="2101542"/>
              <a:ext cx="577247" cy="1306277"/>
              <a:chOff x="4906831" y="2101542"/>
              <a:chExt cx="577247" cy="1306277"/>
            </a:xfrm>
          </p:grpSpPr>
          <p:sp>
            <p:nvSpPr>
              <p:cNvPr id="638" name="Google Shape;638;p23"/>
              <p:cNvSpPr/>
              <p:nvPr/>
            </p:nvSpPr>
            <p:spPr>
              <a:xfrm>
                <a:off x="4906831" y="2258710"/>
                <a:ext cx="543140" cy="402486"/>
              </a:xfrm>
              <a:custGeom>
                <a:avLst/>
                <a:gdLst/>
                <a:ahLst/>
                <a:cxnLst/>
                <a:rect l="l" t="t" r="r" b="b"/>
                <a:pathLst>
                  <a:path w="33491" h="24818" extrusionOk="0">
                    <a:moveTo>
                      <a:pt x="1801" y="0"/>
                    </a:moveTo>
                    <a:lnTo>
                      <a:pt x="0" y="11575"/>
                    </a:lnTo>
                    <a:lnTo>
                      <a:pt x="0" y="11575"/>
                    </a:lnTo>
                    <a:lnTo>
                      <a:pt x="9740" y="9307"/>
                    </a:lnTo>
                    <a:lnTo>
                      <a:pt x="11708" y="24317"/>
                    </a:lnTo>
                    <a:lnTo>
                      <a:pt x="22216" y="24317"/>
                    </a:lnTo>
                    <a:lnTo>
                      <a:pt x="24317" y="13009"/>
                    </a:lnTo>
                    <a:lnTo>
                      <a:pt x="32056" y="24818"/>
                    </a:lnTo>
                    <a:lnTo>
                      <a:pt x="33491" y="23984"/>
                    </a:lnTo>
                    <a:lnTo>
                      <a:pt x="25251" y="4603"/>
                    </a:lnTo>
                    <a:lnTo>
                      <a:pt x="10374" y="4470"/>
                    </a:lnTo>
                    <a:lnTo>
                      <a:pt x="4003" y="6638"/>
                    </a:lnTo>
                    <a:lnTo>
                      <a:pt x="3569" y="1001"/>
                    </a:lnTo>
                    <a:lnTo>
                      <a:pt x="180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3"/>
              <p:cNvSpPr/>
              <p:nvPr/>
            </p:nvSpPr>
            <p:spPr>
              <a:xfrm>
                <a:off x="5142162" y="2332830"/>
                <a:ext cx="108203" cy="84396"/>
              </a:xfrm>
              <a:custGeom>
                <a:avLst/>
                <a:gdLst/>
                <a:ahLst/>
                <a:cxnLst/>
                <a:rect l="l" t="t" r="r" b="b"/>
                <a:pathLst>
                  <a:path w="6672" h="5204" extrusionOk="0">
                    <a:moveTo>
                      <a:pt x="0" y="0"/>
                    </a:moveTo>
                    <a:lnTo>
                      <a:pt x="3336" y="5204"/>
                    </a:lnTo>
                    <a:lnTo>
                      <a:pt x="6672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3"/>
              <p:cNvSpPr/>
              <p:nvPr/>
            </p:nvSpPr>
            <p:spPr>
              <a:xfrm>
                <a:off x="5128636" y="2144011"/>
                <a:ext cx="134719" cy="159596"/>
              </a:xfrm>
              <a:custGeom>
                <a:avLst/>
                <a:gdLst/>
                <a:ahLst/>
                <a:cxnLst/>
                <a:rect l="l" t="t" r="r" b="b"/>
                <a:pathLst>
                  <a:path w="8307" h="9841" extrusionOk="0">
                    <a:moveTo>
                      <a:pt x="2069" y="0"/>
                    </a:moveTo>
                    <a:lnTo>
                      <a:pt x="801" y="4670"/>
                    </a:lnTo>
                    <a:lnTo>
                      <a:pt x="1" y="5638"/>
                    </a:lnTo>
                    <a:lnTo>
                      <a:pt x="801" y="6305"/>
                    </a:lnTo>
                    <a:lnTo>
                      <a:pt x="1201" y="9007"/>
                    </a:lnTo>
                    <a:lnTo>
                      <a:pt x="5338" y="9841"/>
                    </a:lnTo>
                    <a:lnTo>
                      <a:pt x="6805" y="7372"/>
                    </a:lnTo>
                    <a:lnTo>
                      <a:pt x="6972" y="5571"/>
                    </a:lnTo>
                    <a:cubicBezTo>
                      <a:pt x="7706" y="5204"/>
                      <a:pt x="8306" y="4504"/>
                      <a:pt x="7839" y="3970"/>
                    </a:cubicBezTo>
                    <a:cubicBezTo>
                      <a:pt x="7755" y="3859"/>
                      <a:pt x="7647" y="3814"/>
                      <a:pt x="7529" y="3814"/>
                    </a:cubicBezTo>
                    <a:cubicBezTo>
                      <a:pt x="7041" y="3814"/>
                      <a:pt x="6372" y="4570"/>
                      <a:pt x="6372" y="4570"/>
                    </a:cubicBezTo>
                    <a:lnTo>
                      <a:pt x="5838" y="4370"/>
                    </a:lnTo>
                    <a:lnTo>
                      <a:pt x="6138" y="2035"/>
                    </a:lnTo>
                    <a:lnTo>
                      <a:pt x="2069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3"/>
              <p:cNvSpPr/>
              <p:nvPr/>
            </p:nvSpPr>
            <p:spPr>
              <a:xfrm>
                <a:off x="5169750" y="2287385"/>
                <a:ext cx="45458" cy="79531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4904" extrusionOk="0">
                    <a:moveTo>
                      <a:pt x="1" y="0"/>
                    </a:moveTo>
                    <a:lnTo>
                      <a:pt x="1" y="4904"/>
                    </a:lnTo>
                    <a:lnTo>
                      <a:pt x="2803" y="4904"/>
                    </a:lnTo>
                    <a:lnTo>
                      <a:pt x="2803" y="0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3"/>
              <p:cNvSpPr/>
              <p:nvPr/>
            </p:nvSpPr>
            <p:spPr>
              <a:xfrm>
                <a:off x="5048565" y="3353718"/>
                <a:ext cx="107668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39" h="3336" extrusionOk="0">
                    <a:moveTo>
                      <a:pt x="4437" y="0"/>
                    </a:moveTo>
                    <a:cubicBezTo>
                      <a:pt x="2969" y="2869"/>
                      <a:pt x="1" y="3336"/>
                      <a:pt x="1" y="3336"/>
                    </a:cubicBezTo>
                    <a:lnTo>
                      <a:pt x="4938" y="3336"/>
                    </a:lnTo>
                    <a:lnTo>
                      <a:pt x="5805" y="1935"/>
                    </a:lnTo>
                    <a:lnTo>
                      <a:pt x="6138" y="3336"/>
                    </a:lnTo>
                    <a:lnTo>
                      <a:pt x="6639" y="3336"/>
                    </a:lnTo>
                    <a:lnTo>
                      <a:pt x="6639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3"/>
              <p:cNvSpPr/>
              <p:nvPr/>
            </p:nvSpPr>
            <p:spPr>
              <a:xfrm>
                <a:off x="5209242" y="3353718"/>
                <a:ext cx="107133" cy="54102"/>
              </a:xfrm>
              <a:custGeom>
                <a:avLst/>
                <a:gdLst/>
                <a:ahLst/>
                <a:cxnLst/>
                <a:rect l="l" t="t" r="r" b="b"/>
                <a:pathLst>
                  <a:path w="6606" h="3336" extrusionOk="0">
                    <a:moveTo>
                      <a:pt x="1" y="0"/>
                    </a:moveTo>
                    <a:lnTo>
                      <a:pt x="1" y="3336"/>
                    </a:lnTo>
                    <a:lnTo>
                      <a:pt x="501" y="3336"/>
                    </a:lnTo>
                    <a:lnTo>
                      <a:pt x="835" y="1935"/>
                    </a:lnTo>
                    <a:lnTo>
                      <a:pt x="1702" y="3336"/>
                    </a:lnTo>
                    <a:lnTo>
                      <a:pt x="6605" y="3336"/>
                    </a:lnTo>
                    <a:cubicBezTo>
                      <a:pt x="6605" y="3336"/>
                      <a:pt x="3670" y="2869"/>
                      <a:pt x="220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3"/>
              <p:cNvSpPr/>
              <p:nvPr/>
            </p:nvSpPr>
            <p:spPr>
              <a:xfrm>
                <a:off x="5044786" y="2653101"/>
                <a:ext cx="276444" cy="700564"/>
              </a:xfrm>
              <a:custGeom>
                <a:avLst/>
                <a:gdLst/>
                <a:ahLst/>
                <a:cxnLst/>
                <a:rect l="l" t="t" r="r" b="b"/>
                <a:pathLst>
                  <a:path w="17046" h="43198" extrusionOk="0">
                    <a:moveTo>
                      <a:pt x="3236" y="0"/>
                    </a:moveTo>
                    <a:cubicBezTo>
                      <a:pt x="3236" y="0"/>
                      <a:pt x="567" y="2269"/>
                      <a:pt x="367" y="6639"/>
                    </a:cubicBezTo>
                    <a:cubicBezTo>
                      <a:pt x="0" y="13510"/>
                      <a:pt x="4670" y="43198"/>
                      <a:pt x="4670" y="43198"/>
                    </a:cubicBezTo>
                    <a:lnTo>
                      <a:pt x="6905" y="43198"/>
                    </a:lnTo>
                    <a:lnTo>
                      <a:pt x="8506" y="6005"/>
                    </a:lnTo>
                    <a:lnTo>
                      <a:pt x="10141" y="43198"/>
                    </a:lnTo>
                    <a:lnTo>
                      <a:pt x="12376" y="43198"/>
                    </a:lnTo>
                    <a:cubicBezTo>
                      <a:pt x="12376" y="43198"/>
                      <a:pt x="17046" y="13510"/>
                      <a:pt x="16679" y="6639"/>
                    </a:cubicBezTo>
                    <a:cubicBezTo>
                      <a:pt x="16412" y="2302"/>
                      <a:pt x="13810" y="0"/>
                      <a:pt x="13810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3"/>
              <p:cNvSpPr/>
              <p:nvPr/>
            </p:nvSpPr>
            <p:spPr>
              <a:xfrm>
                <a:off x="5416402" y="2648235"/>
                <a:ext cx="67676" cy="58853"/>
              </a:xfrm>
              <a:custGeom>
                <a:avLst/>
                <a:gdLst/>
                <a:ahLst/>
                <a:cxnLst/>
                <a:rect l="l" t="t" r="r" b="b"/>
                <a:pathLst>
                  <a:path w="4173" h="3629" extrusionOk="0">
                    <a:moveTo>
                      <a:pt x="2105" y="0"/>
                    </a:moveTo>
                    <a:lnTo>
                      <a:pt x="637" y="801"/>
                    </a:lnTo>
                    <a:cubicBezTo>
                      <a:pt x="0" y="1880"/>
                      <a:pt x="199" y="2134"/>
                      <a:pt x="525" y="2134"/>
                    </a:cubicBezTo>
                    <a:cubicBezTo>
                      <a:pt x="815" y="2134"/>
                      <a:pt x="1204" y="1935"/>
                      <a:pt x="1204" y="1935"/>
                    </a:cubicBezTo>
                    <a:cubicBezTo>
                      <a:pt x="1204" y="1935"/>
                      <a:pt x="2664" y="3628"/>
                      <a:pt x="3317" y="3628"/>
                    </a:cubicBezTo>
                    <a:cubicBezTo>
                      <a:pt x="3362" y="3628"/>
                      <a:pt x="3403" y="3620"/>
                      <a:pt x="3439" y="3603"/>
                    </a:cubicBezTo>
                    <a:cubicBezTo>
                      <a:pt x="4173" y="3169"/>
                      <a:pt x="2105" y="0"/>
                      <a:pt x="2105" y="0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3"/>
              <p:cNvSpPr/>
              <p:nvPr/>
            </p:nvSpPr>
            <p:spPr>
              <a:xfrm>
                <a:off x="5169750" y="2294407"/>
                <a:ext cx="45458" cy="24910"/>
              </a:xfrm>
              <a:custGeom>
                <a:avLst/>
                <a:gdLst/>
                <a:ahLst/>
                <a:cxnLst/>
                <a:rect l="l" t="t" r="r" b="b"/>
                <a:pathLst>
                  <a:path w="2803" h="1536" extrusionOk="0">
                    <a:moveTo>
                      <a:pt x="1" y="1"/>
                    </a:moveTo>
                    <a:lnTo>
                      <a:pt x="1" y="268"/>
                    </a:lnTo>
                    <a:lnTo>
                      <a:pt x="2803" y="1535"/>
                    </a:lnTo>
                    <a:lnTo>
                      <a:pt x="2803" y="56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rgbClr val="2A2B2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3"/>
              <p:cNvSpPr/>
              <p:nvPr/>
            </p:nvSpPr>
            <p:spPr>
              <a:xfrm>
                <a:off x="5049651" y="2647506"/>
                <a:ext cx="267783" cy="253723"/>
              </a:xfrm>
              <a:custGeom>
                <a:avLst/>
                <a:gdLst/>
                <a:ahLst/>
                <a:cxnLst/>
                <a:rect l="l" t="t" r="r" b="b"/>
                <a:pathLst>
                  <a:path w="16512" h="15645" extrusionOk="0">
                    <a:moveTo>
                      <a:pt x="2936" y="0"/>
                    </a:moveTo>
                    <a:cubicBezTo>
                      <a:pt x="2936" y="0"/>
                      <a:pt x="267" y="2269"/>
                      <a:pt x="67" y="6639"/>
                    </a:cubicBezTo>
                    <a:cubicBezTo>
                      <a:pt x="0" y="8440"/>
                      <a:pt x="200" y="11709"/>
                      <a:pt x="601" y="15645"/>
                    </a:cubicBezTo>
                    <a:lnTo>
                      <a:pt x="15845" y="15645"/>
                    </a:lnTo>
                    <a:cubicBezTo>
                      <a:pt x="16245" y="11709"/>
                      <a:pt x="16512" y="8373"/>
                      <a:pt x="16379" y="6639"/>
                    </a:cubicBezTo>
                    <a:cubicBezTo>
                      <a:pt x="16112" y="2302"/>
                      <a:pt x="13510" y="0"/>
                      <a:pt x="1351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3"/>
              <p:cNvSpPr/>
              <p:nvPr/>
            </p:nvSpPr>
            <p:spPr>
              <a:xfrm>
                <a:off x="4934954" y="2217579"/>
                <a:ext cx="74130" cy="57361"/>
              </a:xfrm>
              <a:custGeom>
                <a:avLst/>
                <a:gdLst/>
                <a:ahLst/>
                <a:cxnLst/>
                <a:rect l="l" t="t" r="r" b="b"/>
                <a:pathLst>
                  <a:path w="4571" h="3537" extrusionOk="0">
                    <a:moveTo>
                      <a:pt x="334" y="1"/>
                    </a:moveTo>
                    <a:lnTo>
                      <a:pt x="1" y="2536"/>
                    </a:lnTo>
                    <a:lnTo>
                      <a:pt x="1802" y="3537"/>
                    </a:lnTo>
                    <a:cubicBezTo>
                      <a:pt x="4571" y="2670"/>
                      <a:pt x="2636" y="2203"/>
                      <a:pt x="2636" y="2203"/>
                    </a:cubicBezTo>
                    <a:lnTo>
                      <a:pt x="2602" y="1"/>
                    </a:ln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3"/>
              <p:cNvSpPr/>
              <p:nvPr/>
            </p:nvSpPr>
            <p:spPr>
              <a:xfrm>
                <a:off x="4929553" y="2234366"/>
                <a:ext cx="48685" cy="20564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1268" extrusionOk="0">
                    <a:moveTo>
                      <a:pt x="0" y="0"/>
                    </a:moveTo>
                    <a:lnTo>
                      <a:pt x="0" y="1268"/>
                    </a:lnTo>
                    <a:lnTo>
                      <a:pt x="3002" y="1268"/>
                    </a:lnTo>
                    <a:lnTo>
                      <a:pt x="3002" y="0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3"/>
              <p:cNvSpPr/>
              <p:nvPr/>
            </p:nvSpPr>
            <p:spPr>
              <a:xfrm>
                <a:off x="4913318" y="2241388"/>
                <a:ext cx="44906" cy="5968"/>
              </a:xfrm>
              <a:custGeom>
                <a:avLst/>
                <a:gdLst/>
                <a:ahLst/>
                <a:cxnLst/>
                <a:rect l="l" t="t" r="r" b="b"/>
                <a:pathLst>
                  <a:path w="2769" h="368" extrusionOk="0">
                    <a:moveTo>
                      <a:pt x="0" y="1"/>
                    </a:moveTo>
                    <a:lnTo>
                      <a:pt x="0" y="368"/>
                    </a:lnTo>
                    <a:lnTo>
                      <a:pt x="2769" y="368"/>
                    </a:lnTo>
                    <a:lnTo>
                      <a:pt x="2769" y="1"/>
                    </a:ln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3"/>
              <p:cNvSpPr/>
              <p:nvPr/>
            </p:nvSpPr>
            <p:spPr>
              <a:xfrm>
                <a:off x="5004207" y="2221910"/>
                <a:ext cx="47079" cy="47079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903" extrusionOk="0">
                    <a:moveTo>
                      <a:pt x="1468" y="1"/>
                    </a:moveTo>
                    <a:cubicBezTo>
                      <a:pt x="667" y="1"/>
                      <a:pt x="0" y="601"/>
                      <a:pt x="0" y="1435"/>
                    </a:cubicBezTo>
                    <a:cubicBezTo>
                      <a:pt x="0" y="2236"/>
                      <a:pt x="634" y="2903"/>
                      <a:pt x="1468" y="2903"/>
                    </a:cubicBezTo>
                    <a:cubicBezTo>
                      <a:pt x="2235" y="2903"/>
                      <a:pt x="2902" y="2269"/>
                      <a:pt x="2902" y="1435"/>
                    </a:cubicBezTo>
                    <a:cubicBezTo>
                      <a:pt x="2869" y="601"/>
                      <a:pt x="2235" y="1"/>
                      <a:pt x="1468" y="1"/>
                    </a:cubicBezTo>
                    <a:close/>
                  </a:path>
                </a:pathLst>
              </a:custGeom>
              <a:solidFill>
                <a:srgbClr val="66666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3"/>
              <p:cNvSpPr/>
              <p:nvPr/>
            </p:nvSpPr>
            <p:spPr>
              <a:xfrm>
                <a:off x="4978241" y="2221910"/>
                <a:ext cx="29759" cy="46544"/>
              </a:xfrm>
              <a:custGeom>
                <a:avLst/>
                <a:gdLst/>
                <a:ahLst/>
                <a:cxnLst/>
                <a:rect l="l" t="t" r="r" b="b"/>
                <a:pathLst>
                  <a:path w="1835" h="2870" extrusionOk="0">
                    <a:moveTo>
                      <a:pt x="0" y="1"/>
                    </a:moveTo>
                    <a:lnTo>
                      <a:pt x="0" y="2870"/>
                    </a:lnTo>
                    <a:lnTo>
                      <a:pt x="1835" y="2870"/>
                    </a:lnTo>
                    <a:lnTo>
                      <a:pt x="18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3"/>
              <p:cNvSpPr/>
              <p:nvPr/>
            </p:nvSpPr>
            <p:spPr>
              <a:xfrm>
                <a:off x="4934954" y="2217579"/>
                <a:ext cx="42214" cy="32581"/>
              </a:xfrm>
              <a:custGeom>
                <a:avLst/>
                <a:gdLst/>
                <a:ahLst/>
                <a:cxnLst/>
                <a:rect l="l" t="t" r="r" b="b"/>
                <a:pathLst>
                  <a:path w="2603" h="2009" extrusionOk="0">
                    <a:moveTo>
                      <a:pt x="334" y="1"/>
                    </a:moveTo>
                    <a:cubicBezTo>
                      <a:pt x="334" y="1"/>
                      <a:pt x="1" y="1836"/>
                      <a:pt x="1402" y="2002"/>
                    </a:cubicBezTo>
                    <a:cubicBezTo>
                      <a:pt x="1438" y="2006"/>
                      <a:pt x="1473" y="2008"/>
                      <a:pt x="1508" y="2008"/>
                    </a:cubicBezTo>
                    <a:cubicBezTo>
                      <a:pt x="2602" y="2008"/>
                      <a:pt x="2602" y="1"/>
                      <a:pt x="2602" y="1"/>
                    </a:cubicBezTo>
                    <a:close/>
                  </a:path>
                </a:pathLst>
              </a:custGeom>
              <a:solidFill>
                <a:srgbClr val="7B4B4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3"/>
              <p:cNvSpPr/>
              <p:nvPr/>
            </p:nvSpPr>
            <p:spPr>
              <a:xfrm>
                <a:off x="5161641" y="2146720"/>
                <a:ext cx="551" cy="2708"/>
              </a:xfrm>
              <a:custGeom>
                <a:avLst/>
                <a:gdLst/>
                <a:ahLst/>
                <a:cxnLst/>
                <a:rect l="l" t="t" r="r" b="b"/>
                <a:pathLst>
                  <a:path w="34" h="167" extrusionOk="0">
                    <a:moveTo>
                      <a:pt x="34" y="0"/>
                    </a:moveTo>
                    <a:lnTo>
                      <a:pt x="34" y="0"/>
                    </a:lnTo>
                    <a:cubicBezTo>
                      <a:pt x="0" y="33"/>
                      <a:pt x="0" y="67"/>
                      <a:pt x="0" y="67"/>
                    </a:cubicBezTo>
                    <a:lnTo>
                      <a:pt x="0" y="16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rgbClr val="27252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3"/>
              <p:cNvSpPr/>
              <p:nvPr/>
            </p:nvSpPr>
            <p:spPr>
              <a:xfrm>
                <a:off x="5161933" y="2101542"/>
                <a:ext cx="166100" cy="260858"/>
              </a:xfrm>
              <a:custGeom>
                <a:avLst/>
                <a:gdLst/>
                <a:ahLst/>
                <a:cxnLst/>
                <a:rect l="l" t="t" r="r" b="b"/>
                <a:pathLst>
                  <a:path w="10242" h="16085" extrusionOk="0">
                    <a:moveTo>
                      <a:pt x="4613" y="1"/>
                    </a:moveTo>
                    <a:cubicBezTo>
                      <a:pt x="2038" y="1"/>
                      <a:pt x="435" y="2174"/>
                      <a:pt x="1" y="2825"/>
                    </a:cubicBezTo>
                    <a:lnTo>
                      <a:pt x="4004" y="4860"/>
                    </a:lnTo>
                    <a:lnTo>
                      <a:pt x="3703" y="7195"/>
                    </a:lnTo>
                    <a:lnTo>
                      <a:pt x="4237" y="7428"/>
                    </a:lnTo>
                    <a:cubicBezTo>
                      <a:pt x="4237" y="7428"/>
                      <a:pt x="4936" y="6642"/>
                      <a:pt x="5414" y="6642"/>
                    </a:cubicBezTo>
                    <a:cubicBezTo>
                      <a:pt x="5528" y="6642"/>
                      <a:pt x="5628" y="6686"/>
                      <a:pt x="5705" y="6794"/>
                    </a:cubicBezTo>
                    <a:cubicBezTo>
                      <a:pt x="6138" y="7328"/>
                      <a:pt x="5571" y="8028"/>
                      <a:pt x="4838" y="8429"/>
                    </a:cubicBezTo>
                    <a:cubicBezTo>
                      <a:pt x="1835" y="10197"/>
                      <a:pt x="1902" y="12532"/>
                      <a:pt x="2002" y="13332"/>
                    </a:cubicBezTo>
                    <a:cubicBezTo>
                      <a:pt x="2189" y="15041"/>
                      <a:pt x="3649" y="16085"/>
                      <a:pt x="5034" y="16085"/>
                    </a:cubicBezTo>
                    <a:cubicBezTo>
                      <a:pt x="5136" y="16085"/>
                      <a:pt x="5237" y="16079"/>
                      <a:pt x="5338" y="16068"/>
                    </a:cubicBezTo>
                    <a:cubicBezTo>
                      <a:pt x="6872" y="15867"/>
                      <a:pt x="7706" y="15200"/>
                      <a:pt x="8040" y="14166"/>
                    </a:cubicBezTo>
                    <a:cubicBezTo>
                      <a:pt x="8173" y="13833"/>
                      <a:pt x="8040" y="13366"/>
                      <a:pt x="8207" y="13032"/>
                    </a:cubicBezTo>
                    <a:cubicBezTo>
                      <a:pt x="8307" y="12698"/>
                      <a:pt x="8874" y="12265"/>
                      <a:pt x="8974" y="11998"/>
                    </a:cubicBezTo>
                    <a:cubicBezTo>
                      <a:pt x="9474" y="11097"/>
                      <a:pt x="8807" y="10864"/>
                      <a:pt x="9041" y="10130"/>
                    </a:cubicBezTo>
                    <a:cubicBezTo>
                      <a:pt x="9374" y="9163"/>
                      <a:pt x="10008" y="8696"/>
                      <a:pt x="10141" y="7495"/>
                    </a:cubicBezTo>
                    <a:cubicBezTo>
                      <a:pt x="10241" y="5760"/>
                      <a:pt x="9474" y="5827"/>
                      <a:pt x="9307" y="4793"/>
                    </a:cubicBezTo>
                    <a:cubicBezTo>
                      <a:pt x="9074" y="3392"/>
                      <a:pt x="9307" y="1524"/>
                      <a:pt x="6539" y="390"/>
                    </a:cubicBezTo>
                    <a:cubicBezTo>
                      <a:pt x="5847" y="115"/>
                      <a:pt x="5204" y="1"/>
                      <a:pt x="46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87" name="Google Shape;687;p23"/>
            <p:cNvSpPr/>
            <p:nvPr/>
          </p:nvSpPr>
          <p:spPr>
            <a:xfrm>
              <a:off x="3681453" y="1622482"/>
              <a:ext cx="3143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3"/>
            <p:cNvSpPr/>
            <p:nvPr/>
          </p:nvSpPr>
          <p:spPr>
            <a:xfrm>
              <a:off x="5392518" y="1939000"/>
              <a:ext cx="110811" cy="386804"/>
            </a:xfrm>
            <a:custGeom>
              <a:avLst/>
              <a:gdLst/>
              <a:ahLst/>
              <a:cxnLst/>
              <a:rect l="l" t="t" r="r" b="b"/>
              <a:pathLst>
                <a:path w="19381" h="23851" fill="none" extrusionOk="0">
                  <a:moveTo>
                    <a:pt x="0" y="0"/>
                  </a:moveTo>
                  <a:lnTo>
                    <a:pt x="19381" y="0"/>
                  </a:lnTo>
                  <a:lnTo>
                    <a:pt x="19381" y="23850"/>
                  </a:lnTo>
                </a:path>
              </a:pathLst>
            </a:custGeom>
            <a:solidFill>
              <a:schemeClr val="accent6"/>
            </a:solidFill>
            <a:ln w="15850" cap="flat" cmpd="sng">
              <a:solidFill>
                <a:schemeClr val="accent6"/>
              </a:solidFill>
              <a:prstDash val="solid"/>
              <a:miter lim="3335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 rot="667674">
              <a:off x="5196202" y="2112113"/>
              <a:ext cx="55925" cy="76451"/>
            </a:xfrm>
            <a:custGeom>
              <a:avLst/>
              <a:gdLst/>
              <a:ahLst/>
              <a:cxnLst/>
              <a:rect l="l" t="t" r="r" b="b"/>
              <a:pathLst>
                <a:path w="2237" h="2611" extrusionOk="0">
                  <a:moveTo>
                    <a:pt x="0" y="0"/>
                  </a:moveTo>
                  <a:cubicBezTo>
                    <a:pt x="1146" y="0"/>
                    <a:pt x="1960" y="1499"/>
                    <a:pt x="2237" y="2611"/>
                  </a:cubicBez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ZA"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5218575" y="2188575"/>
              <a:ext cx="50400" cy="62400"/>
            </a:xfrm>
            <a:prstGeom prst="ellipse">
              <a:avLst/>
            </a:prstGeom>
            <a:solidFill>
              <a:schemeClr val="accent3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1" name="Google Shape;691;p23"/>
            <p:cNvGrpSpPr/>
            <p:nvPr/>
          </p:nvGrpSpPr>
          <p:grpSpPr>
            <a:xfrm>
              <a:off x="4753117" y="1629258"/>
              <a:ext cx="425813" cy="411466"/>
              <a:chOff x="3951650" y="2979662"/>
              <a:chExt cx="1240715" cy="1178648"/>
            </a:xfrm>
          </p:grpSpPr>
          <p:sp>
            <p:nvSpPr>
              <p:cNvPr id="692" name="Google Shape;692;p23"/>
              <p:cNvSpPr/>
              <p:nvPr/>
            </p:nvSpPr>
            <p:spPr>
              <a:xfrm>
                <a:off x="3951650" y="2979662"/>
                <a:ext cx="1240715" cy="1178648"/>
              </a:xfrm>
              <a:custGeom>
                <a:avLst/>
                <a:gdLst/>
                <a:ahLst/>
                <a:cxnLst/>
                <a:rect l="l" t="t" r="r" b="b"/>
                <a:pathLst>
                  <a:path w="40596" h="43873" extrusionOk="0">
                    <a:moveTo>
                      <a:pt x="11848" y="0"/>
                    </a:moveTo>
                    <a:cubicBezTo>
                      <a:pt x="10923" y="0"/>
                      <a:pt x="10079" y="566"/>
                      <a:pt x="9741" y="1476"/>
                    </a:cubicBezTo>
                    <a:cubicBezTo>
                      <a:pt x="9474" y="2243"/>
                      <a:pt x="9607" y="3077"/>
                      <a:pt x="10174" y="3711"/>
                    </a:cubicBezTo>
                    <a:lnTo>
                      <a:pt x="6505" y="13751"/>
                    </a:lnTo>
                    <a:lnTo>
                      <a:pt x="5004" y="13751"/>
                    </a:lnTo>
                    <a:cubicBezTo>
                      <a:pt x="2235" y="13751"/>
                      <a:pt x="0" y="16019"/>
                      <a:pt x="0" y="18755"/>
                    </a:cubicBezTo>
                    <a:lnTo>
                      <a:pt x="0" y="38869"/>
                    </a:lnTo>
                    <a:cubicBezTo>
                      <a:pt x="0" y="41604"/>
                      <a:pt x="2235" y="43873"/>
                      <a:pt x="5004" y="43873"/>
                    </a:cubicBezTo>
                    <a:lnTo>
                      <a:pt x="35592" y="43873"/>
                    </a:lnTo>
                    <a:cubicBezTo>
                      <a:pt x="38361" y="43873"/>
                      <a:pt x="40596" y="41604"/>
                      <a:pt x="40596" y="38869"/>
                    </a:cubicBezTo>
                    <a:lnTo>
                      <a:pt x="40596" y="18755"/>
                    </a:lnTo>
                    <a:cubicBezTo>
                      <a:pt x="40563" y="16053"/>
                      <a:pt x="38495" y="13885"/>
                      <a:pt x="35859" y="13751"/>
                    </a:cubicBezTo>
                    <a:lnTo>
                      <a:pt x="35859" y="12684"/>
                    </a:lnTo>
                    <a:cubicBezTo>
                      <a:pt x="35859" y="11983"/>
                      <a:pt x="35259" y="11349"/>
                      <a:pt x="34525" y="11349"/>
                    </a:cubicBezTo>
                    <a:lnTo>
                      <a:pt x="30222" y="11349"/>
                    </a:lnTo>
                    <a:cubicBezTo>
                      <a:pt x="29521" y="11349"/>
                      <a:pt x="28888" y="11917"/>
                      <a:pt x="28888" y="12684"/>
                    </a:cubicBezTo>
                    <a:lnTo>
                      <a:pt x="28888" y="13751"/>
                    </a:lnTo>
                    <a:lnTo>
                      <a:pt x="8807" y="13751"/>
                    </a:lnTo>
                    <a:lnTo>
                      <a:pt x="12209" y="4478"/>
                    </a:lnTo>
                    <a:cubicBezTo>
                      <a:pt x="13010" y="4344"/>
                      <a:pt x="13677" y="3811"/>
                      <a:pt x="13944" y="3010"/>
                    </a:cubicBezTo>
                    <a:cubicBezTo>
                      <a:pt x="14377" y="1843"/>
                      <a:pt x="13777" y="542"/>
                      <a:pt x="12643" y="141"/>
                    </a:cubicBezTo>
                    <a:cubicBezTo>
                      <a:pt x="12378" y="46"/>
                      <a:pt x="12109" y="0"/>
                      <a:pt x="11848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3"/>
              <p:cNvSpPr/>
              <p:nvPr/>
            </p:nvSpPr>
            <p:spPr>
              <a:xfrm>
                <a:off x="4841041" y="3601006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4841041" y="3814599"/>
                <a:ext cx="89250" cy="90100"/>
              </a:xfrm>
              <a:custGeom>
                <a:avLst/>
                <a:gdLst/>
                <a:ahLst/>
                <a:cxnLst/>
                <a:rect l="l" t="t" r="r" b="b"/>
                <a:pathLst>
                  <a:path w="3570" h="3604" extrusionOk="0">
                    <a:moveTo>
                      <a:pt x="1768" y="1"/>
                    </a:moveTo>
                    <a:cubicBezTo>
                      <a:pt x="801" y="1"/>
                      <a:pt x="0" y="801"/>
                      <a:pt x="0" y="1802"/>
                    </a:cubicBezTo>
                    <a:cubicBezTo>
                      <a:pt x="0" y="2803"/>
                      <a:pt x="801" y="3603"/>
                      <a:pt x="1768" y="3603"/>
                    </a:cubicBezTo>
                    <a:cubicBezTo>
                      <a:pt x="2769" y="3603"/>
                      <a:pt x="3570" y="2803"/>
                      <a:pt x="3570" y="1802"/>
                    </a:cubicBezTo>
                    <a:cubicBezTo>
                      <a:pt x="3570" y="801"/>
                      <a:pt x="2769" y="1"/>
                      <a:pt x="176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6" name="Google Shape;696;p23"/>
            <p:cNvGrpSpPr/>
            <p:nvPr/>
          </p:nvGrpSpPr>
          <p:grpSpPr>
            <a:xfrm rot="259850">
              <a:off x="3062976" y="1451769"/>
              <a:ext cx="535535" cy="434142"/>
              <a:chOff x="7179748" y="6284185"/>
              <a:chExt cx="1838230" cy="1490197"/>
            </a:xfrm>
          </p:grpSpPr>
          <p:sp>
            <p:nvSpPr>
              <p:cNvPr id="697" name="Google Shape;697;p23"/>
              <p:cNvSpPr/>
              <p:nvPr/>
            </p:nvSpPr>
            <p:spPr>
              <a:xfrm rot="-494422">
                <a:off x="7907073" y="7459003"/>
                <a:ext cx="480095" cy="282465"/>
              </a:xfrm>
              <a:custGeom>
                <a:avLst/>
                <a:gdLst/>
                <a:ahLst/>
                <a:cxnLst/>
                <a:rect l="l" t="t" r="r" b="b"/>
                <a:pathLst>
                  <a:path w="9607" h="4837" extrusionOk="0">
                    <a:moveTo>
                      <a:pt x="1334" y="0"/>
                    </a:moveTo>
                    <a:cubicBezTo>
                      <a:pt x="867" y="1368"/>
                      <a:pt x="467" y="2769"/>
                      <a:pt x="0" y="4136"/>
                    </a:cubicBezTo>
                    <a:cubicBezTo>
                      <a:pt x="3236" y="4370"/>
                      <a:pt x="6405" y="4603"/>
                      <a:pt x="9607" y="4837"/>
                    </a:cubicBezTo>
                    <a:cubicBezTo>
                      <a:pt x="9340" y="3436"/>
                      <a:pt x="9107" y="2002"/>
                      <a:pt x="8906" y="534"/>
                    </a:cubicBezTo>
                    <a:cubicBezTo>
                      <a:pt x="6338" y="367"/>
                      <a:pt x="3836" y="200"/>
                      <a:pt x="1334" y="0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 rot="-494422">
                <a:off x="7252862" y="6399474"/>
                <a:ext cx="1692001" cy="1129128"/>
              </a:xfrm>
              <a:custGeom>
                <a:avLst/>
                <a:gdLst/>
                <a:ahLst/>
                <a:cxnLst/>
                <a:rect l="l" t="t" r="r" b="b"/>
                <a:pathLst>
                  <a:path w="33858" h="22720" extrusionOk="0">
                    <a:moveTo>
                      <a:pt x="2238" y="1"/>
                    </a:moveTo>
                    <a:cubicBezTo>
                      <a:pt x="1802" y="1"/>
                      <a:pt x="1466" y="323"/>
                      <a:pt x="1435" y="737"/>
                    </a:cubicBezTo>
                    <a:lnTo>
                      <a:pt x="0" y="20351"/>
                    </a:lnTo>
                    <a:lnTo>
                      <a:pt x="32423" y="22719"/>
                    </a:lnTo>
                    <a:lnTo>
                      <a:pt x="33824" y="3139"/>
                    </a:lnTo>
                    <a:cubicBezTo>
                      <a:pt x="33858" y="2672"/>
                      <a:pt x="33524" y="2305"/>
                      <a:pt x="33090" y="2238"/>
                    </a:cubicBezTo>
                    <a:lnTo>
                      <a:pt x="2302" y="3"/>
                    </a:lnTo>
                    <a:cubicBezTo>
                      <a:pt x="2280" y="2"/>
                      <a:pt x="2259" y="1"/>
                      <a:pt x="2238" y="1"/>
                    </a:cubicBez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 rot="-494231">
                <a:off x="7430339" y="6591324"/>
                <a:ext cx="1338177" cy="742074"/>
              </a:xfrm>
              <a:custGeom>
                <a:avLst/>
                <a:gdLst/>
                <a:ahLst/>
                <a:cxnLst/>
                <a:rect l="l" t="t" r="r" b="b"/>
                <a:pathLst>
                  <a:path w="31023" h="19982" extrusionOk="0">
                    <a:moveTo>
                      <a:pt x="1301" y="0"/>
                    </a:moveTo>
                    <a:lnTo>
                      <a:pt x="1" y="17813"/>
                    </a:lnTo>
                    <a:lnTo>
                      <a:pt x="29722" y="19981"/>
                    </a:lnTo>
                    <a:lnTo>
                      <a:pt x="31023" y="2202"/>
                    </a:lnTo>
                    <a:lnTo>
                      <a:pt x="1301" y="0"/>
                    </a:lnTo>
                    <a:close/>
                  </a:path>
                </a:pathLst>
              </a:custGeom>
              <a:noFill/>
              <a:ln w="28575" cap="flat" cmpd="sng">
                <a:solidFill>
                  <a:schemeClr val="accent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C4070A1-5604-A201-F6E7-1FC860AFF28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10080909"/>
              </p:ext>
            </p:extLst>
          </p:nvPr>
        </p:nvGraphicFramePr>
        <p:xfrm>
          <a:off x="2341831" y="1355586"/>
          <a:ext cx="4217717" cy="378791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en-ZA" sz="1600" b="1" dirty="0">
                <a:latin typeface="Fahkwang" panose="020B0604020202020204" charset="-34"/>
                <a:cs typeface="Fahkwang" panose="020B0604020202020204" charset="-34"/>
              </a:rPr>
              <a:t>Age Demographics </a:t>
            </a:r>
            <a:endParaRPr sz="1600" dirty="0"/>
          </a:p>
        </p:txBody>
      </p:sp>
      <p:sp>
        <p:nvSpPr>
          <p:cNvPr id="224" name="Google Shape;224;p19"/>
          <p:cNvSpPr txBox="1"/>
          <p:nvPr/>
        </p:nvSpPr>
        <p:spPr>
          <a:xfrm>
            <a:off x="261569" y="3573730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Tee</a:t>
            </a:r>
            <a:r>
              <a:rPr lang="en" sz="2000" b="1" dirty="0"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ns</a:t>
            </a:r>
            <a:endParaRPr sz="20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5" name="Google Shape;225;p19"/>
          <p:cNvSpPr txBox="1"/>
          <p:nvPr/>
        </p:nvSpPr>
        <p:spPr>
          <a:xfrm>
            <a:off x="474360" y="1740455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Adults</a:t>
            </a:r>
            <a:endParaRPr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6" name="Google Shape;226;p19"/>
          <p:cNvSpPr txBox="1"/>
          <p:nvPr/>
        </p:nvSpPr>
        <p:spPr>
          <a:xfrm>
            <a:off x="6902685" y="3599241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" sz="20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Kids</a:t>
            </a:r>
            <a:endParaRPr sz="20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27" name="Google Shape;227;p19"/>
          <p:cNvSpPr txBox="1"/>
          <p:nvPr/>
        </p:nvSpPr>
        <p:spPr>
          <a:xfrm>
            <a:off x="6830704" y="1740753"/>
            <a:ext cx="1789200" cy="47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sz="2000" b="1" dirty="0">
                <a:solidFill>
                  <a:srgbClr val="000000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Youth</a:t>
            </a:r>
            <a:endParaRPr sz="2000" b="1" dirty="0">
              <a:solidFill>
                <a:srgbClr val="000000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0" name="Google Shape;230;p19"/>
          <p:cNvSpPr txBox="1"/>
          <p:nvPr/>
        </p:nvSpPr>
        <p:spPr>
          <a:xfrm>
            <a:off x="7305886" y="2106710"/>
            <a:ext cx="17892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ZA" sz="1200" b="1" dirty="0">
                <a:latin typeface="Fahkwang" panose="020B0604020202020204" charset="-34"/>
                <a:cs typeface="Fahkwang" panose="020B0604020202020204" charset="-34"/>
              </a:rPr>
              <a:t>Target audience</a:t>
            </a:r>
          </a:p>
          <a:p>
            <a:pPr lvl="0" algn="r"/>
            <a:endParaRPr sz="1200" dirty="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2" name="Google Shape;232;p19"/>
          <p:cNvSpPr txBox="1"/>
          <p:nvPr/>
        </p:nvSpPr>
        <p:spPr>
          <a:xfrm>
            <a:off x="7294682" y="3223045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5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2%</a:t>
            </a:r>
            <a:endParaRPr sz="3500" b="1" dirty="0">
              <a:solidFill>
                <a:schemeClr val="accent5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sp>
        <p:nvSpPr>
          <p:cNvPr id="233" name="Google Shape;233;p19"/>
          <p:cNvSpPr txBox="1"/>
          <p:nvPr/>
        </p:nvSpPr>
        <p:spPr>
          <a:xfrm>
            <a:off x="7294682" y="1364724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4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56</a:t>
            </a:r>
            <a:r>
              <a:rPr lang="en" sz="3500" b="1" dirty="0">
                <a:solidFill>
                  <a:schemeClr val="accent4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3500" b="1" dirty="0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4" name="Google Shape;234;p19"/>
          <p:cNvSpPr txBox="1"/>
          <p:nvPr/>
        </p:nvSpPr>
        <p:spPr>
          <a:xfrm>
            <a:off x="463169" y="1364724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solidFill>
                  <a:schemeClr val="accent2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35</a:t>
            </a:r>
            <a:r>
              <a:rPr lang="en" sz="3500" b="1" dirty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%</a:t>
            </a:r>
            <a:endParaRPr sz="35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35" name="Google Shape;235;p19"/>
          <p:cNvSpPr txBox="1"/>
          <p:nvPr/>
        </p:nvSpPr>
        <p:spPr>
          <a:xfrm>
            <a:off x="463169" y="3223045"/>
            <a:ext cx="1386000" cy="40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 smtClean="0">
                <a:solidFill>
                  <a:schemeClr val="accent1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6%</a:t>
            </a:r>
            <a:endParaRPr sz="3500" b="1" dirty="0">
              <a:solidFill>
                <a:schemeClr val="accent1"/>
              </a:solidFill>
              <a:latin typeface="Fahkwang" panose="020B0604020202020204" charset="-34"/>
              <a:ea typeface="Fira Sans Extra Condensed"/>
              <a:cs typeface="Fahkwang" panose="020B0604020202020204" charset="-34"/>
              <a:sym typeface="Fira Sans Extra Condensed"/>
            </a:endParaRPr>
          </a:p>
        </p:txBody>
      </p:sp>
      <p:grpSp>
        <p:nvGrpSpPr>
          <p:cNvPr id="236" name="Google Shape;236;p19"/>
          <p:cNvGrpSpPr/>
          <p:nvPr/>
        </p:nvGrpSpPr>
        <p:grpSpPr>
          <a:xfrm>
            <a:off x="1849169" y="1739752"/>
            <a:ext cx="5384735" cy="1363826"/>
            <a:chOff x="1849169" y="1602549"/>
            <a:chExt cx="5445513" cy="1858320"/>
          </a:xfrm>
        </p:grpSpPr>
        <p:cxnSp>
          <p:nvCxnSpPr>
            <p:cNvPr id="237" name="Google Shape;237;p19"/>
            <p:cNvCxnSpPr>
              <a:stCxn id="235" idx="3"/>
            </p:cNvCxnSpPr>
            <p:nvPr/>
          </p:nvCxnSpPr>
          <p:spPr>
            <a:xfrm>
              <a:off x="1849169" y="3460870"/>
              <a:ext cx="19284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38" name="Google Shape;238;p19"/>
            <p:cNvCxnSpPr>
              <a:stCxn id="234" idx="3"/>
              <a:endCxn id="239" idx="3"/>
            </p:cNvCxnSpPr>
            <p:nvPr/>
          </p:nvCxnSpPr>
          <p:spPr>
            <a:xfrm>
              <a:off x="1849169" y="1602549"/>
              <a:ext cx="1997400" cy="11631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40" name="Google Shape;240;p19"/>
            <p:cNvCxnSpPr>
              <a:stCxn id="233" idx="1"/>
            </p:cNvCxnSpPr>
            <p:nvPr/>
          </p:nvCxnSpPr>
          <p:spPr>
            <a:xfrm flipH="1">
              <a:off x="5276882" y="1602549"/>
              <a:ext cx="2017800" cy="117000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241" name="Google Shape;241;p19"/>
            <p:cNvCxnSpPr>
              <a:stCxn id="232" idx="1"/>
            </p:cNvCxnSpPr>
            <p:nvPr/>
          </p:nvCxnSpPr>
          <p:spPr>
            <a:xfrm rot="10800000">
              <a:off x="5314382" y="3460870"/>
              <a:ext cx="19803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6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242" name="Google Shape;242;p19"/>
          <p:cNvGrpSpPr/>
          <p:nvPr/>
        </p:nvGrpSpPr>
        <p:grpSpPr>
          <a:xfrm>
            <a:off x="3399203" y="2570884"/>
            <a:ext cx="844785" cy="844785"/>
            <a:chOff x="3325269" y="2471789"/>
            <a:chExt cx="915756" cy="915756"/>
          </a:xfrm>
        </p:grpSpPr>
        <p:sp>
          <p:nvSpPr>
            <p:cNvPr id="243" name="Google Shape;243;p19"/>
            <p:cNvSpPr/>
            <p:nvPr/>
          </p:nvSpPr>
          <p:spPr>
            <a:xfrm>
              <a:off x="3325269" y="2471789"/>
              <a:ext cx="915756" cy="915756"/>
            </a:xfrm>
            <a:custGeom>
              <a:avLst/>
              <a:gdLst/>
              <a:ahLst/>
              <a:cxnLst/>
              <a:rect l="l" t="t" r="r" b="b"/>
              <a:pathLst>
                <a:path w="20349" h="20349" extrusionOk="0">
                  <a:moveTo>
                    <a:pt x="10174" y="1"/>
                  </a:moveTo>
                  <a:cubicBezTo>
                    <a:pt x="4570" y="1"/>
                    <a:pt x="0" y="4537"/>
                    <a:pt x="0" y="10175"/>
                  </a:cubicBezTo>
                  <a:cubicBezTo>
                    <a:pt x="0" y="15745"/>
                    <a:pt x="4537" y="20349"/>
                    <a:pt x="10174" y="20349"/>
                  </a:cubicBezTo>
                  <a:cubicBezTo>
                    <a:pt x="15745" y="20349"/>
                    <a:pt x="20348" y="15812"/>
                    <a:pt x="20348" y="10175"/>
                  </a:cubicBezTo>
                  <a:cubicBezTo>
                    <a:pt x="20348" y="4537"/>
                    <a:pt x="15745" y="1"/>
                    <a:pt x="1017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9"/>
            <p:cNvSpPr/>
            <p:nvPr/>
          </p:nvSpPr>
          <p:spPr>
            <a:xfrm>
              <a:off x="3461855" y="2615918"/>
              <a:ext cx="650061" cy="650061"/>
            </a:xfrm>
            <a:custGeom>
              <a:avLst/>
              <a:gdLst/>
              <a:ahLst/>
              <a:cxnLst/>
              <a:rect l="l" t="t" r="r" b="b"/>
              <a:pathLst>
                <a:path w="14445" h="14445" extrusionOk="0">
                  <a:moveTo>
                    <a:pt x="7206" y="1"/>
                  </a:moveTo>
                  <a:cubicBezTo>
                    <a:pt x="3270" y="1"/>
                    <a:pt x="1" y="3203"/>
                    <a:pt x="1" y="7206"/>
                  </a:cubicBezTo>
                  <a:cubicBezTo>
                    <a:pt x="1" y="11175"/>
                    <a:pt x="3203" y="14444"/>
                    <a:pt x="7206" y="14444"/>
                  </a:cubicBezTo>
                  <a:cubicBezTo>
                    <a:pt x="11175" y="14444"/>
                    <a:pt x="14444" y="11242"/>
                    <a:pt x="14444" y="7206"/>
                  </a:cubicBezTo>
                  <a:cubicBezTo>
                    <a:pt x="14444" y="3236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>
              <a:off x="3437043" y="2592267"/>
              <a:ext cx="697500" cy="6975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 w="762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" name="Google Shape;246;p19"/>
          <p:cNvGrpSpPr/>
          <p:nvPr/>
        </p:nvGrpSpPr>
        <p:grpSpPr>
          <a:xfrm>
            <a:off x="4724425" y="2616325"/>
            <a:ext cx="923312" cy="856067"/>
            <a:chOff x="4737307" y="2468916"/>
            <a:chExt cx="1000881" cy="927986"/>
          </a:xfrm>
        </p:grpSpPr>
        <p:sp>
          <p:nvSpPr>
            <p:cNvPr id="247" name="Google Shape;247;p19"/>
            <p:cNvSpPr/>
            <p:nvPr/>
          </p:nvSpPr>
          <p:spPr>
            <a:xfrm>
              <a:off x="4737307" y="2468916"/>
              <a:ext cx="1000881" cy="927986"/>
            </a:xfrm>
            <a:custGeom>
              <a:avLst/>
              <a:gdLst/>
              <a:ahLst/>
              <a:cxnLst/>
              <a:rect l="l" t="t" r="r" b="b"/>
              <a:pathLst>
                <a:path w="18948" h="17568" extrusionOk="0">
                  <a:moveTo>
                    <a:pt x="9819" y="1"/>
                  </a:moveTo>
                  <a:cubicBezTo>
                    <a:pt x="6103" y="1"/>
                    <a:pt x="2630" y="2344"/>
                    <a:pt x="1402" y="6056"/>
                  </a:cubicBezTo>
                  <a:cubicBezTo>
                    <a:pt x="1" y="10159"/>
                    <a:pt x="1802" y="14529"/>
                    <a:pt x="5338" y="16530"/>
                  </a:cubicBezTo>
                  <a:lnTo>
                    <a:pt x="5338" y="16464"/>
                  </a:lnTo>
                  <a:cubicBezTo>
                    <a:pt x="6305" y="16997"/>
                    <a:pt x="7439" y="17364"/>
                    <a:pt x="8607" y="17498"/>
                  </a:cubicBezTo>
                  <a:cubicBezTo>
                    <a:pt x="9009" y="17545"/>
                    <a:pt x="9407" y="17568"/>
                    <a:pt x="9798" y="17568"/>
                  </a:cubicBezTo>
                  <a:cubicBezTo>
                    <a:pt x="14138" y="17568"/>
                    <a:pt x="17685" y="14713"/>
                    <a:pt x="18481" y="9725"/>
                  </a:cubicBezTo>
                  <a:cubicBezTo>
                    <a:pt x="18948" y="6790"/>
                    <a:pt x="17647" y="3955"/>
                    <a:pt x="15579" y="2053"/>
                  </a:cubicBezTo>
                  <a:lnTo>
                    <a:pt x="15579" y="2120"/>
                  </a:lnTo>
                  <a:cubicBezTo>
                    <a:pt x="14745" y="1420"/>
                    <a:pt x="13744" y="819"/>
                    <a:pt x="12610" y="452"/>
                  </a:cubicBezTo>
                  <a:cubicBezTo>
                    <a:pt x="11685" y="146"/>
                    <a:pt x="10744" y="1"/>
                    <a:pt x="981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9"/>
            <p:cNvSpPr/>
            <p:nvPr/>
          </p:nvSpPr>
          <p:spPr>
            <a:xfrm>
              <a:off x="4917102" y="2606059"/>
              <a:ext cx="668912" cy="668948"/>
            </a:xfrm>
            <a:custGeom>
              <a:avLst/>
              <a:gdLst/>
              <a:ahLst/>
              <a:cxnLst/>
              <a:rect l="l" t="t" r="r" b="b"/>
              <a:pathLst>
                <a:path w="14445" h="14445" extrusionOk="0">
                  <a:moveTo>
                    <a:pt x="7206" y="1"/>
                  </a:moveTo>
                  <a:cubicBezTo>
                    <a:pt x="3270" y="1"/>
                    <a:pt x="1" y="3203"/>
                    <a:pt x="1" y="7206"/>
                  </a:cubicBezTo>
                  <a:cubicBezTo>
                    <a:pt x="1" y="11175"/>
                    <a:pt x="3203" y="14444"/>
                    <a:pt x="7206" y="14444"/>
                  </a:cubicBezTo>
                  <a:cubicBezTo>
                    <a:pt x="11175" y="14444"/>
                    <a:pt x="14444" y="11242"/>
                    <a:pt x="14444" y="7206"/>
                  </a:cubicBezTo>
                  <a:cubicBezTo>
                    <a:pt x="14444" y="3236"/>
                    <a:pt x="11175" y="1"/>
                    <a:pt x="720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9"/>
            <p:cNvSpPr/>
            <p:nvPr/>
          </p:nvSpPr>
          <p:spPr>
            <a:xfrm>
              <a:off x="4915795" y="2605969"/>
              <a:ext cx="669300" cy="669300"/>
            </a:xfrm>
            <a:prstGeom prst="pie">
              <a:avLst>
                <a:gd name="adj1" fmla="val 1898333"/>
                <a:gd name="adj2" fmla="val 12747171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9"/>
            <p:cNvSpPr/>
            <p:nvPr/>
          </p:nvSpPr>
          <p:spPr>
            <a:xfrm>
              <a:off x="4948696" y="2718389"/>
              <a:ext cx="639908" cy="441143"/>
            </a:xfrm>
            <a:custGeom>
              <a:avLst/>
              <a:gdLst/>
              <a:ahLst/>
              <a:cxnLst/>
              <a:rect l="l" t="t" r="r" b="b"/>
              <a:pathLst>
                <a:path w="13211" h="9107" extrusionOk="0">
                  <a:moveTo>
                    <a:pt x="768" y="0"/>
                  </a:moveTo>
                  <a:lnTo>
                    <a:pt x="1" y="1201"/>
                  </a:lnTo>
                  <a:lnTo>
                    <a:pt x="12443" y="9107"/>
                  </a:lnTo>
                  <a:lnTo>
                    <a:pt x="13210" y="7906"/>
                  </a:lnTo>
                  <a:lnTo>
                    <a:pt x="768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A421E18-3ADE-0589-A3C0-E0A7FF7E32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11448739"/>
              </p:ext>
            </p:extLst>
          </p:nvPr>
        </p:nvGraphicFramePr>
        <p:xfrm>
          <a:off x="2020186" y="503274"/>
          <a:ext cx="5025656" cy="40191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79E2E77-7BD6-A5F0-51A6-19220C2392B8}"/>
              </a:ext>
            </a:extLst>
          </p:cNvPr>
          <p:cNvSpPr txBox="1"/>
          <p:nvPr/>
        </p:nvSpPr>
        <p:spPr>
          <a:xfrm>
            <a:off x="470210" y="4631835"/>
            <a:ext cx="1154195" cy="3256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>
              <a:lnSpc>
                <a:spcPct val="115000"/>
              </a:lnSpc>
            </a:pPr>
            <a:r>
              <a:rPr lang="en" b="1" dirty="0">
                <a:solidFill>
                  <a:schemeClr val="accent5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1%-</a:t>
            </a:r>
            <a:r>
              <a:rPr lang="en" b="1" dirty="0">
                <a:solidFill>
                  <a:schemeClr val="accent5"/>
                </a:solidFill>
                <a:latin typeface="Fahkwang" panose="020B0604020202020204" charset="-34"/>
                <a:ea typeface="Fira Sans Extra Condensed"/>
                <a:cs typeface="Fahkwang" panose="020B0604020202020204" charset="-34"/>
                <a:sym typeface="Fira Sans Extra Condensed"/>
              </a:rPr>
              <a:t>Senoir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255">
          <a:extLst>
            <a:ext uri="{FF2B5EF4-FFF2-40B4-BE49-F238E27FC236}">
              <a16:creationId xmlns:a16="http://schemas.microsoft.com/office/drawing/2014/main" id="{E408261F-9B57-DFD6-7E54-2E0692B82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0">
            <a:extLst>
              <a:ext uri="{FF2B5EF4-FFF2-40B4-BE49-F238E27FC236}">
                <a16:creationId xmlns:a16="http://schemas.microsoft.com/office/drawing/2014/main" id="{5F2850E6-F751-36D9-58CE-5D053C14EC52}"/>
              </a:ext>
            </a:extLst>
          </p:cNvPr>
          <p:cNvSpPr txBox="1"/>
          <p:nvPr/>
        </p:nvSpPr>
        <p:spPr>
          <a:xfrm>
            <a:off x="7406400" y="1536500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7" name="Google Shape;257;p20">
            <a:extLst>
              <a:ext uri="{FF2B5EF4-FFF2-40B4-BE49-F238E27FC236}">
                <a16:creationId xmlns:a16="http://schemas.microsoft.com/office/drawing/2014/main" id="{B872AF9E-CE23-1D3C-FF9E-3F881A23FF46}"/>
              </a:ext>
            </a:extLst>
          </p:cNvPr>
          <p:cNvSpPr txBox="1"/>
          <p:nvPr/>
        </p:nvSpPr>
        <p:spPr>
          <a:xfrm>
            <a:off x="7406400" y="261117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8" name="Google Shape;258;p20">
            <a:extLst>
              <a:ext uri="{FF2B5EF4-FFF2-40B4-BE49-F238E27FC236}">
                <a16:creationId xmlns:a16="http://schemas.microsoft.com/office/drawing/2014/main" id="{644CD991-0C99-034C-A306-5515DB7A9C95}"/>
              </a:ext>
            </a:extLst>
          </p:cNvPr>
          <p:cNvSpPr txBox="1"/>
          <p:nvPr/>
        </p:nvSpPr>
        <p:spPr>
          <a:xfrm>
            <a:off x="7406400" y="3681325"/>
            <a:ext cx="12804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000" b="1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59" name="Google Shape;259;p20">
            <a:extLst>
              <a:ext uri="{FF2B5EF4-FFF2-40B4-BE49-F238E27FC236}">
                <a16:creationId xmlns:a16="http://schemas.microsoft.com/office/drawing/2014/main" id="{284BD2F6-B27D-B4F2-430D-E077C55F2F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58141" y="296975"/>
            <a:ext cx="4033282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srgbClr val="44546A">
                    <a:lumMod val="75000"/>
                  </a:srgbClr>
                </a:solidFill>
                <a:latin typeface="+mn-lt"/>
                <a:ea typeface="+mn-ea"/>
                <a:cs typeface="+mn-cs"/>
              </a:defRPr>
            </a:pPr>
            <a:r>
              <a:rPr lang="en-ZA" sz="14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Age &amp; Gender Insight</a:t>
            </a:r>
          </a:p>
        </p:txBody>
      </p:sp>
      <p:sp>
        <p:nvSpPr>
          <p:cNvPr id="280" name="Google Shape;280;p20">
            <a:extLst>
              <a:ext uri="{FF2B5EF4-FFF2-40B4-BE49-F238E27FC236}">
                <a16:creationId xmlns:a16="http://schemas.microsoft.com/office/drawing/2014/main" id="{9BFFC57C-7AD0-86C5-7D1D-BC5693F71CE0}"/>
              </a:ext>
            </a:extLst>
          </p:cNvPr>
          <p:cNvSpPr txBox="1"/>
          <p:nvPr/>
        </p:nvSpPr>
        <p:spPr>
          <a:xfrm>
            <a:off x="3743775" y="1537025"/>
            <a:ext cx="3439200" cy="995212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Target audience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Primarily male youth &amp; adults.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alignment: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Focus programming and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promotions on genres that resonate strongly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young men and adult males (e.g., sports</a:t>
            </a:r>
          </a:p>
        </p:txBody>
      </p:sp>
      <p:sp>
        <p:nvSpPr>
          <p:cNvPr id="281" name="Google Shape;281;p20">
            <a:extLst>
              <a:ext uri="{FF2B5EF4-FFF2-40B4-BE49-F238E27FC236}">
                <a16:creationId xmlns:a16="http://schemas.microsoft.com/office/drawing/2014/main" id="{77871A00-0ECC-F43F-F2B8-4B330CF03AAF}"/>
              </a:ext>
            </a:extLst>
          </p:cNvPr>
          <p:cNvSpPr txBox="1"/>
          <p:nvPr/>
        </p:nvSpPr>
        <p:spPr>
          <a:xfrm>
            <a:off x="3743775" y="3681125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Balanced programming 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Add shows parents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are likely to co-view with kids (cartoons, family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movies, edutainment) to attract households</a:t>
            </a:r>
            <a:r>
              <a:rPr lang="en-ZA" sz="12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282" name="Google Shape;282;p20">
            <a:extLst>
              <a:ext uri="{FF2B5EF4-FFF2-40B4-BE49-F238E27FC236}">
                <a16:creationId xmlns:a16="http://schemas.microsoft.com/office/drawing/2014/main" id="{7395E318-9DBC-148E-C8D5-02269580033D}"/>
              </a:ext>
            </a:extLst>
          </p:cNvPr>
          <p:cNvSpPr txBox="1"/>
          <p:nvPr/>
        </p:nvSpPr>
        <p:spPr>
          <a:xfrm>
            <a:off x="3742425" y="2694031"/>
            <a:ext cx="3441900" cy="825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Female focused content: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Introduce genres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with strong female appeal (drama, lifestyle,</a:t>
            </a:r>
          </a:p>
          <a:p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music, talk shows).</a:t>
            </a:r>
            <a:endParaRPr sz="1100" dirty="0">
              <a:solidFill>
                <a:schemeClr val="tx1"/>
              </a:solidFill>
              <a:latin typeface="Fahkwang" panose="020B0604020202020204" charset="-34"/>
              <a:ea typeface="Roboto"/>
              <a:cs typeface="Fahkwang" panose="020B0604020202020204" charset="-34"/>
              <a:sym typeface="Roboto"/>
            </a:endParaRPr>
          </a:p>
        </p:txBody>
      </p:sp>
      <p:sp>
        <p:nvSpPr>
          <p:cNvPr id="283" name="Google Shape;283;p20">
            <a:extLst>
              <a:ext uri="{FF2B5EF4-FFF2-40B4-BE49-F238E27FC236}">
                <a16:creationId xmlns:a16="http://schemas.microsoft.com/office/drawing/2014/main" id="{DB3A62A6-F33F-8398-6D8D-555BB988F761}"/>
              </a:ext>
            </a:extLst>
          </p:cNvPr>
          <p:cNvSpPr txBox="1"/>
          <p:nvPr/>
        </p:nvSpPr>
        <p:spPr>
          <a:xfrm>
            <a:off x="7867625" y="1537025"/>
            <a:ext cx="818400" cy="8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4" name="Google Shape;284;p20">
            <a:extLst>
              <a:ext uri="{FF2B5EF4-FFF2-40B4-BE49-F238E27FC236}">
                <a16:creationId xmlns:a16="http://schemas.microsoft.com/office/drawing/2014/main" id="{09423CD0-D36E-BBE8-4EAD-68958EB6CF1D}"/>
              </a:ext>
            </a:extLst>
          </p:cNvPr>
          <p:cNvSpPr txBox="1"/>
          <p:nvPr/>
        </p:nvSpPr>
        <p:spPr>
          <a:xfrm>
            <a:off x="8109950" y="3681125"/>
            <a:ext cx="576600" cy="82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5" name="Google Shape;285;p20">
            <a:extLst>
              <a:ext uri="{FF2B5EF4-FFF2-40B4-BE49-F238E27FC236}">
                <a16:creationId xmlns:a16="http://schemas.microsoft.com/office/drawing/2014/main" id="{23E9AE75-F1C9-9E1F-BDF7-F94BDD3E4ABB}"/>
              </a:ext>
            </a:extLst>
          </p:cNvPr>
          <p:cNvSpPr txBox="1"/>
          <p:nvPr/>
        </p:nvSpPr>
        <p:spPr>
          <a:xfrm>
            <a:off x="8264375" y="2611275"/>
            <a:ext cx="422400" cy="825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dirty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</a:t>
            </a:r>
            <a:endParaRPr sz="3500" b="1" dirty="0"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7E45E08-EFA6-7546-61E3-8A56D6EEC1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6153521"/>
              </p:ext>
            </p:extLst>
          </p:nvPr>
        </p:nvGraphicFramePr>
        <p:xfrm>
          <a:off x="187501" y="1310015"/>
          <a:ext cx="2871624" cy="29177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39183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" name="Google Shape;1400;p32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ZA" sz="12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Viewership by Time</a:t>
            </a:r>
          </a:p>
        </p:txBody>
      </p:sp>
      <p:sp>
        <p:nvSpPr>
          <p:cNvPr id="1408" name="Google Shape;1408;p32"/>
          <p:cNvSpPr/>
          <p:nvPr/>
        </p:nvSpPr>
        <p:spPr>
          <a:xfrm>
            <a:off x="460366" y="881107"/>
            <a:ext cx="2275500" cy="9112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Mornings-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Highest priority, with peak viewership midweek and on Saturdays.</a:t>
            </a:r>
          </a:p>
        </p:txBody>
      </p:sp>
      <p:sp>
        <p:nvSpPr>
          <p:cNvPr id="1409" name="Google Shape;1409;p32"/>
          <p:cNvSpPr/>
          <p:nvPr/>
        </p:nvSpPr>
        <p:spPr>
          <a:xfrm>
            <a:off x="434863" y="2571750"/>
            <a:ext cx="2275500" cy="92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Friday &amp; Saturday afternoons + nights-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Prime entertainment slots for music, movies, and sports.</a:t>
            </a:r>
          </a:p>
        </p:txBody>
      </p:sp>
      <p:sp>
        <p:nvSpPr>
          <p:cNvPr id="1410" name="Google Shape;1410;p32"/>
          <p:cNvSpPr/>
          <p:nvPr/>
        </p:nvSpPr>
        <p:spPr>
          <a:xfrm>
            <a:off x="457200" y="1792352"/>
            <a:ext cx="2278800" cy="7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Weekends-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Strongest engagement—ideal for major shows and advertising campaigns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..</a:t>
            </a:r>
          </a:p>
        </p:txBody>
      </p:sp>
      <p:sp>
        <p:nvSpPr>
          <p:cNvPr id="1411" name="Google Shape;1411;p32"/>
          <p:cNvSpPr/>
          <p:nvPr/>
        </p:nvSpPr>
        <p:spPr>
          <a:xfrm>
            <a:off x="457200" y="3675283"/>
            <a:ext cx="2278800" cy="73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41300" indent="-215900">
              <a:buClr>
                <a:schemeClr val="dk1"/>
              </a:buClr>
              <a:buFont typeface="Arial" panose="020B0604020202020204" pitchFamily="34" charset="0"/>
              <a:buChar char="•"/>
            </a:pPr>
            <a:r>
              <a:rPr lang="en-US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Evenings-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Currently underperforming—opportunity to experiment with new shows to boost audience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grpSp>
        <p:nvGrpSpPr>
          <p:cNvPr id="1459" name="Google Shape;1459;p32"/>
          <p:cNvGrpSpPr/>
          <p:nvPr/>
        </p:nvGrpSpPr>
        <p:grpSpPr>
          <a:xfrm rot="2426996">
            <a:off x="3432879" y="1775105"/>
            <a:ext cx="494424" cy="1593291"/>
            <a:chOff x="7783094" y="3093418"/>
            <a:chExt cx="529821" cy="1707359"/>
          </a:xfrm>
        </p:grpSpPr>
        <p:grpSp>
          <p:nvGrpSpPr>
            <p:cNvPr id="1460" name="Google Shape;1460;p32"/>
            <p:cNvGrpSpPr/>
            <p:nvPr/>
          </p:nvGrpSpPr>
          <p:grpSpPr>
            <a:xfrm>
              <a:off x="7783094" y="3093418"/>
              <a:ext cx="529821" cy="1707359"/>
              <a:chOff x="3072425" y="237650"/>
              <a:chExt cx="1537050" cy="4953175"/>
            </a:xfrm>
          </p:grpSpPr>
          <p:sp>
            <p:nvSpPr>
              <p:cNvPr id="1461" name="Google Shape;1461;p32"/>
              <p:cNvSpPr/>
              <p:nvPr/>
            </p:nvSpPr>
            <p:spPr>
              <a:xfrm>
                <a:off x="3073350" y="237650"/>
                <a:ext cx="1536125" cy="4953175"/>
              </a:xfrm>
              <a:custGeom>
                <a:avLst/>
                <a:gdLst/>
                <a:ahLst/>
                <a:cxnLst/>
                <a:rect l="l" t="t" r="r" b="b"/>
                <a:pathLst>
                  <a:path w="61445" h="198127" extrusionOk="0">
                    <a:moveTo>
                      <a:pt x="28617" y="0"/>
                    </a:moveTo>
                    <a:cubicBezTo>
                      <a:pt x="20129" y="0"/>
                      <a:pt x="10865" y="780"/>
                      <a:pt x="1849" y="3051"/>
                    </a:cubicBezTo>
                    <a:cubicBezTo>
                      <a:pt x="961" y="3309"/>
                      <a:pt x="370" y="4086"/>
                      <a:pt x="370" y="5010"/>
                    </a:cubicBezTo>
                    <a:lnTo>
                      <a:pt x="0" y="156146"/>
                    </a:lnTo>
                    <a:cubicBezTo>
                      <a:pt x="0" y="157847"/>
                      <a:pt x="222" y="159511"/>
                      <a:pt x="702" y="161174"/>
                    </a:cubicBezTo>
                    <a:lnTo>
                      <a:pt x="8466" y="188089"/>
                    </a:lnTo>
                    <a:lnTo>
                      <a:pt x="9871" y="193006"/>
                    </a:lnTo>
                    <a:cubicBezTo>
                      <a:pt x="10315" y="194448"/>
                      <a:pt x="11461" y="195557"/>
                      <a:pt x="12903" y="195927"/>
                    </a:cubicBezTo>
                    <a:cubicBezTo>
                      <a:pt x="18689" y="197397"/>
                      <a:pt x="24624" y="198127"/>
                      <a:pt x="30563" y="198127"/>
                    </a:cubicBezTo>
                    <a:cubicBezTo>
                      <a:pt x="36427" y="198127"/>
                      <a:pt x="42294" y="197415"/>
                      <a:pt x="48025" y="196001"/>
                    </a:cubicBezTo>
                    <a:cubicBezTo>
                      <a:pt x="49467" y="195631"/>
                      <a:pt x="50613" y="194522"/>
                      <a:pt x="51019" y="193117"/>
                    </a:cubicBezTo>
                    <a:lnTo>
                      <a:pt x="60336" y="161322"/>
                    </a:lnTo>
                    <a:cubicBezTo>
                      <a:pt x="60816" y="159696"/>
                      <a:pt x="61075" y="157995"/>
                      <a:pt x="61075" y="156294"/>
                    </a:cubicBezTo>
                    <a:lnTo>
                      <a:pt x="61445" y="5195"/>
                    </a:lnTo>
                    <a:cubicBezTo>
                      <a:pt x="61445" y="4271"/>
                      <a:pt x="60853" y="3457"/>
                      <a:pt x="59966" y="3198"/>
                    </a:cubicBezTo>
                    <a:cubicBezTo>
                      <a:pt x="50764" y="837"/>
                      <a:pt x="41236" y="9"/>
                      <a:pt x="32576" y="9"/>
                    </a:cubicBezTo>
                    <a:cubicBezTo>
                      <a:pt x="32016" y="9"/>
                      <a:pt x="31460" y="12"/>
                      <a:pt x="30907" y="19"/>
                    </a:cubicBezTo>
                    <a:cubicBezTo>
                      <a:pt x="30151" y="7"/>
                      <a:pt x="29387" y="0"/>
                      <a:pt x="2861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32"/>
              <p:cNvSpPr/>
              <p:nvPr/>
            </p:nvSpPr>
            <p:spPr>
              <a:xfrm>
                <a:off x="3072425" y="237825"/>
                <a:ext cx="1535200" cy="4905400"/>
              </a:xfrm>
              <a:custGeom>
                <a:avLst/>
                <a:gdLst/>
                <a:ahLst/>
                <a:cxnLst/>
                <a:rect l="l" t="t" r="r" b="b"/>
                <a:pathLst>
                  <a:path w="61408" h="196216" extrusionOk="0">
                    <a:moveTo>
                      <a:pt x="29066" y="0"/>
                    </a:moveTo>
                    <a:cubicBezTo>
                      <a:pt x="20467" y="0"/>
                      <a:pt x="11048" y="736"/>
                      <a:pt x="1886" y="3044"/>
                    </a:cubicBezTo>
                    <a:cubicBezTo>
                      <a:pt x="998" y="3302"/>
                      <a:pt x="370" y="4116"/>
                      <a:pt x="370" y="5040"/>
                    </a:cubicBezTo>
                    <a:lnTo>
                      <a:pt x="0" y="156139"/>
                    </a:lnTo>
                    <a:cubicBezTo>
                      <a:pt x="0" y="157840"/>
                      <a:pt x="259" y="159541"/>
                      <a:pt x="739" y="161167"/>
                    </a:cubicBezTo>
                    <a:lnTo>
                      <a:pt x="9908" y="192999"/>
                    </a:lnTo>
                    <a:cubicBezTo>
                      <a:pt x="10315" y="194441"/>
                      <a:pt x="11461" y="195550"/>
                      <a:pt x="12903" y="195920"/>
                    </a:cubicBezTo>
                    <a:cubicBezTo>
                      <a:pt x="13309" y="196031"/>
                      <a:pt x="13716" y="196105"/>
                      <a:pt x="14086" y="196216"/>
                    </a:cubicBezTo>
                    <a:cubicBezTo>
                      <a:pt x="13827" y="195846"/>
                      <a:pt x="13642" y="195402"/>
                      <a:pt x="13494" y="194959"/>
                    </a:cubicBezTo>
                    <a:lnTo>
                      <a:pt x="4326" y="163127"/>
                    </a:lnTo>
                    <a:cubicBezTo>
                      <a:pt x="3845" y="161500"/>
                      <a:pt x="3586" y="159799"/>
                      <a:pt x="3586" y="158099"/>
                    </a:cubicBezTo>
                    <a:lnTo>
                      <a:pt x="3956" y="6999"/>
                    </a:lnTo>
                    <a:cubicBezTo>
                      <a:pt x="3956" y="6075"/>
                      <a:pt x="4584" y="5262"/>
                      <a:pt x="5472" y="5040"/>
                    </a:cubicBezTo>
                    <a:cubicBezTo>
                      <a:pt x="14488" y="2769"/>
                      <a:pt x="23752" y="1990"/>
                      <a:pt x="32240" y="1990"/>
                    </a:cubicBezTo>
                    <a:cubicBezTo>
                      <a:pt x="33010" y="1990"/>
                      <a:pt x="33774" y="1996"/>
                      <a:pt x="34530" y="2008"/>
                    </a:cubicBezTo>
                    <a:cubicBezTo>
                      <a:pt x="35272" y="1995"/>
                      <a:pt x="36020" y="1989"/>
                      <a:pt x="36774" y="1989"/>
                    </a:cubicBezTo>
                    <a:cubicBezTo>
                      <a:pt x="44597" y="1989"/>
                      <a:pt x="53079" y="2711"/>
                      <a:pt x="61408" y="4633"/>
                    </a:cubicBezTo>
                    <a:cubicBezTo>
                      <a:pt x="61223" y="3931"/>
                      <a:pt x="60669" y="3376"/>
                      <a:pt x="59966" y="3191"/>
                    </a:cubicBezTo>
                    <a:cubicBezTo>
                      <a:pt x="50603" y="789"/>
                      <a:pt x="40936" y="7"/>
                      <a:pt x="32159" y="7"/>
                    </a:cubicBezTo>
                    <a:cubicBezTo>
                      <a:pt x="31752" y="7"/>
                      <a:pt x="31347" y="9"/>
                      <a:pt x="30944" y="12"/>
                    </a:cubicBezTo>
                    <a:cubicBezTo>
                      <a:pt x="30323" y="4"/>
                      <a:pt x="29697" y="0"/>
                      <a:pt x="2906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32"/>
              <p:cNvSpPr/>
              <p:nvPr/>
            </p:nvSpPr>
            <p:spPr>
              <a:xfrm>
                <a:off x="3267425" y="648025"/>
                <a:ext cx="396286" cy="376404"/>
              </a:xfrm>
              <a:custGeom>
                <a:avLst/>
                <a:gdLst/>
                <a:ahLst/>
                <a:cxnLst/>
                <a:rect l="l" t="t" r="r" b="b"/>
                <a:pathLst>
                  <a:path w="13236" h="12573" extrusionOk="0">
                    <a:moveTo>
                      <a:pt x="6962" y="1"/>
                    </a:moveTo>
                    <a:cubicBezTo>
                      <a:pt x="5916" y="1"/>
                      <a:pt x="4856" y="264"/>
                      <a:pt x="3882" y="810"/>
                    </a:cubicBezTo>
                    <a:cubicBezTo>
                      <a:pt x="1221" y="2289"/>
                      <a:pt x="0" y="5469"/>
                      <a:pt x="1036" y="8352"/>
                    </a:cubicBezTo>
                    <a:cubicBezTo>
                      <a:pt x="1923" y="10915"/>
                      <a:pt x="4357" y="12573"/>
                      <a:pt x="6990" y="12573"/>
                    </a:cubicBezTo>
                    <a:cubicBezTo>
                      <a:pt x="7320" y="12573"/>
                      <a:pt x="7653" y="12547"/>
                      <a:pt x="7986" y="12493"/>
                    </a:cubicBezTo>
                    <a:cubicBezTo>
                      <a:pt x="11018" y="11976"/>
                      <a:pt x="13236" y="9351"/>
                      <a:pt x="13236" y="6282"/>
                    </a:cubicBezTo>
                    <a:cubicBezTo>
                      <a:pt x="13236" y="4877"/>
                      <a:pt x="12755" y="3472"/>
                      <a:pt x="11831" y="2363"/>
                    </a:cubicBezTo>
                    <a:cubicBezTo>
                      <a:pt x="10626" y="827"/>
                      <a:pt x="8816" y="1"/>
                      <a:pt x="696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4" name="Google Shape;1464;p32"/>
              <p:cNvSpPr/>
              <p:nvPr/>
            </p:nvSpPr>
            <p:spPr>
              <a:xfrm>
                <a:off x="4169525" y="742775"/>
                <a:ext cx="268975" cy="193175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727" extrusionOk="0">
                    <a:moveTo>
                      <a:pt x="961" y="0"/>
                    </a:moveTo>
                    <a:cubicBezTo>
                      <a:pt x="444" y="0"/>
                      <a:pt x="37" y="407"/>
                      <a:pt x="37" y="924"/>
                    </a:cubicBezTo>
                    <a:lnTo>
                      <a:pt x="37" y="6729"/>
                    </a:lnTo>
                    <a:cubicBezTo>
                      <a:pt x="0" y="7246"/>
                      <a:pt x="444" y="7690"/>
                      <a:pt x="961" y="7690"/>
                    </a:cubicBezTo>
                    <a:lnTo>
                      <a:pt x="9797" y="7727"/>
                    </a:lnTo>
                    <a:cubicBezTo>
                      <a:pt x="10315" y="7727"/>
                      <a:pt x="10758" y="7283"/>
                      <a:pt x="10758" y="6766"/>
                    </a:cubicBezTo>
                    <a:lnTo>
                      <a:pt x="10758" y="961"/>
                    </a:lnTo>
                    <a:cubicBezTo>
                      <a:pt x="10758" y="444"/>
                      <a:pt x="10315" y="37"/>
                      <a:pt x="9797" y="37"/>
                    </a:cubicBezTo>
                    <a:lnTo>
                      <a:pt x="96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32"/>
              <p:cNvSpPr/>
              <p:nvPr/>
            </p:nvSpPr>
            <p:spPr>
              <a:xfrm>
                <a:off x="3543800" y="4323375"/>
                <a:ext cx="2689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59" h="7656" extrusionOk="0">
                    <a:moveTo>
                      <a:pt x="998" y="1"/>
                    </a:moveTo>
                    <a:cubicBezTo>
                      <a:pt x="481" y="1"/>
                      <a:pt x="37" y="407"/>
                      <a:pt x="37" y="925"/>
                    </a:cubicBezTo>
                    <a:lnTo>
                      <a:pt x="37" y="6692"/>
                    </a:lnTo>
                    <a:cubicBezTo>
                      <a:pt x="0" y="7247"/>
                      <a:pt x="444" y="7653"/>
                      <a:pt x="961" y="7653"/>
                    </a:cubicBezTo>
                    <a:lnTo>
                      <a:pt x="9797" y="7653"/>
                    </a:lnTo>
                    <a:cubicBezTo>
                      <a:pt x="9817" y="7655"/>
                      <a:pt x="9838" y="7656"/>
                      <a:pt x="9857" y="7656"/>
                    </a:cubicBezTo>
                    <a:cubicBezTo>
                      <a:pt x="10346" y="7656"/>
                      <a:pt x="10721" y="7227"/>
                      <a:pt x="10721" y="6729"/>
                    </a:cubicBezTo>
                    <a:lnTo>
                      <a:pt x="10721" y="925"/>
                    </a:lnTo>
                    <a:cubicBezTo>
                      <a:pt x="10758" y="407"/>
                      <a:pt x="10315" y="1"/>
                      <a:pt x="979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32"/>
              <p:cNvSpPr/>
              <p:nvPr/>
            </p:nvSpPr>
            <p:spPr>
              <a:xfrm>
                <a:off x="3868200" y="4324300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25" y="1"/>
                    </a:moveTo>
                    <a:cubicBezTo>
                      <a:pt x="407" y="1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25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47"/>
                      <a:pt x="10722" y="6729"/>
                    </a:cubicBezTo>
                    <a:lnTo>
                      <a:pt x="10722" y="925"/>
                    </a:lnTo>
                    <a:cubicBezTo>
                      <a:pt x="10722" y="407"/>
                      <a:pt x="10278" y="1"/>
                      <a:pt x="9761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32"/>
              <p:cNvSpPr/>
              <p:nvPr/>
            </p:nvSpPr>
            <p:spPr>
              <a:xfrm>
                <a:off x="3712000" y="2329675"/>
                <a:ext cx="268075" cy="191400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56" extrusionOk="0">
                    <a:moveTo>
                      <a:pt x="902" y="1"/>
                    </a:moveTo>
                    <a:cubicBezTo>
                      <a:pt x="410" y="1"/>
                      <a:pt x="1" y="430"/>
                      <a:pt x="1" y="927"/>
                    </a:cubicBezTo>
                    <a:lnTo>
                      <a:pt x="1" y="6731"/>
                    </a:lnTo>
                    <a:cubicBezTo>
                      <a:pt x="1" y="7212"/>
                      <a:pt x="444" y="7656"/>
                      <a:pt x="925" y="7656"/>
                    </a:cubicBezTo>
                    <a:lnTo>
                      <a:pt x="9761" y="7656"/>
                    </a:lnTo>
                    <a:cubicBezTo>
                      <a:pt x="10315" y="7656"/>
                      <a:pt x="10722" y="7249"/>
                      <a:pt x="10722" y="6694"/>
                    </a:cubicBezTo>
                    <a:lnTo>
                      <a:pt x="10722" y="890"/>
                    </a:lnTo>
                    <a:cubicBezTo>
                      <a:pt x="10722" y="409"/>
                      <a:pt x="10315" y="3"/>
                      <a:pt x="9798" y="3"/>
                    </a:cubicBezTo>
                    <a:lnTo>
                      <a:pt x="962" y="3"/>
                    </a:lnTo>
                    <a:cubicBezTo>
                      <a:pt x="942" y="1"/>
                      <a:pt x="922" y="1"/>
                      <a:pt x="902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32"/>
              <p:cNvSpPr/>
              <p:nvPr/>
            </p:nvSpPr>
            <p:spPr>
              <a:xfrm>
                <a:off x="3711075" y="2721625"/>
                <a:ext cx="268075" cy="192275"/>
              </a:xfrm>
              <a:custGeom>
                <a:avLst/>
                <a:gdLst/>
                <a:ahLst/>
                <a:cxnLst/>
                <a:rect l="l" t="t" r="r" b="b"/>
                <a:pathLst>
                  <a:path w="10723" h="7691" extrusionOk="0">
                    <a:moveTo>
                      <a:pt x="962" y="0"/>
                    </a:moveTo>
                    <a:cubicBezTo>
                      <a:pt x="444" y="0"/>
                      <a:pt x="1" y="407"/>
                      <a:pt x="1" y="925"/>
                    </a:cubicBezTo>
                    <a:lnTo>
                      <a:pt x="1" y="6729"/>
                    </a:lnTo>
                    <a:cubicBezTo>
                      <a:pt x="1" y="7247"/>
                      <a:pt x="407" y="7690"/>
                      <a:pt x="962" y="7690"/>
                    </a:cubicBezTo>
                    <a:lnTo>
                      <a:pt x="9761" y="7690"/>
                    </a:lnTo>
                    <a:cubicBezTo>
                      <a:pt x="10278" y="7690"/>
                      <a:pt x="10722" y="7284"/>
                      <a:pt x="10722" y="6766"/>
                    </a:cubicBezTo>
                    <a:lnTo>
                      <a:pt x="10722" y="962"/>
                    </a:lnTo>
                    <a:cubicBezTo>
                      <a:pt x="10722" y="407"/>
                      <a:pt x="10315" y="0"/>
                      <a:pt x="976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9" name="Google Shape;1469;p32"/>
              <p:cNvSpPr/>
              <p:nvPr/>
            </p:nvSpPr>
            <p:spPr>
              <a:xfrm>
                <a:off x="3261900" y="2326950"/>
                <a:ext cx="353075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123" h="24254" extrusionOk="0">
                    <a:moveTo>
                      <a:pt x="1294" y="1"/>
                    </a:moveTo>
                    <a:cubicBezTo>
                      <a:pt x="629" y="1"/>
                      <a:pt x="74" y="1332"/>
                      <a:pt x="74" y="2958"/>
                    </a:cubicBezTo>
                    <a:lnTo>
                      <a:pt x="0" y="21222"/>
                    </a:lnTo>
                    <a:cubicBezTo>
                      <a:pt x="0" y="22886"/>
                      <a:pt x="555" y="24217"/>
                      <a:pt x="1257" y="24217"/>
                    </a:cubicBezTo>
                    <a:lnTo>
                      <a:pt x="12792" y="24254"/>
                    </a:lnTo>
                    <a:cubicBezTo>
                      <a:pt x="12940" y="24217"/>
                      <a:pt x="13051" y="24180"/>
                      <a:pt x="13162" y="24106"/>
                    </a:cubicBezTo>
                    <a:cubicBezTo>
                      <a:pt x="13679" y="23773"/>
                      <a:pt x="14086" y="22627"/>
                      <a:pt x="14086" y="21259"/>
                    </a:cubicBezTo>
                    <a:lnTo>
                      <a:pt x="14123" y="2995"/>
                    </a:lnTo>
                    <a:cubicBezTo>
                      <a:pt x="14123" y="1369"/>
                      <a:pt x="13568" y="38"/>
                      <a:pt x="12866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32"/>
              <p:cNvSpPr/>
              <p:nvPr/>
            </p:nvSpPr>
            <p:spPr>
              <a:xfrm>
                <a:off x="4071550" y="2328800"/>
                <a:ext cx="352150" cy="606350"/>
              </a:xfrm>
              <a:custGeom>
                <a:avLst/>
                <a:gdLst/>
                <a:ahLst/>
                <a:cxnLst/>
                <a:rect l="l" t="t" r="r" b="b"/>
                <a:pathLst>
                  <a:path w="14086" h="24254" extrusionOk="0">
                    <a:moveTo>
                      <a:pt x="1294" y="1"/>
                    </a:moveTo>
                    <a:cubicBezTo>
                      <a:pt x="592" y="1"/>
                      <a:pt x="37" y="1332"/>
                      <a:pt x="37" y="2958"/>
                    </a:cubicBezTo>
                    <a:lnTo>
                      <a:pt x="0" y="21222"/>
                    </a:lnTo>
                    <a:cubicBezTo>
                      <a:pt x="0" y="22886"/>
                      <a:pt x="518" y="24217"/>
                      <a:pt x="1220" y="24217"/>
                    </a:cubicBezTo>
                    <a:lnTo>
                      <a:pt x="12792" y="24254"/>
                    </a:lnTo>
                    <a:cubicBezTo>
                      <a:pt x="12903" y="24254"/>
                      <a:pt x="13014" y="24180"/>
                      <a:pt x="13125" y="24106"/>
                    </a:cubicBezTo>
                    <a:cubicBezTo>
                      <a:pt x="13642" y="23736"/>
                      <a:pt x="14012" y="22627"/>
                      <a:pt x="14012" y="21259"/>
                    </a:cubicBezTo>
                    <a:lnTo>
                      <a:pt x="14049" y="2995"/>
                    </a:lnTo>
                    <a:cubicBezTo>
                      <a:pt x="14086" y="1369"/>
                      <a:pt x="13531" y="38"/>
                      <a:pt x="12829" y="38"/>
                    </a:cubicBezTo>
                    <a:lnTo>
                      <a:pt x="129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32"/>
              <p:cNvSpPr/>
              <p:nvPr/>
            </p:nvSpPr>
            <p:spPr>
              <a:xfrm>
                <a:off x="3484900" y="3357525"/>
                <a:ext cx="631025" cy="540625"/>
              </a:xfrm>
              <a:custGeom>
                <a:avLst/>
                <a:gdLst/>
                <a:ahLst/>
                <a:cxnLst/>
                <a:rect l="l" t="t" r="r" b="b"/>
                <a:pathLst>
                  <a:path w="25241" h="21625" extrusionOk="0">
                    <a:moveTo>
                      <a:pt x="14400" y="0"/>
                    </a:moveTo>
                    <a:cubicBezTo>
                      <a:pt x="4818" y="0"/>
                      <a:pt x="1" y="11620"/>
                      <a:pt x="6756" y="18412"/>
                    </a:cubicBezTo>
                    <a:cubicBezTo>
                      <a:pt x="8964" y="20632"/>
                      <a:pt x="11682" y="21625"/>
                      <a:pt x="14348" y="21625"/>
                    </a:cubicBezTo>
                    <a:cubicBezTo>
                      <a:pt x="19895" y="21625"/>
                      <a:pt x="25216" y="17325"/>
                      <a:pt x="25241" y="10833"/>
                    </a:cubicBezTo>
                    <a:cubicBezTo>
                      <a:pt x="25241" y="4843"/>
                      <a:pt x="20435" y="0"/>
                      <a:pt x="14445" y="0"/>
                    </a:cubicBezTo>
                    <a:cubicBezTo>
                      <a:pt x="14430" y="0"/>
                      <a:pt x="14415" y="0"/>
                      <a:pt x="14400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32"/>
              <p:cNvSpPr/>
              <p:nvPr/>
            </p:nvSpPr>
            <p:spPr>
              <a:xfrm>
                <a:off x="3494800" y="3104625"/>
                <a:ext cx="705250" cy="2587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48" extrusionOk="0">
                    <a:moveTo>
                      <a:pt x="14053" y="1"/>
                    </a:moveTo>
                    <a:cubicBezTo>
                      <a:pt x="9097" y="1"/>
                      <a:pt x="4196" y="1761"/>
                      <a:pt x="296" y="5162"/>
                    </a:cubicBezTo>
                    <a:cubicBezTo>
                      <a:pt x="1" y="5421"/>
                      <a:pt x="1" y="5901"/>
                      <a:pt x="296" y="6160"/>
                    </a:cubicBezTo>
                    <a:lnTo>
                      <a:pt x="4141" y="10042"/>
                    </a:lnTo>
                    <a:cubicBezTo>
                      <a:pt x="4252" y="10153"/>
                      <a:pt x="4409" y="10209"/>
                      <a:pt x="4571" y="10209"/>
                    </a:cubicBezTo>
                    <a:cubicBezTo>
                      <a:pt x="4733" y="10209"/>
                      <a:pt x="4899" y="10153"/>
                      <a:pt x="5029" y="10042"/>
                    </a:cubicBezTo>
                    <a:cubicBezTo>
                      <a:pt x="7543" y="7935"/>
                      <a:pt x="10759" y="6752"/>
                      <a:pt x="14049" y="6752"/>
                    </a:cubicBezTo>
                    <a:cubicBezTo>
                      <a:pt x="14678" y="6752"/>
                      <a:pt x="15343" y="6826"/>
                      <a:pt x="15972" y="6937"/>
                    </a:cubicBezTo>
                    <a:cubicBezTo>
                      <a:pt x="18634" y="7269"/>
                      <a:pt x="21148" y="8416"/>
                      <a:pt x="23181" y="10153"/>
                    </a:cubicBezTo>
                    <a:cubicBezTo>
                      <a:pt x="23310" y="10283"/>
                      <a:pt x="23477" y="10347"/>
                      <a:pt x="23639" y="10347"/>
                    </a:cubicBezTo>
                    <a:cubicBezTo>
                      <a:pt x="23800" y="10347"/>
                      <a:pt x="23957" y="10283"/>
                      <a:pt x="24068" y="10153"/>
                    </a:cubicBezTo>
                    <a:lnTo>
                      <a:pt x="27950" y="6308"/>
                    </a:lnTo>
                    <a:cubicBezTo>
                      <a:pt x="28209" y="6049"/>
                      <a:pt x="28209" y="5606"/>
                      <a:pt x="27913" y="5310"/>
                    </a:cubicBezTo>
                    <a:cubicBezTo>
                      <a:pt x="26508" y="4053"/>
                      <a:pt x="24956" y="2981"/>
                      <a:pt x="23255" y="2130"/>
                    </a:cubicBezTo>
                    <a:cubicBezTo>
                      <a:pt x="20324" y="701"/>
                      <a:pt x="17178" y="1"/>
                      <a:pt x="14053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32"/>
              <p:cNvSpPr/>
              <p:nvPr/>
            </p:nvSpPr>
            <p:spPr>
              <a:xfrm>
                <a:off x="3492950" y="3891275"/>
                <a:ext cx="705250" cy="258000"/>
              </a:xfrm>
              <a:custGeom>
                <a:avLst/>
                <a:gdLst/>
                <a:ahLst/>
                <a:cxnLst/>
                <a:rect l="l" t="t" r="r" b="b"/>
                <a:pathLst>
                  <a:path w="28210" h="10320" extrusionOk="0">
                    <a:moveTo>
                      <a:pt x="4585" y="1"/>
                    </a:moveTo>
                    <a:cubicBezTo>
                      <a:pt x="4428" y="1"/>
                      <a:pt x="4271" y="56"/>
                      <a:pt x="4141" y="167"/>
                    </a:cubicBezTo>
                    <a:lnTo>
                      <a:pt x="259" y="4049"/>
                    </a:lnTo>
                    <a:cubicBezTo>
                      <a:pt x="1" y="4308"/>
                      <a:pt x="38" y="4715"/>
                      <a:pt x="296" y="5010"/>
                    </a:cubicBezTo>
                    <a:cubicBezTo>
                      <a:pt x="1701" y="6267"/>
                      <a:pt x="3291" y="7339"/>
                      <a:pt x="4992" y="8190"/>
                    </a:cubicBezTo>
                    <a:cubicBezTo>
                      <a:pt x="7908" y="9619"/>
                      <a:pt x="11052" y="10319"/>
                      <a:pt x="14176" y="10319"/>
                    </a:cubicBezTo>
                    <a:cubicBezTo>
                      <a:pt x="19130" y="10319"/>
                      <a:pt x="24036" y="8559"/>
                      <a:pt x="27913" y="5158"/>
                    </a:cubicBezTo>
                    <a:cubicBezTo>
                      <a:pt x="28209" y="4899"/>
                      <a:pt x="28209" y="4419"/>
                      <a:pt x="27950" y="4160"/>
                    </a:cubicBezTo>
                    <a:lnTo>
                      <a:pt x="24105" y="278"/>
                    </a:lnTo>
                    <a:cubicBezTo>
                      <a:pt x="23976" y="167"/>
                      <a:pt x="23810" y="112"/>
                      <a:pt x="23648" y="112"/>
                    </a:cubicBezTo>
                    <a:cubicBezTo>
                      <a:pt x="23486" y="112"/>
                      <a:pt x="23329" y="167"/>
                      <a:pt x="23218" y="278"/>
                    </a:cubicBezTo>
                    <a:cubicBezTo>
                      <a:pt x="20667" y="2422"/>
                      <a:pt x="17451" y="3568"/>
                      <a:pt x="14160" y="3568"/>
                    </a:cubicBezTo>
                    <a:cubicBezTo>
                      <a:pt x="13532" y="3568"/>
                      <a:pt x="12903" y="3531"/>
                      <a:pt x="12275" y="3421"/>
                    </a:cubicBezTo>
                    <a:cubicBezTo>
                      <a:pt x="9576" y="3051"/>
                      <a:pt x="7062" y="1942"/>
                      <a:pt x="5029" y="167"/>
                    </a:cubicBezTo>
                    <a:cubicBezTo>
                      <a:pt x="4899" y="56"/>
                      <a:pt x="4742" y="1"/>
                      <a:pt x="4585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32"/>
              <p:cNvSpPr/>
              <p:nvPr/>
            </p:nvSpPr>
            <p:spPr>
              <a:xfrm>
                <a:off x="4109425" y="3277550"/>
                <a:ext cx="299500" cy="701675"/>
              </a:xfrm>
              <a:custGeom>
                <a:avLst/>
                <a:gdLst/>
                <a:ahLst/>
                <a:cxnLst/>
                <a:rect l="l" t="t" r="r" b="b"/>
                <a:pathLst>
                  <a:path w="11980" h="28067" extrusionOk="0">
                    <a:moveTo>
                      <a:pt x="4695" y="0"/>
                    </a:moveTo>
                    <a:cubicBezTo>
                      <a:pt x="4525" y="0"/>
                      <a:pt x="4354" y="66"/>
                      <a:pt x="4216" y="205"/>
                    </a:cubicBezTo>
                    <a:lnTo>
                      <a:pt x="371" y="4049"/>
                    </a:lnTo>
                    <a:cubicBezTo>
                      <a:pt x="112" y="4271"/>
                      <a:pt x="112" y="4678"/>
                      <a:pt x="334" y="4937"/>
                    </a:cubicBezTo>
                    <a:cubicBezTo>
                      <a:pt x="2478" y="7451"/>
                      <a:pt x="3624" y="10667"/>
                      <a:pt x="3624" y="13958"/>
                    </a:cubicBezTo>
                    <a:cubicBezTo>
                      <a:pt x="3624" y="14623"/>
                      <a:pt x="3587" y="15252"/>
                      <a:pt x="3476" y="15880"/>
                    </a:cubicBezTo>
                    <a:cubicBezTo>
                      <a:pt x="3106" y="18542"/>
                      <a:pt x="1997" y="21056"/>
                      <a:pt x="223" y="23126"/>
                    </a:cubicBezTo>
                    <a:cubicBezTo>
                      <a:pt x="1" y="23348"/>
                      <a:pt x="1" y="23755"/>
                      <a:pt x="223" y="23977"/>
                    </a:cubicBezTo>
                    <a:lnTo>
                      <a:pt x="4068" y="27859"/>
                    </a:lnTo>
                    <a:cubicBezTo>
                      <a:pt x="4211" y="28002"/>
                      <a:pt x="4388" y="28067"/>
                      <a:pt x="4563" y="28067"/>
                    </a:cubicBezTo>
                    <a:cubicBezTo>
                      <a:pt x="4749" y="28067"/>
                      <a:pt x="4932" y="27992"/>
                      <a:pt x="5066" y="27859"/>
                    </a:cubicBezTo>
                    <a:cubicBezTo>
                      <a:pt x="6323" y="26417"/>
                      <a:pt x="7395" y="24864"/>
                      <a:pt x="8245" y="23163"/>
                    </a:cubicBezTo>
                    <a:cubicBezTo>
                      <a:pt x="11979" y="15621"/>
                      <a:pt x="10759" y="6563"/>
                      <a:pt x="5214" y="242"/>
                    </a:cubicBezTo>
                    <a:cubicBezTo>
                      <a:pt x="5076" y="84"/>
                      <a:pt x="4887" y="0"/>
                      <a:pt x="469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32"/>
              <p:cNvSpPr/>
              <p:nvPr/>
            </p:nvSpPr>
            <p:spPr>
              <a:xfrm>
                <a:off x="3279450" y="3275475"/>
                <a:ext cx="305025" cy="701450"/>
              </a:xfrm>
              <a:custGeom>
                <a:avLst/>
                <a:gdLst/>
                <a:ahLst/>
                <a:cxnLst/>
                <a:rect l="l" t="t" r="r" b="b"/>
                <a:pathLst>
                  <a:path w="12201" h="28058" extrusionOk="0">
                    <a:moveTo>
                      <a:pt x="7676" y="0"/>
                    </a:moveTo>
                    <a:cubicBezTo>
                      <a:pt x="7492" y="0"/>
                      <a:pt x="7311" y="75"/>
                      <a:pt x="7173" y="214"/>
                    </a:cubicBezTo>
                    <a:cubicBezTo>
                      <a:pt x="74" y="8051"/>
                      <a:pt x="0" y="19919"/>
                      <a:pt x="6988" y="27831"/>
                    </a:cubicBezTo>
                    <a:cubicBezTo>
                      <a:pt x="7122" y="27984"/>
                      <a:pt x="7315" y="28057"/>
                      <a:pt x="7505" y="28057"/>
                    </a:cubicBezTo>
                    <a:cubicBezTo>
                      <a:pt x="7684" y="28057"/>
                      <a:pt x="7861" y="27993"/>
                      <a:pt x="7986" y="27868"/>
                    </a:cubicBezTo>
                    <a:lnTo>
                      <a:pt x="11868" y="24023"/>
                    </a:lnTo>
                    <a:cubicBezTo>
                      <a:pt x="12090" y="23764"/>
                      <a:pt x="12090" y="23394"/>
                      <a:pt x="11868" y="23135"/>
                    </a:cubicBezTo>
                    <a:cubicBezTo>
                      <a:pt x="9761" y="20584"/>
                      <a:pt x="8578" y="17405"/>
                      <a:pt x="8615" y="14078"/>
                    </a:cubicBezTo>
                    <a:cubicBezTo>
                      <a:pt x="8578" y="13449"/>
                      <a:pt x="8652" y="12821"/>
                      <a:pt x="8762" y="12192"/>
                    </a:cubicBezTo>
                    <a:cubicBezTo>
                      <a:pt x="9095" y="9493"/>
                      <a:pt x="10241" y="6979"/>
                      <a:pt x="11979" y="4946"/>
                    </a:cubicBezTo>
                    <a:cubicBezTo>
                      <a:pt x="12201" y="4687"/>
                      <a:pt x="12201" y="4317"/>
                      <a:pt x="11979" y="4059"/>
                    </a:cubicBezTo>
                    <a:cubicBezTo>
                      <a:pt x="10685" y="2765"/>
                      <a:pt x="9428" y="1508"/>
                      <a:pt x="8134" y="177"/>
                    </a:cubicBezTo>
                    <a:cubicBezTo>
                      <a:pt x="7997" y="56"/>
                      <a:pt x="7835" y="0"/>
                      <a:pt x="767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76" name="Google Shape;1476;p32"/>
            <p:cNvSpPr/>
            <p:nvPr/>
          </p:nvSpPr>
          <p:spPr>
            <a:xfrm>
              <a:off x="78615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32"/>
            <p:cNvSpPr/>
            <p:nvPr/>
          </p:nvSpPr>
          <p:spPr>
            <a:xfrm>
              <a:off x="80107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32"/>
            <p:cNvSpPr/>
            <p:nvPr/>
          </p:nvSpPr>
          <p:spPr>
            <a:xfrm>
              <a:off x="8159979" y="3420903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32"/>
            <p:cNvSpPr/>
            <p:nvPr/>
          </p:nvSpPr>
          <p:spPr>
            <a:xfrm>
              <a:off x="78615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32"/>
            <p:cNvSpPr/>
            <p:nvPr/>
          </p:nvSpPr>
          <p:spPr>
            <a:xfrm>
              <a:off x="80107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32"/>
            <p:cNvSpPr/>
            <p:nvPr/>
          </p:nvSpPr>
          <p:spPr>
            <a:xfrm>
              <a:off x="8159979" y="3570078"/>
              <a:ext cx="114061" cy="108348"/>
            </a:xfrm>
            <a:custGeom>
              <a:avLst/>
              <a:gdLst/>
              <a:ahLst/>
              <a:cxnLst/>
              <a:rect l="l" t="t" r="r" b="b"/>
              <a:pathLst>
                <a:path w="13236" h="12573" extrusionOk="0">
                  <a:moveTo>
                    <a:pt x="6962" y="1"/>
                  </a:moveTo>
                  <a:cubicBezTo>
                    <a:pt x="5916" y="1"/>
                    <a:pt x="4856" y="264"/>
                    <a:pt x="3882" y="810"/>
                  </a:cubicBezTo>
                  <a:cubicBezTo>
                    <a:pt x="1221" y="2289"/>
                    <a:pt x="0" y="5469"/>
                    <a:pt x="1036" y="8352"/>
                  </a:cubicBezTo>
                  <a:cubicBezTo>
                    <a:pt x="1923" y="10915"/>
                    <a:pt x="4357" y="12573"/>
                    <a:pt x="6990" y="12573"/>
                  </a:cubicBezTo>
                  <a:cubicBezTo>
                    <a:pt x="7320" y="12573"/>
                    <a:pt x="7653" y="12547"/>
                    <a:pt x="7986" y="12493"/>
                  </a:cubicBezTo>
                  <a:cubicBezTo>
                    <a:pt x="11018" y="11976"/>
                    <a:pt x="13236" y="9351"/>
                    <a:pt x="13236" y="6282"/>
                  </a:cubicBezTo>
                  <a:cubicBezTo>
                    <a:pt x="13236" y="4877"/>
                    <a:pt x="12755" y="3472"/>
                    <a:pt x="11831" y="2363"/>
                  </a:cubicBezTo>
                  <a:cubicBezTo>
                    <a:pt x="10626" y="827"/>
                    <a:pt x="8816" y="1"/>
                    <a:pt x="696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3CCC47B4-3710-7A0C-ACF9-12DE1198725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19145805"/>
              </p:ext>
            </p:extLst>
          </p:nvPr>
        </p:nvGraphicFramePr>
        <p:xfrm>
          <a:off x="4675458" y="919383"/>
          <a:ext cx="4360965" cy="2972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1802;p34">
            <a:extLst>
              <a:ext uri="{FF2B5EF4-FFF2-40B4-BE49-F238E27FC236}">
                <a16:creationId xmlns:a16="http://schemas.microsoft.com/office/drawing/2014/main" id="{F2D350C2-59F2-2058-9787-7F80A40F00EF}"/>
              </a:ext>
            </a:extLst>
          </p:cNvPr>
          <p:cNvSpPr txBox="1"/>
          <p:nvPr/>
        </p:nvSpPr>
        <p:spPr>
          <a:xfrm>
            <a:off x="0" y="4693364"/>
            <a:ext cx="1792936" cy="4501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endParaRPr lang="en-ZA" dirty="0"/>
          </a:p>
          <a:p>
            <a:pPr lvl="0" algn="ctr"/>
            <a:endParaRPr lang="en-ZA" dirty="0"/>
          </a:p>
          <a:p>
            <a:pPr lvl="0" algn="ctr"/>
            <a:r>
              <a:rPr lang="en-ZA" dirty="0"/>
              <a:t>Morning</a:t>
            </a:r>
          </a:p>
          <a:p>
            <a:pPr lvl="0" algn="ctr"/>
            <a:r>
              <a:rPr lang="en-ZA" dirty="0"/>
              <a:t>00:00:00-11:59:59 </a:t>
            </a:r>
          </a:p>
          <a:p>
            <a:pPr lvl="0" algn="ctr"/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" name="Google Shape;1802;p34">
            <a:extLst>
              <a:ext uri="{FF2B5EF4-FFF2-40B4-BE49-F238E27FC236}">
                <a16:creationId xmlns:a16="http://schemas.microsoft.com/office/drawing/2014/main" id="{0627FB37-972D-F819-FBE5-FE19EA19904E}"/>
              </a:ext>
            </a:extLst>
          </p:cNvPr>
          <p:cNvSpPr txBox="1"/>
          <p:nvPr/>
        </p:nvSpPr>
        <p:spPr>
          <a:xfrm>
            <a:off x="3644446" y="4693363"/>
            <a:ext cx="1750998" cy="4397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Late Afternoon</a:t>
            </a:r>
          </a:p>
          <a:p>
            <a:pPr lvl="0" algn="ctr"/>
            <a:r>
              <a:rPr lang="en-ZA" dirty="0"/>
              <a:t>15:00:00-17:59:59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8" name="Google Shape;1802;p34">
            <a:extLst>
              <a:ext uri="{FF2B5EF4-FFF2-40B4-BE49-F238E27FC236}">
                <a16:creationId xmlns:a16="http://schemas.microsoft.com/office/drawing/2014/main" id="{ECF100CD-BCE7-A244-6ABD-BF7CC5A60EE0}"/>
              </a:ext>
            </a:extLst>
          </p:cNvPr>
          <p:cNvSpPr txBox="1"/>
          <p:nvPr/>
        </p:nvSpPr>
        <p:spPr>
          <a:xfrm>
            <a:off x="1843192" y="4701718"/>
            <a:ext cx="1750998" cy="4314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endParaRPr lang="en-ZA" dirty="0"/>
          </a:p>
          <a:p>
            <a:pPr algn="ctr"/>
            <a:r>
              <a:rPr lang="en-ZA" dirty="0"/>
              <a:t>Afternoon</a:t>
            </a:r>
          </a:p>
          <a:p>
            <a:pPr algn="ctr"/>
            <a:r>
              <a:rPr lang="en-ZA" dirty="0"/>
              <a:t> 12:00:00-14:59:59 </a:t>
            </a:r>
          </a:p>
          <a:p>
            <a:pPr algn="ctr"/>
            <a:endParaRPr lang="en-ZA" dirty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1802;p34">
            <a:extLst>
              <a:ext uri="{FF2B5EF4-FFF2-40B4-BE49-F238E27FC236}">
                <a16:creationId xmlns:a16="http://schemas.microsoft.com/office/drawing/2014/main" id="{EBFF6D86-22EE-C921-DE12-F5459B89A231}"/>
              </a:ext>
            </a:extLst>
          </p:cNvPr>
          <p:cNvSpPr txBox="1"/>
          <p:nvPr/>
        </p:nvSpPr>
        <p:spPr>
          <a:xfrm>
            <a:off x="7246954" y="4662093"/>
            <a:ext cx="1801254" cy="47102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Night</a:t>
            </a:r>
          </a:p>
          <a:p>
            <a:pPr lvl="0" algn="ctr"/>
            <a:r>
              <a:rPr lang="en-ZA" dirty="0"/>
              <a:t>20:00:00- 23:59:59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802;p34">
            <a:extLst>
              <a:ext uri="{FF2B5EF4-FFF2-40B4-BE49-F238E27FC236}">
                <a16:creationId xmlns:a16="http://schemas.microsoft.com/office/drawing/2014/main" id="{0E4DC642-8C53-7844-89C2-65C2A0C378C4}"/>
              </a:ext>
            </a:extLst>
          </p:cNvPr>
          <p:cNvSpPr txBox="1"/>
          <p:nvPr/>
        </p:nvSpPr>
        <p:spPr>
          <a:xfrm>
            <a:off x="5445700" y="4662093"/>
            <a:ext cx="1750998" cy="47102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ZA" dirty="0"/>
              <a:t>Evening</a:t>
            </a:r>
          </a:p>
          <a:p>
            <a:pPr lvl="0" algn="ctr"/>
            <a:r>
              <a:rPr lang="en-ZA" dirty="0"/>
              <a:t>18:00:00- 19:59:59 </a:t>
            </a:r>
            <a:endParaRPr sz="2300" b="1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6" name="Google Shape;926;p27"/>
          <p:cNvSpPr txBox="1">
            <a:spLocks noGrp="1"/>
          </p:cNvSpPr>
          <p:nvPr>
            <p:ph type="title"/>
          </p:nvPr>
        </p:nvSpPr>
        <p:spPr>
          <a:xfrm>
            <a:off x="1282274" y="296977"/>
            <a:ext cx="65793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sz="1200" b="1" kern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Most Popular Channels by Audience</a:t>
            </a:r>
            <a:endParaRPr lang="en-ZA" sz="1200" b="1" kern="1200" dirty="0">
              <a:solidFill>
                <a:schemeClr val="tx1"/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grpSp>
        <p:nvGrpSpPr>
          <p:cNvPr id="927" name="Google Shape;927;p27"/>
          <p:cNvGrpSpPr/>
          <p:nvPr/>
        </p:nvGrpSpPr>
        <p:grpSpPr>
          <a:xfrm rot="2589069">
            <a:off x="4578232" y="1545119"/>
            <a:ext cx="533704" cy="515273"/>
            <a:chOff x="3557595" y="1321883"/>
            <a:chExt cx="1003500" cy="1003500"/>
          </a:xfrm>
        </p:grpSpPr>
        <p:sp>
          <p:nvSpPr>
            <p:cNvPr id="928" name="Google Shape;928;p27"/>
            <p:cNvSpPr/>
            <p:nvPr/>
          </p:nvSpPr>
          <p:spPr>
            <a:xfrm>
              <a:off x="3647925" y="1412204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27"/>
            <p:cNvSpPr/>
            <p:nvPr/>
          </p:nvSpPr>
          <p:spPr>
            <a:xfrm>
              <a:off x="3557595" y="1321883"/>
              <a:ext cx="1003500" cy="1003500"/>
            </a:xfrm>
            <a:prstGeom prst="pie">
              <a:avLst>
                <a:gd name="adj1" fmla="val 0"/>
                <a:gd name="adj2" fmla="val 162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0" name="Google Shape;930;p27"/>
          <p:cNvGrpSpPr/>
          <p:nvPr/>
        </p:nvGrpSpPr>
        <p:grpSpPr>
          <a:xfrm rot="392009">
            <a:off x="4439246" y="2566437"/>
            <a:ext cx="636935" cy="462856"/>
            <a:chOff x="3557595" y="2529674"/>
            <a:chExt cx="1003500" cy="1003500"/>
          </a:xfrm>
        </p:grpSpPr>
        <p:sp>
          <p:nvSpPr>
            <p:cNvPr id="931" name="Google Shape;931;p27"/>
            <p:cNvSpPr/>
            <p:nvPr/>
          </p:nvSpPr>
          <p:spPr>
            <a:xfrm>
              <a:off x="3647420" y="2620003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27"/>
            <p:cNvSpPr/>
            <p:nvPr/>
          </p:nvSpPr>
          <p:spPr>
            <a:xfrm>
              <a:off x="3557595" y="2529674"/>
              <a:ext cx="1003500" cy="1003500"/>
            </a:xfrm>
            <a:prstGeom prst="pie">
              <a:avLst>
                <a:gd name="adj1" fmla="val 2426364"/>
                <a:gd name="adj2" fmla="val 162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27"/>
          <p:cNvGrpSpPr/>
          <p:nvPr/>
        </p:nvGrpSpPr>
        <p:grpSpPr>
          <a:xfrm rot="3711151">
            <a:off x="4486658" y="3852968"/>
            <a:ext cx="544704" cy="621195"/>
            <a:chOff x="3548975" y="3725710"/>
            <a:chExt cx="1003500" cy="1003500"/>
          </a:xfrm>
        </p:grpSpPr>
        <p:sp>
          <p:nvSpPr>
            <p:cNvPr id="934" name="Google Shape;934;p27"/>
            <p:cNvSpPr/>
            <p:nvPr/>
          </p:nvSpPr>
          <p:spPr>
            <a:xfrm>
              <a:off x="3638296" y="3816039"/>
              <a:ext cx="822900" cy="82290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27"/>
            <p:cNvSpPr/>
            <p:nvPr/>
          </p:nvSpPr>
          <p:spPr>
            <a:xfrm>
              <a:off x="3548975" y="3725710"/>
              <a:ext cx="1003500" cy="1003500"/>
            </a:xfrm>
            <a:prstGeom prst="pie">
              <a:avLst>
                <a:gd name="adj1" fmla="val 19135691"/>
                <a:gd name="adj2" fmla="val 162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6" name="Google Shape;936;p27"/>
          <p:cNvSpPr/>
          <p:nvPr/>
        </p:nvSpPr>
        <p:spPr>
          <a:xfrm>
            <a:off x="14935200" y="3623288"/>
            <a:ext cx="10850" cy="1675"/>
          </a:xfrm>
          <a:custGeom>
            <a:avLst/>
            <a:gdLst/>
            <a:ahLst/>
            <a:cxnLst/>
            <a:rect l="l" t="t" r="r" b="b"/>
            <a:pathLst>
              <a:path w="434" h="67" fill="none" extrusionOk="0">
                <a:moveTo>
                  <a:pt x="1" y="67"/>
                </a:moveTo>
                <a:cubicBezTo>
                  <a:pt x="134" y="34"/>
                  <a:pt x="301" y="34"/>
                  <a:pt x="434" y="0"/>
                </a:cubicBezTo>
              </a:path>
            </a:pathLst>
          </a:custGeom>
          <a:noFill/>
          <a:ln w="31700" cap="rnd" cmpd="sng">
            <a:solidFill>
              <a:srgbClr val="9BE4E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9" name="Google Shape;959;p27"/>
          <p:cNvSpPr txBox="1"/>
          <p:nvPr/>
        </p:nvSpPr>
        <p:spPr>
          <a:xfrm flipH="1">
            <a:off x="5288648" y="1512576"/>
            <a:ext cx="3231339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Sports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Continue prioritizing sports since they dominate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adult and youth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viewership</a:t>
            </a:r>
          </a:p>
        </p:txBody>
      </p:sp>
      <p:sp>
        <p:nvSpPr>
          <p:cNvPr id="960" name="Google Shape;960;p27"/>
          <p:cNvSpPr txBox="1"/>
          <p:nvPr/>
        </p:nvSpPr>
        <p:spPr>
          <a:xfrm flipH="1">
            <a:off x="5309466" y="3505242"/>
            <a:ext cx="2788780" cy="16382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Winning </a:t>
            </a:r>
            <a:r>
              <a:rPr lang="en-ZA" sz="1100" b="1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category</a:t>
            </a:r>
            <a:r>
              <a:rPr lang="en-ZA" sz="1100" dirty="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Double down on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sports, action, comedy, and reality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which are already performing well.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New Development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Expand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kids and family programming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to capture household viewership and diversify engagement</a:t>
            </a:r>
            <a:r>
              <a:rPr lang="en-ZA" sz="12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61" name="Google Shape;961;p27"/>
          <p:cNvSpPr txBox="1"/>
          <p:nvPr/>
        </p:nvSpPr>
        <p:spPr>
          <a:xfrm flipH="1">
            <a:off x="5215971" y="2614887"/>
            <a:ext cx="2863241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50" tIns="91425" rIns="137150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Music &amp; Entertainment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: Target programming toward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youth audiences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, who engage most here</a:t>
            </a:r>
            <a:r>
              <a:rPr lang="en-ZA" sz="1100" dirty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</a:p>
        </p:txBody>
      </p:sp>
      <p:sp>
        <p:nvSpPr>
          <p:cNvPr id="965" name="Google Shape;965;p27"/>
          <p:cNvSpPr txBox="1"/>
          <p:nvPr/>
        </p:nvSpPr>
        <p:spPr>
          <a:xfrm flipH="1">
            <a:off x="8382000" y="1448675"/>
            <a:ext cx="667656" cy="8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55%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6" name="Google Shape;966;p27"/>
          <p:cNvSpPr txBox="1"/>
          <p:nvPr/>
        </p:nvSpPr>
        <p:spPr>
          <a:xfrm flipH="1">
            <a:off x="8280399" y="3776900"/>
            <a:ext cx="769254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3000" b="1" dirty="0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7" name="Google Shape;967;p27"/>
          <p:cNvSpPr txBox="1"/>
          <p:nvPr/>
        </p:nvSpPr>
        <p:spPr>
          <a:xfrm flipH="1">
            <a:off x="8178799" y="2614876"/>
            <a:ext cx="870855" cy="8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 smtClean="0">
                <a:solidFill>
                  <a:schemeClr val="accent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35%</a:t>
            </a:r>
            <a:endParaRPr sz="3000" b="1" dirty="0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68" name="Google Shape;968;p27"/>
          <p:cNvSpPr/>
          <p:nvPr/>
        </p:nvSpPr>
        <p:spPr>
          <a:xfrm>
            <a:off x="4536964" y="3987852"/>
            <a:ext cx="367432" cy="345043"/>
          </a:xfrm>
          <a:custGeom>
            <a:avLst/>
            <a:gdLst/>
            <a:ahLst/>
            <a:cxnLst/>
            <a:rect l="l" t="t" r="r" b="b"/>
            <a:pathLst>
              <a:path w="208768" h="196047" extrusionOk="0">
                <a:moveTo>
                  <a:pt x="175756" y="79854"/>
                </a:moveTo>
                <a:cubicBezTo>
                  <a:pt x="180257" y="79854"/>
                  <a:pt x="183911" y="83508"/>
                  <a:pt x="183911" y="88009"/>
                </a:cubicBezTo>
                <a:cubicBezTo>
                  <a:pt x="183911" y="92511"/>
                  <a:pt x="180257" y="96164"/>
                  <a:pt x="175756" y="96164"/>
                </a:cubicBezTo>
                <a:cubicBezTo>
                  <a:pt x="171222" y="96164"/>
                  <a:pt x="167601" y="92511"/>
                  <a:pt x="167601" y="88009"/>
                </a:cubicBezTo>
                <a:cubicBezTo>
                  <a:pt x="167601" y="83508"/>
                  <a:pt x="171222" y="79854"/>
                  <a:pt x="175756" y="79854"/>
                </a:cubicBezTo>
                <a:close/>
                <a:moveTo>
                  <a:pt x="175756" y="108397"/>
                </a:moveTo>
                <a:cubicBezTo>
                  <a:pt x="180257" y="108397"/>
                  <a:pt x="183911" y="112050"/>
                  <a:pt x="183911" y="116552"/>
                </a:cubicBezTo>
                <a:cubicBezTo>
                  <a:pt x="183911" y="121053"/>
                  <a:pt x="180257" y="124707"/>
                  <a:pt x="175756" y="124707"/>
                </a:cubicBezTo>
                <a:cubicBezTo>
                  <a:pt x="171222" y="124707"/>
                  <a:pt x="167601" y="121053"/>
                  <a:pt x="167601" y="116552"/>
                </a:cubicBezTo>
                <a:cubicBezTo>
                  <a:pt x="167601" y="112050"/>
                  <a:pt x="171222" y="108397"/>
                  <a:pt x="175756" y="108397"/>
                </a:cubicBezTo>
                <a:close/>
                <a:moveTo>
                  <a:pt x="175756" y="136939"/>
                </a:moveTo>
                <a:cubicBezTo>
                  <a:pt x="180257" y="136939"/>
                  <a:pt x="183911" y="140592"/>
                  <a:pt x="183911" y="145094"/>
                </a:cubicBezTo>
                <a:cubicBezTo>
                  <a:pt x="183911" y="149596"/>
                  <a:pt x="180257" y="153249"/>
                  <a:pt x="175756" y="153249"/>
                </a:cubicBezTo>
                <a:cubicBezTo>
                  <a:pt x="171222" y="153249"/>
                  <a:pt x="167601" y="149596"/>
                  <a:pt x="167601" y="145094"/>
                </a:cubicBezTo>
                <a:cubicBezTo>
                  <a:pt x="167601" y="140592"/>
                  <a:pt x="171222" y="136939"/>
                  <a:pt x="175756" y="136939"/>
                </a:cubicBezTo>
                <a:close/>
                <a:moveTo>
                  <a:pt x="83588" y="62647"/>
                </a:moveTo>
                <a:cubicBezTo>
                  <a:pt x="101285" y="62647"/>
                  <a:pt x="118981" y="63903"/>
                  <a:pt x="136677" y="66415"/>
                </a:cubicBezTo>
                <a:cubicBezTo>
                  <a:pt x="141994" y="99850"/>
                  <a:pt x="141994" y="133253"/>
                  <a:pt x="136677" y="166688"/>
                </a:cubicBezTo>
                <a:cubicBezTo>
                  <a:pt x="118981" y="169184"/>
                  <a:pt x="101285" y="170432"/>
                  <a:pt x="83588" y="170432"/>
                </a:cubicBezTo>
                <a:cubicBezTo>
                  <a:pt x="65892" y="170432"/>
                  <a:pt x="48196" y="169184"/>
                  <a:pt x="30500" y="166688"/>
                </a:cubicBezTo>
                <a:cubicBezTo>
                  <a:pt x="25183" y="133253"/>
                  <a:pt x="25183" y="99850"/>
                  <a:pt x="30500" y="66415"/>
                </a:cubicBezTo>
                <a:cubicBezTo>
                  <a:pt x="48196" y="63903"/>
                  <a:pt x="65892" y="62647"/>
                  <a:pt x="83588" y="62647"/>
                </a:cubicBezTo>
                <a:close/>
                <a:moveTo>
                  <a:pt x="57639" y="1"/>
                </a:moveTo>
                <a:lnTo>
                  <a:pt x="48995" y="8645"/>
                </a:lnTo>
                <a:lnTo>
                  <a:pt x="77374" y="37024"/>
                </a:lnTo>
                <a:lnTo>
                  <a:pt x="0" y="37024"/>
                </a:lnTo>
                <a:lnTo>
                  <a:pt x="0" y="196046"/>
                </a:lnTo>
                <a:lnTo>
                  <a:pt x="208767" y="196046"/>
                </a:lnTo>
                <a:lnTo>
                  <a:pt x="208767" y="37024"/>
                </a:lnTo>
                <a:lnTo>
                  <a:pt x="131393" y="37024"/>
                </a:lnTo>
                <a:lnTo>
                  <a:pt x="159772" y="8645"/>
                </a:lnTo>
                <a:lnTo>
                  <a:pt x="151128" y="1"/>
                </a:lnTo>
                <a:lnTo>
                  <a:pt x="114072" y="37024"/>
                </a:lnTo>
                <a:lnTo>
                  <a:pt x="94695" y="37024"/>
                </a:lnTo>
                <a:lnTo>
                  <a:pt x="57639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9" name="Google Shape;969;p27"/>
          <p:cNvGrpSpPr/>
          <p:nvPr/>
        </p:nvGrpSpPr>
        <p:grpSpPr>
          <a:xfrm>
            <a:off x="4613627" y="1638157"/>
            <a:ext cx="263491" cy="385310"/>
            <a:chOff x="2576950" y="1879700"/>
            <a:chExt cx="2446525" cy="3577625"/>
          </a:xfrm>
        </p:grpSpPr>
        <p:sp>
          <p:nvSpPr>
            <p:cNvPr id="970" name="Google Shape;970;p27"/>
            <p:cNvSpPr/>
            <p:nvPr/>
          </p:nvSpPr>
          <p:spPr>
            <a:xfrm>
              <a:off x="2576950" y="3357375"/>
              <a:ext cx="2446525" cy="2099950"/>
            </a:xfrm>
            <a:custGeom>
              <a:avLst/>
              <a:gdLst/>
              <a:ahLst/>
              <a:cxnLst/>
              <a:rect l="l" t="t" r="r" b="b"/>
              <a:pathLst>
                <a:path w="97861" h="83998" extrusionOk="0">
                  <a:moveTo>
                    <a:pt x="1" y="1"/>
                  </a:moveTo>
                  <a:lnTo>
                    <a:pt x="1" y="8156"/>
                  </a:lnTo>
                  <a:cubicBezTo>
                    <a:pt x="1" y="31773"/>
                    <a:pt x="19214" y="50986"/>
                    <a:pt x="42831" y="50986"/>
                  </a:cubicBezTo>
                  <a:lnTo>
                    <a:pt x="42831" y="71765"/>
                  </a:lnTo>
                  <a:lnTo>
                    <a:pt x="16311" y="71765"/>
                  </a:lnTo>
                  <a:lnTo>
                    <a:pt x="16311" y="83997"/>
                  </a:lnTo>
                  <a:lnTo>
                    <a:pt x="81550" y="83997"/>
                  </a:lnTo>
                  <a:lnTo>
                    <a:pt x="81550" y="71765"/>
                  </a:lnTo>
                  <a:lnTo>
                    <a:pt x="55063" y="71765"/>
                  </a:lnTo>
                  <a:lnTo>
                    <a:pt x="55063" y="50986"/>
                  </a:lnTo>
                  <a:cubicBezTo>
                    <a:pt x="78647" y="50986"/>
                    <a:pt x="97860" y="31773"/>
                    <a:pt x="97860" y="8156"/>
                  </a:cubicBezTo>
                  <a:lnTo>
                    <a:pt x="97860" y="1"/>
                  </a:lnTo>
                  <a:lnTo>
                    <a:pt x="85628" y="1"/>
                  </a:lnTo>
                  <a:lnTo>
                    <a:pt x="85628" y="8156"/>
                  </a:lnTo>
                  <a:cubicBezTo>
                    <a:pt x="85628" y="25020"/>
                    <a:pt x="71895" y="38753"/>
                    <a:pt x="55063" y="38753"/>
                  </a:cubicBezTo>
                  <a:lnTo>
                    <a:pt x="42831" y="38753"/>
                  </a:lnTo>
                  <a:cubicBezTo>
                    <a:pt x="25966" y="38753"/>
                    <a:pt x="12233" y="25020"/>
                    <a:pt x="12233" y="8156"/>
                  </a:cubicBezTo>
                  <a:lnTo>
                    <a:pt x="122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27"/>
            <p:cNvSpPr/>
            <p:nvPr/>
          </p:nvSpPr>
          <p:spPr>
            <a:xfrm>
              <a:off x="3188575" y="1879700"/>
              <a:ext cx="1223275" cy="2140700"/>
            </a:xfrm>
            <a:custGeom>
              <a:avLst/>
              <a:gdLst/>
              <a:ahLst/>
              <a:cxnLst/>
              <a:rect l="l" t="t" r="r" b="b"/>
              <a:pathLst>
                <a:path w="48931" h="85628" extrusionOk="0">
                  <a:moveTo>
                    <a:pt x="36698" y="36698"/>
                  </a:moveTo>
                  <a:lnTo>
                    <a:pt x="36698" y="48931"/>
                  </a:lnTo>
                  <a:lnTo>
                    <a:pt x="12233" y="48931"/>
                  </a:lnTo>
                  <a:lnTo>
                    <a:pt x="12233" y="36698"/>
                  </a:lnTo>
                  <a:close/>
                  <a:moveTo>
                    <a:pt x="18366" y="1"/>
                  </a:moveTo>
                  <a:cubicBezTo>
                    <a:pt x="8221" y="1"/>
                    <a:pt x="1" y="8221"/>
                    <a:pt x="1" y="18333"/>
                  </a:cubicBezTo>
                  <a:lnTo>
                    <a:pt x="1" y="67263"/>
                  </a:lnTo>
                  <a:cubicBezTo>
                    <a:pt x="1" y="77375"/>
                    <a:pt x="8221" y="85628"/>
                    <a:pt x="18366" y="85628"/>
                  </a:cubicBezTo>
                  <a:lnTo>
                    <a:pt x="30598" y="85628"/>
                  </a:lnTo>
                  <a:cubicBezTo>
                    <a:pt x="40710" y="85628"/>
                    <a:pt x="48930" y="77375"/>
                    <a:pt x="48930" y="67263"/>
                  </a:cubicBezTo>
                  <a:lnTo>
                    <a:pt x="48930" y="18333"/>
                  </a:lnTo>
                  <a:cubicBezTo>
                    <a:pt x="48930" y="8221"/>
                    <a:pt x="40710" y="1"/>
                    <a:pt x="305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2" name="Google Shape;972;p27"/>
          <p:cNvSpPr/>
          <p:nvPr/>
        </p:nvSpPr>
        <p:spPr>
          <a:xfrm>
            <a:off x="4533507" y="2621382"/>
            <a:ext cx="323321" cy="322485"/>
          </a:xfrm>
          <a:custGeom>
            <a:avLst/>
            <a:gdLst/>
            <a:ahLst/>
            <a:cxnLst/>
            <a:rect l="l" t="t" r="r" b="b"/>
            <a:pathLst>
              <a:path w="12445" h="12414" extrusionOk="0">
                <a:moveTo>
                  <a:pt x="7026" y="1670"/>
                </a:moveTo>
                <a:cubicBezTo>
                  <a:pt x="7278" y="1670"/>
                  <a:pt x="7467" y="1859"/>
                  <a:pt x="7467" y="2111"/>
                </a:cubicBezTo>
                <a:cubicBezTo>
                  <a:pt x="7467" y="2332"/>
                  <a:pt x="7278" y="2490"/>
                  <a:pt x="7026" y="2490"/>
                </a:cubicBezTo>
                <a:lnTo>
                  <a:pt x="2080" y="2490"/>
                </a:lnTo>
                <a:cubicBezTo>
                  <a:pt x="1828" y="2490"/>
                  <a:pt x="1639" y="2300"/>
                  <a:pt x="1639" y="2111"/>
                </a:cubicBezTo>
                <a:cubicBezTo>
                  <a:pt x="1639" y="1828"/>
                  <a:pt x="1828" y="1670"/>
                  <a:pt x="2080" y="1670"/>
                </a:cubicBezTo>
                <a:close/>
                <a:moveTo>
                  <a:pt x="7026" y="4159"/>
                </a:moveTo>
                <a:cubicBezTo>
                  <a:pt x="7278" y="4159"/>
                  <a:pt x="7467" y="4348"/>
                  <a:pt x="7467" y="4537"/>
                </a:cubicBezTo>
                <a:cubicBezTo>
                  <a:pt x="7467" y="4789"/>
                  <a:pt x="7278" y="4978"/>
                  <a:pt x="7026" y="4978"/>
                </a:cubicBezTo>
                <a:lnTo>
                  <a:pt x="2080" y="4978"/>
                </a:lnTo>
                <a:cubicBezTo>
                  <a:pt x="1828" y="4978"/>
                  <a:pt x="1639" y="4789"/>
                  <a:pt x="1639" y="4537"/>
                </a:cubicBezTo>
                <a:cubicBezTo>
                  <a:pt x="1639" y="4317"/>
                  <a:pt x="1828" y="4159"/>
                  <a:pt x="2080" y="4159"/>
                </a:cubicBezTo>
                <a:close/>
                <a:moveTo>
                  <a:pt x="7026" y="6648"/>
                </a:moveTo>
                <a:cubicBezTo>
                  <a:pt x="7278" y="6648"/>
                  <a:pt x="7467" y="6837"/>
                  <a:pt x="7467" y="7058"/>
                </a:cubicBezTo>
                <a:cubicBezTo>
                  <a:pt x="7467" y="7310"/>
                  <a:pt x="7278" y="7467"/>
                  <a:pt x="7026" y="7467"/>
                </a:cubicBezTo>
                <a:lnTo>
                  <a:pt x="2080" y="7467"/>
                </a:lnTo>
                <a:cubicBezTo>
                  <a:pt x="1828" y="7467"/>
                  <a:pt x="1639" y="7278"/>
                  <a:pt x="1639" y="7058"/>
                </a:cubicBezTo>
                <a:cubicBezTo>
                  <a:pt x="1639" y="6806"/>
                  <a:pt x="1828" y="6648"/>
                  <a:pt x="2080" y="6648"/>
                </a:cubicBezTo>
                <a:close/>
                <a:moveTo>
                  <a:pt x="7026" y="9106"/>
                </a:moveTo>
                <a:cubicBezTo>
                  <a:pt x="7278" y="9106"/>
                  <a:pt x="7467" y="9295"/>
                  <a:pt x="7467" y="9515"/>
                </a:cubicBezTo>
                <a:cubicBezTo>
                  <a:pt x="7467" y="9736"/>
                  <a:pt x="7278" y="9893"/>
                  <a:pt x="7026" y="9893"/>
                </a:cubicBezTo>
                <a:lnTo>
                  <a:pt x="2080" y="9893"/>
                </a:lnTo>
                <a:cubicBezTo>
                  <a:pt x="1828" y="9893"/>
                  <a:pt x="1639" y="9704"/>
                  <a:pt x="1639" y="9515"/>
                </a:cubicBezTo>
                <a:cubicBezTo>
                  <a:pt x="1639" y="9263"/>
                  <a:pt x="1828" y="9106"/>
                  <a:pt x="2080" y="9106"/>
                </a:cubicBezTo>
                <a:close/>
                <a:moveTo>
                  <a:pt x="11500" y="10775"/>
                </a:moveTo>
                <a:cubicBezTo>
                  <a:pt x="11342" y="11248"/>
                  <a:pt x="10870" y="11594"/>
                  <a:pt x="10303" y="11594"/>
                </a:cubicBezTo>
                <a:cubicBezTo>
                  <a:pt x="9767" y="11594"/>
                  <a:pt x="9326" y="11248"/>
                  <a:pt x="9137" y="10775"/>
                </a:cubicBezTo>
                <a:close/>
                <a:moveTo>
                  <a:pt x="1261" y="1"/>
                </a:moveTo>
                <a:cubicBezTo>
                  <a:pt x="568" y="1"/>
                  <a:pt x="32" y="568"/>
                  <a:pt x="32" y="1229"/>
                </a:cubicBezTo>
                <a:lnTo>
                  <a:pt x="32" y="10334"/>
                </a:lnTo>
                <a:cubicBezTo>
                  <a:pt x="0" y="11468"/>
                  <a:pt x="946" y="12414"/>
                  <a:pt x="2080" y="12414"/>
                </a:cubicBezTo>
                <a:lnTo>
                  <a:pt x="10334" y="12414"/>
                </a:lnTo>
                <a:cubicBezTo>
                  <a:pt x="11500" y="12414"/>
                  <a:pt x="12445" y="11468"/>
                  <a:pt x="12445" y="10334"/>
                </a:cubicBezTo>
                <a:cubicBezTo>
                  <a:pt x="12445" y="10082"/>
                  <a:pt x="12224" y="9893"/>
                  <a:pt x="12004" y="9893"/>
                </a:cubicBezTo>
                <a:lnTo>
                  <a:pt x="9074" y="9893"/>
                </a:lnTo>
                <a:lnTo>
                  <a:pt x="9074" y="1229"/>
                </a:lnTo>
                <a:cubicBezTo>
                  <a:pt x="9074" y="568"/>
                  <a:pt x="8538" y="1"/>
                  <a:pt x="7877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53" name="Chart 52"/>
          <p:cNvGraphicFramePr/>
          <p:nvPr>
            <p:extLst>
              <p:ext uri="{D42A27DB-BD31-4B8C-83A1-F6EECF244321}">
                <p14:modId xmlns:p14="http://schemas.microsoft.com/office/powerpoint/2010/main" val="1244839301"/>
              </p:ext>
            </p:extLst>
          </p:nvPr>
        </p:nvGraphicFramePr>
        <p:xfrm>
          <a:off x="162826" y="1570636"/>
          <a:ext cx="3933371" cy="2979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9" name="Google Shape;979;p28"/>
          <p:cNvSpPr txBox="1"/>
          <p:nvPr/>
        </p:nvSpPr>
        <p:spPr>
          <a:xfrm flipH="1">
            <a:off x="-17258" y="1882118"/>
            <a:ext cx="2200507" cy="9423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Super sport Live Events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consistently performs well every month → strong core audience for sports.</a:t>
            </a:r>
          </a:p>
        </p:txBody>
      </p:sp>
      <p:sp>
        <p:nvSpPr>
          <p:cNvPr id="981" name="Google Shape;981;p28"/>
          <p:cNvSpPr txBox="1"/>
          <p:nvPr/>
        </p:nvSpPr>
        <p:spPr>
          <a:xfrm flipH="1">
            <a:off x="61374" y="3457984"/>
            <a:ext cx="2264318" cy="13879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Channel O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and </a:t>
            </a:r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Trace TV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are steady performers in music/entertainment.</a:t>
            </a:r>
          </a:p>
          <a:p>
            <a:r>
              <a:rPr lang="en-ZA" sz="1100" b="1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ICC Cricket World Cup 2011</a:t>
            </a:r>
            <a:r>
              <a:rPr lang="en-ZA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 in Feb–Mar caused spikes → major event-driven engagement</a:t>
            </a:r>
          </a:p>
        </p:txBody>
      </p:sp>
      <p:sp>
        <p:nvSpPr>
          <p:cNvPr id="987" name="Google Shape;987;p28"/>
          <p:cNvSpPr txBox="1"/>
          <p:nvPr/>
        </p:nvSpPr>
        <p:spPr>
          <a:xfrm>
            <a:off x="6556917" y="2149574"/>
            <a:ext cx="2535044" cy="9047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r"/>
            <a:r>
              <a:rPr lang="en-ZA" sz="11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Audience </a:t>
            </a:r>
            <a:r>
              <a:rPr lang="en-ZA" sz="1100" b="1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Retention:</a:t>
            </a:r>
            <a:r>
              <a:rPr lang="en-US" sz="1100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Identify </a:t>
            </a:r>
            <a:r>
              <a:rPr lang="en-US" sz="1100" dirty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off-peak months/channels and introduce targeted shows to smooth viewership outside major events</a:t>
            </a:r>
            <a:endParaRPr sz="1100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89" name="Google Shape;989;p28"/>
          <p:cNvSpPr txBox="1"/>
          <p:nvPr/>
        </p:nvSpPr>
        <p:spPr>
          <a:xfrm>
            <a:off x="6353099" y="3560956"/>
            <a:ext cx="2738861" cy="1182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ZA" sz="1100" b="1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Content Pairing:</a:t>
            </a:r>
            <a:r>
              <a:rPr lang="en-US" sz="110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Pair live sports with complementary entertainment content (e.g., music recaps, celebrity interviews) during high-viewership windows</a:t>
            </a:r>
            <a:r>
              <a:rPr lang="en-US" sz="120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>.</a:t>
            </a:r>
            <a:endParaRPr lang="en-ZA" sz="1200" dirty="0">
              <a:solidFill>
                <a:schemeClr val="tx2">
                  <a:lumMod val="75000"/>
                </a:schemeClr>
              </a:solidFill>
              <a:latin typeface="Fahkwang" panose="020B0604020202020204" charset="-34"/>
              <a:cs typeface="Fahkwang" panose="020B0604020202020204" charset="-34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4469" y="1041628"/>
            <a:ext cx="3884966" cy="3055435"/>
          </a:xfrm>
          <a:prstGeom prst="rect">
            <a:avLst/>
          </a:prstGeom>
        </p:spPr>
      </p:pic>
      <p:sp>
        <p:nvSpPr>
          <p:cNvPr id="52" name="Google Shape;1023;p28"/>
          <p:cNvSpPr txBox="1">
            <a:spLocks noGrp="1"/>
          </p:cNvSpPr>
          <p:nvPr>
            <p:ph type="title"/>
          </p:nvPr>
        </p:nvSpPr>
        <p:spPr>
          <a:xfrm>
            <a:off x="990829" y="368600"/>
            <a:ext cx="6578600" cy="673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0" anchor="b" anchorCtr="0">
            <a:noAutofit/>
          </a:bodyPr>
          <a:lstStyle/>
          <a:p>
            <a: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</a:t>
            </a:r>
            <a:b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 smtClean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/>
            </a:r>
            <a:br>
              <a:rPr lang="en" sz="2500" dirty="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</a:br>
            <a:r>
              <a:rPr lang="en-US" sz="1400" b="1" smtClean="0">
                <a:solidFill>
                  <a:schemeClr val="tx1"/>
                </a:solidFill>
                <a:latin typeface="Fahkwang" panose="020B0604020202020204" charset="-34"/>
                <a:cs typeface="Fahkwang" panose="020B0604020202020204" charset="-34"/>
              </a:rPr>
              <a:t>Trend Line Across Months</a:t>
            </a:r>
            <a:r>
              <a:rPr lang="en-ZA" sz="2800" b="1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  <a:t/>
            </a:r>
            <a:br>
              <a:rPr lang="en-ZA" sz="2800" b="1" smtClean="0">
                <a:solidFill>
                  <a:schemeClr val="tx2">
                    <a:lumMod val="75000"/>
                  </a:schemeClr>
                </a:solidFill>
                <a:latin typeface="Fahkwang" panose="020B0604020202020204" charset="-34"/>
                <a:cs typeface="Fahkwang" panose="020B0604020202020204" charset="-34"/>
              </a:rPr>
            </a:br>
            <a:endParaRPr sz="2500" dirty="0">
              <a:solidFill>
                <a:schemeClr val="accen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3989144">
            <a:off x="4149596" y="4014223"/>
            <a:ext cx="554546" cy="13161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ass Medi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9CA55"/>
      </a:accent1>
      <a:accent2>
        <a:srgbClr val="EAA62F"/>
      </a:accent2>
      <a:accent3>
        <a:srgbClr val="FA8175"/>
      </a:accent3>
      <a:accent4>
        <a:srgbClr val="5ED1C6"/>
      </a:accent4>
      <a:accent5>
        <a:srgbClr val="3A8799"/>
      </a:accent5>
      <a:accent6>
        <a:srgbClr val="084877"/>
      </a:accent6>
      <a:hlink>
        <a:srgbClr val="FFBDA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</TotalTime>
  <Words>531</Words>
  <Application>Microsoft Office PowerPoint</Application>
  <PresentationFormat>On-screen Show (16:9)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Roboto</vt:lpstr>
      <vt:lpstr>Times New Roman</vt:lpstr>
      <vt:lpstr>Bauhaus 93</vt:lpstr>
      <vt:lpstr>Fira Sans Extra Condensed</vt:lpstr>
      <vt:lpstr>Fira Sans Extra Condensed Medium</vt:lpstr>
      <vt:lpstr>Fahkwang</vt:lpstr>
      <vt:lpstr>Arial</vt:lpstr>
      <vt:lpstr>Fira Sans Extra Condensed SemiBold</vt:lpstr>
      <vt:lpstr>Mass Media Infographics by Slidesgo</vt:lpstr>
      <vt:lpstr>Bright TV   Engaging Audiences with Sports, Music, and Entertainment</vt:lpstr>
      <vt:lpstr>Viewership Insights </vt:lpstr>
      <vt:lpstr>PowerPoint Presentation</vt:lpstr>
      <vt:lpstr>Age Demographics </vt:lpstr>
      <vt:lpstr>Age &amp; Gender Insight</vt:lpstr>
      <vt:lpstr>Viewership by Time</vt:lpstr>
      <vt:lpstr>Most Popular Channels by Audience</vt:lpstr>
      <vt:lpstr>        Trend Line Across Months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TV   Engaging Audiences with Sports, Music, and Entertainment</dc:title>
  <dc:creator>Lihle Ndlovu</dc:creator>
  <cp:lastModifiedBy>Lihle Ndlovu</cp:lastModifiedBy>
  <cp:revision>22</cp:revision>
  <dcterms:modified xsi:type="dcterms:W3CDTF">2025-10-01T19:42:14Z</dcterms:modified>
</cp:coreProperties>
</file>