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Monotype Corsiva" panose="03010101010201010101" pitchFamily="66" charset="0"/>
      <p:italic r:id="rId8"/>
    </p:embeddedFont>
    <p:embeddedFont>
      <p:font typeface="Garet" panose="020B0604020202020204" charset="0"/>
      <p:regular r:id="rId9"/>
    </p:embeddedFont>
    <p:embeddedFont>
      <p:font typeface="Eras Demi ITC" panose="020B0805030504020804" pitchFamily="34" charset="0"/>
      <p:regular r:id="rId10"/>
    </p:embeddedFont>
    <p:embeddedFont>
      <p:font typeface="Open Sans Bold" panose="020B0604020202020204" charset="0"/>
      <p:regular r:id="rId11"/>
    </p:embeddedFont>
    <p:embeddedFont>
      <p:font typeface="Open Sans" panose="020B0604020202020204" charset="0"/>
      <p:regular r:id="rId12"/>
    </p:embeddedFont>
    <p:embeddedFont>
      <p:font typeface="Rogue" panose="020B0604020202020204" charset="0"/>
      <p:regular r:id="rId13"/>
    </p:embeddedFont>
    <p:embeddedFont>
      <p:font typeface="Calibri" panose="020F0502020204030204" pitchFamily="34" charset="0"/>
      <p:regular r:id="rId14"/>
      <p:bold r:id="rId15"/>
      <p:italic r:id="rId16"/>
      <p:boldItalic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5.fntdata"/><Relationship Id="rId17"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9.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font" Target="fonts/font7.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6F3"/>
        </a:solidFill>
        <a:effectLst/>
      </p:bgPr>
    </p:bg>
    <p:spTree>
      <p:nvGrpSpPr>
        <p:cNvPr id="1" name=""/>
        <p:cNvGrpSpPr/>
        <p:nvPr/>
      </p:nvGrpSpPr>
      <p:grpSpPr>
        <a:xfrm>
          <a:off x="0" y="0"/>
          <a:ext cx="0" cy="0"/>
          <a:chOff x="0" y="0"/>
          <a:chExt cx="0" cy="0"/>
        </a:xfrm>
      </p:grpSpPr>
      <p:sp>
        <p:nvSpPr>
          <p:cNvPr id="2" name="TextBox 2"/>
          <p:cNvSpPr txBox="1"/>
          <p:nvPr/>
        </p:nvSpPr>
        <p:spPr>
          <a:xfrm>
            <a:off x="2385738" y="-255491"/>
            <a:ext cx="10263462" cy="7360989"/>
          </a:xfrm>
          <a:prstGeom prst="rect">
            <a:avLst/>
          </a:prstGeom>
        </p:spPr>
        <p:txBody>
          <a:bodyPr wrap="square" lIns="0" tIns="0" rIns="0" bIns="0" rtlCol="0" anchor="t">
            <a:spAutoFit/>
          </a:bodyPr>
          <a:lstStyle/>
          <a:p>
            <a:pPr algn="ctr">
              <a:lnSpc>
                <a:spcPts val="18654"/>
              </a:lnSpc>
            </a:pPr>
            <a:r>
              <a:rPr lang="en-US" sz="9600" dirty="0" smtClean="0">
                <a:solidFill>
                  <a:srgbClr val="000000"/>
                </a:solidFill>
                <a:latin typeface="Monotype Corsiva" panose="03010101010201010101" pitchFamily="66" charset="0"/>
                <a:ea typeface="Rogue"/>
                <a:cs typeface="Rogue"/>
                <a:sym typeface="Rogue"/>
              </a:rPr>
              <a:t>Bright Coffee </a:t>
            </a:r>
            <a:r>
              <a:rPr lang="en-US" sz="9600" dirty="0">
                <a:solidFill>
                  <a:srgbClr val="000000"/>
                </a:solidFill>
                <a:latin typeface="Monotype Corsiva" panose="03010101010201010101" pitchFamily="66" charset="0"/>
                <a:ea typeface="Rogue"/>
                <a:cs typeface="Rogue"/>
                <a:sym typeface="Rogue"/>
              </a:rPr>
              <a:t>Shop Revenue Analysis</a:t>
            </a:r>
          </a:p>
          <a:p>
            <a:pPr algn="ctr">
              <a:lnSpc>
                <a:spcPts val="20012"/>
              </a:lnSpc>
            </a:pPr>
            <a:endParaRPr lang="en-US" sz="19231" dirty="0">
              <a:solidFill>
                <a:srgbClr val="000000"/>
              </a:solidFill>
              <a:latin typeface="Rogue"/>
              <a:ea typeface="Rogue"/>
              <a:cs typeface="Rogue"/>
              <a:sym typeface="Rogue"/>
            </a:endParaRPr>
          </a:p>
        </p:txBody>
      </p:sp>
      <p:sp>
        <p:nvSpPr>
          <p:cNvPr id="3" name="Freeform 3"/>
          <p:cNvSpPr/>
          <p:nvPr/>
        </p:nvSpPr>
        <p:spPr>
          <a:xfrm>
            <a:off x="11723379" y="824403"/>
            <a:ext cx="6209829" cy="9462597"/>
          </a:xfrm>
          <a:custGeom>
            <a:avLst/>
            <a:gdLst/>
            <a:ahLst/>
            <a:cxnLst/>
            <a:rect l="l" t="t" r="r" b="b"/>
            <a:pathLst>
              <a:path w="6209829" h="9462597">
                <a:moveTo>
                  <a:pt x="0" y="0"/>
                </a:moveTo>
                <a:lnTo>
                  <a:pt x="6209829" y="0"/>
                </a:lnTo>
                <a:lnTo>
                  <a:pt x="6209829" y="9462597"/>
                </a:lnTo>
                <a:lnTo>
                  <a:pt x="0" y="9462597"/>
                </a:lnTo>
                <a:lnTo>
                  <a:pt x="0" y="0"/>
                </a:lnTo>
                <a:close/>
              </a:path>
            </a:pathLst>
          </a:custGeom>
          <a:blipFill>
            <a:blip r:embed="rId2"/>
            <a:stretch>
              <a:fillRect/>
            </a:stretch>
          </a:blipFill>
        </p:spPr>
      </p:sp>
      <p:sp>
        <p:nvSpPr>
          <p:cNvPr id="4" name="TextBox 4"/>
          <p:cNvSpPr txBox="1"/>
          <p:nvPr/>
        </p:nvSpPr>
        <p:spPr>
          <a:xfrm>
            <a:off x="4395060" y="7104724"/>
            <a:ext cx="6572629" cy="787269"/>
          </a:xfrm>
          <a:prstGeom prst="rect">
            <a:avLst/>
          </a:prstGeom>
        </p:spPr>
        <p:txBody>
          <a:bodyPr lIns="0" tIns="0" rIns="0" bIns="0" rtlCol="0" anchor="t">
            <a:spAutoFit/>
          </a:bodyPr>
          <a:lstStyle/>
          <a:p>
            <a:pPr algn="ctr">
              <a:lnSpc>
                <a:spcPts val="6409"/>
              </a:lnSpc>
            </a:pPr>
            <a:r>
              <a:rPr lang="en-US" sz="4578" spc="50" dirty="0">
                <a:solidFill>
                  <a:srgbClr val="000000"/>
                </a:solidFill>
                <a:latin typeface="Eras Demi ITC" panose="020B0805030504020804" pitchFamily="34" charset="0"/>
                <a:ea typeface="Garet"/>
                <a:cs typeface="Garet"/>
                <a:sym typeface="Garet"/>
              </a:rPr>
              <a:t>Presentation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6F3"/>
        </a:solidFill>
        <a:effectLst/>
      </p:bgPr>
    </p:bg>
    <p:spTree>
      <p:nvGrpSpPr>
        <p:cNvPr id="1" name=""/>
        <p:cNvGrpSpPr/>
        <p:nvPr/>
      </p:nvGrpSpPr>
      <p:grpSpPr>
        <a:xfrm>
          <a:off x="0" y="0"/>
          <a:ext cx="0" cy="0"/>
          <a:chOff x="0" y="0"/>
          <a:chExt cx="0" cy="0"/>
        </a:xfrm>
      </p:grpSpPr>
      <p:sp>
        <p:nvSpPr>
          <p:cNvPr id="2" name="Freeform 2"/>
          <p:cNvSpPr/>
          <p:nvPr/>
        </p:nvSpPr>
        <p:spPr>
          <a:xfrm>
            <a:off x="502453" y="3001038"/>
            <a:ext cx="9326813" cy="6786424"/>
          </a:xfrm>
          <a:custGeom>
            <a:avLst/>
            <a:gdLst/>
            <a:ahLst/>
            <a:cxnLst/>
            <a:rect l="l" t="t" r="r" b="b"/>
            <a:pathLst>
              <a:path w="9326813" h="6786424">
                <a:moveTo>
                  <a:pt x="0" y="0"/>
                </a:moveTo>
                <a:lnTo>
                  <a:pt x="9326813" y="0"/>
                </a:lnTo>
                <a:lnTo>
                  <a:pt x="9326813" y="6786424"/>
                </a:lnTo>
                <a:lnTo>
                  <a:pt x="0" y="6786424"/>
                </a:lnTo>
                <a:lnTo>
                  <a:pt x="0" y="0"/>
                </a:lnTo>
                <a:close/>
              </a:path>
            </a:pathLst>
          </a:custGeom>
          <a:blipFill>
            <a:blip r:embed="rId2"/>
            <a:stretch>
              <a:fillRect l="-1604" t="-1240" r="-1604"/>
            </a:stretch>
          </a:blipFill>
        </p:spPr>
      </p:sp>
      <p:sp>
        <p:nvSpPr>
          <p:cNvPr id="3" name="TextBox 3"/>
          <p:cNvSpPr txBox="1"/>
          <p:nvPr/>
        </p:nvSpPr>
        <p:spPr>
          <a:xfrm>
            <a:off x="4998879" y="386800"/>
            <a:ext cx="8290242" cy="1487587"/>
          </a:xfrm>
          <a:prstGeom prst="rect">
            <a:avLst/>
          </a:prstGeom>
        </p:spPr>
        <p:txBody>
          <a:bodyPr lIns="0" tIns="0" rIns="0" bIns="0" rtlCol="0" anchor="t">
            <a:spAutoFit/>
          </a:bodyPr>
          <a:lstStyle/>
          <a:p>
            <a:pPr algn="ctr">
              <a:lnSpc>
                <a:spcPts val="5764"/>
              </a:lnSpc>
            </a:pPr>
            <a:r>
              <a:rPr lang="en-US" sz="5943" b="1" spc="65" dirty="0">
                <a:solidFill>
                  <a:srgbClr val="000000"/>
                </a:solidFill>
                <a:latin typeface="Open Sans Bold"/>
                <a:ea typeface="Open Sans Bold"/>
                <a:cs typeface="Open Sans Bold"/>
                <a:sym typeface="Open Sans Bold"/>
              </a:rPr>
              <a:t>Total Revenue: </a:t>
            </a:r>
            <a:endParaRPr lang="en-US" sz="5943" b="1" spc="65" dirty="0" smtClean="0">
              <a:solidFill>
                <a:srgbClr val="000000"/>
              </a:solidFill>
              <a:latin typeface="Open Sans Bold"/>
              <a:ea typeface="Open Sans Bold"/>
              <a:cs typeface="Open Sans Bold"/>
              <a:sym typeface="Open Sans Bold"/>
            </a:endParaRPr>
          </a:p>
          <a:p>
            <a:pPr algn="ctr">
              <a:lnSpc>
                <a:spcPts val="5764"/>
              </a:lnSpc>
            </a:pPr>
            <a:r>
              <a:rPr lang="en-ZA" b="1" dirty="0" smtClean="0"/>
              <a:t> </a:t>
            </a:r>
            <a:r>
              <a:rPr lang="en-ZA" sz="4000" b="1" dirty="0"/>
              <a:t>R 706 665,00 </a:t>
            </a:r>
            <a:endParaRPr lang="en-US" sz="4000" b="1" spc="65" dirty="0">
              <a:solidFill>
                <a:srgbClr val="000000"/>
              </a:solidFill>
              <a:latin typeface="Open Sans Bold"/>
              <a:ea typeface="Open Sans Bold"/>
              <a:cs typeface="Open Sans Bold"/>
              <a:sym typeface="Open Sans Bold"/>
            </a:endParaRPr>
          </a:p>
        </p:txBody>
      </p:sp>
      <p:sp>
        <p:nvSpPr>
          <p:cNvPr id="4" name="Freeform 4"/>
          <p:cNvSpPr/>
          <p:nvPr/>
        </p:nvSpPr>
        <p:spPr>
          <a:xfrm>
            <a:off x="10289723" y="3001038"/>
            <a:ext cx="7575042" cy="6563876"/>
          </a:xfrm>
          <a:custGeom>
            <a:avLst/>
            <a:gdLst/>
            <a:ahLst/>
            <a:cxnLst/>
            <a:rect l="l" t="t" r="r" b="b"/>
            <a:pathLst>
              <a:path w="7575042" h="6786424">
                <a:moveTo>
                  <a:pt x="0" y="0"/>
                </a:moveTo>
                <a:lnTo>
                  <a:pt x="7575043" y="0"/>
                </a:lnTo>
                <a:lnTo>
                  <a:pt x="7575043" y="6786424"/>
                </a:lnTo>
                <a:lnTo>
                  <a:pt x="0" y="6786424"/>
                </a:lnTo>
                <a:lnTo>
                  <a:pt x="0" y="0"/>
                </a:lnTo>
                <a:close/>
              </a:path>
            </a:pathLst>
          </a:custGeom>
          <a:blipFill>
            <a:blip r:embed="rId3"/>
            <a:stretch>
              <a:fillRect l="-10101" t="-3592" r="-14928" b="-1077"/>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EF6F3"/>
        </a:solidFill>
        <a:effectLst/>
      </p:bgPr>
    </p:bg>
    <p:spTree>
      <p:nvGrpSpPr>
        <p:cNvPr id="1" name=""/>
        <p:cNvGrpSpPr/>
        <p:nvPr/>
      </p:nvGrpSpPr>
      <p:grpSpPr>
        <a:xfrm>
          <a:off x="0" y="0"/>
          <a:ext cx="0" cy="0"/>
          <a:chOff x="0" y="0"/>
          <a:chExt cx="0" cy="0"/>
        </a:xfrm>
      </p:grpSpPr>
      <p:sp>
        <p:nvSpPr>
          <p:cNvPr id="2" name="TextBox 2"/>
          <p:cNvSpPr txBox="1"/>
          <p:nvPr/>
        </p:nvSpPr>
        <p:spPr>
          <a:xfrm>
            <a:off x="5871030" y="1042209"/>
            <a:ext cx="6545941" cy="898131"/>
          </a:xfrm>
          <a:prstGeom prst="rect">
            <a:avLst/>
          </a:prstGeom>
        </p:spPr>
        <p:txBody>
          <a:bodyPr lIns="0" tIns="0" rIns="0" bIns="0" rtlCol="0" anchor="t">
            <a:spAutoFit/>
          </a:bodyPr>
          <a:lstStyle/>
          <a:p>
            <a:pPr algn="ctr">
              <a:lnSpc>
                <a:spcPts val="6641"/>
              </a:lnSpc>
            </a:pPr>
            <a:r>
              <a:rPr lang="en-US" sz="6846" b="1" dirty="0">
                <a:solidFill>
                  <a:srgbClr val="000000"/>
                </a:solidFill>
                <a:latin typeface="Monotype Corsiva" panose="03010101010201010101" pitchFamily="66" charset="0"/>
                <a:ea typeface="Rogue"/>
                <a:cs typeface="Rogue"/>
                <a:sym typeface="Rogue"/>
              </a:rPr>
              <a:t>Analysis</a:t>
            </a:r>
          </a:p>
        </p:txBody>
      </p:sp>
      <p:grpSp>
        <p:nvGrpSpPr>
          <p:cNvPr id="3" name="Group 3"/>
          <p:cNvGrpSpPr/>
          <p:nvPr/>
        </p:nvGrpSpPr>
        <p:grpSpPr>
          <a:xfrm>
            <a:off x="2333749" y="2840831"/>
            <a:ext cx="13764019" cy="5686969"/>
            <a:chOff x="0" y="0"/>
            <a:chExt cx="3625091" cy="1497803"/>
          </a:xfrm>
        </p:grpSpPr>
        <p:sp>
          <p:nvSpPr>
            <p:cNvPr id="4" name="Freeform 4"/>
            <p:cNvSpPr/>
            <p:nvPr/>
          </p:nvSpPr>
          <p:spPr>
            <a:xfrm>
              <a:off x="0" y="0"/>
              <a:ext cx="3625091" cy="1497803"/>
            </a:xfrm>
            <a:custGeom>
              <a:avLst/>
              <a:gdLst/>
              <a:ahLst/>
              <a:cxnLst/>
              <a:rect l="l" t="t" r="r" b="b"/>
              <a:pathLst>
                <a:path w="3625091" h="1497803">
                  <a:moveTo>
                    <a:pt x="28475" y="0"/>
                  </a:moveTo>
                  <a:lnTo>
                    <a:pt x="3596616" y="0"/>
                  </a:lnTo>
                  <a:cubicBezTo>
                    <a:pt x="3612342" y="0"/>
                    <a:pt x="3625091" y="12749"/>
                    <a:pt x="3625091" y="28475"/>
                  </a:cubicBezTo>
                  <a:lnTo>
                    <a:pt x="3625091" y="1469327"/>
                  </a:lnTo>
                  <a:cubicBezTo>
                    <a:pt x="3625091" y="1476880"/>
                    <a:pt x="3622091" y="1484122"/>
                    <a:pt x="3616751" y="1489462"/>
                  </a:cubicBezTo>
                  <a:cubicBezTo>
                    <a:pt x="3611411" y="1494803"/>
                    <a:pt x="3604168" y="1497803"/>
                    <a:pt x="3596616" y="1497803"/>
                  </a:cubicBezTo>
                  <a:lnTo>
                    <a:pt x="28475" y="1497803"/>
                  </a:lnTo>
                  <a:cubicBezTo>
                    <a:pt x="20923" y="1497803"/>
                    <a:pt x="13680" y="1494803"/>
                    <a:pt x="8340" y="1489462"/>
                  </a:cubicBezTo>
                  <a:cubicBezTo>
                    <a:pt x="3000" y="1484122"/>
                    <a:pt x="0" y="1476880"/>
                    <a:pt x="0" y="1469327"/>
                  </a:cubicBezTo>
                  <a:lnTo>
                    <a:pt x="0" y="28475"/>
                  </a:lnTo>
                  <a:cubicBezTo>
                    <a:pt x="0" y="20923"/>
                    <a:pt x="3000" y="13680"/>
                    <a:pt x="8340" y="8340"/>
                  </a:cubicBezTo>
                  <a:cubicBezTo>
                    <a:pt x="13680" y="3000"/>
                    <a:pt x="20923" y="0"/>
                    <a:pt x="28475" y="0"/>
                  </a:cubicBezTo>
                  <a:close/>
                </a:path>
              </a:pathLst>
            </a:custGeom>
            <a:solidFill>
              <a:srgbClr val="FEF6F3"/>
            </a:solidFill>
          </p:spPr>
        </p:sp>
        <p:sp>
          <p:nvSpPr>
            <p:cNvPr id="5" name="TextBox 5"/>
            <p:cNvSpPr txBox="1"/>
            <p:nvPr/>
          </p:nvSpPr>
          <p:spPr>
            <a:xfrm>
              <a:off x="0" y="-38100"/>
              <a:ext cx="3625091" cy="1535903"/>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2333749" y="2036911"/>
            <a:ext cx="13230988" cy="1691288"/>
          </a:xfrm>
          <a:prstGeom prst="rect">
            <a:avLst/>
          </a:prstGeom>
        </p:spPr>
        <p:txBody>
          <a:bodyPr lIns="0" tIns="0" rIns="0" bIns="0" rtlCol="0" anchor="t">
            <a:spAutoFit/>
          </a:bodyPr>
          <a:lstStyle/>
          <a:p>
            <a:pPr marL="521151" lvl="1" indent="-260575" algn="just">
              <a:lnSpc>
                <a:spcPts val="3379"/>
              </a:lnSpc>
              <a:buFont typeface="Arial"/>
              <a:buChar char="•"/>
            </a:pPr>
            <a:r>
              <a:rPr lang="en-US" sz="2413" spc="26" dirty="0">
                <a:solidFill>
                  <a:srgbClr val="000000"/>
                </a:solidFill>
                <a:latin typeface="Open Sans"/>
                <a:ea typeface="Open Sans"/>
                <a:cs typeface="Open Sans"/>
                <a:sym typeface="Open Sans"/>
              </a:rPr>
              <a:t>Revenue is evenly distributed across locations, shows consistent performance across all areas. </a:t>
            </a:r>
          </a:p>
          <a:p>
            <a:pPr marL="521151" lvl="1" indent="-260575" algn="just">
              <a:lnSpc>
                <a:spcPts val="3379"/>
              </a:lnSpc>
              <a:buFont typeface="Arial"/>
              <a:buChar char="•"/>
            </a:pPr>
            <a:r>
              <a:rPr lang="en-US" sz="2413" spc="26" dirty="0">
                <a:solidFill>
                  <a:srgbClr val="000000"/>
                </a:solidFill>
                <a:latin typeface="Open Sans"/>
                <a:ea typeface="Open Sans"/>
                <a:cs typeface="Open Sans"/>
                <a:sym typeface="Open Sans"/>
              </a:rPr>
              <a:t>All three locations have their highest revenue in the morning. Nighttime performs</a:t>
            </a:r>
          </a:p>
          <a:p>
            <a:pPr algn="just">
              <a:lnSpc>
                <a:spcPts val="3379"/>
              </a:lnSpc>
            </a:pPr>
            <a:r>
              <a:rPr lang="en-US" sz="2413" spc="26" dirty="0">
                <a:solidFill>
                  <a:srgbClr val="000000"/>
                </a:solidFill>
                <a:latin typeface="Open Sans"/>
                <a:ea typeface="Open Sans"/>
                <a:cs typeface="Open Sans"/>
                <a:sym typeface="Open Sans"/>
              </a:rPr>
              <a:t>       the worst, Lower Manhattan with extremely low night revenue</a:t>
            </a:r>
          </a:p>
        </p:txBody>
      </p:sp>
      <p:sp>
        <p:nvSpPr>
          <p:cNvPr id="7" name="TextBox 7"/>
          <p:cNvSpPr txBox="1"/>
          <p:nvPr/>
        </p:nvSpPr>
        <p:spPr>
          <a:xfrm>
            <a:off x="2333749" y="3835752"/>
            <a:ext cx="13230988" cy="1307748"/>
          </a:xfrm>
          <a:prstGeom prst="rect">
            <a:avLst/>
          </a:prstGeom>
        </p:spPr>
        <p:txBody>
          <a:bodyPr lIns="0" tIns="0" rIns="0" bIns="0" rtlCol="0" anchor="t">
            <a:spAutoFit/>
          </a:bodyPr>
          <a:lstStyle/>
          <a:p>
            <a:pPr marL="542740" lvl="1" indent="-271370" algn="l">
              <a:lnSpc>
                <a:spcPts val="3519"/>
              </a:lnSpc>
              <a:buFont typeface="Arial"/>
              <a:buChar char="•"/>
            </a:pPr>
            <a:r>
              <a:rPr lang="en-US" sz="2513" spc="27" dirty="0">
                <a:solidFill>
                  <a:srgbClr val="000000"/>
                </a:solidFill>
                <a:latin typeface="Open Sans"/>
                <a:ea typeface="Open Sans"/>
                <a:cs typeface="Open Sans"/>
                <a:sym typeface="Open Sans"/>
              </a:rPr>
              <a:t>Morning is clearly the most profitable period, contributing more than half of total revenue.</a:t>
            </a:r>
          </a:p>
          <a:p>
            <a:pPr marL="542740" lvl="1" indent="-271370" algn="l">
              <a:lnSpc>
                <a:spcPts val="3519"/>
              </a:lnSpc>
              <a:buFont typeface="Arial"/>
              <a:buChar char="•"/>
            </a:pPr>
            <a:r>
              <a:rPr lang="en-US" sz="2513" spc="27" dirty="0">
                <a:solidFill>
                  <a:srgbClr val="000000"/>
                </a:solidFill>
                <a:latin typeface="Open Sans"/>
                <a:ea typeface="Open Sans"/>
                <a:cs typeface="Open Sans"/>
                <a:sym typeface="Open Sans"/>
              </a:rPr>
              <a:t>Afternoon and Evening contribute moderately.</a:t>
            </a:r>
          </a:p>
        </p:txBody>
      </p:sp>
      <p:sp>
        <p:nvSpPr>
          <p:cNvPr id="8" name="TextBox 8"/>
          <p:cNvSpPr txBox="1"/>
          <p:nvPr/>
        </p:nvSpPr>
        <p:spPr>
          <a:xfrm>
            <a:off x="2333749" y="5431830"/>
            <a:ext cx="13230988" cy="869598"/>
          </a:xfrm>
          <a:prstGeom prst="rect">
            <a:avLst/>
          </a:prstGeom>
        </p:spPr>
        <p:txBody>
          <a:bodyPr lIns="0" tIns="0" rIns="0" bIns="0" rtlCol="0" anchor="t">
            <a:spAutoFit/>
          </a:bodyPr>
          <a:lstStyle/>
          <a:p>
            <a:pPr marL="542740" lvl="1" indent="-271370" algn="l">
              <a:lnSpc>
                <a:spcPts val="3519"/>
              </a:lnSpc>
              <a:buFont typeface="Arial"/>
              <a:buChar char="•"/>
            </a:pPr>
            <a:r>
              <a:rPr lang="en-US" sz="2513" spc="27">
                <a:solidFill>
                  <a:srgbClr val="000000"/>
                </a:solidFill>
                <a:latin typeface="Open Sans"/>
                <a:ea typeface="Open Sans"/>
                <a:cs typeface="Open Sans"/>
                <a:sym typeface="Open Sans"/>
              </a:rPr>
              <a:t>Highest earning location: Hell’s Kitchen, Lowest earning location: Lower Manhattan </a:t>
            </a:r>
          </a:p>
          <a:p>
            <a:pPr algn="l">
              <a:lnSpc>
                <a:spcPts val="3519"/>
              </a:lnSpc>
            </a:pPr>
            <a:endParaRPr lang="en-US" sz="2513" spc="27">
              <a:solidFill>
                <a:srgbClr val="000000"/>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EF6F3"/>
        </a:solidFill>
        <a:effectLst/>
      </p:bgPr>
    </p:bg>
    <p:spTree>
      <p:nvGrpSpPr>
        <p:cNvPr id="1" name=""/>
        <p:cNvGrpSpPr/>
        <p:nvPr/>
      </p:nvGrpSpPr>
      <p:grpSpPr>
        <a:xfrm>
          <a:off x="0" y="0"/>
          <a:ext cx="0" cy="0"/>
          <a:chOff x="0" y="0"/>
          <a:chExt cx="0" cy="0"/>
        </a:xfrm>
      </p:grpSpPr>
      <p:sp>
        <p:nvSpPr>
          <p:cNvPr id="3" name="TextBox 3"/>
          <p:cNvSpPr txBox="1"/>
          <p:nvPr/>
        </p:nvSpPr>
        <p:spPr>
          <a:xfrm>
            <a:off x="1857449" y="7856896"/>
            <a:ext cx="13230988" cy="1098833"/>
          </a:xfrm>
          <a:prstGeom prst="rect">
            <a:avLst/>
          </a:prstGeom>
        </p:spPr>
        <p:txBody>
          <a:bodyPr lIns="0" tIns="0" rIns="0" bIns="0" rtlCol="0" anchor="t">
            <a:spAutoFit/>
          </a:bodyPr>
          <a:lstStyle/>
          <a:p>
            <a:pPr algn="l">
              <a:lnSpc>
                <a:spcPts val="2959"/>
              </a:lnSpc>
            </a:pPr>
            <a:r>
              <a:rPr lang="en-US" sz="2113" spc="23">
                <a:solidFill>
                  <a:srgbClr val="FEF6F3"/>
                </a:solidFill>
                <a:latin typeface="Garet"/>
                <a:ea typeface="Garet"/>
                <a:cs typeface="Garet"/>
                <a:sym typeface="Garet"/>
              </a:rPr>
              <a:t>Morning is clearly the most profitable period, contributing more than half of total revenue.</a:t>
            </a:r>
          </a:p>
          <a:p>
            <a:pPr algn="l">
              <a:lnSpc>
                <a:spcPts val="2959"/>
              </a:lnSpc>
            </a:pPr>
            <a:r>
              <a:rPr lang="en-US" sz="2113" spc="23">
                <a:solidFill>
                  <a:srgbClr val="FEF6F3"/>
                </a:solidFill>
                <a:latin typeface="Garet"/>
                <a:ea typeface="Garet"/>
                <a:cs typeface="Garet"/>
                <a:sym typeface="Garet"/>
              </a:rPr>
              <a:t>Afternoon and Evening contribute moderately.</a:t>
            </a:r>
          </a:p>
          <a:p>
            <a:pPr algn="l">
              <a:lnSpc>
                <a:spcPts val="2959"/>
              </a:lnSpc>
            </a:pPr>
            <a:r>
              <a:rPr lang="en-US" sz="2113" spc="23">
                <a:solidFill>
                  <a:srgbClr val="FEF6F3"/>
                </a:solidFill>
                <a:latin typeface="Garet"/>
                <a:ea typeface="Garet"/>
                <a:cs typeface="Garet"/>
                <a:sym typeface="Garet"/>
              </a:rPr>
              <a:t>Night is consistently the lowest performer.</a:t>
            </a:r>
          </a:p>
        </p:txBody>
      </p:sp>
      <p:grpSp>
        <p:nvGrpSpPr>
          <p:cNvPr id="4" name="Group 4"/>
          <p:cNvGrpSpPr/>
          <p:nvPr/>
        </p:nvGrpSpPr>
        <p:grpSpPr>
          <a:xfrm>
            <a:off x="1857449" y="7409763"/>
            <a:ext cx="15401851" cy="2385090"/>
            <a:chOff x="0" y="0"/>
            <a:chExt cx="4056454" cy="628172"/>
          </a:xfrm>
        </p:grpSpPr>
        <p:sp>
          <p:nvSpPr>
            <p:cNvPr id="5" name="Freeform 5"/>
            <p:cNvSpPr/>
            <p:nvPr/>
          </p:nvSpPr>
          <p:spPr>
            <a:xfrm>
              <a:off x="0" y="0"/>
              <a:ext cx="4056454" cy="628172"/>
            </a:xfrm>
            <a:custGeom>
              <a:avLst/>
              <a:gdLst/>
              <a:ahLst/>
              <a:cxnLst/>
              <a:rect l="l" t="t" r="r" b="b"/>
              <a:pathLst>
                <a:path w="4056454" h="628172">
                  <a:moveTo>
                    <a:pt x="25447" y="0"/>
                  </a:moveTo>
                  <a:lnTo>
                    <a:pt x="4031007" y="0"/>
                  </a:lnTo>
                  <a:cubicBezTo>
                    <a:pt x="4045061" y="0"/>
                    <a:pt x="4056454" y="11393"/>
                    <a:pt x="4056454" y="25447"/>
                  </a:cubicBezTo>
                  <a:lnTo>
                    <a:pt x="4056454" y="602725"/>
                  </a:lnTo>
                  <a:cubicBezTo>
                    <a:pt x="4056454" y="616779"/>
                    <a:pt x="4045061" y="628172"/>
                    <a:pt x="4031007" y="628172"/>
                  </a:cubicBezTo>
                  <a:lnTo>
                    <a:pt x="25447" y="628172"/>
                  </a:lnTo>
                  <a:cubicBezTo>
                    <a:pt x="11393" y="628172"/>
                    <a:pt x="0" y="616779"/>
                    <a:pt x="0" y="602725"/>
                  </a:cubicBezTo>
                  <a:lnTo>
                    <a:pt x="0" y="25447"/>
                  </a:lnTo>
                  <a:cubicBezTo>
                    <a:pt x="0" y="11393"/>
                    <a:pt x="11393" y="0"/>
                    <a:pt x="25447" y="0"/>
                  </a:cubicBezTo>
                  <a:close/>
                </a:path>
              </a:pathLst>
            </a:custGeom>
            <a:solidFill>
              <a:srgbClr val="FEF6F3"/>
            </a:solidFill>
          </p:spPr>
        </p:sp>
        <p:sp>
          <p:nvSpPr>
            <p:cNvPr id="6" name="TextBox 6"/>
            <p:cNvSpPr txBox="1"/>
            <p:nvPr/>
          </p:nvSpPr>
          <p:spPr>
            <a:xfrm>
              <a:off x="0" y="-57150"/>
              <a:ext cx="4056454" cy="685322"/>
            </a:xfrm>
            <a:prstGeom prst="rect">
              <a:avLst/>
            </a:prstGeom>
          </p:spPr>
          <p:txBody>
            <a:bodyPr lIns="50800" tIns="50800" rIns="50800" bIns="50800" rtlCol="0" anchor="ctr"/>
            <a:lstStyle/>
            <a:p>
              <a:pPr algn="l">
                <a:lnSpc>
                  <a:spcPts val="4479"/>
                </a:lnSpc>
                <a:spcBef>
                  <a:spcPct val="0"/>
                </a:spcBef>
              </a:pPr>
              <a:r>
                <a:rPr lang="en-US" sz="2800" dirty="0">
                  <a:solidFill>
                    <a:srgbClr val="000000"/>
                  </a:solidFill>
                  <a:latin typeface="Open Sans"/>
                  <a:ea typeface="Open Sans"/>
                  <a:cs typeface="Open Sans"/>
                  <a:sym typeface="Open Sans"/>
                </a:rPr>
                <a:t>After a small drop in February, revenue steadily grows month by month. May and June are particularly strong performers. This could indicate seasonality change, increased marketing, or better customer engagement in later months.</a:t>
              </a:r>
            </a:p>
          </p:txBody>
        </p:sp>
      </p:grpSp>
      <p:pic>
        <p:nvPicPr>
          <p:cNvPr id="7" name="Picture 6"/>
          <p:cNvPicPr>
            <a:picLocks noChangeAspect="1"/>
          </p:cNvPicPr>
          <p:nvPr/>
        </p:nvPicPr>
        <p:blipFill>
          <a:blip r:embed="rId2"/>
          <a:stretch>
            <a:fillRect/>
          </a:stretch>
        </p:blipFill>
        <p:spPr>
          <a:xfrm>
            <a:off x="4662943" y="1028700"/>
            <a:ext cx="7620000" cy="53249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EF6F3"/>
        </a:solidFill>
        <a:effectLst/>
      </p:bgPr>
    </p:bg>
    <p:spTree>
      <p:nvGrpSpPr>
        <p:cNvPr id="1" name=""/>
        <p:cNvGrpSpPr/>
        <p:nvPr/>
      </p:nvGrpSpPr>
      <p:grpSpPr>
        <a:xfrm>
          <a:off x="0" y="0"/>
          <a:ext cx="0" cy="0"/>
          <a:chOff x="0" y="0"/>
          <a:chExt cx="0" cy="0"/>
        </a:xfrm>
      </p:grpSpPr>
      <p:sp>
        <p:nvSpPr>
          <p:cNvPr id="2" name="TextBox 2"/>
          <p:cNvSpPr txBox="1"/>
          <p:nvPr/>
        </p:nvSpPr>
        <p:spPr>
          <a:xfrm>
            <a:off x="5871030" y="437201"/>
            <a:ext cx="6545941" cy="898131"/>
          </a:xfrm>
          <a:prstGeom prst="rect">
            <a:avLst/>
          </a:prstGeom>
        </p:spPr>
        <p:txBody>
          <a:bodyPr lIns="0" tIns="0" rIns="0" bIns="0" rtlCol="0" anchor="t">
            <a:spAutoFit/>
          </a:bodyPr>
          <a:lstStyle/>
          <a:p>
            <a:pPr algn="ctr">
              <a:lnSpc>
                <a:spcPts val="6641"/>
              </a:lnSpc>
            </a:pPr>
            <a:r>
              <a:rPr lang="en-US" sz="6846" b="1" dirty="0">
                <a:solidFill>
                  <a:srgbClr val="000000"/>
                </a:solidFill>
                <a:latin typeface="Monotype Corsiva" panose="03010101010201010101" pitchFamily="66" charset="0"/>
                <a:ea typeface="Rogue"/>
                <a:cs typeface="Rogue"/>
                <a:sym typeface="Rogue"/>
              </a:rPr>
              <a:t>Conclusion</a:t>
            </a:r>
          </a:p>
        </p:txBody>
      </p:sp>
      <p:sp>
        <p:nvSpPr>
          <p:cNvPr id="6" name="TextBox 6"/>
          <p:cNvSpPr txBox="1"/>
          <p:nvPr/>
        </p:nvSpPr>
        <p:spPr>
          <a:xfrm>
            <a:off x="1159014" y="1854807"/>
            <a:ext cx="17128986" cy="1698700"/>
          </a:xfrm>
          <a:prstGeom prst="rect">
            <a:avLst/>
          </a:prstGeom>
        </p:spPr>
        <p:txBody>
          <a:bodyPr lIns="0" tIns="0" rIns="0" bIns="0" rtlCol="0" anchor="t">
            <a:spAutoFit/>
          </a:bodyPr>
          <a:lstStyle/>
          <a:p>
            <a:pPr algn="l">
              <a:lnSpc>
                <a:spcPts val="4545"/>
              </a:lnSpc>
              <a:spcBef>
                <a:spcPct val="0"/>
              </a:spcBef>
            </a:pPr>
            <a:r>
              <a:rPr lang="en-US" sz="2800" dirty="0">
                <a:solidFill>
                  <a:srgbClr val="000000"/>
                </a:solidFill>
                <a:latin typeface="Open Sans"/>
                <a:ea typeface="Open Sans"/>
                <a:cs typeface="Open Sans"/>
                <a:sym typeface="Open Sans"/>
              </a:rPr>
              <a:t>The business is heavily dependent on morning traffic. This could indicate People traveling to work or school, customers may have morning habits like picking up breakfast or grabbing coffee. Quick Service in the mornings and shop near transit hubs.</a:t>
            </a:r>
          </a:p>
        </p:txBody>
      </p:sp>
      <p:sp>
        <p:nvSpPr>
          <p:cNvPr id="7" name="TextBox 7"/>
          <p:cNvSpPr txBox="1"/>
          <p:nvPr/>
        </p:nvSpPr>
        <p:spPr>
          <a:xfrm>
            <a:off x="3099981" y="3638811"/>
            <a:ext cx="12088037" cy="773289"/>
          </a:xfrm>
          <a:prstGeom prst="rect">
            <a:avLst/>
          </a:prstGeom>
        </p:spPr>
        <p:txBody>
          <a:bodyPr lIns="0" tIns="0" rIns="0" bIns="0" rtlCol="0" anchor="t">
            <a:spAutoFit/>
          </a:bodyPr>
          <a:lstStyle/>
          <a:p>
            <a:pPr algn="ctr">
              <a:lnSpc>
                <a:spcPts val="5420"/>
              </a:lnSpc>
            </a:pPr>
            <a:r>
              <a:rPr lang="en-US" sz="6600" b="1" dirty="0">
                <a:solidFill>
                  <a:srgbClr val="000000"/>
                </a:solidFill>
                <a:latin typeface="Monotype Corsiva" panose="03010101010201010101" pitchFamily="66" charset="0"/>
                <a:ea typeface="Rogue"/>
                <a:cs typeface="Rogue"/>
                <a:sym typeface="Rogue"/>
              </a:rPr>
              <a:t>Recommendations</a:t>
            </a:r>
          </a:p>
        </p:txBody>
      </p:sp>
      <p:sp>
        <p:nvSpPr>
          <p:cNvPr id="8" name="TextBox 8"/>
          <p:cNvSpPr txBox="1"/>
          <p:nvPr/>
        </p:nvSpPr>
        <p:spPr>
          <a:xfrm>
            <a:off x="1159014" y="4487421"/>
            <a:ext cx="17128986" cy="2841700"/>
          </a:xfrm>
          <a:prstGeom prst="rect">
            <a:avLst/>
          </a:prstGeom>
        </p:spPr>
        <p:txBody>
          <a:bodyPr lIns="0" tIns="0" rIns="0" bIns="0" rtlCol="0" anchor="t">
            <a:spAutoFit/>
          </a:bodyPr>
          <a:lstStyle/>
          <a:p>
            <a:pPr algn="l">
              <a:lnSpc>
                <a:spcPts val="4545"/>
              </a:lnSpc>
              <a:spcBef>
                <a:spcPct val="0"/>
              </a:spcBef>
            </a:pPr>
            <a:r>
              <a:rPr lang="en-US" sz="2800" dirty="0">
                <a:solidFill>
                  <a:srgbClr val="000000"/>
                </a:solidFill>
                <a:latin typeface="Open Sans"/>
                <a:ea typeface="Open Sans"/>
                <a:cs typeface="Open Sans"/>
                <a:sym typeface="Open Sans"/>
              </a:rPr>
              <a:t>The business should Invest more in morning promotions &amp; product variety. Introduce loyalty programs for morning customers to keep up the sales. Balance staff allocation in the morning to ensure fast service and maximize sales.</a:t>
            </a:r>
          </a:p>
          <a:p>
            <a:pPr algn="l">
              <a:lnSpc>
                <a:spcPts val="4545"/>
              </a:lnSpc>
              <a:spcBef>
                <a:spcPct val="0"/>
              </a:spcBef>
            </a:pPr>
            <a:endParaRPr lang="en-US" sz="2800" dirty="0">
              <a:solidFill>
                <a:srgbClr val="000000"/>
              </a:solidFill>
              <a:latin typeface="Open Sans"/>
              <a:ea typeface="Open Sans"/>
              <a:cs typeface="Open Sans"/>
              <a:sym typeface="Open Sans"/>
            </a:endParaRPr>
          </a:p>
          <a:p>
            <a:pPr algn="ctr">
              <a:lnSpc>
                <a:spcPts val="4545"/>
              </a:lnSpc>
              <a:spcBef>
                <a:spcPct val="0"/>
              </a:spcBef>
            </a:pPr>
            <a:endParaRPr lang="en-US" sz="3247" dirty="0">
              <a:solidFill>
                <a:srgbClr val="000000"/>
              </a:solidFill>
              <a:latin typeface="Open Sans"/>
              <a:ea typeface="Open Sans"/>
              <a:cs typeface="Open Sans"/>
              <a:sym typeface="Open Sans"/>
            </a:endParaRPr>
          </a:p>
        </p:txBody>
      </p:sp>
      <p:sp>
        <p:nvSpPr>
          <p:cNvPr id="9" name="TextBox 9"/>
          <p:cNvSpPr txBox="1"/>
          <p:nvPr/>
        </p:nvSpPr>
        <p:spPr>
          <a:xfrm>
            <a:off x="1159014" y="6991562"/>
            <a:ext cx="17128986" cy="1154162"/>
          </a:xfrm>
          <a:prstGeom prst="rect">
            <a:avLst/>
          </a:prstGeom>
        </p:spPr>
        <p:txBody>
          <a:bodyPr wrap="square" lIns="0" tIns="0" rIns="0" bIns="0" rtlCol="0" anchor="t">
            <a:spAutoFit/>
          </a:bodyPr>
          <a:lstStyle/>
          <a:p>
            <a:pPr algn="l">
              <a:lnSpc>
                <a:spcPts val="4494"/>
              </a:lnSpc>
              <a:spcBef>
                <a:spcPct val="0"/>
              </a:spcBef>
            </a:pPr>
            <a:r>
              <a:rPr lang="en-US" sz="2800" dirty="0">
                <a:solidFill>
                  <a:srgbClr val="000000"/>
                </a:solidFill>
                <a:latin typeface="Open Sans"/>
                <a:ea typeface="Open Sans"/>
                <a:cs typeface="Open Sans"/>
                <a:sym typeface="Open Sans"/>
              </a:rPr>
              <a:t>As for night try exploring strategies to boost evening/night sales (happy hour, discounts, events). Investigate the low night revenue. If it’s operational, consider extending hours</a:t>
            </a:r>
            <a:r>
              <a:rPr lang="en-US" sz="3210" dirty="0" smtClean="0">
                <a:solidFill>
                  <a:srgbClr val="000000"/>
                </a:solidFill>
                <a:latin typeface="Open Sans"/>
                <a:ea typeface="Open Sans"/>
                <a:cs typeface="Open Sans"/>
                <a:sym typeface="Open Sans"/>
              </a:rPr>
              <a:t>.</a:t>
            </a:r>
            <a:endParaRPr lang="en-US" sz="3210" dirty="0">
              <a:solidFill>
                <a:srgbClr val="000000"/>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0558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TotalTime>
  <Words>270</Words>
  <Application>Microsoft Office PowerPoint</Application>
  <PresentationFormat>Custom</PresentationFormat>
  <Paragraphs>20</Paragraphs>
  <Slides>6</Slides>
  <Notes>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Monotype Corsiva</vt:lpstr>
      <vt:lpstr>Garet</vt:lpstr>
      <vt:lpstr>Eras Demi ITC</vt:lpstr>
      <vt:lpstr>Open Sans Bold</vt:lpstr>
      <vt:lpstr>Open Sans</vt:lpstr>
      <vt:lpstr>Arial</vt:lpstr>
      <vt:lpstr>Rogue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Vintage Coffee Group Project Presentation</dc:title>
  <dc:creator>Lihle Ndlovu</dc:creator>
  <cp:lastModifiedBy>Lihle Ndlovu</cp:lastModifiedBy>
  <cp:revision>7</cp:revision>
  <dcterms:created xsi:type="dcterms:W3CDTF">2006-08-16T00:00:00Z</dcterms:created>
  <dcterms:modified xsi:type="dcterms:W3CDTF">2025-08-29T14:56:58Z</dcterms:modified>
  <dc:identifier>DAGxL_g60BM</dc:identifier>
</cp:coreProperties>
</file>