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8"/>
    <p:restoredTop sz="94669"/>
  </p:normalViewPr>
  <p:slideViewPr>
    <p:cSldViewPr snapToGrid="0">
      <p:cViewPr varScale="1">
        <p:scale>
          <a:sx n="114" d="100"/>
          <a:sy n="114" d="100"/>
        </p:scale>
        <p:origin x="4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lihlesonjica\Downloads\Untitled%202_2025-10-27-2047.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lihlesonjica\Downloads\Untitled%202_2025-10-27-2047.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lihlesonjica\Downloads\Untitled%202_2025-10-27-2047.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lihlesonjica\Downloads\Untitled%202_2025-10-27-2047.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lihlesonjica\Downloads\Untitled%202_2025-10-27-2047.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lihlesonjica\Downloads\Untitled%202_2025-10-27-2047.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lihlesonjica\Downloads\Untitled%202_2025-10-27-2047.csv"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 2_2025-10-27-2047.csv]Revenue by Product Type!PivotTable10</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Revenue per Product</a:t>
            </a:r>
            <a:r>
              <a:rPr lang="en-US" baseline="0"/>
              <a:t> Type</a:t>
            </a:r>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'Revenue by Product Type'!$B$1</c:f>
              <c:strCache>
                <c:ptCount val="1"/>
                <c:pt idx="0">
                  <c:v>Total</c:v>
                </c:pt>
              </c:strCache>
            </c:strRef>
          </c:tx>
          <c:spPr>
            <a:solidFill>
              <a:schemeClr val="accent1"/>
            </a:solidFill>
            <a:ln>
              <a:noFill/>
            </a:ln>
            <a:effectLst/>
          </c:spPr>
          <c:invertIfNegative val="0"/>
          <c:cat>
            <c:strRef>
              <c:f>'Revenue by Product Type'!$A$2:$A$31</c:f>
              <c:strCache>
                <c:ptCount val="29"/>
                <c:pt idx="0">
                  <c:v>Barista Espresso</c:v>
                </c:pt>
                <c:pt idx="1">
                  <c:v>Brewed Chai tea</c:v>
                </c:pt>
                <c:pt idx="2">
                  <c:v>Hot chocolate</c:v>
                </c:pt>
                <c:pt idx="3">
                  <c:v>Gourmet brewed coffee</c:v>
                </c:pt>
                <c:pt idx="4">
                  <c:v>Brewed Black tea</c:v>
                </c:pt>
                <c:pt idx="5">
                  <c:v>Brewed herbal tea</c:v>
                </c:pt>
                <c:pt idx="6">
                  <c:v>Premium brewed coffee</c:v>
                </c:pt>
                <c:pt idx="7">
                  <c:v>Organic brewed coffee</c:v>
                </c:pt>
                <c:pt idx="8">
                  <c:v>Scone</c:v>
                </c:pt>
                <c:pt idx="9">
                  <c:v>Drip coffee</c:v>
                </c:pt>
                <c:pt idx="10">
                  <c:v>Pastry</c:v>
                </c:pt>
                <c:pt idx="11">
                  <c:v>Brewed Green tea</c:v>
                </c:pt>
                <c:pt idx="12">
                  <c:v>Biscotti</c:v>
                </c:pt>
                <c:pt idx="13">
                  <c:v>Premium Beans</c:v>
                </c:pt>
                <c:pt idx="14">
                  <c:v>Organic Beans</c:v>
                </c:pt>
                <c:pt idx="15">
                  <c:v>Housewares</c:v>
                </c:pt>
                <c:pt idx="16">
                  <c:v>Gourmet Beans</c:v>
                </c:pt>
                <c:pt idx="17">
                  <c:v>Clothing</c:v>
                </c:pt>
                <c:pt idx="18">
                  <c:v>Regular syrup</c:v>
                </c:pt>
                <c:pt idx="19">
                  <c:v>Espresso Beans</c:v>
                </c:pt>
                <c:pt idx="20">
                  <c:v>Chai tea</c:v>
                </c:pt>
                <c:pt idx="21">
                  <c:v>House blend Beans</c:v>
                </c:pt>
                <c:pt idx="22">
                  <c:v>Herbal tea</c:v>
                </c:pt>
                <c:pt idx="23">
                  <c:v>Drinking Chocolate</c:v>
                </c:pt>
                <c:pt idx="24">
                  <c:v>Black tea</c:v>
                </c:pt>
                <c:pt idx="25">
                  <c:v>Sugar free syrup</c:v>
                </c:pt>
                <c:pt idx="26">
                  <c:v>Organic Chocolate</c:v>
                </c:pt>
                <c:pt idx="27">
                  <c:v>Green tea</c:v>
                </c:pt>
                <c:pt idx="28">
                  <c:v>Green beans</c:v>
                </c:pt>
              </c:strCache>
            </c:strRef>
          </c:cat>
          <c:val>
            <c:numRef>
              <c:f>'Revenue by Product Type'!$B$2:$B$31</c:f>
              <c:numCache>
                <c:formatCode>"R"#\ ##0.00</c:formatCode>
                <c:ptCount val="29"/>
                <c:pt idx="0">
                  <c:v>91406.200000000317</c:v>
                </c:pt>
                <c:pt idx="1">
                  <c:v>77081.949999999968</c:v>
                </c:pt>
                <c:pt idx="2">
                  <c:v>72416</c:v>
                </c:pt>
                <c:pt idx="3">
                  <c:v>70034.59999999922</c:v>
                </c:pt>
                <c:pt idx="4">
                  <c:v>47932</c:v>
                </c:pt>
                <c:pt idx="5">
                  <c:v>47539.5</c:v>
                </c:pt>
                <c:pt idx="6">
                  <c:v>38781.149999999972</c:v>
                </c:pt>
                <c:pt idx="7">
                  <c:v>37746.500000001004</c:v>
                </c:pt>
                <c:pt idx="8">
                  <c:v>36866.120000000185</c:v>
                </c:pt>
                <c:pt idx="9">
                  <c:v>31984</c:v>
                </c:pt>
                <c:pt idx="10">
                  <c:v>25655.989999999994</c:v>
                </c:pt>
                <c:pt idx="11">
                  <c:v>23852.5</c:v>
                </c:pt>
                <c:pt idx="12">
                  <c:v>19793.53</c:v>
                </c:pt>
                <c:pt idx="13">
                  <c:v>14583.5</c:v>
                </c:pt>
                <c:pt idx="14">
                  <c:v>8509.5</c:v>
                </c:pt>
                <c:pt idx="15">
                  <c:v>7444</c:v>
                </c:pt>
                <c:pt idx="16">
                  <c:v>6798</c:v>
                </c:pt>
                <c:pt idx="17">
                  <c:v>6163</c:v>
                </c:pt>
                <c:pt idx="18">
                  <c:v>6084.8000000004595</c:v>
                </c:pt>
                <c:pt idx="19">
                  <c:v>5560.2499999999854</c:v>
                </c:pt>
                <c:pt idx="20">
                  <c:v>4301.2499999999773</c:v>
                </c:pt>
                <c:pt idx="21">
                  <c:v>3294</c:v>
                </c:pt>
                <c:pt idx="22">
                  <c:v>2729.7499999999932</c:v>
                </c:pt>
                <c:pt idx="23">
                  <c:v>2728.04</c:v>
                </c:pt>
                <c:pt idx="24">
                  <c:v>2711.8499999999935</c:v>
                </c:pt>
                <c:pt idx="25">
                  <c:v>2323.9999999999518</c:v>
                </c:pt>
                <c:pt idx="26">
                  <c:v>1679.5999999999942</c:v>
                </c:pt>
                <c:pt idx="27">
                  <c:v>1470.75</c:v>
                </c:pt>
                <c:pt idx="28">
                  <c:v>1340</c:v>
                </c:pt>
              </c:numCache>
            </c:numRef>
          </c:val>
          <c:extLst>
            <c:ext xmlns:c16="http://schemas.microsoft.com/office/drawing/2014/chart" uri="{C3380CC4-5D6E-409C-BE32-E72D297353CC}">
              <c16:uniqueId val="{00000000-FF87-964C-B503-8A2F7B60424E}"/>
            </c:ext>
          </c:extLst>
        </c:ser>
        <c:dLbls>
          <c:showLegendKey val="0"/>
          <c:showVal val="0"/>
          <c:showCatName val="0"/>
          <c:showSerName val="0"/>
          <c:showPercent val="0"/>
          <c:showBubbleSize val="0"/>
        </c:dLbls>
        <c:gapWidth val="219"/>
        <c:overlap val="100"/>
        <c:axId val="509081424"/>
        <c:axId val="223274656"/>
      </c:barChart>
      <c:catAx>
        <c:axId val="5090814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Product Type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274656"/>
        <c:crosses val="autoZero"/>
        <c:auto val="1"/>
        <c:lblAlgn val="ctr"/>
        <c:lblOffset val="100"/>
        <c:noMultiLvlLbl val="0"/>
      </c:catAx>
      <c:valAx>
        <c:axId val="223274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Total Revenue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R&quot;#\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90814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 2_2025-10-27-2047.csv]Revenue by Product Category!PivotTable11</c:name>
    <c:fmtId val="30"/>
  </c:pivotSource>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a:t>tOTAL</a:t>
            </a:r>
            <a:r>
              <a:rPr lang="en-US" baseline="0"/>
              <a:t> REVENUE PER PRODUCT CATEGORY</a:t>
            </a:r>
            <a:endParaRPr lang="en-US"/>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'Revenue by Product Category'!$B$1:$B$2</c:f>
              <c:strCache>
                <c:ptCount val="1"/>
                <c:pt idx="0">
                  <c:v>Astoria</c:v>
                </c:pt>
              </c:strCache>
            </c:strRef>
          </c:tx>
          <c:spPr>
            <a:solidFill>
              <a:schemeClr val="accent1"/>
            </a:solidFill>
            <a:ln>
              <a:noFill/>
            </a:ln>
            <a:effectLst/>
            <a:scene3d>
              <a:camera prst="orthographicFront"/>
              <a:lightRig rig="brightRoom" dir="t"/>
            </a:scene3d>
            <a:sp3d prstMaterial="flat">
              <a:bevelT w="50800" h="101600" prst="angle"/>
              <a:contourClr>
                <a:srgbClr val="000000"/>
              </a:contourClr>
            </a:sp3d>
          </c:spPr>
          <c:invertIfNegative val="0"/>
          <c:cat>
            <c:strRef>
              <c:f>'Revenue by Product Category'!$A$3:$A$12</c:f>
              <c:strCache>
                <c:ptCount val="9"/>
                <c:pt idx="0">
                  <c:v>Coffee</c:v>
                </c:pt>
                <c:pt idx="1">
                  <c:v>Tea</c:v>
                </c:pt>
                <c:pt idx="2">
                  <c:v>Bakery</c:v>
                </c:pt>
                <c:pt idx="3">
                  <c:v>Drinking Chocolate</c:v>
                </c:pt>
                <c:pt idx="4">
                  <c:v>Coffee beans</c:v>
                </c:pt>
                <c:pt idx="5">
                  <c:v>Branded</c:v>
                </c:pt>
                <c:pt idx="6">
                  <c:v>Loose Tea</c:v>
                </c:pt>
                <c:pt idx="7">
                  <c:v>Flavours</c:v>
                </c:pt>
                <c:pt idx="8">
                  <c:v>Packaged Chocolate</c:v>
                </c:pt>
              </c:strCache>
            </c:strRef>
          </c:cat>
          <c:val>
            <c:numRef>
              <c:f>'Revenue by Product Category'!$B$3:$B$12</c:f>
              <c:numCache>
                <c:formatCode>"R"#\ ##0.00</c:formatCode>
                <c:ptCount val="9"/>
                <c:pt idx="0">
                  <c:v>89744.29999999571</c:v>
                </c:pt>
                <c:pt idx="1">
                  <c:v>67839.899999998961</c:v>
                </c:pt>
                <c:pt idx="2">
                  <c:v>26599.75</c:v>
                </c:pt>
                <c:pt idx="3">
                  <c:v>26335.25</c:v>
                </c:pt>
                <c:pt idx="4">
                  <c:v>10219.200000000001</c:v>
                </c:pt>
                <c:pt idx="5">
                  <c:v>5457</c:v>
                </c:pt>
                <c:pt idx="6">
                  <c:v>3193.9999999999891</c:v>
                </c:pt>
                <c:pt idx="7">
                  <c:v>1764.7999999999561</c:v>
                </c:pt>
                <c:pt idx="8">
                  <c:v>1089.7100000000009</c:v>
                </c:pt>
              </c:numCache>
            </c:numRef>
          </c:val>
          <c:extLst>
            <c:ext xmlns:c16="http://schemas.microsoft.com/office/drawing/2014/chart" uri="{C3380CC4-5D6E-409C-BE32-E72D297353CC}">
              <c16:uniqueId val="{00000000-AD1E-A343-9DAF-E508939FF7F4}"/>
            </c:ext>
          </c:extLst>
        </c:ser>
        <c:ser>
          <c:idx val="1"/>
          <c:order val="1"/>
          <c:tx>
            <c:strRef>
              <c:f>'Revenue by Product Category'!$C$1:$C$2</c:f>
              <c:strCache>
                <c:ptCount val="1"/>
                <c:pt idx="0">
                  <c:v>Hell's Kitchen</c:v>
                </c:pt>
              </c:strCache>
            </c:strRef>
          </c:tx>
          <c:spPr>
            <a:solidFill>
              <a:schemeClr val="accent2"/>
            </a:solidFill>
            <a:ln>
              <a:noFill/>
            </a:ln>
            <a:effectLst/>
            <a:scene3d>
              <a:camera prst="orthographicFront"/>
              <a:lightRig rig="brightRoom" dir="t"/>
            </a:scene3d>
            <a:sp3d prstMaterial="flat">
              <a:bevelT w="50800" h="101600" prst="angle"/>
              <a:contourClr>
                <a:srgbClr val="000000"/>
              </a:contourClr>
            </a:sp3d>
          </c:spPr>
          <c:invertIfNegative val="0"/>
          <c:cat>
            <c:strRef>
              <c:f>'Revenue by Product Category'!$A$3:$A$12</c:f>
              <c:strCache>
                <c:ptCount val="9"/>
                <c:pt idx="0">
                  <c:v>Coffee</c:v>
                </c:pt>
                <c:pt idx="1">
                  <c:v>Tea</c:v>
                </c:pt>
                <c:pt idx="2">
                  <c:v>Bakery</c:v>
                </c:pt>
                <c:pt idx="3">
                  <c:v>Drinking Chocolate</c:v>
                </c:pt>
                <c:pt idx="4">
                  <c:v>Coffee beans</c:v>
                </c:pt>
                <c:pt idx="5">
                  <c:v>Branded</c:v>
                </c:pt>
                <c:pt idx="6">
                  <c:v>Loose Tea</c:v>
                </c:pt>
                <c:pt idx="7">
                  <c:v>Flavours</c:v>
                </c:pt>
                <c:pt idx="8">
                  <c:v>Packaged Chocolate</c:v>
                </c:pt>
              </c:strCache>
            </c:strRef>
          </c:cat>
          <c:val>
            <c:numRef>
              <c:f>'Revenue by Product Category'!$C$3:$C$12</c:f>
              <c:numCache>
                <c:formatCode>"R"#\ ##0.00</c:formatCode>
                <c:ptCount val="9"/>
                <c:pt idx="0">
                  <c:v>91222.649999996574</c:v>
                </c:pt>
                <c:pt idx="1">
                  <c:v>64701.299999999093</c:v>
                </c:pt>
                <c:pt idx="2">
                  <c:v>27386.950000000012</c:v>
                </c:pt>
                <c:pt idx="3">
                  <c:v>23586.25</c:v>
                </c:pt>
                <c:pt idx="4">
                  <c:v>18635.10000000002</c:v>
                </c:pt>
                <c:pt idx="5">
                  <c:v>1942</c:v>
                </c:pt>
                <c:pt idx="6">
                  <c:v>4461.3499999999694</c:v>
                </c:pt>
                <c:pt idx="7">
                  <c:v>2876.7999999999688</c:v>
                </c:pt>
                <c:pt idx="8">
                  <c:v>1698.7699999999986</c:v>
                </c:pt>
              </c:numCache>
            </c:numRef>
          </c:val>
          <c:extLst>
            <c:ext xmlns:c16="http://schemas.microsoft.com/office/drawing/2014/chart" uri="{C3380CC4-5D6E-409C-BE32-E72D297353CC}">
              <c16:uniqueId val="{00000001-AD1E-A343-9DAF-E508939FF7F4}"/>
            </c:ext>
          </c:extLst>
        </c:ser>
        <c:ser>
          <c:idx val="2"/>
          <c:order val="2"/>
          <c:tx>
            <c:strRef>
              <c:f>'Revenue by Product Category'!$D$1:$D$2</c:f>
              <c:strCache>
                <c:ptCount val="1"/>
                <c:pt idx="0">
                  <c:v>Lower Manhattan</c:v>
                </c:pt>
              </c:strCache>
            </c:strRef>
          </c:tx>
          <c:spPr>
            <a:solidFill>
              <a:schemeClr val="accent3"/>
            </a:solidFill>
            <a:ln>
              <a:noFill/>
            </a:ln>
            <a:effectLst/>
            <a:scene3d>
              <a:camera prst="orthographicFront"/>
              <a:lightRig rig="brightRoom" dir="t"/>
            </a:scene3d>
            <a:sp3d prstMaterial="flat">
              <a:bevelT w="50800" h="101600" prst="angle"/>
              <a:contourClr>
                <a:srgbClr val="000000"/>
              </a:contourClr>
            </a:sp3d>
          </c:spPr>
          <c:invertIfNegative val="0"/>
          <c:cat>
            <c:strRef>
              <c:f>'Revenue by Product Category'!$A$3:$A$12</c:f>
              <c:strCache>
                <c:ptCount val="9"/>
                <c:pt idx="0">
                  <c:v>Coffee</c:v>
                </c:pt>
                <c:pt idx="1">
                  <c:v>Tea</c:v>
                </c:pt>
                <c:pt idx="2">
                  <c:v>Bakery</c:v>
                </c:pt>
                <c:pt idx="3">
                  <c:v>Drinking Chocolate</c:v>
                </c:pt>
                <c:pt idx="4">
                  <c:v>Coffee beans</c:v>
                </c:pt>
                <c:pt idx="5">
                  <c:v>Branded</c:v>
                </c:pt>
                <c:pt idx="6">
                  <c:v>Loose Tea</c:v>
                </c:pt>
                <c:pt idx="7">
                  <c:v>Flavours</c:v>
                </c:pt>
                <c:pt idx="8">
                  <c:v>Packaged Chocolate</c:v>
                </c:pt>
              </c:strCache>
            </c:strRef>
          </c:cat>
          <c:val>
            <c:numRef>
              <c:f>'Revenue by Product Category'!$D$3:$D$12</c:f>
              <c:numCache>
                <c:formatCode>"R"#\ ##0.00</c:formatCode>
                <c:ptCount val="9"/>
                <c:pt idx="0">
                  <c:v>88985.499999997002</c:v>
                </c:pt>
                <c:pt idx="1">
                  <c:v>63864.749999999272</c:v>
                </c:pt>
                <c:pt idx="2">
                  <c:v>28328.940000000075</c:v>
                </c:pt>
                <c:pt idx="3">
                  <c:v>22494.5</c:v>
                </c:pt>
                <c:pt idx="4">
                  <c:v>11230.950000000004</c:v>
                </c:pt>
                <c:pt idx="5">
                  <c:v>6208</c:v>
                </c:pt>
                <c:pt idx="6">
                  <c:v>3558.2499999999859</c:v>
                </c:pt>
                <c:pt idx="7">
                  <c:v>3767.1999999999962</c:v>
                </c:pt>
                <c:pt idx="8">
                  <c:v>1619.1599999999978</c:v>
                </c:pt>
              </c:numCache>
            </c:numRef>
          </c:val>
          <c:extLst>
            <c:ext xmlns:c16="http://schemas.microsoft.com/office/drawing/2014/chart" uri="{C3380CC4-5D6E-409C-BE32-E72D297353CC}">
              <c16:uniqueId val="{00000002-AD1E-A343-9DAF-E508939FF7F4}"/>
            </c:ext>
          </c:extLst>
        </c:ser>
        <c:dLbls>
          <c:showLegendKey val="0"/>
          <c:showVal val="0"/>
          <c:showCatName val="0"/>
          <c:showSerName val="0"/>
          <c:showPercent val="0"/>
          <c:showBubbleSize val="0"/>
        </c:dLbls>
        <c:gapWidth val="219"/>
        <c:axId val="203504016"/>
        <c:axId val="203505728"/>
      </c:barChart>
      <c:catAx>
        <c:axId val="203504016"/>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GB"/>
                  <a:t>Product  Category</a:t>
                </a:r>
              </a:p>
              <a:p>
                <a:pPr>
                  <a:defRPr/>
                </a:pPr>
                <a:endParaRPr lang="en-GB"/>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505728"/>
        <c:crosses val="autoZero"/>
        <c:auto val="1"/>
        <c:lblAlgn val="ctr"/>
        <c:lblOffset val="100"/>
        <c:noMultiLvlLbl val="0"/>
      </c:catAx>
      <c:valAx>
        <c:axId val="203505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GB"/>
                  <a:t>Total</a:t>
                </a:r>
                <a:r>
                  <a:rPr lang="en-GB" baseline="0"/>
                  <a:t> Revenue</a:t>
                </a:r>
                <a:r>
                  <a:rPr lang="en-GB"/>
                  <a:t> </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quot;R&quot;#\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504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 2_2025-10-27-2047.csv]Revenue by Time bucket!PivotTable12</c:name>
    <c:fmtId val="7"/>
  </c:pivotSource>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a:t>Peak</a:t>
            </a:r>
            <a:r>
              <a:rPr lang="en-US" baseline="0"/>
              <a:t> Time Intervals</a:t>
            </a:r>
            <a:endParaRPr lang="en-US"/>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'Revenue by Time bucket'!$B$1</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978F-B44E-9755-3117DFEB3354}"/>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978F-B44E-9755-3117DFEB3354}"/>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978F-B44E-9755-3117DFEB3354}"/>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'Revenue by Time bucket'!$A$2:$A$5</c:f>
              <c:strCache>
                <c:ptCount val="3"/>
                <c:pt idx="0">
                  <c:v>Afternoon</c:v>
                </c:pt>
                <c:pt idx="1">
                  <c:v>Evening</c:v>
                </c:pt>
                <c:pt idx="2">
                  <c:v>Morning</c:v>
                </c:pt>
              </c:strCache>
            </c:strRef>
          </c:cat>
          <c:val>
            <c:numRef>
              <c:f>'Revenue by Time bucket'!$B$2:$B$5</c:f>
              <c:numCache>
                <c:formatCode>General</c:formatCode>
                <c:ptCount val="3"/>
                <c:pt idx="0">
                  <c:v>204720.83000000624</c:v>
                </c:pt>
                <c:pt idx="1">
                  <c:v>105802.82999999942</c:v>
                </c:pt>
                <c:pt idx="2">
                  <c:v>388288.66999999422</c:v>
                </c:pt>
              </c:numCache>
            </c:numRef>
          </c:val>
          <c:extLst>
            <c:ext xmlns:c16="http://schemas.microsoft.com/office/drawing/2014/chart" uri="{C3380CC4-5D6E-409C-BE32-E72D297353CC}">
              <c16:uniqueId val="{00000006-978F-B44E-9755-3117DFEB3354}"/>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 2_2025-10-27-2047.csv]Total sales by time bucket&amp;loc!PivotTable13</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Total</a:t>
            </a:r>
            <a:r>
              <a:rPr lang="en-GB" baseline="0"/>
              <a:t> Sales by Time Bucket and Store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GB"/>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703738119691559"/>
          <c:y val="8.3348314606741566E-2"/>
          <c:w val="0.67812441923020494"/>
          <c:h val="0.81704874811996819"/>
        </c:manualLayout>
      </c:layout>
      <c:barChart>
        <c:barDir val="col"/>
        <c:grouping val="clustered"/>
        <c:varyColors val="0"/>
        <c:ser>
          <c:idx val="0"/>
          <c:order val="0"/>
          <c:tx>
            <c:strRef>
              <c:f>'Total sales by time bucket&amp;loc'!$B$1:$B$2</c:f>
              <c:strCache>
                <c:ptCount val="1"/>
                <c:pt idx="0">
                  <c:v>Astoria</c:v>
                </c:pt>
              </c:strCache>
            </c:strRef>
          </c:tx>
          <c:spPr>
            <a:solidFill>
              <a:schemeClr val="accent1"/>
            </a:solidFill>
            <a:ln>
              <a:noFill/>
            </a:ln>
            <a:effectLst/>
          </c:spPr>
          <c:invertIfNegative val="0"/>
          <c:cat>
            <c:strRef>
              <c:f>'Total sales by time bucket&amp;loc'!$A$3:$A$6</c:f>
              <c:strCache>
                <c:ptCount val="3"/>
                <c:pt idx="0">
                  <c:v>Morning</c:v>
                </c:pt>
                <c:pt idx="1">
                  <c:v>Afternoon</c:v>
                </c:pt>
                <c:pt idx="2">
                  <c:v>Evening</c:v>
                </c:pt>
              </c:strCache>
            </c:strRef>
          </c:cat>
          <c:val>
            <c:numRef>
              <c:f>'Total sales by time bucket&amp;loc'!$B$3:$B$6</c:f>
              <c:numCache>
                <c:formatCode>General</c:formatCode>
                <c:ptCount val="3"/>
                <c:pt idx="0">
                  <c:v>31956</c:v>
                </c:pt>
                <c:pt idx="1">
                  <c:v>24246</c:v>
                </c:pt>
                <c:pt idx="2">
                  <c:v>14789</c:v>
                </c:pt>
              </c:numCache>
            </c:numRef>
          </c:val>
          <c:extLst>
            <c:ext xmlns:c16="http://schemas.microsoft.com/office/drawing/2014/chart" uri="{C3380CC4-5D6E-409C-BE32-E72D297353CC}">
              <c16:uniqueId val="{00000000-BFBF-E042-91E5-61ED07AEA991}"/>
            </c:ext>
          </c:extLst>
        </c:ser>
        <c:ser>
          <c:idx val="1"/>
          <c:order val="1"/>
          <c:tx>
            <c:strRef>
              <c:f>'Total sales by time bucket&amp;loc'!$C$1:$C$2</c:f>
              <c:strCache>
                <c:ptCount val="1"/>
                <c:pt idx="0">
                  <c:v>Hell's Kitchen</c:v>
                </c:pt>
              </c:strCache>
            </c:strRef>
          </c:tx>
          <c:spPr>
            <a:solidFill>
              <a:schemeClr val="accent2"/>
            </a:solidFill>
            <a:ln>
              <a:noFill/>
            </a:ln>
            <a:effectLst/>
          </c:spPr>
          <c:invertIfNegative val="0"/>
          <c:cat>
            <c:strRef>
              <c:f>'Total sales by time bucket&amp;loc'!$A$3:$A$6</c:f>
              <c:strCache>
                <c:ptCount val="3"/>
                <c:pt idx="0">
                  <c:v>Morning</c:v>
                </c:pt>
                <c:pt idx="1">
                  <c:v>Afternoon</c:v>
                </c:pt>
                <c:pt idx="2">
                  <c:v>Evening</c:v>
                </c:pt>
              </c:strCache>
            </c:strRef>
          </c:cat>
          <c:val>
            <c:numRef>
              <c:f>'Total sales by time bucket&amp;loc'!$C$3:$C$6</c:f>
              <c:numCache>
                <c:formatCode>General</c:formatCode>
                <c:ptCount val="3"/>
                <c:pt idx="0">
                  <c:v>41055</c:v>
                </c:pt>
                <c:pt idx="1">
                  <c:v>18594</c:v>
                </c:pt>
                <c:pt idx="2">
                  <c:v>12088</c:v>
                </c:pt>
              </c:numCache>
            </c:numRef>
          </c:val>
          <c:extLst>
            <c:ext xmlns:c16="http://schemas.microsoft.com/office/drawing/2014/chart" uri="{C3380CC4-5D6E-409C-BE32-E72D297353CC}">
              <c16:uniqueId val="{00000001-BFBF-E042-91E5-61ED07AEA991}"/>
            </c:ext>
          </c:extLst>
        </c:ser>
        <c:ser>
          <c:idx val="2"/>
          <c:order val="2"/>
          <c:tx>
            <c:strRef>
              <c:f>'Total sales by time bucket&amp;loc'!$D$1:$D$2</c:f>
              <c:strCache>
                <c:ptCount val="1"/>
                <c:pt idx="0">
                  <c:v>Lower Manhattan</c:v>
                </c:pt>
              </c:strCache>
            </c:strRef>
          </c:tx>
          <c:spPr>
            <a:solidFill>
              <a:schemeClr val="accent3"/>
            </a:solidFill>
            <a:ln>
              <a:noFill/>
            </a:ln>
            <a:effectLst/>
          </c:spPr>
          <c:invertIfNegative val="0"/>
          <c:cat>
            <c:strRef>
              <c:f>'Total sales by time bucket&amp;loc'!$A$3:$A$6</c:f>
              <c:strCache>
                <c:ptCount val="3"/>
                <c:pt idx="0">
                  <c:v>Morning</c:v>
                </c:pt>
                <c:pt idx="1">
                  <c:v>Afternoon</c:v>
                </c:pt>
                <c:pt idx="2">
                  <c:v>Evening</c:v>
                </c:pt>
              </c:strCache>
            </c:strRef>
          </c:cat>
          <c:val>
            <c:numRef>
              <c:f>'Total sales by time bucket&amp;loc'!$D$3:$D$6</c:f>
              <c:numCache>
                <c:formatCode>General</c:formatCode>
                <c:ptCount val="3"/>
                <c:pt idx="0">
                  <c:v>44618</c:v>
                </c:pt>
                <c:pt idx="1">
                  <c:v>21000</c:v>
                </c:pt>
                <c:pt idx="2">
                  <c:v>6124</c:v>
                </c:pt>
              </c:numCache>
            </c:numRef>
          </c:val>
          <c:extLst>
            <c:ext xmlns:c16="http://schemas.microsoft.com/office/drawing/2014/chart" uri="{C3380CC4-5D6E-409C-BE32-E72D297353CC}">
              <c16:uniqueId val="{00000002-BFBF-E042-91E5-61ED07AEA991}"/>
            </c:ext>
          </c:extLst>
        </c:ser>
        <c:dLbls>
          <c:showLegendKey val="0"/>
          <c:showVal val="0"/>
          <c:showCatName val="0"/>
          <c:showSerName val="0"/>
          <c:showPercent val="0"/>
          <c:showBubbleSize val="0"/>
        </c:dLbls>
        <c:gapWidth val="219"/>
        <c:axId val="1352918672"/>
        <c:axId val="1352894192"/>
      </c:barChart>
      <c:catAx>
        <c:axId val="13529186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Time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2894192"/>
        <c:crosses val="autoZero"/>
        <c:auto val="1"/>
        <c:lblAlgn val="ctr"/>
        <c:lblOffset val="100"/>
        <c:noMultiLvlLbl val="0"/>
      </c:catAx>
      <c:valAx>
        <c:axId val="13528941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Sales</a:t>
                </a:r>
              </a:p>
              <a:p>
                <a:pPr>
                  <a:defRPr/>
                </a:pP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29186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 2_2025-10-27-2047.csv]sales by months!PivotTable14</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Sales by Months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'sales by months'!$B$1</c:f>
              <c:strCache>
                <c:ptCount val="1"/>
                <c:pt idx="0">
                  <c:v>Total</c:v>
                </c:pt>
              </c:strCache>
            </c:strRef>
          </c:tx>
          <c:spPr>
            <a:ln w="28575" cap="rnd">
              <a:solidFill>
                <a:schemeClr val="accent1"/>
              </a:solidFill>
              <a:round/>
            </a:ln>
            <a:effectLst/>
          </c:spPr>
          <c:marker>
            <c:symbol val="none"/>
          </c:marker>
          <c:cat>
            <c:strRef>
              <c:f>'sales by months'!$A$2:$A$8</c:f>
              <c:strCache>
                <c:ptCount val="6"/>
                <c:pt idx="0">
                  <c:v>Jan</c:v>
                </c:pt>
                <c:pt idx="1">
                  <c:v>Feb</c:v>
                </c:pt>
                <c:pt idx="2">
                  <c:v>Mar</c:v>
                </c:pt>
                <c:pt idx="3">
                  <c:v>Apr</c:v>
                </c:pt>
                <c:pt idx="4">
                  <c:v>May</c:v>
                </c:pt>
                <c:pt idx="5">
                  <c:v>Jun</c:v>
                </c:pt>
              </c:strCache>
            </c:strRef>
          </c:cat>
          <c:val>
            <c:numRef>
              <c:f>'sales by months'!$B$2:$B$8</c:f>
              <c:numCache>
                <c:formatCode>General</c:formatCode>
                <c:ptCount val="6"/>
                <c:pt idx="0">
                  <c:v>24870</c:v>
                </c:pt>
                <c:pt idx="1">
                  <c:v>23550</c:v>
                </c:pt>
                <c:pt idx="2">
                  <c:v>30406</c:v>
                </c:pt>
                <c:pt idx="3">
                  <c:v>36469</c:v>
                </c:pt>
                <c:pt idx="4">
                  <c:v>48233</c:v>
                </c:pt>
                <c:pt idx="5">
                  <c:v>50942</c:v>
                </c:pt>
              </c:numCache>
            </c:numRef>
          </c:val>
          <c:smooth val="0"/>
          <c:extLst>
            <c:ext xmlns:c16="http://schemas.microsoft.com/office/drawing/2014/chart" uri="{C3380CC4-5D6E-409C-BE32-E72D297353CC}">
              <c16:uniqueId val="{00000000-5A63-B046-99CD-1BFC0B45BB0B}"/>
            </c:ext>
          </c:extLst>
        </c:ser>
        <c:dLbls>
          <c:showLegendKey val="0"/>
          <c:showVal val="0"/>
          <c:showCatName val="0"/>
          <c:showSerName val="0"/>
          <c:showPercent val="0"/>
          <c:showBubbleSize val="0"/>
        </c:dLbls>
        <c:smooth val="0"/>
        <c:axId val="1673054640"/>
        <c:axId val="1673056352"/>
      </c:lineChart>
      <c:catAx>
        <c:axId val="16730546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Months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3056352"/>
        <c:crosses val="autoZero"/>
        <c:auto val="1"/>
        <c:lblAlgn val="ctr"/>
        <c:lblOffset val="100"/>
        <c:noMultiLvlLbl val="0"/>
      </c:catAx>
      <c:valAx>
        <c:axId val="1673056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Total Sales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30546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 2_2025-10-27-2047.csv]Revenue by months loc!PivotTable15</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 Revenue by Months and Store Location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'Revenue by months loc'!$B$1:$B$2</c:f>
              <c:strCache>
                <c:ptCount val="1"/>
                <c:pt idx="0">
                  <c:v>Astoria</c:v>
                </c:pt>
              </c:strCache>
            </c:strRef>
          </c:tx>
          <c:spPr>
            <a:solidFill>
              <a:schemeClr val="accent1"/>
            </a:solidFill>
            <a:ln>
              <a:noFill/>
            </a:ln>
            <a:effectLst/>
          </c:spPr>
          <c:invertIfNegative val="0"/>
          <c:cat>
            <c:strRef>
              <c:f>'Revenue by months loc'!$A$3:$A$9</c:f>
              <c:strCache>
                <c:ptCount val="6"/>
                <c:pt idx="0">
                  <c:v>Jan</c:v>
                </c:pt>
                <c:pt idx="1">
                  <c:v>Feb</c:v>
                </c:pt>
                <c:pt idx="2">
                  <c:v>Mar</c:v>
                </c:pt>
                <c:pt idx="3">
                  <c:v>Apr</c:v>
                </c:pt>
                <c:pt idx="4">
                  <c:v>May</c:v>
                </c:pt>
                <c:pt idx="5">
                  <c:v>Jun</c:v>
                </c:pt>
              </c:strCache>
            </c:strRef>
          </c:cat>
          <c:val>
            <c:numRef>
              <c:f>'Revenue by months loc'!$B$3:$B$9</c:f>
              <c:numCache>
                <c:formatCode>"R"#\ ##0.00</c:formatCode>
                <c:ptCount val="6"/>
                <c:pt idx="0">
                  <c:v>27313.660000000076</c:v>
                </c:pt>
                <c:pt idx="1">
                  <c:v>25105.340000000077</c:v>
                </c:pt>
                <c:pt idx="2">
                  <c:v>32835.430000000029</c:v>
                </c:pt>
                <c:pt idx="3">
                  <c:v>39477.609999999833</c:v>
                </c:pt>
                <c:pt idx="4">
                  <c:v>52428.759999999318</c:v>
                </c:pt>
                <c:pt idx="5">
                  <c:v>55083.109999999266</c:v>
                </c:pt>
              </c:numCache>
            </c:numRef>
          </c:val>
          <c:extLst>
            <c:ext xmlns:c16="http://schemas.microsoft.com/office/drawing/2014/chart" uri="{C3380CC4-5D6E-409C-BE32-E72D297353CC}">
              <c16:uniqueId val="{00000000-972A-DD42-8A9F-E852B1A87C6A}"/>
            </c:ext>
          </c:extLst>
        </c:ser>
        <c:ser>
          <c:idx val="1"/>
          <c:order val="1"/>
          <c:tx>
            <c:strRef>
              <c:f>'Revenue by months loc'!$C$1:$C$2</c:f>
              <c:strCache>
                <c:ptCount val="1"/>
                <c:pt idx="0">
                  <c:v>Hell's Kitchen</c:v>
                </c:pt>
              </c:strCache>
            </c:strRef>
          </c:tx>
          <c:spPr>
            <a:solidFill>
              <a:schemeClr val="accent2"/>
            </a:solidFill>
            <a:ln>
              <a:noFill/>
            </a:ln>
            <a:effectLst/>
          </c:spPr>
          <c:invertIfNegative val="0"/>
          <c:cat>
            <c:strRef>
              <c:f>'Revenue by months loc'!$A$3:$A$9</c:f>
              <c:strCache>
                <c:ptCount val="6"/>
                <c:pt idx="0">
                  <c:v>Jan</c:v>
                </c:pt>
                <c:pt idx="1">
                  <c:v>Feb</c:v>
                </c:pt>
                <c:pt idx="2">
                  <c:v>Mar</c:v>
                </c:pt>
                <c:pt idx="3">
                  <c:v>Apr</c:v>
                </c:pt>
                <c:pt idx="4">
                  <c:v>May</c:v>
                </c:pt>
                <c:pt idx="5">
                  <c:v>Jun</c:v>
                </c:pt>
              </c:strCache>
            </c:strRef>
          </c:cat>
          <c:val>
            <c:numRef>
              <c:f>'Revenue by months loc'!$C$3:$C$9</c:f>
              <c:numCache>
                <c:formatCode>"R"#\ ##0.00</c:formatCode>
                <c:ptCount val="6"/>
                <c:pt idx="0">
                  <c:v>27820.649999999969</c:v>
                </c:pt>
                <c:pt idx="1">
                  <c:v>25719.799999999963</c:v>
                </c:pt>
                <c:pt idx="2">
                  <c:v>33110.569999999854</c:v>
                </c:pt>
                <c:pt idx="3">
                  <c:v>40304.139999999745</c:v>
                </c:pt>
                <c:pt idx="4">
                  <c:v>52598.929999999375</c:v>
                </c:pt>
                <c:pt idx="5">
                  <c:v>56957.079999999347</c:v>
                </c:pt>
              </c:numCache>
            </c:numRef>
          </c:val>
          <c:extLst>
            <c:ext xmlns:c16="http://schemas.microsoft.com/office/drawing/2014/chart" uri="{C3380CC4-5D6E-409C-BE32-E72D297353CC}">
              <c16:uniqueId val="{00000001-972A-DD42-8A9F-E852B1A87C6A}"/>
            </c:ext>
          </c:extLst>
        </c:ser>
        <c:ser>
          <c:idx val="2"/>
          <c:order val="2"/>
          <c:tx>
            <c:strRef>
              <c:f>'Revenue by months loc'!$D$1:$D$2</c:f>
              <c:strCache>
                <c:ptCount val="1"/>
                <c:pt idx="0">
                  <c:v>Lower Manhattan</c:v>
                </c:pt>
              </c:strCache>
            </c:strRef>
          </c:tx>
          <c:spPr>
            <a:solidFill>
              <a:schemeClr val="accent3"/>
            </a:solidFill>
            <a:ln>
              <a:noFill/>
            </a:ln>
            <a:effectLst/>
          </c:spPr>
          <c:invertIfNegative val="0"/>
          <c:cat>
            <c:strRef>
              <c:f>'Revenue by months loc'!$A$3:$A$9</c:f>
              <c:strCache>
                <c:ptCount val="6"/>
                <c:pt idx="0">
                  <c:v>Jan</c:v>
                </c:pt>
                <c:pt idx="1">
                  <c:v>Feb</c:v>
                </c:pt>
                <c:pt idx="2">
                  <c:v>Mar</c:v>
                </c:pt>
                <c:pt idx="3">
                  <c:v>Apr</c:v>
                </c:pt>
                <c:pt idx="4">
                  <c:v>May</c:v>
                </c:pt>
                <c:pt idx="5">
                  <c:v>Jun</c:v>
                </c:pt>
              </c:strCache>
            </c:strRef>
          </c:cat>
          <c:val>
            <c:numRef>
              <c:f>'Revenue by months loc'!$D$3:$D$9</c:f>
              <c:numCache>
                <c:formatCode>"R"#\ ##0.00</c:formatCode>
                <c:ptCount val="6"/>
                <c:pt idx="0">
                  <c:v>26543.429999999942</c:v>
                </c:pt>
                <c:pt idx="1">
                  <c:v>25320.049999999905</c:v>
                </c:pt>
                <c:pt idx="2">
                  <c:v>32888.679999999811</c:v>
                </c:pt>
                <c:pt idx="3">
                  <c:v>39159.329999999653</c:v>
                </c:pt>
                <c:pt idx="4">
                  <c:v>51700.069999999592</c:v>
                </c:pt>
                <c:pt idx="5">
                  <c:v>54445.689999999653</c:v>
                </c:pt>
              </c:numCache>
            </c:numRef>
          </c:val>
          <c:extLst>
            <c:ext xmlns:c16="http://schemas.microsoft.com/office/drawing/2014/chart" uri="{C3380CC4-5D6E-409C-BE32-E72D297353CC}">
              <c16:uniqueId val="{00000002-972A-DD42-8A9F-E852B1A87C6A}"/>
            </c:ext>
          </c:extLst>
        </c:ser>
        <c:dLbls>
          <c:showLegendKey val="0"/>
          <c:showVal val="0"/>
          <c:showCatName val="0"/>
          <c:showSerName val="0"/>
          <c:showPercent val="0"/>
          <c:showBubbleSize val="0"/>
        </c:dLbls>
        <c:gapWidth val="219"/>
        <c:overlap val="-27"/>
        <c:axId val="1976638896"/>
        <c:axId val="1674370144"/>
      </c:barChart>
      <c:catAx>
        <c:axId val="19766388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Months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4370144"/>
        <c:crosses val="autoZero"/>
        <c:auto val="1"/>
        <c:lblAlgn val="ctr"/>
        <c:lblOffset val="100"/>
        <c:noMultiLvlLbl val="0"/>
      </c:catAx>
      <c:valAx>
        <c:axId val="16743701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R&quot;#\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66388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 2_2025-10-27-2047.csv]revenue by day name!PivotTable16</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Total</a:t>
            </a:r>
            <a:r>
              <a:rPr lang="en-GB" baseline="0"/>
              <a:t> Revenue by Day of the Week</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GB"/>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'revenue by day name'!$B$1</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'revenue by day name'!$A$2:$A$9</c:f>
              <c:strCache>
                <c:ptCount val="7"/>
                <c:pt idx="0">
                  <c:v>Sun</c:v>
                </c:pt>
                <c:pt idx="1">
                  <c:v>Mon</c:v>
                </c:pt>
                <c:pt idx="2">
                  <c:v>Tue</c:v>
                </c:pt>
                <c:pt idx="3">
                  <c:v>Wed</c:v>
                </c:pt>
                <c:pt idx="4">
                  <c:v>Thu</c:v>
                </c:pt>
                <c:pt idx="5">
                  <c:v>Fri</c:v>
                </c:pt>
                <c:pt idx="6">
                  <c:v>Sat</c:v>
                </c:pt>
              </c:strCache>
            </c:strRef>
          </c:cat>
          <c:val>
            <c:numRef>
              <c:f>'revenue by day name'!$B$2:$B$9</c:f>
              <c:numCache>
                <c:formatCode>"R"#\ ##0.00</c:formatCode>
                <c:ptCount val="7"/>
                <c:pt idx="0">
                  <c:v>98330.309999999808</c:v>
                </c:pt>
                <c:pt idx="1">
                  <c:v>101677.27999999988</c:v>
                </c:pt>
                <c:pt idx="2">
                  <c:v>99455.939999999944</c:v>
                </c:pt>
                <c:pt idx="3">
                  <c:v>100313.54000000046</c:v>
                </c:pt>
                <c:pt idx="4">
                  <c:v>100767.77999999965</c:v>
                </c:pt>
                <c:pt idx="5">
                  <c:v>101373.0000000002</c:v>
                </c:pt>
                <c:pt idx="6">
                  <c:v>96894.48000000036</c:v>
                </c:pt>
              </c:numCache>
            </c:numRef>
          </c:val>
          <c:smooth val="0"/>
          <c:extLst>
            <c:ext xmlns:c16="http://schemas.microsoft.com/office/drawing/2014/chart" uri="{C3380CC4-5D6E-409C-BE32-E72D297353CC}">
              <c16:uniqueId val="{00000000-D235-1541-90DC-ABC77911942A}"/>
            </c:ext>
          </c:extLst>
        </c:ser>
        <c:dLbls>
          <c:showLegendKey val="0"/>
          <c:showVal val="0"/>
          <c:showCatName val="0"/>
          <c:showSerName val="0"/>
          <c:showPercent val="0"/>
          <c:showBubbleSize val="0"/>
        </c:dLbls>
        <c:marker val="1"/>
        <c:smooth val="0"/>
        <c:axId val="435827743"/>
        <c:axId val="435978751"/>
      </c:lineChart>
      <c:catAx>
        <c:axId val="43582774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Days of the Week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5978751"/>
        <c:crosses val="autoZero"/>
        <c:auto val="1"/>
        <c:lblAlgn val="ctr"/>
        <c:lblOffset val="100"/>
        <c:noMultiLvlLbl val="0"/>
      </c:catAx>
      <c:valAx>
        <c:axId val="43597875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R&quot;#\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5827743"/>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9DACD-0E4F-B947-87A4-5F7285931891}" type="datetimeFigureOut">
              <a:rPr lang="en-US" smtClean="0"/>
              <a:t>10/28/25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36CC47-BB28-EA4C-9B0F-EBCABB1AC5F0}" type="slidenum">
              <a:rPr lang="en-US" smtClean="0"/>
              <a:t>‹#›</a:t>
            </a:fld>
            <a:endParaRPr lang="en-US"/>
          </a:p>
        </p:txBody>
      </p:sp>
    </p:spTree>
    <p:extLst>
      <p:ext uri="{BB962C8B-B14F-4D97-AF65-F5344CB8AC3E}">
        <p14:creationId xmlns:p14="http://schemas.microsoft.com/office/powerpoint/2010/main" val="3430813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36CC47-BB28-EA4C-9B0F-EBCABB1AC5F0}" type="slidenum">
              <a:rPr lang="en-US" smtClean="0"/>
              <a:t>10</a:t>
            </a:fld>
            <a:endParaRPr lang="en-US"/>
          </a:p>
        </p:txBody>
      </p:sp>
    </p:spTree>
    <p:extLst>
      <p:ext uri="{BB962C8B-B14F-4D97-AF65-F5344CB8AC3E}">
        <p14:creationId xmlns:p14="http://schemas.microsoft.com/office/powerpoint/2010/main" val="57902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10/28/25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95645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10/28/25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83175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10/28/25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541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10/28/25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21143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10/28/25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6808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10/28/25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05150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10/28/25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17200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10/28/25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19838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10/28/25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7299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10/28/25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4852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10/28/25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76477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10/28/25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190642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Espresso shot pouring into cup">
            <a:extLst>
              <a:ext uri="{FF2B5EF4-FFF2-40B4-BE49-F238E27FC236}">
                <a16:creationId xmlns:a16="http://schemas.microsoft.com/office/drawing/2014/main" id="{DF90AAE0-6EE7-6E4A-58B5-F64404EFB68F}"/>
              </a:ext>
            </a:extLst>
          </p:cNvPr>
          <p:cNvPicPr>
            <a:picLocks noChangeAspect="1"/>
          </p:cNvPicPr>
          <p:nvPr/>
        </p:nvPicPr>
        <p:blipFill>
          <a:blip r:embed="rId2"/>
          <a:srcRect t="2358" b="13373"/>
          <a:stretch>
            <a:fillRect/>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ED46C1-31AF-3B40-684E-EFFD140E49C4}"/>
              </a:ext>
            </a:extLst>
          </p:cNvPr>
          <p:cNvSpPr>
            <a:spLocks noGrp="1"/>
          </p:cNvSpPr>
          <p:nvPr>
            <p:ph type="ctrTitle"/>
          </p:nvPr>
        </p:nvSpPr>
        <p:spPr>
          <a:xfrm>
            <a:off x="6638061" y="914400"/>
            <a:ext cx="4892948" cy="3427867"/>
          </a:xfrm>
        </p:spPr>
        <p:txBody>
          <a:bodyPr anchor="t">
            <a:normAutofit/>
          </a:bodyPr>
          <a:lstStyle/>
          <a:p>
            <a:pPr algn="r"/>
            <a:r>
              <a:rPr lang="en-US">
                <a:solidFill>
                  <a:srgbClr val="FFFFFF"/>
                </a:solidFill>
                <a:latin typeface="Times New Roman" panose="02020603050405020304" pitchFamily="18" charset="0"/>
                <a:cs typeface="Times New Roman" panose="02020603050405020304" pitchFamily="18" charset="0"/>
              </a:rPr>
              <a:t>Bright Coffee Shop Sales Analysis</a:t>
            </a:r>
          </a:p>
        </p:txBody>
      </p:sp>
      <p:sp>
        <p:nvSpPr>
          <p:cNvPr id="3" name="Subtitle 2">
            <a:extLst>
              <a:ext uri="{FF2B5EF4-FFF2-40B4-BE49-F238E27FC236}">
                <a16:creationId xmlns:a16="http://schemas.microsoft.com/office/drawing/2014/main" id="{186D056C-60A1-937B-F3F4-8D5066CB1842}"/>
              </a:ext>
            </a:extLst>
          </p:cNvPr>
          <p:cNvSpPr>
            <a:spLocks noGrp="1"/>
          </p:cNvSpPr>
          <p:nvPr>
            <p:ph type="subTitle" idx="1"/>
          </p:nvPr>
        </p:nvSpPr>
        <p:spPr>
          <a:xfrm>
            <a:off x="6589835" y="5253051"/>
            <a:ext cx="4941173" cy="812923"/>
          </a:xfrm>
        </p:spPr>
        <p:txBody>
          <a:bodyPr anchor="t">
            <a:normAutofit/>
          </a:bodyPr>
          <a:lstStyle/>
          <a:p>
            <a:pPr algn="r"/>
            <a:r>
              <a:rPr lang="en-US" dirty="0">
                <a:solidFill>
                  <a:srgbClr val="FFFFFF"/>
                </a:solidFill>
                <a:latin typeface="Times New Roman" panose="02020603050405020304" pitchFamily="18" charset="0"/>
                <a:cs typeface="Times New Roman" panose="02020603050405020304" pitchFamily="18" charset="0"/>
              </a:rPr>
              <a:t>Lihle Sonjica</a:t>
            </a:r>
          </a:p>
        </p:txBody>
      </p:sp>
      <p:cxnSp>
        <p:nvCxnSpPr>
          <p:cNvPr id="20" name="Straight Connector 19">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38375"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2599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66B7DE-AED1-A35F-C190-74B855533FF9}"/>
              </a:ext>
            </a:extLst>
          </p:cNvPr>
          <p:cNvSpPr>
            <a:spLocks noGrp="1"/>
          </p:cNvSpPr>
          <p:nvPr>
            <p:ph type="title"/>
          </p:nvPr>
        </p:nvSpPr>
        <p:spPr>
          <a:xfrm>
            <a:off x="640080" y="914401"/>
            <a:ext cx="4876801" cy="1569516"/>
          </a:xfrm>
        </p:spPr>
        <p:txBody>
          <a:bodyPr anchor="t">
            <a:normAutofit/>
          </a:bodyPr>
          <a:lstStyle/>
          <a:p>
            <a:r>
              <a:rPr lang="en-US">
                <a:latin typeface="Times New Roman" panose="02020603050405020304" pitchFamily="18" charset="0"/>
                <a:cs typeface="Times New Roman" panose="02020603050405020304" pitchFamily="18" charset="0"/>
              </a:rPr>
              <a:t>Conclusion</a:t>
            </a:r>
          </a:p>
        </p:txBody>
      </p:sp>
      <p:pic>
        <p:nvPicPr>
          <p:cNvPr id="7" name="Graphic 6" descr="Tea">
            <a:extLst>
              <a:ext uri="{FF2B5EF4-FFF2-40B4-BE49-F238E27FC236}">
                <a16:creationId xmlns:a16="http://schemas.microsoft.com/office/drawing/2014/main" id="{AD188102-6289-D8C9-140D-5EE2608236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3232" y="2857499"/>
            <a:ext cx="3125269" cy="3125269"/>
          </a:xfrm>
          <a:prstGeom prst="rect">
            <a:avLst/>
          </a:prstGeom>
        </p:spPr>
      </p:pic>
      <p:sp>
        <p:nvSpPr>
          <p:cNvPr id="3" name="Content Placeholder 2">
            <a:extLst>
              <a:ext uri="{FF2B5EF4-FFF2-40B4-BE49-F238E27FC236}">
                <a16:creationId xmlns:a16="http://schemas.microsoft.com/office/drawing/2014/main" id="{58F01BBE-DEC6-3611-9BD6-7B4ECB657CCB}"/>
              </a:ext>
            </a:extLst>
          </p:cNvPr>
          <p:cNvSpPr>
            <a:spLocks noGrp="1"/>
          </p:cNvSpPr>
          <p:nvPr>
            <p:ph idx="1"/>
          </p:nvPr>
        </p:nvSpPr>
        <p:spPr>
          <a:xfrm>
            <a:off x="6400799" y="960119"/>
            <a:ext cx="5130210" cy="5022661"/>
          </a:xfrm>
        </p:spPr>
        <p:txBody>
          <a:bodyPr>
            <a:normAutofit/>
          </a:bodyPr>
          <a:lstStyle/>
          <a:p>
            <a:pPr>
              <a:lnSpc>
                <a:spcPct val="110000"/>
              </a:lnSpc>
            </a:pPr>
            <a:r>
              <a:rPr lang="en-ZA" sz="1700" dirty="0">
                <a:latin typeface="Times New Roman" panose="02020603050405020304" pitchFamily="18" charset="0"/>
                <a:cs typeface="Times New Roman" panose="02020603050405020304" pitchFamily="18" charset="0"/>
              </a:rPr>
              <a:t>Overall, the analysis shows strong business performance with steady sales growth from January to June and peak customer activity in the mornings. </a:t>
            </a:r>
          </a:p>
          <a:p>
            <a:pPr>
              <a:lnSpc>
                <a:spcPct val="110000"/>
              </a:lnSpc>
            </a:pPr>
            <a:r>
              <a:rPr lang="en-ZA" sz="1700" dirty="0">
                <a:latin typeface="Times New Roman" panose="02020603050405020304" pitchFamily="18" charset="0"/>
                <a:cs typeface="Times New Roman" panose="02020603050405020304" pitchFamily="18" charset="0"/>
              </a:rPr>
              <a:t>Coffee, Tea, and Bakery items are the main revenue drivers across all stores, while Packaged Chocolate remains the weakest performer. </a:t>
            </a:r>
          </a:p>
          <a:p>
            <a:pPr>
              <a:lnSpc>
                <a:spcPct val="110000"/>
              </a:lnSpc>
            </a:pPr>
            <a:r>
              <a:rPr lang="en-ZA" sz="1700" dirty="0">
                <a:latin typeface="Times New Roman" panose="02020603050405020304" pitchFamily="18" charset="0"/>
                <a:cs typeface="Times New Roman" panose="02020603050405020304" pitchFamily="18" charset="0"/>
              </a:rPr>
              <a:t>Among locations, Hell’s Kitchen leads in overall revenue, followed closely by Astoria and Lower Manhattan, which excels in specific product categories. </a:t>
            </a:r>
          </a:p>
          <a:p>
            <a:pPr>
              <a:lnSpc>
                <a:spcPct val="110000"/>
              </a:lnSpc>
            </a:pPr>
            <a:r>
              <a:rPr lang="en-ZA" sz="1700" dirty="0">
                <a:latin typeface="Times New Roman" panose="02020603050405020304" pitchFamily="18" charset="0"/>
                <a:cs typeface="Times New Roman" panose="02020603050405020304" pitchFamily="18" charset="0"/>
              </a:rPr>
              <a:t>The findings suggest that the business is on a positive growth trajectory but could further improve performance by enhancing sales during slower time slots and promoting underperforming products to achieve a more balanced revenue distribution.</a:t>
            </a:r>
          </a:p>
          <a:p>
            <a:pPr>
              <a:lnSpc>
                <a:spcPct val="110000"/>
              </a:lnSpc>
            </a:pPr>
            <a:endParaRPr lang="en-US" sz="1700" dirty="0"/>
          </a:p>
        </p:txBody>
      </p:sp>
      <p:cxnSp>
        <p:nvCxnSpPr>
          <p:cNvPr id="12" name="Straight Connector 11">
            <a:extLst>
              <a:ext uri="{FF2B5EF4-FFF2-40B4-BE49-F238E27FC236}">
                <a16:creationId xmlns:a16="http://schemas.microsoft.com/office/drawing/2014/main" id="{540DBD50-3CB1-A513-2321-1891E3F095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170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BCFF8A-4C08-B81B-6451-5384B92C566C}"/>
              </a:ext>
            </a:extLst>
          </p:cNvPr>
          <p:cNvSpPr>
            <a:spLocks noGrp="1"/>
          </p:cNvSpPr>
          <p:nvPr>
            <p:ph type="title"/>
          </p:nvPr>
        </p:nvSpPr>
        <p:spPr>
          <a:xfrm>
            <a:off x="640080" y="1371600"/>
            <a:ext cx="10890928" cy="971550"/>
          </a:xfrm>
        </p:spPr>
        <p:txBody>
          <a:bodyPr anchor="t">
            <a:normAutofit/>
          </a:bodyPr>
          <a:lstStyle/>
          <a:p>
            <a:r>
              <a:rPr lang="en-US">
                <a:latin typeface="Times New Roman" panose="02020603050405020304" pitchFamily="18" charset="0"/>
                <a:cs typeface="Times New Roman" panose="02020603050405020304" pitchFamily="18" charset="0"/>
              </a:rPr>
              <a:t>Total Revenue by Product Type</a:t>
            </a:r>
          </a:p>
        </p:txBody>
      </p:sp>
      <p:cxnSp>
        <p:nvCxnSpPr>
          <p:cNvPr id="11" name="Straight Connector 10">
            <a:extLst>
              <a:ext uri="{FF2B5EF4-FFF2-40B4-BE49-F238E27FC236}">
                <a16:creationId xmlns:a16="http://schemas.microsoft.com/office/drawing/2014/main" id="{39AA7464-1EB7-A869-C7D3-AA680BBA98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01DE30B-A6C2-2D1F-866E-382604CAB149}"/>
              </a:ext>
            </a:extLst>
          </p:cNvPr>
          <p:cNvSpPr>
            <a:spLocks noGrp="1"/>
          </p:cNvSpPr>
          <p:nvPr>
            <p:ph idx="1"/>
          </p:nvPr>
        </p:nvSpPr>
        <p:spPr>
          <a:xfrm>
            <a:off x="6871063" y="2537460"/>
            <a:ext cx="4659945" cy="3760459"/>
          </a:xfrm>
        </p:spPr>
        <p:txBody>
          <a:bodyPr anchor="t">
            <a:normAutofit/>
          </a:bodyPr>
          <a:lstStyle/>
          <a:p>
            <a:pPr>
              <a:lnSpc>
                <a:spcPct val="110000"/>
              </a:lnSpc>
            </a:pPr>
            <a:r>
              <a:rPr lang="en-US">
                <a:latin typeface="Times New Roman" panose="02020603050405020304" pitchFamily="18" charset="0"/>
                <a:cs typeface="Times New Roman" panose="02020603050405020304" pitchFamily="18" charset="0"/>
              </a:rPr>
              <a:t>Barista Expresso generated the highest total revenue, followed by Brewed </a:t>
            </a:r>
          </a:p>
          <a:p>
            <a:pPr>
              <a:lnSpc>
                <a:spcPct val="110000"/>
              </a:lnSpc>
            </a:pPr>
            <a:r>
              <a:rPr lang="en-US">
                <a:latin typeface="Times New Roman" panose="02020603050405020304" pitchFamily="18" charset="0"/>
                <a:cs typeface="Times New Roman" panose="02020603050405020304" pitchFamily="18" charset="0"/>
              </a:rPr>
              <a:t>Chai tea and Hot chocolate. These top products significantly outperform </a:t>
            </a:r>
          </a:p>
          <a:p>
            <a:pPr>
              <a:lnSpc>
                <a:spcPct val="110000"/>
              </a:lnSpc>
            </a:pPr>
            <a:r>
              <a:rPr lang="en-US">
                <a:latin typeface="Times New Roman" panose="02020603050405020304" pitchFamily="18" charset="0"/>
                <a:cs typeface="Times New Roman" panose="02020603050405020304" pitchFamily="18" charset="0"/>
              </a:rPr>
              <a:t>Other types indicating strong customer preference for warm beverages. </a:t>
            </a:r>
          </a:p>
          <a:p>
            <a:pPr>
              <a:lnSpc>
                <a:spcPct val="110000"/>
              </a:lnSpc>
            </a:pPr>
            <a:r>
              <a:rPr lang="en-US">
                <a:latin typeface="Times New Roman" panose="02020603050405020304" pitchFamily="18" charset="0"/>
                <a:cs typeface="Times New Roman" panose="02020603050405020304" pitchFamily="18" charset="0"/>
              </a:rPr>
              <a:t>Lower performing product types, such as green tea and organic chocolate </a:t>
            </a:r>
          </a:p>
          <a:p>
            <a:pPr>
              <a:lnSpc>
                <a:spcPct val="110000"/>
              </a:lnSpc>
            </a:pPr>
            <a:r>
              <a:rPr lang="en-US">
                <a:latin typeface="Times New Roman" panose="02020603050405020304" pitchFamily="18" charset="0"/>
                <a:cs typeface="Times New Roman" panose="02020603050405020304" pitchFamily="18" charset="0"/>
              </a:rPr>
              <a:t>Contributed minimally to total revenue. </a:t>
            </a:r>
          </a:p>
          <a:p>
            <a:pPr marL="0" indent="0">
              <a:lnSpc>
                <a:spcPct val="110000"/>
              </a:lnSpc>
              <a:buNone/>
            </a:pPr>
            <a:endParaRPr lang="en-US"/>
          </a:p>
        </p:txBody>
      </p:sp>
      <p:graphicFrame>
        <p:nvGraphicFramePr>
          <p:cNvPr id="4" name="Chart 3">
            <a:extLst>
              <a:ext uri="{FF2B5EF4-FFF2-40B4-BE49-F238E27FC236}">
                <a16:creationId xmlns:a16="http://schemas.microsoft.com/office/drawing/2014/main" id="{C4B87693-4D91-A5B9-A28B-7424C0F9CFEE}"/>
              </a:ext>
            </a:extLst>
          </p:cNvPr>
          <p:cNvGraphicFramePr>
            <a:graphicFrameLocks/>
          </p:cNvGraphicFramePr>
          <p:nvPr>
            <p:extLst>
              <p:ext uri="{D42A27DB-BD31-4B8C-83A1-F6EECF244321}">
                <p14:modId xmlns:p14="http://schemas.microsoft.com/office/powerpoint/2010/main" val="4044932207"/>
              </p:ext>
            </p:extLst>
          </p:nvPr>
        </p:nvGraphicFramePr>
        <p:xfrm>
          <a:off x="713232" y="2537460"/>
          <a:ext cx="5648193" cy="37604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0807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4A9210-4E84-FE35-C533-9428C47A492A}"/>
              </a:ext>
            </a:extLst>
          </p:cNvPr>
          <p:cNvSpPr>
            <a:spLocks noGrp="1"/>
          </p:cNvSpPr>
          <p:nvPr>
            <p:ph type="title"/>
          </p:nvPr>
        </p:nvSpPr>
        <p:spPr>
          <a:xfrm>
            <a:off x="640080" y="914399"/>
            <a:ext cx="10847494" cy="1171069"/>
          </a:xfrm>
        </p:spPr>
        <p:txBody>
          <a:bodyPr anchor="t">
            <a:normAutofit/>
          </a:bodyPr>
          <a:lstStyle/>
          <a:p>
            <a:r>
              <a:rPr lang="en-US">
                <a:latin typeface="Times New Roman" panose="02020603050405020304" pitchFamily="18" charset="0"/>
                <a:cs typeface="Times New Roman" panose="02020603050405020304" pitchFamily="18" charset="0"/>
              </a:rPr>
              <a:t>Total Revenue by Product Category</a:t>
            </a:r>
          </a:p>
        </p:txBody>
      </p:sp>
      <p:sp>
        <p:nvSpPr>
          <p:cNvPr id="3" name="Content Placeholder 2">
            <a:extLst>
              <a:ext uri="{FF2B5EF4-FFF2-40B4-BE49-F238E27FC236}">
                <a16:creationId xmlns:a16="http://schemas.microsoft.com/office/drawing/2014/main" id="{53397AA8-2C97-8A91-7DAF-153BDB870903}"/>
              </a:ext>
            </a:extLst>
          </p:cNvPr>
          <p:cNvSpPr>
            <a:spLocks noGrp="1"/>
          </p:cNvSpPr>
          <p:nvPr>
            <p:ph idx="1"/>
          </p:nvPr>
        </p:nvSpPr>
        <p:spPr>
          <a:xfrm>
            <a:off x="6915150" y="2256287"/>
            <a:ext cx="4563618" cy="3760459"/>
          </a:xfrm>
        </p:spPr>
        <p:txBody>
          <a:bodyPr anchor="t">
            <a:normAutofit/>
          </a:bodyPr>
          <a:lstStyle/>
          <a:p>
            <a:pPr lvl="0">
              <a:lnSpc>
                <a:spcPct val="110000"/>
              </a:lnSpc>
            </a:pPr>
            <a:r>
              <a:rPr lang="en-ZA" sz="1900">
                <a:latin typeface="Times New Roman" panose="02020603050405020304" pitchFamily="18" charset="0"/>
                <a:cs typeface="Times New Roman" panose="02020603050405020304" pitchFamily="18" charset="0"/>
              </a:rPr>
              <a:t>Coffee</a:t>
            </a:r>
            <a:r>
              <a:rPr lang="en-ZA" sz="1900" b="1">
                <a:latin typeface="Times New Roman" panose="02020603050405020304" pitchFamily="18" charset="0"/>
                <a:cs typeface="Times New Roman" panose="02020603050405020304" pitchFamily="18" charset="0"/>
              </a:rPr>
              <a:t> </a:t>
            </a:r>
            <a:r>
              <a:rPr lang="en-ZA" sz="1900">
                <a:latin typeface="Times New Roman" panose="02020603050405020304" pitchFamily="18" charset="0"/>
                <a:cs typeface="Times New Roman" panose="02020603050405020304" pitchFamily="18" charset="0"/>
              </a:rPr>
              <a:t>generates the highest revenue in all three locations, followed by Tea</a:t>
            </a:r>
            <a:r>
              <a:rPr lang="en-ZA" sz="1900" b="1">
                <a:latin typeface="Times New Roman" panose="02020603050405020304" pitchFamily="18" charset="0"/>
                <a:cs typeface="Times New Roman" panose="02020603050405020304" pitchFamily="18" charset="0"/>
              </a:rPr>
              <a:t> </a:t>
            </a:r>
            <a:r>
              <a:rPr lang="en-ZA" sz="1900">
                <a:latin typeface="Times New Roman" panose="02020603050405020304" pitchFamily="18" charset="0"/>
                <a:cs typeface="Times New Roman" panose="02020603050405020304" pitchFamily="18" charset="0"/>
              </a:rPr>
              <a:t>And</a:t>
            </a:r>
            <a:r>
              <a:rPr lang="en-ZA" sz="1900" b="1">
                <a:latin typeface="Times New Roman" panose="02020603050405020304" pitchFamily="18" charset="0"/>
                <a:cs typeface="Times New Roman" panose="02020603050405020304" pitchFamily="18" charset="0"/>
              </a:rPr>
              <a:t> </a:t>
            </a:r>
            <a:r>
              <a:rPr lang="en-ZA" sz="1900">
                <a:latin typeface="Times New Roman" panose="02020603050405020304" pitchFamily="18" charset="0"/>
                <a:cs typeface="Times New Roman" panose="02020603050405020304" pitchFamily="18" charset="0"/>
              </a:rPr>
              <a:t>Bakery.</a:t>
            </a:r>
          </a:p>
          <a:p>
            <a:pPr lvl="0">
              <a:lnSpc>
                <a:spcPct val="110000"/>
              </a:lnSpc>
            </a:pPr>
            <a:r>
              <a:rPr lang="en-ZA" sz="1900">
                <a:latin typeface="Times New Roman" panose="02020603050405020304" pitchFamily="18" charset="0"/>
                <a:cs typeface="Times New Roman" panose="02020603050405020304" pitchFamily="18" charset="0"/>
              </a:rPr>
              <a:t>Hell’s</a:t>
            </a:r>
            <a:r>
              <a:rPr lang="en-ZA" sz="1900" b="1">
                <a:latin typeface="Times New Roman" panose="02020603050405020304" pitchFamily="18" charset="0"/>
                <a:cs typeface="Times New Roman" panose="02020603050405020304" pitchFamily="18" charset="0"/>
              </a:rPr>
              <a:t> </a:t>
            </a:r>
            <a:r>
              <a:rPr lang="en-ZA" sz="1900">
                <a:latin typeface="Times New Roman" panose="02020603050405020304" pitchFamily="18" charset="0"/>
                <a:cs typeface="Times New Roman" panose="02020603050405020304" pitchFamily="18" charset="0"/>
              </a:rPr>
              <a:t>Kitchen slightly leads in Coffee</a:t>
            </a:r>
            <a:r>
              <a:rPr lang="en-ZA" sz="1900" b="1">
                <a:latin typeface="Times New Roman" panose="02020603050405020304" pitchFamily="18" charset="0"/>
                <a:cs typeface="Times New Roman" panose="02020603050405020304" pitchFamily="18" charset="0"/>
              </a:rPr>
              <a:t> </a:t>
            </a:r>
            <a:r>
              <a:rPr lang="en-ZA" sz="1900">
                <a:latin typeface="Times New Roman" panose="02020603050405020304" pitchFamily="18" charset="0"/>
                <a:cs typeface="Times New Roman" panose="02020603050405020304" pitchFamily="18" charset="0"/>
              </a:rPr>
              <a:t>and Coffee Beans revenue.</a:t>
            </a:r>
          </a:p>
          <a:p>
            <a:pPr lvl="0">
              <a:lnSpc>
                <a:spcPct val="110000"/>
              </a:lnSpc>
            </a:pPr>
            <a:r>
              <a:rPr lang="en-ZA" sz="1900">
                <a:latin typeface="Times New Roman" panose="02020603050405020304" pitchFamily="18" charset="0"/>
                <a:cs typeface="Times New Roman" panose="02020603050405020304" pitchFamily="18" charset="0"/>
              </a:rPr>
              <a:t>Lower Manhattan performs best in Bakery</a:t>
            </a:r>
            <a:r>
              <a:rPr lang="en-ZA" sz="1900" b="1">
                <a:latin typeface="Times New Roman" panose="02020603050405020304" pitchFamily="18" charset="0"/>
                <a:cs typeface="Times New Roman" panose="02020603050405020304" pitchFamily="18" charset="0"/>
              </a:rPr>
              <a:t>, </a:t>
            </a:r>
            <a:r>
              <a:rPr lang="en-ZA" sz="1900">
                <a:latin typeface="Times New Roman" panose="02020603050405020304" pitchFamily="18" charset="0"/>
                <a:cs typeface="Times New Roman" panose="02020603050405020304" pitchFamily="18" charset="0"/>
              </a:rPr>
              <a:t>Branded</a:t>
            </a:r>
            <a:r>
              <a:rPr lang="en-ZA" sz="1900" b="1">
                <a:latin typeface="Times New Roman" panose="02020603050405020304" pitchFamily="18" charset="0"/>
                <a:cs typeface="Times New Roman" panose="02020603050405020304" pitchFamily="18" charset="0"/>
              </a:rPr>
              <a:t>, </a:t>
            </a:r>
            <a:r>
              <a:rPr lang="en-ZA" sz="1900">
                <a:latin typeface="Times New Roman" panose="02020603050405020304" pitchFamily="18" charset="0"/>
                <a:cs typeface="Times New Roman" panose="02020603050405020304" pitchFamily="18" charset="0"/>
              </a:rPr>
              <a:t>Loose Tea, and Flavours.</a:t>
            </a:r>
          </a:p>
          <a:p>
            <a:pPr lvl="0">
              <a:lnSpc>
                <a:spcPct val="110000"/>
              </a:lnSpc>
            </a:pPr>
            <a:r>
              <a:rPr lang="en-ZA" sz="1900">
                <a:latin typeface="Times New Roman" panose="02020603050405020304" pitchFamily="18" charset="0"/>
                <a:cs typeface="Times New Roman" panose="02020603050405020304" pitchFamily="18" charset="0"/>
              </a:rPr>
              <a:t>Packaged Chocolate</a:t>
            </a:r>
            <a:r>
              <a:rPr lang="en-ZA" sz="1900" b="1">
                <a:latin typeface="Times New Roman" panose="02020603050405020304" pitchFamily="18" charset="0"/>
                <a:cs typeface="Times New Roman" panose="02020603050405020304" pitchFamily="18" charset="0"/>
              </a:rPr>
              <a:t> </a:t>
            </a:r>
            <a:r>
              <a:rPr lang="en-ZA" sz="1900">
                <a:latin typeface="Times New Roman" panose="02020603050405020304" pitchFamily="18" charset="0"/>
                <a:cs typeface="Times New Roman" panose="02020603050405020304" pitchFamily="18" charset="0"/>
              </a:rPr>
              <a:t>contributes the least revenue across all locations.</a:t>
            </a:r>
          </a:p>
          <a:p>
            <a:pPr marL="0" lvl="0" indent="0">
              <a:lnSpc>
                <a:spcPct val="110000"/>
              </a:lnSpc>
              <a:buNone/>
            </a:pPr>
            <a:endParaRPr lang="en-ZA" sz="1900">
              <a:latin typeface="Times New Roman" panose="02020603050405020304" pitchFamily="18" charset="0"/>
              <a:cs typeface="Times New Roman" panose="02020603050405020304" pitchFamily="18" charset="0"/>
            </a:endParaRPr>
          </a:p>
          <a:p>
            <a:pPr marL="0" lvl="0" indent="0">
              <a:lnSpc>
                <a:spcPct val="110000"/>
              </a:lnSpc>
              <a:buNone/>
            </a:pPr>
            <a:endParaRPr lang="en-ZA" sz="1900"/>
          </a:p>
        </p:txBody>
      </p:sp>
      <p:cxnSp>
        <p:nvCxnSpPr>
          <p:cNvPr id="11" name="Straight Connector 10">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4" name="Chart 3">
            <a:extLst>
              <a:ext uri="{FF2B5EF4-FFF2-40B4-BE49-F238E27FC236}">
                <a16:creationId xmlns:a16="http://schemas.microsoft.com/office/drawing/2014/main" id="{5603F703-B0D0-0B9E-0FEF-0CD05D2FCB6A}"/>
              </a:ext>
            </a:extLst>
          </p:cNvPr>
          <p:cNvGraphicFramePr>
            <a:graphicFrameLocks/>
          </p:cNvGraphicFramePr>
          <p:nvPr>
            <p:extLst>
              <p:ext uri="{D42A27DB-BD31-4B8C-83A1-F6EECF244321}">
                <p14:modId xmlns:p14="http://schemas.microsoft.com/office/powerpoint/2010/main" val="1254188302"/>
              </p:ext>
            </p:extLst>
          </p:nvPr>
        </p:nvGraphicFramePr>
        <p:xfrm>
          <a:off x="713232" y="2256287"/>
          <a:ext cx="5648193" cy="37604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633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C9E7C2-2392-03D1-BA14-35F05D1D197F}"/>
              </a:ext>
            </a:extLst>
          </p:cNvPr>
          <p:cNvSpPr>
            <a:spLocks noGrp="1"/>
          </p:cNvSpPr>
          <p:nvPr>
            <p:ph type="title"/>
          </p:nvPr>
        </p:nvSpPr>
        <p:spPr>
          <a:xfrm>
            <a:off x="640080" y="1371600"/>
            <a:ext cx="10890928" cy="971550"/>
          </a:xfrm>
        </p:spPr>
        <p:txBody>
          <a:bodyPr anchor="t">
            <a:normAutofit/>
          </a:bodyPr>
          <a:lstStyle/>
          <a:p>
            <a:r>
              <a:rPr lang="en-US">
                <a:latin typeface="Times New Roman" panose="02020603050405020304" pitchFamily="18" charset="0"/>
                <a:cs typeface="Times New Roman" panose="02020603050405020304" pitchFamily="18" charset="0"/>
              </a:rPr>
              <a:t>Peak Time Intervals</a:t>
            </a:r>
          </a:p>
        </p:txBody>
      </p:sp>
      <p:cxnSp>
        <p:nvCxnSpPr>
          <p:cNvPr id="14" name="Straight Connector 13">
            <a:extLst>
              <a:ext uri="{FF2B5EF4-FFF2-40B4-BE49-F238E27FC236}">
                <a16:creationId xmlns:a16="http://schemas.microsoft.com/office/drawing/2014/main" id="{39AA7464-1EB7-A869-C7D3-AA680BBA98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210274-F76A-66D0-7582-D7E619C18736}"/>
              </a:ext>
            </a:extLst>
          </p:cNvPr>
          <p:cNvSpPr>
            <a:spLocks noGrp="1"/>
          </p:cNvSpPr>
          <p:nvPr>
            <p:ph idx="1"/>
          </p:nvPr>
        </p:nvSpPr>
        <p:spPr>
          <a:xfrm>
            <a:off x="6871063" y="2537460"/>
            <a:ext cx="4659945" cy="3760459"/>
          </a:xfrm>
        </p:spPr>
        <p:txBody>
          <a:bodyPr anchor="t">
            <a:normAutofit/>
          </a:bodyPr>
          <a:lstStyle/>
          <a:p>
            <a:pPr lvl="0"/>
            <a:r>
              <a:rPr lang="en-ZA" dirty="0">
                <a:latin typeface="Times New Roman" panose="02020603050405020304" pitchFamily="18" charset="0"/>
                <a:cs typeface="Times New Roman" panose="02020603050405020304" pitchFamily="18" charset="0"/>
              </a:rPr>
              <a:t>Morning</a:t>
            </a:r>
            <a:r>
              <a:rPr lang="en-ZA" b="1" dirty="0">
                <a:latin typeface="Times New Roman" panose="02020603050405020304" pitchFamily="18" charset="0"/>
                <a:cs typeface="Times New Roman" panose="02020603050405020304" pitchFamily="18" charset="0"/>
              </a:rPr>
              <a:t> </a:t>
            </a:r>
            <a:r>
              <a:rPr lang="en-ZA" dirty="0">
                <a:latin typeface="Times New Roman" panose="02020603050405020304" pitchFamily="18" charset="0"/>
                <a:cs typeface="Times New Roman" panose="02020603050405020304" pitchFamily="18" charset="0"/>
              </a:rPr>
              <a:t>accounts for the largest share at</a:t>
            </a:r>
            <a:r>
              <a:rPr lang="en-ZA" b="1" dirty="0">
                <a:latin typeface="Times New Roman" panose="02020603050405020304" pitchFamily="18" charset="0"/>
                <a:cs typeface="Times New Roman" panose="02020603050405020304" pitchFamily="18" charset="0"/>
              </a:rPr>
              <a:t> </a:t>
            </a:r>
            <a:r>
              <a:rPr lang="en-ZA" dirty="0">
                <a:latin typeface="Times New Roman" panose="02020603050405020304" pitchFamily="18" charset="0"/>
                <a:cs typeface="Times New Roman" panose="02020603050405020304" pitchFamily="18" charset="0"/>
              </a:rPr>
              <a:t>56%</a:t>
            </a:r>
          </a:p>
          <a:p>
            <a:pPr lvl="0"/>
            <a:r>
              <a:rPr lang="en-ZA" dirty="0">
                <a:latin typeface="Times New Roman" panose="02020603050405020304" pitchFamily="18" charset="0"/>
                <a:cs typeface="Times New Roman" panose="02020603050405020304" pitchFamily="18" charset="0"/>
              </a:rPr>
              <a:t>Afternoon</a:t>
            </a:r>
            <a:r>
              <a:rPr lang="en-ZA" b="1" dirty="0">
                <a:latin typeface="Times New Roman" panose="02020603050405020304" pitchFamily="18" charset="0"/>
                <a:cs typeface="Times New Roman" panose="02020603050405020304" pitchFamily="18" charset="0"/>
              </a:rPr>
              <a:t> </a:t>
            </a:r>
            <a:r>
              <a:rPr lang="en-ZA" dirty="0">
                <a:latin typeface="Times New Roman" panose="02020603050405020304" pitchFamily="18" charset="0"/>
                <a:cs typeface="Times New Roman" panose="02020603050405020304" pitchFamily="18" charset="0"/>
              </a:rPr>
              <a:t>follows with</a:t>
            </a:r>
            <a:r>
              <a:rPr lang="en-ZA" b="1" dirty="0">
                <a:latin typeface="Times New Roman" panose="02020603050405020304" pitchFamily="18" charset="0"/>
                <a:cs typeface="Times New Roman" panose="02020603050405020304" pitchFamily="18" charset="0"/>
              </a:rPr>
              <a:t> </a:t>
            </a:r>
            <a:r>
              <a:rPr lang="en-ZA" dirty="0">
                <a:latin typeface="Times New Roman" panose="02020603050405020304" pitchFamily="18" charset="0"/>
                <a:cs typeface="Times New Roman" panose="02020603050405020304" pitchFamily="18" charset="0"/>
              </a:rPr>
              <a:t>29%</a:t>
            </a:r>
          </a:p>
          <a:p>
            <a:pPr lvl="0"/>
            <a:r>
              <a:rPr lang="en-ZA" dirty="0">
                <a:latin typeface="Times New Roman" panose="02020603050405020304" pitchFamily="18" charset="0"/>
                <a:cs typeface="Times New Roman" panose="02020603050405020304" pitchFamily="18" charset="0"/>
              </a:rPr>
              <a:t>Evening</a:t>
            </a:r>
            <a:r>
              <a:rPr lang="en-ZA" b="1" dirty="0">
                <a:latin typeface="Times New Roman" panose="02020603050405020304" pitchFamily="18" charset="0"/>
                <a:cs typeface="Times New Roman" panose="02020603050405020304" pitchFamily="18" charset="0"/>
              </a:rPr>
              <a:t> </a:t>
            </a:r>
            <a:r>
              <a:rPr lang="en-ZA" dirty="0">
                <a:latin typeface="Times New Roman" panose="02020603050405020304" pitchFamily="18" charset="0"/>
                <a:cs typeface="Times New Roman" panose="02020603050405020304" pitchFamily="18" charset="0"/>
              </a:rPr>
              <a:t>has the smallest portion at</a:t>
            </a:r>
            <a:r>
              <a:rPr lang="en-ZA" b="1" dirty="0">
                <a:latin typeface="Times New Roman" panose="02020603050405020304" pitchFamily="18" charset="0"/>
                <a:cs typeface="Times New Roman" panose="02020603050405020304" pitchFamily="18" charset="0"/>
              </a:rPr>
              <a:t> </a:t>
            </a:r>
            <a:r>
              <a:rPr lang="en-ZA" dirty="0">
                <a:latin typeface="Times New Roman" panose="02020603050405020304" pitchFamily="18" charset="0"/>
                <a:cs typeface="Times New Roman" panose="02020603050405020304" pitchFamily="18" charset="0"/>
              </a:rPr>
              <a:t>15%</a:t>
            </a:r>
            <a:endParaRPr lang="en-ZA" b="1" dirty="0">
              <a:latin typeface="Times New Roman" panose="02020603050405020304" pitchFamily="18" charset="0"/>
              <a:cs typeface="Times New Roman" panose="02020603050405020304" pitchFamily="18" charset="0"/>
            </a:endParaRPr>
          </a:p>
          <a:p>
            <a:pPr marL="0" lvl="0" indent="0">
              <a:buNone/>
            </a:pPr>
            <a:endParaRPr lang="en-ZA" dirty="0">
              <a:latin typeface="Times New Roman" panose="02020603050405020304" pitchFamily="18" charset="0"/>
              <a:cs typeface="Times New Roman" panose="02020603050405020304" pitchFamily="18" charset="0"/>
            </a:endParaRPr>
          </a:p>
          <a:p>
            <a:endParaRPr lang="en-US" dirty="0"/>
          </a:p>
        </p:txBody>
      </p:sp>
      <p:graphicFrame>
        <p:nvGraphicFramePr>
          <p:cNvPr id="4" name="Chart 3">
            <a:extLst>
              <a:ext uri="{FF2B5EF4-FFF2-40B4-BE49-F238E27FC236}">
                <a16:creationId xmlns:a16="http://schemas.microsoft.com/office/drawing/2014/main" id="{58833881-E135-7935-53D3-0A388AD2A97B}"/>
              </a:ext>
            </a:extLst>
          </p:cNvPr>
          <p:cNvGraphicFramePr>
            <a:graphicFrameLocks/>
          </p:cNvGraphicFramePr>
          <p:nvPr>
            <p:extLst>
              <p:ext uri="{D42A27DB-BD31-4B8C-83A1-F6EECF244321}">
                <p14:modId xmlns:p14="http://schemas.microsoft.com/office/powerpoint/2010/main" val="39406971"/>
              </p:ext>
            </p:extLst>
          </p:nvPr>
        </p:nvGraphicFramePr>
        <p:xfrm>
          <a:off x="713232" y="2537460"/>
          <a:ext cx="5648193" cy="37604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35481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2919B2-8FE2-6C20-D7F8-D759682BC16D}"/>
              </a:ext>
            </a:extLst>
          </p:cNvPr>
          <p:cNvSpPr>
            <a:spLocks noGrp="1"/>
          </p:cNvSpPr>
          <p:nvPr>
            <p:ph type="title"/>
          </p:nvPr>
        </p:nvSpPr>
        <p:spPr>
          <a:xfrm>
            <a:off x="640080" y="914399"/>
            <a:ext cx="10847494" cy="1171069"/>
          </a:xfrm>
        </p:spPr>
        <p:txBody>
          <a:bodyPr anchor="t">
            <a:normAutofit/>
          </a:bodyPr>
          <a:lstStyle/>
          <a:p>
            <a:r>
              <a:rPr lang="en-US" sz="3700">
                <a:latin typeface="Times New Roman" panose="02020603050405020304" pitchFamily="18" charset="0"/>
                <a:cs typeface="Times New Roman" panose="02020603050405020304" pitchFamily="18" charset="0"/>
              </a:rPr>
              <a:t>Total Sales by Time of the Day and Store Location</a:t>
            </a:r>
          </a:p>
        </p:txBody>
      </p:sp>
      <p:sp>
        <p:nvSpPr>
          <p:cNvPr id="3" name="Content Placeholder 2">
            <a:extLst>
              <a:ext uri="{FF2B5EF4-FFF2-40B4-BE49-F238E27FC236}">
                <a16:creationId xmlns:a16="http://schemas.microsoft.com/office/drawing/2014/main" id="{7EEE3816-5E20-4F28-B174-D8676CCBD7E1}"/>
              </a:ext>
            </a:extLst>
          </p:cNvPr>
          <p:cNvSpPr>
            <a:spLocks noGrp="1"/>
          </p:cNvSpPr>
          <p:nvPr>
            <p:ph idx="1"/>
          </p:nvPr>
        </p:nvSpPr>
        <p:spPr>
          <a:xfrm>
            <a:off x="6915150" y="2256287"/>
            <a:ext cx="4563618" cy="3760459"/>
          </a:xfrm>
        </p:spPr>
        <p:txBody>
          <a:bodyPr anchor="t">
            <a:normAutofit/>
          </a:bodyPr>
          <a:lstStyle/>
          <a:p>
            <a:pPr lvl="0"/>
            <a:r>
              <a:rPr lang="en-ZA" dirty="0">
                <a:latin typeface="Times New Roman" panose="02020603050405020304" pitchFamily="18" charset="0"/>
                <a:cs typeface="Times New Roman" panose="02020603050405020304" pitchFamily="18" charset="0"/>
              </a:rPr>
              <a:t>Morning shows the highest sales for all stores, with Lower Manhattan leading.</a:t>
            </a:r>
          </a:p>
          <a:p>
            <a:pPr lvl="0"/>
            <a:r>
              <a:rPr lang="en-ZA" dirty="0">
                <a:latin typeface="Times New Roman" panose="02020603050405020304" pitchFamily="18" charset="0"/>
                <a:cs typeface="Times New Roman" panose="02020603050405020304" pitchFamily="18" charset="0"/>
              </a:rPr>
              <a:t>Afternoon sales are moderate, with Astoria performing best.</a:t>
            </a:r>
          </a:p>
          <a:p>
            <a:pPr lvl="0"/>
            <a:r>
              <a:rPr lang="en-ZA" dirty="0">
                <a:latin typeface="Times New Roman" panose="02020603050405020304" pitchFamily="18" charset="0"/>
                <a:cs typeface="Times New Roman" panose="02020603050405020304" pitchFamily="18" charset="0"/>
              </a:rPr>
              <a:t>Evening sales are the lowest overall, with Astoria again slightly ahead.</a:t>
            </a:r>
          </a:p>
          <a:p>
            <a:pPr lvl="0"/>
            <a:r>
              <a:rPr lang="en-ZA" dirty="0">
                <a:latin typeface="Times New Roman" panose="02020603050405020304" pitchFamily="18" charset="0"/>
                <a:cs typeface="Times New Roman" panose="02020603050405020304" pitchFamily="18" charset="0"/>
              </a:rPr>
              <a:t>Mornings are the strongest sales period across all locations.</a:t>
            </a:r>
          </a:p>
          <a:p>
            <a:pPr marL="0" lvl="0" indent="0">
              <a:buNone/>
            </a:pPr>
            <a:endParaRPr lang="en-ZA" dirty="0">
              <a:latin typeface="Times New Roman" panose="02020603050405020304" pitchFamily="18" charset="0"/>
              <a:cs typeface="Times New Roman" panose="02020603050405020304" pitchFamily="18" charset="0"/>
            </a:endParaRPr>
          </a:p>
          <a:p>
            <a:endParaRPr lang="en-US" dirty="0"/>
          </a:p>
        </p:txBody>
      </p:sp>
      <p:cxnSp>
        <p:nvCxnSpPr>
          <p:cNvPr id="14" name="Straight Connector 13">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4" name="Chart 3">
            <a:extLst>
              <a:ext uri="{FF2B5EF4-FFF2-40B4-BE49-F238E27FC236}">
                <a16:creationId xmlns:a16="http://schemas.microsoft.com/office/drawing/2014/main" id="{2DCC072E-7A05-A714-D3AE-A347AF104905}"/>
              </a:ext>
            </a:extLst>
          </p:cNvPr>
          <p:cNvGraphicFramePr>
            <a:graphicFrameLocks/>
          </p:cNvGraphicFramePr>
          <p:nvPr>
            <p:extLst>
              <p:ext uri="{D42A27DB-BD31-4B8C-83A1-F6EECF244321}">
                <p14:modId xmlns:p14="http://schemas.microsoft.com/office/powerpoint/2010/main" val="1827401529"/>
              </p:ext>
            </p:extLst>
          </p:nvPr>
        </p:nvGraphicFramePr>
        <p:xfrm>
          <a:off x="713232" y="2256287"/>
          <a:ext cx="5648193" cy="37604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95814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0AB768-83CC-F86D-D7E3-C2AFB67B0E84}"/>
              </a:ext>
            </a:extLst>
          </p:cNvPr>
          <p:cNvSpPr>
            <a:spLocks noGrp="1"/>
          </p:cNvSpPr>
          <p:nvPr>
            <p:ph type="title"/>
          </p:nvPr>
        </p:nvSpPr>
        <p:spPr>
          <a:xfrm>
            <a:off x="640080" y="1371600"/>
            <a:ext cx="10890928" cy="971550"/>
          </a:xfrm>
        </p:spPr>
        <p:txBody>
          <a:bodyPr anchor="t">
            <a:normAutofit/>
          </a:bodyPr>
          <a:lstStyle/>
          <a:p>
            <a:r>
              <a:rPr lang="en-US">
                <a:latin typeface="Times New Roman" panose="02020603050405020304" pitchFamily="18" charset="0"/>
                <a:cs typeface="Times New Roman" panose="02020603050405020304" pitchFamily="18" charset="0"/>
              </a:rPr>
              <a:t>Total Sales by Months</a:t>
            </a:r>
          </a:p>
        </p:txBody>
      </p:sp>
      <p:cxnSp>
        <p:nvCxnSpPr>
          <p:cNvPr id="14" name="Straight Connector 13">
            <a:extLst>
              <a:ext uri="{FF2B5EF4-FFF2-40B4-BE49-F238E27FC236}">
                <a16:creationId xmlns:a16="http://schemas.microsoft.com/office/drawing/2014/main" id="{39AA7464-1EB7-A869-C7D3-AA680BBA98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26545C-1F7E-C963-E2AF-42033838EFF3}"/>
              </a:ext>
            </a:extLst>
          </p:cNvPr>
          <p:cNvSpPr>
            <a:spLocks noGrp="1"/>
          </p:cNvSpPr>
          <p:nvPr>
            <p:ph idx="1"/>
          </p:nvPr>
        </p:nvSpPr>
        <p:spPr>
          <a:xfrm>
            <a:off x="6871063" y="2537460"/>
            <a:ext cx="4659945" cy="3760459"/>
          </a:xfrm>
        </p:spPr>
        <p:txBody>
          <a:bodyPr anchor="t">
            <a:normAutofit/>
          </a:bodyPr>
          <a:lstStyle/>
          <a:p>
            <a:r>
              <a:rPr lang="en-ZA" dirty="0">
                <a:latin typeface="Times New Roman" panose="02020603050405020304" pitchFamily="18" charset="0"/>
                <a:cs typeface="Times New Roman" panose="02020603050405020304" pitchFamily="18" charset="0"/>
              </a:rPr>
              <a:t>The trend of total sales from January to June. </a:t>
            </a:r>
          </a:p>
          <a:p>
            <a:r>
              <a:rPr lang="en-ZA" dirty="0">
                <a:latin typeface="Times New Roman" panose="02020603050405020304" pitchFamily="18" charset="0"/>
                <a:cs typeface="Times New Roman" panose="02020603050405020304" pitchFamily="18" charset="0"/>
              </a:rPr>
              <a:t>Sales slightly decline in February, then steadily increase from March onwards, peaking in June at just above 50,000 units. </a:t>
            </a:r>
          </a:p>
          <a:p>
            <a:r>
              <a:rPr lang="en-ZA" dirty="0">
                <a:latin typeface="Times New Roman" panose="02020603050405020304" pitchFamily="18" charset="0"/>
                <a:cs typeface="Times New Roman" panose="02020603050405020304" pitchFamily="18" charset="0"/>
              </a:rPr>
              <a:t>Overall, there is a consistent upward trend in total sales during the six-month period.</a:t>
            </a:r>
            <a:endParaRPr lang="en-US" dirty="0">
              <a:latin typeface="Times New Roman" panose="02020603050405020304" pitchFamily="18" charset="0"/>
              <a:cs typeface="Times New Roman" panose="02020603050405020304" pitchFamily="18" charset="0"/>
            </a:endParaRPr>
          </a:p>
          <a:p>
            <a:pPr marL="0" indent="0">
              <a:buNone/>
            </a:pPr>
            <a:endParaRPr lang="en-ZA"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0BF1E9C3-0C32-D38D-07F8-3652F1B19D71}"/>
              </a:ext>
            </a:extLst>
          </p:cNvPr>
          <p:cNvGraphicFramePr>
            <a:graphicFrameLocks/>
          </p:cNvGraphicFramePr>
          <p:nvPr>
            <p:extLst>
              <p:ext uri="{D42A27DB-BD31-4B8C-83A1-F6EECF244321}">
                <p14:modId xmlns:p14="http://schemas.microsoft.com/office/powerpoint/2010/main" val="813159272"/>
              </p:ext>
            </p:extLst>
          </p:nvPr>
        </p:nvGraphicFramePr>
        <p:xfrm>
          <a:off x="713232" y="2537460"/>
          <a:ext cx="5648193" cy="37604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40510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D2D336-FFA1-B339-B0BA-E6A2CD4BE7F6}"/>
              </a:ext>
            </a:extLst>
          </p:cNvPr>
          <p:cNvSpPr>
            <a:spLocks noGrp="1"/>
          </p:cNvSpPr>
          <p:nvPr>
            <p:ph type="title"/>
          </p:nvPr>
        </p:nvSpPr>
        <p:spPr>
          <a:xfrm>
            <a:off x="640080" y="914399"/>
            <a:ext cx="10847494" cy="1171069"/>
          </a:xfrm>
        </p:spPr>
        <p:txBody>
          <a:bodyPr anchor="t">
            <a:normAutofit/>
          </a:bodyPr>
          <a:lstStyle/>
          <a:p>
            <a:r>
              <a:rPr lang="en-US">
                <a:latin typeface="Times New Roman" panose="02020603050405020304" pitchFamily="18" charset="0"/>
                <a:cs typeface="Times New Roman" panose="02020603050405020304" pitchFamily="18" charset="0"/>
              </a:rPr>
              <a:t>Total Revenue by Months and Store Location</a:t>
            </a:r>
          </a:p>
        </p:txBody>
      </p:sp>
      <p:sp>
        <p:nvSpPr>
          <p:cNvPr id="3" name="Content Placeholder 2">
            <a:extLst>
              <a:ext uri="{FF2B5EF4-FFF2-40B4-BE49-F238E27FC236}">
                <a16:creationId xmlns:a16="http://schemas.microsoft.com/office/drawing/2014/main" id="{3CB8AEDF-E9C7-F8C2-7A8F-CA6E8914935D}"/>
              </a:ext>
            </a:extLst>
          </p:cNvPr>
          <p:cNvSpPr>
            <a:spLocks noGrp="1"/>
          </p:cNvSpPr>
          <p:nvPr>
            <p:ph idx="1"/>
          </p:nvPr>
        </p:nvSpPr>
        <p:spPr>
          <a:xfrm>
            <a:off x="6915150" y="2256287"/>
            <a:ext cx="4563618" cy="3760459"/>
          </a:xfrm>
        </p:spPr>
        <p:txBody>
          <a:bodyPr anchor="t">
            <a:normAutofit/>
          </a:bodyPr>
          <a:lstStyle/>
          <a:p>
            <a:pPr>
              <a:lnSpc>
                <a:spcPct val="110000"/>
              </a:lnSpc>
            </a:pPr>
            <a:r>
              <a:rPr lang="en-ZA" sz="1700">
                <a:latin typeface="Times New Roman" panose="02020603050405020304" pitchFamily="18" charset="0"/>
                <a:cs typeface="Times New Roman" panose="02020603050405020304" pitchFamily="18" charset="0"/>
              </a:rPr>
              <a:t>This clustered bar chart compares monthly revenue from January to June across three store locations: Astoria</a:t>
            </a:r>
            <a:r>
              <a:rPr lang="en-ZA" sz="1700" b="1">
                <a:latin typeface="Times New Roman" panose="02020603050405020304" pitchFamily="18" charset="0"/>
                <a:cs typeface="Times New Roman" panose="02020603050405020304" pitchFamily="18" charset="0"/>
              </a:rPr>
              <a:t>, </a:t>
            </a:r>
            <a:r>
              <a:rPr lang="en-ZA" sz="1700">
                <a:latin typeface="Times New Roman" panose="02020603050405020304" pitchFamily="18" charset="0"/>
                <a:cs typeface="Times New Roman" panose="02020603050405020304" pitchFamily="18" charset="0"/>
              </a:rPr>
              <a:t>Hell’s Kitchen, and Lower Manhattan. </a:t>
            </a:r>
          </a:p>
          <a:p>
            <a:pPr>
              <a:lnSpc>
                <a:spcPct val="110000"/>
              </a:lnSpc>
            </a:pPr>
            <a:r>
              <a:rPr lang="en-ZA" sz="1700">
                <a:latin typeface="Times New Roman" panose="02020603050405020304" pitchFamily="18" charset="0"/>
                <a:cs typeface="Times New Roman" panose="02020603050405020304" pitchFamily="18" charset="0"/>
              </a:rPr>
              <a:t>Revenue slightly dips in February but increases steadily from March, peaking in June</a:t>
            </a:r>
            <a:r>
              <a:rPr lang="en-ZA" sz="1700" b="1">
                <a:latin typeface="Times New Roman" panose="02020603050405020304" pitchFamily="18" charset="0"/>
                <a:cs typeface="Times New Roman" panose="02020603050405020304" pitchFamily="18" charset="0"/>
              </a:rPr>
              <a:t> </a:t>
            </a:r>
            <a:r>
              <a:rPr lang="en-ZA" sz="1700">
                <a:latin typeface="Times New Roman" panose="02020603050405020304" pitchFamily="18" charset="0"/>
                <a:cs typeface="Times New Roman" panose="02020603050405020304" pitchFamily="18" charset="0"/>
              </a:rPr>
              <a:t>at around R55,000 for all locations. </a:t>
            </a:r>
          </a:p>
          <a:p>
            <a:pPr>
              <a:lnSpc>
                <a:spcPct val="110000"/>
              </a:lnSpc>
            </a:pPr>
            <a:r>
              <a:rPr lang="en-ZA" sz="1700">
                <a:latin typeface="Times New Roman" panose="02020603050405020304" pitchFamily="18" charset="0"/>
                <a:cs typeface="Times New Roman" panose="02020603050405020304" pitchFamily="18" charset="0"/>
              </a:rPr>
              <a:t>Hell’s Kitchen consistently records the highest revenue, followed closely by Astoria</a:t>
            </a:r>
            <a:r>
              <a:rPr lang="en-ZA" sz="1700" b="1">
                <a:latin typeface="Times New Roman" panose="02020603050405020304" pitchFamily="18" charset="0"/>
                <a:cs typeface="Times New Roman" panose="02020603050405020304" pitchFamily="18" charset="0"/>
              </a:rPr>
              <a:t> </a:t>
            </a:r>
            <a:r>
              <a:rPr lang="en-ZA" sz="1700">
                <a:latin typeface="Times New Roman" panose="02020603050405020304" pitchFamily="18" charset="0"/>
                <a:cs typeface="Times New Roman" panose="02020603050405020304" pitchFamily="18" charset="0"/>
              </a:rPr>
              <a:t>and Lower Manhattan</a:t>
            </a:r>
            <a:r>
              <a:rPr lang="en-ZA" sz="1700" b="1">
                <a:latin typeface="Times New Roman" panose="02020603050405020304" pitchFamily="18" charset="0"/>
                <a:cs typeface="Times New Roman" panose="02020603050405020304" pitchFamily="18" charset="0"/>
              </a:rPr>
              <a:t>.</a:t>
            </a:r>
          </a:p>
          <a:p>
            <a:pPr marL="0" indent="0">
              <a:lnSpc>
                <a:spcPct val="110000"/>
              </a:lnSpc>
              <a:buNone/>
            </a:pPr>
            <a:endParaRPr lang="en-ZA" sz="1700">
              <a:latin typeface="Times New Roman" panose="02020603050405020304" pitchFamily="18" charset="0"/>
              <a:cs typeface="Times New Roman" panose="02020603050405020304" pitchFamily="18" charset="0"/>
            </a:endParaRPr>
          </a:p>
          <a:p>
            <a:pPr>
              <a:lnSpc>
                <a:spcPct val="110000"/>
              </a:lnSpc>
            </a:pPr>
            <a:endParaRPr lang="en-US" sz="1700"/>
          </a:p>
        </p:txBody>
      </p:sp>
      <p:cxnSp>
        <p:nvCxnSpPr>
          <p:cNvPr id="11" name="Straight Connector 10">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4" name="Chart 3">
            <a:extLst>
              <a:ext uri="{FF2B5EF4-FFF2-40B4-BE49-F238E27FC236}">
                <a16:creationId xmlns:a16="http://schemas.microsoft.com/office/drawing/2014/main" id="{06D76DBC-AA02-5F34-048D-11745607A1BC}"/>
              </a:ext>
            </a:extLst>
          </p:cNvPr>
          <p:cNvGraphicFramePr>
            <a:graphicFrameLocks/>
          </p:cNvGraphicFramePr>
          <p:nvPr>
            <p:extLst>
              <p:ext uri="{D42A27DB-BD31-4B8C-83A1-F6EECF244321}">
                <p14:modId xmlns:p14="http://schemas.microsoft.com/office/powerpoint/2010/main" val="4258929958"/>
              </p:ext>
            </p:extLst>
          </p:nvPr>
        </p:nvGraphicFramePr>
        <p:xfrm>
          <a:off x="713232" y="2256287"/>
          <a:ext cx="5648193" cy="37604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4806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2FA552-DC43-3053-C628-1955C5796B0E}"/>
              </a:ext>
            </a:extLst>
          </p:cNvPr>
          <p:cNvSpPr>
            <a:spLocks noGrp="1"/>
          </p:cNvSpPr>
          <p:nvPr>
            <p:ph type="title"/>
          </p:nvPr>
        </p:nvSpPr>
        <p:spPr>
          <a:xfrm>
            <a:off x="640080" y="1371600"/>
            <a:ext cx="10890928" cy="971550"/>
          </a:xfrm>
        </p:spPr>
        <p:txBody>
          <a:bodyPr anchor="t">
            <a:normAutofit/>
          </a:bodyPr>
          <a:lstStyle/>
          <a:p>
            <a:r>
              <a:rPr lang="en-US">
                <a:latin typeface="Times New Roman" panose="02020603050405020304" pitchFamily="18" charset="0"/>
                <a:cs typeface="Times New Roman" panose="02020603050405020304" pitchFamily="18" charset="0"/>
              </a:rPr>
              <a:t>Total Revenue by the Day of the Week</a:t>
            </a:r>
          </a:p>
        </p:txBody>
      </p:sp>
      <p:cxnSp>
        <p:nvCxnSpPr>
          <p:cNvPr id="14" name="Straight Connector 13">
            <a:extLst>
              <a:ext uri="{FF2B5EF4-FFF2-40B4-BE49-F238E27FC236}">
                <a16:creationId xmlns:a16="http://schemas.microsoft.com/office/drawing/2014/main" id="{39AA7464-1EB7-A869-C7D3-AA680BBA98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885FB1-60F3-3832-301B-993A6E505207}"/>
              </a:ext>
            </a:extLst>
          </p:cNvPr>
          <p:cNvSpPr>
            <a:spLocks noGrp="1"/>
          </p:cNvSpPr>
          <p:nvPr>
            <p:ph idx="1"/>
          </p:nvPr>
        </p:nvSpPr>
        <p:spPr>
          <a:xfrm>
            <a:off x="6871063" y="2537460"/>
            <a:ext cx="4659945" cy="3760459"/>
          </a:xfrm>
        </p:spPr>
        <p:txBody>
          <a:bodyPr anchor="t">
            <a:normAutofit/>
          </a:bodyPr>
          <a:lstStyle/>
          <a:p>
            <a:r>
              <a:rPr lang="en-ZA" dirty="0">
                <a:latin typeface="Times New Roman" panose="02020603050405020304" pitchFamily="18" charset="0"/>
                <a:cs typeface="Times New Roman" panose="02020603050405020304" pitchFamily="18" charset="0"/>
              </a:rPr>
              <a:t>This line chart shows trends from Sunday to Saturday. </a:t>
            </a:r>
          </a:p>
          <a:p>
            <a:r>
              <a:rPr lang="en-ZA" dirty="0">
                <a:latin typeface="Times New Roman" panose="02020603050405020304" pitchFamily="18" charset="0"/>
                <a:cs typeface="Times New Roman" panose="02020603050405020304" pitchFamily="18" charset="0"/>
              </a:rPr>
              <a:t>Revenue peaks on Monday and again slightly on Friday</a:t>
            </a:r>
            <a:r>
              <a:rPr lang="en-ZA" b="1" dirty="0">
                <a:latin typeface="Times New Roman" panose="02020603050405020304" pitchFamily="18" charset="0"/>
                <a:cs typeface="Times New Roman" panose="02020603050405020304" pitchFamily="18" charset="0"/>
              </a:rPr>
              <a:t>,</a:t>
            </a:r>
            <a:r>
              <a:rPr lang="en-ZA" dirty="0">
                <a:latin typeface="Times New Roman" panose="02020603050405020304" pitchFamily="18" charset="0"/>
                <a:cs typeface="Times New Roman" panose="02020603050405020304" pitchFamily="18" charset="0"/>
              </a:rPr>
              <a:t> while Saturday records the lowest revenue. </a:t>
            </a:r>
          </a:p>
          <a:p>
            <a:r>
              <a:rPr lang="en-ZA" dirty="0">
                <a:latin typeface="Times New Roman" panose="02020603050405020304" pitchFamily="18" charset="0"/>
                <a:cs typeface="Times New Roman" panose="02020603050405020304" pitchFamily="18" charset="0"/>
              </a:rPr>
              <a:t>Overall, revenue remains relatively stable during the week with minor fluctuations.</a:t>
            </a:r>
          </a:p>
          <a:p>
            <a:pPr marL="0" indent="0">
              <a:buNone/>
            </a:pPr>
            <a:endParaRPr lang="en-ZA" dirty="0">
              <a:latin typeface="Times New Roman" panose="02020603050405020304" pitchFamily="18" charset="0"/>
              <a:cs typeface="Times New Roman" panose="02020603050405020304" pitchFamily="18" charset="0"/>
            </a:endParaRPr>
          </a:p>
          <a:p>
            <a:endParaRPr lang="en-US" dirty="0"/>
          </a:p>
        </p:txBody>
      </p:sp>
      <p:graphicFrame>
        <p:nvGraphicFramePr>
          <p:cNvPr id="4" name="Chart 3">
            <a:extLst>
              <a:ext uri="{FF2B5EF4-FFF2-40B4-BE49-F238E27FC236}">
                <a16:creationId xmlns:a16="http://schemas.microsoft.com/office/drawing/2014/main" id="{BD22372D-2959-1A55-9F8A-EB5413446434}"/>
              </a:ext>
            </a:extLst>
          </p:cNvPr>
          <p:cNvGraphicFramePr>
            <a:graphicFrameLocks/>
          </p:cNvGraphicFramePr>
          <p:nvPr>
            <p:extLst>
              <p:ext uri="{D42A27DB-BD31-4B8C-83A1-F6EECF244321}">
                <p14:modId xmlns:p14="http://schemas.microsoft.com/office/powerpoint/2010/main" val="2315559973"/>
              </p:ext>
            </p:extLst>
          </p:nvPr>
        </p:nvGraphicFramePr>
        <p:xfrm>
          <a:off x="713232" y="2537460"/>
          <a:ext cx="5648193" cy="37604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385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5FD5A5-E570-78BA-BAC7-55BF2A531037}"/>
              </a:ext>
            </a:extLst>
          </p:cNvPr>
          <p:cNvSpPr>
            <a:spLocks noGrp="1"/>
          </p:cNvSpPr>
          <p:nvPr>
            <p:ph type="title"/>
          </p:nvPr>
        </p:nvSpPr>
        <p:spPr>
          <a:xfrm>
            <a:off x="640080" y="914401"/>
            <a:ext cx="4876801" cy="1569516"/>
          </a:xfrm>
        </p:spPr>
        <p:txBody>
          <a:bodyPr anchor="t">
            <a:normAutofit/>
          </a:bodyPr>
          <a:lstStyle/>
          <a:p>
            <a:r>
              <a:rPr lang="en-US">
                <a:latin typeface="Times New Roman" panose="02020603050405020304" pitchFamily="18" charset="0"/>
                <a:cs typeface="Times New Roman" panose="02020603050405020304" pitchFamily="18" charset="0"/>
              </a:rPr>
              <a:t>Recommendations</a:t>
            </a:r>
          </a:p>
        </p:txBody>
      </p:sp>
      <p:pic>
        <p:nvPicPr>
          <p:cNvPr id="15" name="Graphic 14" descr="Upward trend">
            <a:extLst>
              <a:ext uri="{FF2B5EF4-FFF2-40B4-BE49-F238E27FC236}">
                <a16:creationId xmlns:a16="http://schemas.microsoft.com/office/drawing/2014/main" id="{14F7E002-19A0-2AFC-3E0B-C86F317A74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3232" y="2857499"/>
            <a:ext cx="3125269" cy="3125269"/>
          </a:xfrm>
          <a:prstGeom prst="rect">
            <a:avLst/>
          </a:prstGeom>
        </p:spPr>
      </p:pic>
      <p:sp>
        <p:nvSpPr>
          <p:cNvPr id="3" name="Content Placeholder 2">
            <a:extLst>
              <a:ext uri="{FF2B5EF4-FFF2-40B4-BE49-F238E27FC236}">
                <a16:creationId xmlns:a16="http://schemas.microsoft.com/office/drawing/2014/main" id="{EC7DA64E-9905-B56D-62CB-CB5CAEA2D074}"/>
              </a:ext>
            </a:extLst>
          </p:cNvPr>
          <p:cNvSpPr>
            <a:spLocks noGrp="1"/>
          </p:cNvSpPr>
          <p:nvPr>
            <p:ph idx="1"/>
          </p:nvPr>
        </p:nvSpPr>
        <p:spPr>
          <a:xfrm>
            <a:off x="6400799" y="960119"/>
            <a:ext cx="5130210" cy="5022661"/>
          </a:xfrm>
        </p:spPr>
        <p:txBody>
          <a:bodyPr>
            <a:normAutofit/>
          </a:bodyPr>
          <a:lstStyle/>
          <a:p>
            <a:pPr>
              <a:lnSpc>
                <a:spcPct val="110000"/>
              </a:lnSpc>
            </a:pPr>
            <a:r>
              <a:rPr lang="en-ZA" sz="1400" dirty="0">
                <a:latin typeface="Times New Roman" panose="02020603050405020304" pitchFamily="18" charset="0"/>
                <a:cs typeface="Times New Roman" panose="02020603050405020304" pitchFamily="18" charset="0"/>
              </a:rPr>
              <a:t>Since most customer activity (56%) occurs in the morning, increase morning capacity by ensuring sufficient staff and stock availability during this period to maximize sales.</a:t>
            </a:r>
          </a:p>
          <a:p>
            <a:pPr>
              <a:lnSpc>
                <a:spcPct val="110000"/>
              </a:lnSpc>
            </a:pPr>
            <a:r>
              <a:rPr lang="en-ZA" sz="1400" dirty="0">
                <a:latin typeface="Times New Roman" panose="02020603050405020304" pitchFamily="18" charset="0"/>
                <a:cs typeface="Times New Roman" panose="02020603050405020304" pitchFamily="18" charset="0"/>
              </a:rPr>
              <a:t>Boost afternoon and evening traffic by launching targeted marketing campaigns or special promotions (e.g., discounts or loyalty rewards) during slower time slots to drive customer engagement and balance traffic throughout the day.</a:t>
            </a:r>
          </a:p>
          <a:p>
            <a:pPr>
              <a:lnSpc>
                <a:spcPct val="110000"/>
              </a:lnSpc>
            </a:pPr>
            <a:r>
              <a:rPr lang="en-ZA" sz="1400" dirty="0">
                <a:latin typeface="Times New Roman" panose="02020603050405020304" pitchFamily="18" charset="0"/>
                <a:cs typeface="Times New Roman" panose="02020603050405020304" pitchFamily="18" charset="0"/>
              </a:rPr>
              <a:t>Optimize product mix by prioritizing inventory for high-performing products like Coffee, Tea, and Bakery items to meet demand efficiently.</a:t>
            </a:r>
          </a:p>
          <a:p>
            <a:pPr>
              <a:lnSpc>
                <a:spcPct val="110000"/>
              </a:lnSpc>
            </a:pPr>
            <a:r>
              <a:rPr lang="en-ZA" sz="1400" dirty="0">
                <a:latin typeface="Times New Roman" panose="02020603050405020304" pitchFamily="18" charset="0"/>
                <a:cs typeface="Times New Roman" panose="02020603050405020304" pitchFamily="18" charset="0"/>
              </a:rPr>
              <a:t>Promote Underperforming Categories introduce bundle deals or limited-time offers to increase sales of low-performing items such as Packaged Chocolate.</a:t>
            </a:r>
          </a:p>
          <a:p>
            <a:pPr>
              <a:lnSpc>
                <a:spcPct val="110000"/>
              </a:lnSpc>
            </a:pPr>
            <a:r>
              <a:rPr lang="en-ZA" sz="1400" dirty="0">
                <a:latin typeface="Times New Roman" panose="02020603050405020304" pitchFamily="18" charset="0"/>
                <a:cs typeface="Times New Roman" panose="02020603050405020304" pitchFamily="18" charset="0"/>
              </a:rPr>
              <a:t>Leverage location strengths by tailoring product focus per store - emphasize Coffee at Hell’s Kitchen and Bakery at Lower Manhattan to capitalize on each location’s strengths.</a:t>
            </a:r>
          </a:p>
          <a:p>
            <a:pPr>
              <a:lnSpc>
                <a:spcPct val="110000"/>
              </a:lnSpc>
            </a:pPr>
            <a:endParaRPr lang="en-US" sz="1400" dirty="0"/>
          </a:p>
        </p:txBody>
      </p:sp>
      <p:cxnSp>
        <p:nvCxnSpPr>
          <p:cNvPr id="16" name="Straight Connector 15">
            <a:extLst>
              <a:ext uri="{FF2B5EF4-FFF2-40B4-BE49-F238E27FC236}">
                <a16:creationId xmlns:a16="http://schemas.microsoft.com/office/drawing/2014/main" id="{540DBD50-3CB1-A513-2321-1891E3F095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070904"/>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TotalTime>
  <Words>679</Words>
  <Application>Microsoft Macintosh PowerPoint</Application>
  <PresentationFormat>Widescreen</PresentationFormat>
  <Paragraphs>65</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Grandview Display</vt:lpstr>
      <vt:lpstr>Times New Roman</vt:lpstr>
      <vt:lpstr>DashVTI</vt:lpstr>
      <vt:lpstr>Bright Coffee Shop Sales Analysis</vt:lpstr>
      <vt:lpstr>Total Revenue by Product Type</vt:lpstr>
      <vt:lpstr>Total Revenue by Product Category</vt:lpstr>
      <vt:lpstr>Peak Time Intervals</vt:lpstr>
      <vt:lpstr>Total Sales by Time of the Day and Store Location</vt:lpstr>
      <vt:lpstr>Total Sales by Months</vt:lpstr>
      <vt:lpstr>Total Revenue by Months and Store Location</vt:lpstr>
      <vt:lpstr>Total Revenue by the Day of the Week</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Lihle Sonjica</dc:creator>
  <cp:lastModifiedBy>Lihle Sonjica</cp:lastModifiedBy>
  <cp:revision>1</cp:revision>
  <dcterms:created xsi:type="dcterms:W3CDTF">2025-10-28T12:12:39Z</dcterms:created>
  <dcterms:modified xsi:type="dcterms:W3CDTF">2025-10-28T13:55:02Z</dcterms:modified>
</cp:coreProperties>
</file>