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32405638" cy="43205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BA547-F78A-4A44-A084-D3DCF4B5A6C6}" v="3765" dt="2022-06-04T21:10:42.417"/>
    <p1510:client id="{3931C7DF-C334-4A82-ABF0-CA2273E3B8CB}" v="519" dt="2022-06-05T02:53:49.089"/>
    <p1510:client id="{5875042C-01A6-4AC4-9618-999183824E6C}" v="4656" dt="2022-06-05T01:07:39.050"/>
    <p1510:client id="{A53D6384-C6AA-CBB4-0F0E-0DAF122C2137}" v="4" dt="2022-06-04T20:26:33.05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snapToGrid="0">
      <p:cViewPr>
        <p:scale>
          <a:sx n="35" d="100"/>
          <a:sy n="35" d="100"/>
        </p:scale>
        <p:origin x="16" y="16"/>
      </p:cViewPr>
      <p:guideLst>
        <p:guide orient="horz" pos="13608"/>
        <p:guide pos="102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Martinelli Frezzatti" userId="S::henriquemf@al.insper.edu.br::e88917c3-5d97-48a3-8ed0-77dd8cd8a4da" providerId="AD" clId="Web-{83645560-B475-9CC7-BF04-61E9561A4631}"/>
    <pc:docChg chg="modSld">
      <pc:chgData name="Henrique Martinelli Frezzatti" userId="S::henriquemf@al.insper.edu.br::e88917c3-5d97-48a3-8ed0-77dd8cd8a4da" providerId="AD" clId="Web-{83645560-B475-9CC7-BF04-61E9561A4631}" dt="2022-06-03T12:27:55.971" v="8" actId="20577"/>
      <pc:docMkLst>
        <pc:docMk/>
      </pc:docMkLst>
      <pc:sldChg chg="modSp">
        <pc:chgData name="Henrique Martinelli Frezzatti" userId="S::henriquemf@al.insper.edu.br::e88917c3-5d97-48a3-8ed0-77dd8cd8a4da" providerId="AD" clId="Web-{83645560-B475-9CC7-BF04-61E9561A4631}" dt="2022-06-03T12:27:55.971" v="8" actId="20577"/>
        <pc:sldMkLst>
          <pc:docMk/>
          <pc:sldMk cId="2560634164" sldId="256"/>
        </pc:sldMkLst>
        <pc:spChg chg="mod">
          <ac:chgData name="Henrique Martinelli Frezzatti" userId="S::henriquemf@al.insper.edu.br::e88917c3-5d97-48a3-8ed0-77dd8cd8a4da" providerId="AD" clId="Web-{83645560-B475-9CC7-BF04-61E9561A4631}" dt="2022-06-03T12:27:55.971" v="8" actId="20577"/>
          <ac:spMkLst>
            <pc:docMk/>
            <pc:sldMk cId="2560634164" sldId="256"/>
            <ac:spMk id="22" creationId="{00000000-0000-0000-0000-000000000000}"/>
          </ac:spMkLst>
        </pc:spChg>
        <pc:spChg chg="mod">
          <ac:chgData name="Henrique Martinelli Frezzatti" userId="S::henriquemf@al.insper.edu.br::e88917c3-5d97-48a3-8ed0-77dd8cd8a4da" providerId="AD" clId="Web-{83645560-B475-9CC7-BF04-61E9561A4631}" dt="2022-06-03T12:27:54.424" v="7" actId="20577"/>
          <ac:spMkLst>
            <pc:docMk/>
            <pc:sldMk cId="2560634164" sldId="256"/>
            <ac:spMk id="24" creationId="{00000000-0000-0000-0000-000000000000}"/>
          </ac:spMkLst>
        </pc:spChg>
      </pc:sldChg>
    </pc:docChg>
  </pc:docChgLst>
  <pc:docChgLst>
    <pc:chgData name="Bernardo Cunha Capoferri" userId="S::bernardocc@al.insper.edu.br::a313a923-7e8e-4788-949a-4bd35b146ea0" providerId="AD" clId="Web-{A53D6384-C6AA-CBB4-0F0E-0DAF122C2137}"/>
    <pc:docChg chg="modSld">
      <pc:chgData name="Bernardo Cunha Capoferri" userId="S::bernardocc@al.insper.edu.br::a313a923-7e8e-4788-949a-4bd35b146ea0" providerId="AD" clId="Web-{A53D6384-C6AA-CBB4-0F0E-0DAF122C2137}" dt="2022-06-04T20:26:33.054" v="3" actId="1076"/>
      <pc:docMkLst>
        <pc:docMk/>
      </pc:docMkLst>
      <pc:sldChg chg="modSp">
        <pc:chgData name="Bernardo Cunha Capoferri" userId="S::bernardocc@al.insper.edu.br::a313a923-7e8e-4788-949a-4bd35b146ea0" providerId="AD" clId="Web-{A53D6384-C6AA-CBB4-0F0E-0DAF122C2137}" dt="2022-06-04T20:26:33.054" v="3" actId="1076"/>
        <pc:sldMkLst>
          <pc:docMk/>
          <pc:sldMk cId="2560634164" sldId="256"/>
        </pc:sldMkLst>
        <pc:spChg chg="mod">
          <ac:chgData name="Bernardo Cunha Capoferri" userId="S::bernardocc@al.insper.edu.br::a313a923-7e8e-4788-949a-4bd35b146ea0" providerId="AD" clId="Web-{A53D6384-C6AA-CBB4-0F0E-0DAF122C2137}" dt="2022-06-04T20:26:33.054" v="3" actId="1076"/>
          <ac:spMkLst>
            <pc:docMk/>
            <pc:sldMk cId="2560634164" sldId="256"/>
            <ac:spMk id="13" creationId="{77F8D688-8A36-D9A8-5B4F-31839D6F9ACB}"/>
          </ac:spMkLst>
        </pc:spChg>
        <pc:spChg chg="mod">
          <ac:chgData name="Bernardo Cunha Capoferri" userId="S::bernardocc@al.insper.edu.br::a313a923-7e8e-4788-949a-4bd35b146ea0" providerId="AD" clId="Web-{A53D6384-C6AA-CBB4-0F0E-0DAF122C2137}" dt="2022-06-04T20:17:29.888" v="1" actId="1076"/>
          <ac:spMkLst>
            <pc:docMk/>
            <pc:sldMk cId="2560634164" sldId="256"/>
            <ac:spMk id="24" creationId="{00000000-0000-0000-0000-000000000000}"/>
          </ac:spMkLst>
        </pc:spChg>
      </pc:sldChg>
    </pc:docChg>
  </pc:docChgLst>
  <pc:docChgLst>
    <pc:chgData name="Bernardo Cunha Capoferri" userId="a313a923-7e8e-4788-949a-4bd35b146ea0" providerId="ADAL" clId="{158BA547-F78A-4A44-A084-D3DCF4B5A6C6}"/>
    <pc:docChg chg="undo custSel modSld">
      <pc:chgData name="Bernardo Cunha Capoferri" userId="a313a923-7e8e-4788-949a-4bd35b146ea0" providerId="ADAL" clId="{158BA547-F78A-4A44-A084-D3DCF4B5A6C6}" dt="2022-06-04T21:10:42.417" v="3758" actId="1076"/>
      <pc:docMkLst>
        <pc:docMk/>
      </pc:docMkLst>
      <pc:sldChg chg="addSp delSp modSp mod">
        <pc:chgData name="Bernardo Cunha Capoferri" userId="a313a923-7e8e-4788-949a-4bd35b146ea0" providerId="ADAL" clId="{158BA547-F78A-4A44-A084-D3DCF4B5A6C6}" dt="2022-06-04T21:10:42.417" v="3758" actId="1076"/>
        <pc:sldMkLst>
          <pc:docMk/>
          <pc:sldMk cId="2560634164" sldId="256"/>
        </pc:sldMkLst>
        <pc:spChg chg="add mod">
          <ac:chgData name="Bernardo Cunha Capoferri" userId="a313a923-7e8e-4788-949a-4bd35b146ea0" providerId="ADAL" clId="{158BA547-F78A-4A44-A084-D3DCF4B5A6C6}" dt="2022-06-04T20:33:25.266" v="2514" actId="1076"/>
          <ac:spMkLst>
            <pc:docMk/>
            <pc:sldMk cId="2560634164" sldId="256"/>
            <ac:spMk id="2" creationId="{FDEF01A9-39A1-D439-20BA-FE61201AAA12}"/>
          </ac:spMkLst>
        </pc:spChg>
        <pc:spChg chg="add del mod">
          <ac:chgData name="Bernardo Cunha Capoferri" userId="a313a923-7e8e-4788-949a-4bd35b146ea0" providerId="ADAL" clId="{158BA547-F78A-4A44-A084-D3DCF4B5A6C6}" dt="2022-06-03T14:42:39.852" v="771" actId="478"/>
          <ac:spMkLst>
            <pc:docMk/>
            <pc:sldMk cId="2560634164" sldId="256"/>
            <ac:spMk id="12" creationId="{F28FA5DB-0B7D-8A15-EA7C-90B33A6A6C81}"/>
          </ac:spMkLst>
        </pc:spChg>
        <pc:spChg chg="add mod">
          <ac:chgData name="Bernardo Cunha Capoferri" userId="a313a923-7e8e-4788-949a-4bd35b146ea0" providerId="ADAL" clId="{158BA547-F78A-4A44-A084-D3DCF4B5A6C6}" dt="2022-06-04T20:33:25.266" v="2514" actId="1076"/>
          <ac:spMkLst>
            <pc:docMk/>
            <pc:sldMk cId="2560634164" sldId="256"/>
            <ac:spMk id="13" creationId="{77F8D688-8A36-D9A8-5B4F-31839D6F9ACB}"/>
          </ac:spMkLst>
        </pc:spChg>
        <pc:spChg chg="add del">
          <ac:chgData name="Bernardo Cunha Capoferri" userId="a313a923-7e8e-4788-949a-4bd35b146ea0" providerId="ADAL" clId="{158BA547-F78A-4A44-A084-D3DCF4B5A6C6}" dt="2022-06-03T14:46:51.543" v="777"/>
          <ac:spMkLst>
            <pc:docMk/>
            <pc:sldMk cId="2560634164" sldId="256"/>
            <ac:spMk id="13" creationId="{CC8501A9-392B-E690-CD2F-0ADE85E48454}"/>
          </ac:spMkLst>
        </pc:spChg>
        <pc:spChg chg="mod">
          <ac:chgData name="Bernardo Cunha Capoferri" userId="a313a923-7e8e-4788-949a-4bd35b146ea0" providerId="ADAL" clId="{158BA547-F78A-4A44-A084-D3DCF4B5A6C6}" dt="2022-06-03T11:00:19.516" v="193" actId="20577"/>
          <ac:spMkLst>
            <pc:docMk/>
            <pc:sldMk cId="2560634164" sldId="256"/>
            <ac:spMk id="14" creationId="{00000000-0000-0000-0000-000000000000}"/>
          </ac:spMkLst>
        </pc:spChg>
        <pc:spChg chg="add mod">
          <ac:chgData name="Bernardo Cunha Capoferri" userId="a313a923-7e8e-4788-949a-4bd35b146ea0" providerId="ADAL" clId="{158BA547-F78A-4A44-A084-D3DCF4B5A6C6}" dt="2022-06-04T20:33:25.266" v="2514" actId="1076"/>
          <ac:spMkLst>
            <pc:docMk/>
            <pc:sldMk cId="2560634164" sldId="256"/>
            <ac:spMk id="15" creationId="{25526A55-624F-15A6-13F1-5821DAEDC641}"/>
          </ac:spMkLst>
        </pc:spChg>
        <pc:spChg chg="add del">
          <ac:chgData name="Bernardo Cunha Capoferri" userId="a313a923-7e8e-4788-949a-4bd35b146ea0" providerId="ADAL" clId="{158BA547-F78A-4A44-A084-D3DCF4B5A6C6}" dt="2022-06-03T14:46:51.543" v="777"/>
          <ac:spMkLst>
            <pc:docMk/>
            <pc:sldMk cId="2560634164" sldId="256"/>
            <ac:spMk id="15" creationId="{F0790C8D-F47A-DB60-9370-031F0FAD37B3}"/>
          </ac:spMkLst>
        </pc:spChg>
        <pc:spChg chg="mod">
          <ac:chgData name="Bernardo Cunha Capoferri" userId="a313a923-7e8e-4788-949a-4bd35b146ea0" providerId="ADAL" clId="{158BA547-F78A-4A44-A084-D3DCF4B5A6C6}" dt="2022-06-03T11:02:29.984" v="430" actId="20577"/>
          <ac:spMkLst>
            <pc:docMk/>
            <pc:sldMk cId="2560634164" sldId="256"/>
            <ac:spMk id="22" creationId="{00000000-0000-0000-0000-000000000000}"/>
          </ac:spMkLst>
        </pc:spChg>
        <pc:spChg chg="mod">
          <ac:chgData name="Bernardo Cunha Capoferri" userId="a313a923-7e8e-4788-949a-4bd35b146ea0" providerId="ADAL" clId="{158BA547-F78A-4A44-A084-D3DCF4B5A6C6}" dt="2022-06-04T21:10:34.922" v="3757" actId="20577"/>
          <ac:spMkLst>
            <pc:docMk/>
            <pc:sldMk cId="2560634164" sldId="256"/>
            <ac:spMk id="24" creationId="{00000000-0000-0000-0000-000000000000}"/>
          </ac:spMkLst>
        </pc:spChg>
        <pc:spChg chg="add mod">
          <ac:chgData name="Bernardo Cunha Capoferri" userId="a313a923-7e8e-4788-949a-4bd35b146ea0" providerId="ADAL" clId="{158BA547-F78A-4A44-A084-D3DCF4B5A6C6}" dt="2022-06-04T21:10:42.417" v="3758" actId="1076"/>
          <ac:spMkLst>
            <pc:docMk/>
            <pc:sldMk cId="2560634164" sldId="256"/>
            <ac:spMk id="26" creationId="{A4635AE8-C1E1-E0F5-B263-8568F47985FE}"/>
          </ac:spMkLst>
        </pc:spChg>
        <pc:spChg chg="add mod">
          <ac:chgData name="Bernardo Cunha Capoferri" userId="a313a923-7e8e-4788-949a-4bd35b146ea0" providerId="ADAL" clId="{158BA547-F78A-4A44-A084-D3DCF4B5A6C6}" dt="2022-06-04T21:10:42.417" v="3758" actId="1076"/>
          <ac:spMkLst>
            <pc:docMk/>
            <pc:sldMk cId="2560634164" sldId="256"/>
            <ac:spMk id="27" creationId="{135C2887-B930-29FA-565E-886F27AFBF64}"/>
          </ac:spMkLst>
        </pc:spChg>
        <pc:graphicFrameChg chg="add del mod">
          <ac:chgData name="Bernardo Cunha Capoferri" userId="a313a923-7e8e-4788-949a-4bd35b146ea0" providerId="ADAL" clId="{158BA547-F78A-4A44-A084-D3DCF4B5A6C6}" dt="2022-06-04T15:30:49.919" v="1371"/>
          <ac:graphicFrameMkLst>
            <pc:docMk/>
            <pc:sldMk cId="2560634164" sldId="256"/>
            <ac:graphicFrameMk id="4" creationId="{DA7547B5-F34D-355C-8955-AF0B87914FF0}"/>
          </ac:graphicFrameMkLst>
        </pc:graphicFrameChg>
        <pc:graphicFrameChg chg="add del mod">
          <ac:chgData name="Bernardo Cunha Capoferri" userId="a313a923-7e8e-4788-949a-4bd35b146ea0" providerId="ADAL" clId="{158BA547-F78A-4A44-A084-D3DCF4B5A6C6}" dt="2022-06-04T15:31:39.339" v="1374" actId="478"/>
          <ac:graphicFrameMkLst>
            <pc:docMk/>
            <pc:sldMk cId="2560634164" sldId="256"/>
            <ac:graphicFrameMk id="5" creationId="{6956848E-D0A5-577D-8E13-48F77CC7D853}"/>
          </ac:graphicFrameMkLst>
        </pc:graphicFrameChg>
        <pc:graphicFrameChg chg="add del mod modGraphic">
          <ac:chgData name="Bernardo Cunha Capoferri" userId="a313a923-7e8e-4788-949a-4bd35b146ea0" providerId="ADAL" clId="{158BA547-F78A-4A44-A084-D3DCF4B5A6C6}" dt="2022-06-04T15:35:54.683" v="1508" actId="478"/>
          <ac:graphicFrameMkLst>
            <pc:docMk/>
            <pc:sldMk cId="2560634164" sldId="256"/>
            <ac:graphicFrameMk id="7" creationId="{5524651F-D047-610B-60F5-F7558AD55547}"/>
          </ac:graphicFrameMkLst>
        </pc:graphicFrameChg>
        <pc:graphicFrameChg chg="del mod">
          <ac:chgData name="Bernardo Cunha Capoferri" userId="a313a923-7e8e-4788-949a-4bd35b146ea0" providerId="ADAL" clId="{158BA547-F78A-4A44-A084-D3DCF4B5A6C6}" dt="2022-06-04T15:43:43.154" v="2048" actId="478"/>
          <ac:graphicFrameMkLst>
            <pc:docMk/>
            <pc:sldMk cId="2560634164" sldId="256"/>
            <ac:graphicFrameMk id="8" creationId="{60D6B921-C931-444F-9A6F-9B5DC46C594A}"/>
          </ac:graphicFrameMkLst>
        </pc:graphicFrameChg>
        <pc:graphicFrameChg chg="add del mod">
          <ac:chgData name="Bernardo Cunha Capoferri" userId="a313a923-7e8e-4788-949a-4bd35b146ea0" providerId="ADAL" clId="{158BA547-F78A-4A44-A084-D3DCF4B5A6C6}" dt="2022-06-04T15:42:51.971" v="2038" actId="478"/>
          <ac:graphicFrameMkLst>
            <pc:docMk/>
            <pc:sldMk cId="2560634164" sldId="256"/>
            <ac:graphicFrameMk id="9" creationId="{A96CFF56-B1FD-FCE2-E156-415098DB608F}"/>
          </ac:graphicFrameMkLst>
        </pc:graphicFrameChg>
        <pc:graphicFrameChg chg="add del mod">
          <ac:chgData name="Bernardo Cunha Capoferri" userId="a313a923-7e8e-4788-949a-4bd35b146ea0" providerId="ADAL" clId="{158BA547-F78A-4A44-A084-D3DCF4B5A6C6}" dt="2022-06-04T15:43:55.467" v="2051" actId="478"/>
          <ac:graphicFrameMkLst>
            <pc:docMk/>
            <pc:sldMk cId="2560634164" sldId="256"/>
            <ac:graphicFrameMk id="12" creationId="{68D63617-6972-0281-FEF6-EE34E428C24A}"/>
          </ac:graphicFrameMkLst>
        </pc:graphicFrameChg>
        <pc:graphicFrameChg chg="add del mod">
          <ac:chgData name="Bernardo Cunha Capoferri" userId="a313a923-7e8e-4788-949a-4bd35b146ea0" providerId="ADAL" clId="{158BA547-F78A-4A44-A084-D3DCF4B5A6C6}" dt="2022-06-04T15:43:54.400" v="2050" actId="478"/>
          <ac:graphicFrameMkLst>
            <pc:docMk/>
            <pc:sldMk cId="2560634164" sldId="256"/>
            <ac:graphicFrameMk id="17" creationId="{D2BAF77E-D30A-5981-6A62-566038F363C4}"/>
          </ac:graphicFrameMkLst>
        </pc:graphicFrameChg>
        <pc:graphicFrameChg chg="add mod">
          <ac:chgData name="Bernardo Cunha Capoferri" userId="a313a923-7e8e-4788-949a-4bd35b146ea0" providerId="ADAL" clId="{158BA547-F78A-4A44-A084-D3DCF4B5A6C6}" dt="2022-06-04T21:10:42.417" v="3758" actId="1076"/>
          <ac:graphicFrameMkLst>
            <pc:docMk/>
            <pc:sldMk cId="2560634164" sldId="256"/>
            <ac:graphicFrameMk id="19" creationId="{F56230F1-7945-DE8C-2844-FADD483E1055}"/>
          </ac:graphicFrameMkLst>
        </pc:graphicFrameChg>
        <pc:graphicFrameChg chg="add del mod">
          <ac:chgData name="Bernardo Cunha Capoferri" userId="a313a923-7e8e-4788-949a-4bd35b146ea0" providerId="ADAL" clId="{158BA547-F78A-4A44-A084-D3DCF4B5A6C6}" dt="2022-06-04T15:44:26.607" v="2063"/>
          <ac:graphicFrameMkLst>
            <pc:docMk/>
            <pc:sldMk cId="2560634164" sldId="256"/>
            <ac:graphicFrameMk id="20" creationId="{58122018-2816-0D26-D105-F9B61FFFB1A4}"/>
          </ac:graphicFrameMkLst>
        </pc:graphicFrameChg>
        <pc:graphicFrameChg chg="add del mod">
          <ac:chgData name="Bernardo Cunha Capoferri" userId="a313a923-7e8e-4788-949a-4bd35b146ea0" providerId="ADAL" clId="{158BA547-F78A-4A44-A084-D3DCF4B5A6C6}" dt="2022-06-04T15:44:48.825" v="2067" actId="478"/>
          <ac:graphicFrameMkLst>
            <pc:docMk/>
            <pc:sldMk cId="2560634164" sldId="256"/>
            <ac:graphicFrameMk id="21" creationId="{8F434564-5C25-954B-3BA4-61A6644C220D}"/>
          </ac:graphicFrameMkLst>
        </pc:graphicFrameChg>
        <pc:graphicFrameChg chg="add mod">
          <ac:chgData name="Bernardo Cunha Capoferri" userId="a313a923-7e8e-4788-949a-4bd35b146ea0" providerId="ADAL" clId="{158BA547-F78A-4A44-A084-D3DCF4B5A6C6}" dt="2022-06-04T21:10:42.417" v="3758" actId="1076"/>
          <ac:graphicFrameMkLst>
            <pc:docMk/>
            <pc:sldMk cId="2560634164" sldId="256"/>
            <ac:graphicFrameMk id="23" creationId="{A7BBF440-CE41-16F4-9163-FDC18F73FB2F}"/>
          </ac:graphicFrameMkLst>
        </pc:graphicFrameChg>
        <pc:graphicFrameChg chg="add del mod">
          <ac:chgData name="Bernardo Cunha Capoferri" userId="a313a923-7e8e-4788-949a-4bd35b146ea0" providerId="ADAL" clId="{158BA547-F78A-4A44-A084-D3DCF4B5A6C6}" dt="2022-06-04T15:45:38.828" v="2076"/>
          <ac:graphicFrameMkLst>
            <pc:docMk/>
            <pc:sldMk cId="2560634164" sldId="256"/>
            <ac:graphicFrameMk id="25" creationId="{3F2D2D24-58D2-ACF7-9E21-B7F98A674351}"/>
          </ac:graphicFrameMkLst>
        </pc:graphicFrameChg>
        <pc:picChg chg="add del mod">
          <ac:chgData name="Bernardo Cunha Capoferri" userId="a313a923-7e8e-4788-949a-4bd35b146ea0" providerId="ADAL" clId="{158BA547-F78A-4A44-A084-D3DCF4B5A6C6}" dt="2022-06-04T20:33:25.266" v="2514" actId="1076"/>
          <ac:picMkLst>
            <pc:docMk/>
            <pc:sldMk cId="2560634164" sldId="256"/>
            <ac:picMk id="6" creationId="{E35E87A0-E6EE-45F8-B08D-CFE854736CA6}"/>
          </ac:picMkLst>
        </pc:picChg>
        <pc:picChg chg="add mod">
          <ac:chgData name="Bernardo Cunha Capoferri" userId="a313a923-7e8e-4788-949a-4bd35b146ea0" providerId="ADAL" clId="{158BA547-F78A-4A44-A084-D3DCF4B5A6C6}" dt="2022-06-04T20:33:25.266" v="2514" actId="1076"/>
          <ac:picMkLst>
            <pc:docMk/>
            <pc:sldMk cId="2560634164" sldId="256"/>
            <ac:picMk id="11" creationId="{F7A07D68-7006-6654-10BE-866BF9B8C14F}"/>
          </ac:picMkLst>
        </pc:picChg>
        <pc:picChg chg="add mod">
          <ac:chgData name="Bernardo Cunha Capoferri" userId="a313a923-7e8e-4788-949a-4bd35b146ea0" providerId="ADAL" clId="{158BA547-F78A-4A44-A084-D3DCF4B5A6C6}" dt="2022-06-04T20:33:25.266" v="2514" actId="1076"/>
          <ac:picMkLst>
            <pc:docMk/>
            <pc:sldMk cId="2560634164" sldId="256"/>
            <ac:picMk id="18" creationId="{69490A72-2EE5-3ACE-29A8-C54BA911F5F2}"/>
          </ac:picMkLst>
        </pc:picChg>
        <pc:picChg chg="add del">
          <ac:chgData name="Bernardo Cunha Capoferri" userId="a313a923-7e8e-4788-949a-4bd35b146ea0" providerId="ADAL" clId="{158BA547-F78A-4A44-A084-D3DCF4B5A6C6}" dt="2022-06-03T14:46:51.543" v="777"/>
          <ac:picMkLst>
            <pc:docMk/>
            <pc:sldMk cId="2560634164" sldId="256"/>
            <ac:picMk id="1025" creationId="{23B15525-CE0D-C89C-FA29-FEFFDF096C7D}"/>
          </ac:picMkLst>
        </pc:picChg>
      </pc:sldChg>
    </pc:docChg>
  </pc:docChgLst>
  <pc:docChgLst>
    <pc:chgData name="Henrique Martinelli Frezzatti" userId="e88917c3-5d97-48a3-8ed0-77dd8cd8a4da" providerId="ADAL" clId="{3931C7DF-C334-4A82-ABF0-CA2273E3B8CB}"/>
    <pc:docChg chg="undo custSel modSld">
      <pc:chgData name="Henrique Martinelli Frezzatti" userId="e88917c3-5d97-48a3-8ed0-77dd8cd8a4da" providerId="ADAL" clId="{3931C7DF-C334-4A82-ABF0-CA2273E3B8CB}" dt="2022-06-05T02:53:52.849" v="1155" actId="1076"/>
      <pc:docMkLst>
        <pc:docMk/>
      </pc:docMkLst>
      <pc:sldChg chg="addSp delSp modSp mod">
        <pc:chgData name="Henrique Martinelli Frezzatti" userId="e88917c3-5d97-48a3-8ed0-77dd8cd8a4da" providerId="ADAL" clId="{3931C7DF-C334-4A82-ABF0-CA2273E3B8CB}" dt="2022-06-05T02:53:52.849" v="1155" actId="1076"/>
        <pc:sldMkLst>
          <pc:docMk/>
          <pc:sldMk cId="2560634164" sldId="256"/>
        </pc:sldMkLst>
        <pc:spChg chg="mod">
          <ac:chgData name="Henrique Martinelli Frezzatti" userId="e88917c3-5d97-48a3-8ed0-77dd8cd8a4da" providerId="ADAL" clId="{3931C7DF-C334-4A82-ABF0-CA2273E3B8CB}" dt="2022-06-04T21:21:45.797" v="510" actId="1076"/>
          <ac:spMkLst>
            <pc:docMk/>
            <pc:sldMk cId="2560634164" sldId="256"/>
            <ac:spMk id="2" creationId="{FDEF01A9-39A1-D439-20BA-FE61201AAA12}"/>
          </ac:spMkLst>
        </pc:spChg>
        <pc:spChg chg="mod">
          <ac:chgData name="Henrique Martinelli Frezzatti" userId="e88917c3-5d97-48a3-8ed0-77dd8cd8a4da" providerId="ADAL" clId="{3931C7DF-C334-4A82-ABF0-CA2273E3B8CB}" dt="2022-06-04T21:21:45.797" v="510" actId="1076"/>
          <ac:spMkLst>
            <pc:docMk/>
            <pc:sldMk cId="2560634164" sldId="256"/>
            <ac:spMk id="13" creationId="{77F8D688-8A36-D9A8-5B4F-31839D6F9ACB}"/>
          </ac:spMkLst>
        </pc:spChg>
        <pc:spChg chg="mod">
          <ac:chgData name="Henrique Martinelli Frezzatti" userId="e88917c3-5d97-48a3-8ed0-77dd8cd8a4da" providerId="ADAL" clId="{3931C7DF-C334-4A82-ABF0-CA2273E3B8CB}" dt="2022-06-04T21:21:45.797" v="510" actId="1076"/>
          <ac:spMkLst>
            <pc:docMk/>
            <pc:sldMk cId="2560634164" sldId="256"/>
            <ac:spMk id="15" creationId="{25526A55-624F-15A6-13F1-5821DAEDC641}"/>
          </ac:spMkLst>
        </pc:spChg>
        <pc:spChg chg="mod">
          <ac:chgData name="Henrique Martinelli Frezzatti" userId="e88917c3-5d97-48a3-8ed0-77dd8cd8a4da" providerId="ADAL" clId="{3931C7DF-C334-4A82-ABF0-CA2273E3B8CB}" dt="2022-06-04T21:22:37.504" v="516" actId="20577"/>
          <ac:spMkLst>
            <pc:docMk/>
            <pc:sldMk cId="2560634164" sldId="256"/>
            <ac:spMk id="22" creationId="{00000000-0000-0000-0000-000000000000}"/>
          </ac:spMkLst>
        </pc:spChg>
        <pc:spChg chg="mod">
          <ac:chgData name="Henrique Martinelli Frezzatti" userId="e88917c3-5d97-48a3-8ed0-77dd8cd8a4da" providerId="ADAL" clId="{3931C7DF-C334-4A82-ABF0-CA2273E3B8CB}" dt="2022-06-05T02:53:37.308" v="1154" actId="20577"/>
          <ac:spMkLst>
            <pc:docMk/>
            <pc:sldMk cId="2560634164" sldId="256"/>
            <ac:spMk id="24" creationId="{00000000-0000-0000-0000-000000000000}"/>
          </ac:spMkLst>
        </pc:spChg>
        <pc:spChg chg="mod">
          <ac:chgData name="Henrique Martinelli Frezzatti" userId="e88917c3-5d97-48a3-8ed0-77dd8cd8a4da" providerId="ADAL" clId="{3931C7DF-C334-4A82-ABF0-CA2273E3B8CB}" dt="2022-06-04T21:20:57.197" v="503" actId="1076"/>
          <ac:spMkLst>
            <pc:docMk/>
            <pc:sldMk cId="2560634164" sldId="256"/>
            <ac:spMk id="26" creationId="{A4635AE8-C1E1-E0F5-B263-8568F47985FE}"/>
          </ac:spMkLst>
        </pc:spChg>
        <pc:spChg chg="mod">
          <ac:chgData name="Henrique Martinelli Frezzatti" userId="e88917c3-5d97-48a3-8ed0-77dd8cd8a4da" providerId="ADAL" clId="{3931C7DF-C334-4A82-ABF0-CA2273E3B8CB}" dt="2022-06-04T21:20:52.532" v="502" actId="1076"/>
          <ac:spMkLst>
            <pc:docMk/>
            <pc:sldMk cId="2560634164" sldId="256"/>
            <ac:spMk id="27" creationId="{135C2887-B930-29FA-565E-886F27AFBF64}"/>
          </ac:spMkLst>
        </pc:spChg>
        <pc:graphicFrameChg chg="mod">
          <ac:chgData name="Henrique Martinelli Frezzatti" userId="e88917c3-5d97-48a3-8ed0-77dd8cd8a4da" providerId="ADAL" clId="{3931C7DF-C334-4A82-ABF0-CA2273E3B8CB}" dt="2022-06-03T12:42:44.818" v="144" actId="1076"/>
          <ac:graphicFrameMkLst>
            <pc:docMk/>
            <pc:sldMk cId="2560634164" sldId="256"/>
            <ac:graphicFrameMk id="4" creationId="{4DC18088-B980-4F7E-8B43-70D199CB593F}"/>
          </ac:graphicFrameMkLst>
        </pc:graphicFrameChg>
        <pc:graphicFrameChg chg="del mod">
          <ac:chgData name="Henrique Martinelli Frezzatti" userId="e88917c3-5d97-48a3-8ed0-77dd8cd8a4da" providerId="ADAL" clId="{3931C7DF-C334-4A82-ABF0-CA2273E3B8CB}" dt="2022-06-03T12:34:52.918" v="86" actId="478"/>
          <ac:graphicFrameMkLst>
            <pc:docMk/>
            <pc:sldMk cId="2560634164" sldId="256"/>
            <ac:graphicFrameMk id="5" creationId="{6BA05E01-4704-4E16-B319-B2D528921EBE}"/>
          </ac:graphicFrameMkLst>
        </pc:graphicFrameChg>
        <pc:graphicFrameChg chg="mod">
          <ac:chgData name="Henrique Martinelli Frezzatti" userId="e88917c3-5d97-48a3-8ed0-77dd8cd8a4da" providerId="ADAL" clId="{3931C7DF-C334-4A82-ABF0-CA2273E3B8CB}" dt="2022-06-03T13:30:12.765" v="147" actId="1076"/>
          <ac:graphicFrameMkLst>
            <pc:docMk/>
            <pc:sldMk cId="2560634164" sldId="256"/>
            <ac:graphicFrameMk id="8" creationId="{60D6B921-C931-444F-9A6F-9B5DC46C594A}"/>
          </ac:graphicFrameMkLst>
        </pc:graphicFrameChg>
        <pc:graphicFrameChg chg="mod">
          <ac:chgData name="Henrique Martinelli Frezzatti" userId="e88917c3-5d97-48a3-8ed0-77dd8cd8a4da" providerId="ADAL" clId="{3931C7DF-C334-4A82-ABF0-CA2273E3B8CB}" dt="2022-06-04T21:20:45.747" v="501" actId="1076"/>
          <ac:graphicFrameMkLst>
            <pc:docMk/>
            <pc:sldMk cId="2560634164" sldId="256"/>
            <ac:graphicFrameMk id="19" creationId="{F56230F1-7945-DE8C-2844-FADD483E1055}"/>
          </ac:graphicFrameMkLst>
        </pc:graphicFrameChg>
        <pc:graphicFrameChg chg="mod">
          <ac:chgData name="Henrique Martinelli Frezzatti" userId="e88917c3-5d97-48a3-8ed0-77dd8cd8a4da" providerId="ADAL" clId="{3931C7DF-C334-4A82-ABF0-CA2273E3B8CB}" dt="2022-06-04T21:20:52.532" v="502" actId="1076"/>
          <ac:graphicFrameMkLst>
            <pc:docMk/>
            <pc:sldMk cId="2560634164" sldId="256"/>
            <ac:graphicFrameMk id="23" creationId="{A7BBF440-CE41-16F4-9163-FDC18F73FB2F}"/>
          </ac:graphicFrameMkLst>
        </pc:graphicFrameChg>
        <pc:picChg chg="mod">
          <ac:chgData name="Henrique Martinelli Frezzatti" userId="e88917c3-5d97-48a3-8ed0-77dd8cd8a4da" providerId="ADAL" clId="{3931C7DF-C334-4A82-ABF0-CA2273E3B8CB}" dt="2022-06-04T21:22:07.807" v="515" actId="1076"/>
          <ac:picMkLst>
            <pc:docMk/>
            <pc:sldMk cId="2560634164" sldId="256"/>
            <ac:picMk id="3" creationId="{BDA42A2A-1167-82AA-E799-04EB9B7404FC}"/>
          </ac:picMkLst>
        </pc:picChg>
        <pc:picChg chg="mod">
          <ac:chgData name="Henrique Martinelli Frezzatti" userId="e88917c3-5d97-48a3-8ed0-77dd8cd8a4da" providerId="ADAL" clId="{3931C7DF-C334-4A82-ABF0-CA2273E3B8CB}" dt="2022-06-04T21:21:45.797" v="510" actId="1076"/>
          <ac:picMkLst>
            <pc:docMk/>
            <pc:sldMk cId="2560634164" sldId="256"/>
            <ac:picMk id="6" creationId="{E35E87A0-E6EE-45F8-B08D-CFE854736CA6}"/>
          </ac:picMkLst>
        </pc:picChg>
        <pc:picChg chg="del mod">
          <ac:chgData name="Henrique Martinelli Frezzatti" userId="e88917c3-5d97-48a3-8ed0-77dd8cd8a4da" providerId="ADAL" clId="{3931C7DF-C334-4A82-ABF0-CA2273E3B8CB}" dt="2022-06-03T13:42:09.162" v="294" actId="478"/>
          <ac:picMkLst>
            <pc:docMk/>
            <pc:sldMk cId="2560634164" sldId="256"/>
            <ac:picMk id="7" creationId="{587FB6FA-5F46-5B87-AC58-E0D14F955EE9}"/>
          </ac:picMkLst>
        </pc:picChg>
        <pc:picChg chg="add mod">
          <ac:chgData name="Henrique Martinelli Frezzatti" userId="e88917c3-5d97-48a3-8ed0-77dd8cd8a4da" providerId="ADAL" clId="{3931C7DF-C334-4A82-ABF0-CA2273E3B8CB}" dt="2022-06-05T02:53:52.849" v="1155" actId="1076"/>
          <ac:picMkLst>
            <pc:docMk/>
            <pc:sldMk cId="2560634164" sldId="256"/>
            <ac:picMk id="8" creationId="{C4C649B0-3A74-8D8A-3F45-07F87DEA6EAE}"/>
          </ac:picMkLst>
        </pc:picChg>
        <pc:picChg chg="mod">
          <ac:chgData name="Henrique Martinelli Frezzatti" userId="e88917c3-5d97-48a3-8ed0-77dd8cd8a4da" providerId="ADAL" clId="{3931C7DF-C334-4A82-ABF0-CA2273E3B8CB}" dt="2022-06-04T21:21:45.797" v="510" actId="1076"/>
          <ac:picMkLst>
            <pc:docMk/>
            <pc:sldMk cId="2560634164" sldId="256"/>
            <ac:picMk id="11" creationId="{F7A07D68-7006-6654-10BE-866BF9B8C14F}"/>
          </ac:picMkLst>
        </pc:picChg>
        <pc:picChg chg="mod">
          <ac:chgData name="Henrique Martinelli Frezzatti" userId="e88917c3-5d97-48a3-8ed0-77dd8cd8a4da" providerId="ADAL" clId="{3931C7DF-C334-4A82-ABF0-CA2273E3B8CB}" dt="2022-06-04T21:21:45.797" v="510" actId="1076"/>
          <ac:picMkLst>
            <pc:docMk/>
            <pc:sldMk cId="2560634164" sldId="256"/>
            <ac:picMk id="18" creationId="{69490A72-2EE5-3ACE-29A8-C54BA911F5F2}"/>
          </ac:picMkLst>
        </pc:picChg>
      </pc:sldChg>
    </pc:docChg>
  </pc:docChgLst>
  <pc:docChgLst>
    <pc:chgData name="Guilherme Dantas Rameh" userId="099af1a4-bdf6-453f-8051-af79ac061138" providerId="ADAL" clId="{1C969C29-B9B8-41CC-A7F2-504D4E8F4333}"/>
    <pc:docChg chg="undo redo custSel modSld">
      <pc:chgData name="Guilherme Dantas Rameh" userId="099af1a4-bdf6-453f-8051-af79ac061138" providerId="ADAL" clId="{1C969C29-B9B8-41CC-A7F2-504D4E8F4333}" dt="2022-06-03T14:27:19.502" v="1603" actId="20577"/>
      <pc:docMkLst>
        <pc:docMk/>
      </pc:docMkLst>
      <pc:sldChg chg="modSp mod">
        <pc:chgData name="Guilherme Dantas Rameh" userId="099af1a4-bdf6-453f-8051-af79ac061138" providerId="ADAL" clId="{1C969C29-B9B8-41CC-A7F2-504D4E8F4333}" dt="2022-06-03T14:27:19.502" v="1603" actId="20577"/>
        <pc:sldMkLst>
          <pc:docMk/>
          <pc:sldMk cId="2560634164" sldId="256"/>
        </pc:sldMkLst>
        <pc:spChg chg="mod">
          <ac:chgData name="Guilherme Dantas Rameh" userId="099af1a4-bdf6-453f-8051-af79ac061138" providerId="ADAL" clId="{1C969C29-B9B8-41CC-A7F2-504D4E8F4333}" dt="2022-06-03T14:27:19.502" v="1603" actId="20577"/>
          <ac:spMkLst>
            <pc:docMk/>
            <pc:sldMk cId="2560634164" sldId="256"/>
            <ac:spMk id="24" creationId="{00000000-0000-0000-0000-000000000000}"/>
          </ac:spMkLst>
        </pc:spChg>
      </pc:sldChg>
    </pc:docChg>
  </pc:docChgLst>
  <pc:docChgLst>
    <pc:chgData name="Lívia Sayuri Makuta" userId="b3731fc4-ca87-4275-9805-2bbacd04b8c9" providerId="ADAL" clId="{5875042C-01A6-4AC4-9618-999183824E6C}"/>
    <pc:docChg chg="undo custSel modSld">
      <pc:chgData name="Lívia Sayuri Makuta" userId="b3731fc4-ca87-4275-9805-2bbacd04b8c9" providerId="ADAL" clId="{5875042C-01A6-4AC4-9618-999183824E6C}" dt="2022-06-05T01:05:39.038" v="10600" actId="255"/>
      <pc:docMkLst>
        <pc:docMk/>
      </pc:docMkLst>
      <pc:sldChg chg="addSp delSp modSp mod">
        <pc:chgData name="Lívia Sayuri Makuta" userId="b3731fc4-ca87-4275-9805-2bbacd04b8c9" providerId="ADAL" clId="{5875042C-01A6-4AC4-9618-999183824E6C}" dt="2022-06-05T01:05:39.038" v="10600" actId="255"/>
        <pc:sldMkLst>
          <pc:docMk/>
          <pc:sldMk cId="2560634164" sldId="256"/>
        </pc:sldMkLst>
        <pc:spChg chg="mod">
          <ac:chgData name="Lívia Sayuri Makuta" userId="b3731fc4-ca87-4275-9805-2bbacd04b8c9" providerId="ADAL" clId="{5875042C-01A6-4AC4-9618-999183824E6C}" dt="2022-06-05T00:39:30.604" v="10136" actId="1076"/>
          <ac:spMkLst>
            <pc:docMk/>
            <pc:sldMk cId="2560634164" sldId="256"/>
            <ac:spMk id="2" creationId="{FDEF01A9-39A1-D439-20BA-FE61201AAA12}"/>
          </ac:spMkLst>
        </pc:spChg>
        <pc:spChg chg="mod">
          <ac:chgData name="Lívia Sayuri Makuta" userId="b3731fc4-ca87-4275-9805-2bbacd04b8c9" providerId="ADAL" clId="{5875042C-01A6-4AC4-9618-999183824E6C}" dt="2022-06-05T00:39:26.581" v="10135" actId="1076"/>
          <ac:spMkLst>
            <pc:docMk/>
            <pc:sldMk cId="2560634164" sldId="256"/>
            <ac:spMk id="13" creationId="{77F8D688-8A36-D9A8-5B4F-31839D6F9ACB}"/>
          </ac:spMkLst>
        </pc:spChg>
        <pc:spChg chg="mod">
          <ac:chgData name="Lívia Sayuri Makuta" userId="b3731fc4-ca87-4275-9805-2bbacd04b8c9" providerId="ADAL" clId="{5875042C-01A6-4AC4-9618-999183824E6C}" dt="2022-06-03T11:03:21.677" v="50" actId="20577"/>
          <ac:spMkLst>
            <pc:docMk/>
            <pc:sldMk cId="2560634164" sldId="256"/>
            <ac:spMk id="14" creationId="{00000000-0000-0000-0000-000000000000}"/>
          </ac:spMkLst>
        </pc:spChg>
        <pc:spChg chg="mod">
          <ac:chgData name="Lívia Sayuri Makuta" userId="b3731fc4-ca87-4275-9805-2bbacd04b8c9" providerId="ADAL" clId="{5875042C-01A6-4AC4-9618-999183824E6C}" dt="2022-06-05T00:39:36.624" v="10138" actId="1076"/>
          <ac:spMkLst>
            <pc:docMk/>
            <pc:sldMk cId="2560634164" sldId="256"/>
            <ac:spMk id="15" creationId="{25526A55-624F-15A6-13F1-5821DAEDC641}"/>
          </ac:spMkLst>
        </pc:spChg>
        <pc:spChg chg="mod">
          <ac:chgData name="Lívia Sayuri Makuta" userId="b3731fc4-ca87-4275-9805-2bbacd04b8c9" providerId="ADAL" clId="{5875042C-01A6-4AC4-9618-999183824E6C}" dt="2022-06-05T00:43:33.862" v="10191" actId="20577"/>
          <ac:spMkLst>
            <pc:docMk/>
            <pc:sldMk cId="2560634164" sldId="256"/>
            <ac:spMk id="22" creationId="{00000000-0000-0000-0000-000000000000}"/>
          </ac:spMkLst>
        </pc:spChg>
        <pc:spChg chg="mod">
          <ac:chgData name="Lívia Sayuri Makuta" userId="b3731fc4-ca87-4275-9805-2bbacd04b8c9" providerId="ADAL" clId="{5875042C-01A6-4AC4-9618-999183824E6C}" dt="2022-06-05T01:05:39.038" v="10600" actId="255"/>
          <ac:spMkLst>
            <pc:docMk/>
            <pc:sldMk cId="2560634164" sldId="256"/>
            <ac:spMk id="24" creationId="{00000000-0000-0000-0000-000000000000}"/>
          </ac:spMkLst>
        </pc:spChg>
        <pc:spChg chg="del mod">
          <ac:chgData name="Lívia Sayuri Makuta" userId="b3731fc4-ca87-4275-9805-2bbacd04b8c9" providerId="ADAL" clId="{5875042C-01A6-4AC4-9618-999183824E6C}" dt="2022-06-04T23:53:40.680" v="9034" actId="478"/>
          <ac:spMkLst>
            <pc:docMk/>
            <pc:sldMk cId="2560634164" sldId="256"/>
            <ac:spMk id="26" creationId="{A4635AE8-C1E1-E0F5-B263-8568F47985FE}"/>
          </ac:spMkLst>
        </pc:spChg>
        <pc:spChg chg="mod">
          <ac:chgData name="Lívia Sayuri Makuta" userId="b3731fc4-ca87-4275-9805-2bbacd04b8c9" providerId="ADAL" clId="{5875042C-01A6-4AC4-9618-999183824E6C}" dt="2022-06-05T01:02:37.366" v="10582" actId="1076"/>
          <ac:spMkLst>
            <pc:docMk/>
            <pc:sldMk cId="2560634164" sldId="256"/>
            <ac:spMk id="27" creationId="{135C2887-B930-29FA-565E-886F27AFBF64}"/>
          </ac:spMkLst>
        </pc:spChg>
        <pc:spChg chg="add mod">
          <ac:chgData name="Lívia Sayuri Makuta" userId="b3731fc4-ca87-4275-9805-2bbacd04b8c9" providerId="ADAL" clId="{5875042C-01A6-4AC4-9618-999183824E6C}" dt="2022-06-04T22:12:53.471" v="5188" actId="1076"/>
          <ac:spMkLst>
            <pc:docMk/>
            <pc:sldMk cId="2560634164" sldId="256"/>
            <ac:spMk id="29" creationId="{FC66A684-688E-B96B-4BBB-A22672B31624}"/>
          </ac:spMkLst>
        </pc:spChg>
        <pc:spChg chg="add mod">
          <ac:chgData name="Lívia Sayuri Makuta" userId="b3731fc4-ca87-4275-9805-2bbacd04b8c9" providerId="ADAL" clId="{5875042C-01A6-4AC4-9618-999183824E6C}" dt="2022-06-04T22:13:57.832" v="5282" actId="14100"/>
          <ac:spMkLst>
            <pc:docMk/>
            <pc:sldMk cId="2560634164" sldId="256"/>
            <ac:spMk id="30" creationId="{0733D3BF-6973-1F4E-44D2-C0484986E126}"/>
          </ac:spMkLst>
        </pc:spChg>
        <pc:spChg chg="add mod">
          <ac:chgData name="Lívia Sayuri Makuta" userId="b3731fc4-ca87-4275-9805-2bbacd04b8c9" providerId="ADAL" clId="{5875042C-01A6-4AC4-9618-999183824E6C}" dt="2022-06-04T22:40:51.483" v="6317" actId="1076"/>
          <ac:spMkLst>
            <pc:docMk/>
            <pc:sldMk cId="2560634164" sldId="256"/>
            <ac:spMk id="31" creationId="{48637B01-97FE-ACC0-DC32-1122348D07C9}"/>
          </ac:spMkLst>
        </pc:spChg>
        <pc:spChg chg="add mod">
          <ac:chgData name="Lívia Sayuri Makuta" userId="b3731fc4-ca87-4275-9805-2bbacd04b8c9" providerId="ADAL" clId="{5875042C-01A6-4AC4-9618-999183824E6C}" dt="2022-06-05T00:42:54.378" v="10179" actId="20577"/>
          <ac:spMkLst>
            <pc:docMk/>
            <pc:sldMk cId="2560634164" sldId="256"/>
            <ac:spMk id="37" creationId="{C2740EA7-28B6-4717-B50C-370D75E8A60D}"/>
          </ac:spMkLst>
        </pc:spChg>
        <pc:spChg chg="add mod">
          <ac:chgData name="Lívia Sayuri Makuta" userId="b3731fc4-ca87-4275-9805-2bbacd04b8c9" providerId="ADAL" clId="{5875042C-01A6-4AC4-9618-999183824E6C}" dt="2022-06-05T00:43:03.530" v="10183" actId="20577"/>
          <ac:spMkLst>
            <pc:docMk/>
            <pc:sldMk cId="2560634164" sldId="256"/>
            <ac:spMk id="38" creationId="{7D84857B-B88E-CDDF-D7B5-C135896BCBFC}"/>
          </ac:spMkLst>
        </pc:spChg>
        <pc:spChg chg="add mod">
          <ac:chgData name="Lívia Sayuri Makuta" userId="b3731fc4-ca87-4275-9805-2bbacd04b8c9" providerId="ADAL" clId="{5875042C-01A6-4AC4-9618-999183824E6C}" dt="2022-06-05T01:02:40.272" v="10583" actId="1076"/>
          <ac:spMkLst>
            <pc:docMk/>
            <pc:sldMk cId="2560634164" sldId="256"/>
            <ac:spMk id="47" creationId="{C5A8F48C-EFDC-583C-1C52-967F76FDB422}"/>
          </ac:spMkLst>
        </pc:spChg>
        <pc:spChg chg="add mod">
          <ac:chgData name="Lívia Sayuri Makuta" userId="b3731fc4-ca87-4275-9805-2bbacd04b8c9" providerId="ADAL" clId="{5875042C-01A6-4AC4-9618-999183824E6C}" dt="2022-06-05T00:40:52.936" v="10158" actId="1076"/>
          <ac:spMkLst>
            <pc:docMk/>
            <pc:sldMk cId="2560634164" sldId="256"/>
            <ac:spMk id="48" creationId="{5D5A0619-8621-95E0-61BD-EAD59B4A528F}"/>
          </ac:spMkLst>
        </pc:spChg>
        <pc:spChg chg="add mod">
          <ac:chgData name="Lívia Sayuri Makuta" userId="b3731fc4-ca87-4275-9805-2bbacd04b8c9" providerId="ADAL" clId="{5875042C-01A6-4AC4-9618-999183824E6C}" dt="2022-06-05T00:40:57.187" v="10159" actId="1076"/>
          <ac:spMkLst>
            <pc:docMk/>
            <pc:sldMk cId="2560634164" sldId="256"/>
            <ac:spMk id="49" creationId="{E9B63DBB-3729-4463-482F-A64C425A35C3}"/>
          </ac:spMkLst>
        </pc:spChg>
        <pc:spChg chg="add mod">
          <ac:chgData name="Lívia Sayuri Makuta" userId="b3731fc4-ca87-4275-9805-2bbacd04b8c9" providerId="ADAL" clId="{5875042C-01A6-4AC4-9618-999183824E6C}" dt="2022-06-05T00:18:03.767" v="10056" actId="14100"/>
          <ac:spMkLst>
            <pc:docMk/>
            <pc:sldMk cId="2560634164" sldId="256"/>
            <ac:spMk id="50" creationId="{7AA1A268-BD05-1917-B1C1-1F92EEE897E5}"/>
          </ac:spMkLst>
        </pc:spChg>
        <pc:spChg chg="add mod">
          <ac:chgData name="Lívia Sayuri Makuta" userId="b3731fc4-ca87-4275-9805-2bbacd04b8c9" providerId="ADAL" clId="{5875042C-01A6-4AC4-9618-999183824E6C}" dt="2022-06-05T00:18:38.038" v="10105" actId="20577"/>
          <ac:spMkLst>
            <pc:docMk/>
            <pc:sldMk cId="2560634164" sldId="256"/>
            <ac:spMk id="51" creationId="{05F0234C-9A89-0269-A279-70DB4F996DAD}"/>
          </ac:spMkLst>
        </pc:spChg>
        <pc:spChg chg="add mod">
          <ac:chgData name="Lívia Sayuri Makuta" userId="b3731fc4-ca87-4275-9805-2bbacd04b8c9" providerId="ADAL" clId="{5875042C-01A6-4AC4-9618-999183824E6C}" dt="2022-06-05T00:16:41.836" v="9935" actId="14100"/>
          <ac:spMkLst>
            <pc:docMk/>
            <pc:sldMk cId="2560634164" sldId="256"/>
            <ac:spMk id="52" creationId="{AE19DA68-C718-5A2A-7F7E-BF82DA5CB069}"/>
          </ac:spMkLst>
        </pc:spChg>
        <pc:spChg chg="add mod">
          <ac:chgData name="Lívia Sayuri Makuta" userId="b3731fc4-ca87-4275-9805-2bbacd04b8c9" providerId="ADAL" clId="{5875042C-01A6-4AC4-9618-999183824E6C}" dt="2022-06-05T00:17:16.314" v="10012" actId="14100"/>
          <ac:spMkLst>
            <pc:docMk/>
            <pc:sldMk cId="2560634164" sldId="256"/>
            <ac:spMk id="53" creationId="{7881BA4B-06CA-B5D6-D0C0-4AC344EA8125}"/>
          </ac:spMkLst>
        </pc:spChg>
        <pc:spChg chg="add mod">
          <ac:chgData name="Lívia Sayuri Makuta" userId="b3731fc4-ca87-4275-9805-2bbacd04b8c9" providerId="ADAL" clId="{5875042C-01A6-4AC4-9618-999183824E6C}" dt="2022-06-05T00:51:44.593" v="10242" actId="20577"/>
          <ac:spMkLst>
            <pc:docMk/>
            <pc:sldMk cId="2560634164" sldId="256"/>
            <ac:spMk id="57" creationId="{BEA9044D-210F-D34D-5DA7-00F9BD66D61A}"/>
          </ac:spMkLst>
        </pc:spChg>
        <pc:graphicFrameChg chg="del mod">
          <ac:chgData name="Lívia Sayuri Makuta" userId="b3731fc4-ca87-4275-9805-2bbacd04b8c9" providerId="ADAL" clId="{5875042C-01A6-4AC4-9618-999183824E6C}" dt="2022-06-03T12:50:29.675" v="1083" actId="478"/>
          <ac:graphicFrameMkLst>
            <pc:docMk/>
            <pc:sldMk cId="2560634164" sldId="256"/>
            <ac:graphicFrameMk id="4" creationId="{4DC18088-B980-4F7E-8B43-70D199CB593F}"/>
          </ac:graphicFrameMkLst>
        </pc:graphicFrameChg>
        <pc:graphicFrameChg chg="del mod">
          <ac:chgData name="Lívia Sayuri Makuta" userId="b3731fc4-ca87-4275-9805-2bbacd04b8c9" providerId="ADAL" clId="{5875042C-01A6-4AC4-9618-999183824E6C}" dt="2022-06-04T23:53:38.669" v="9033" actId="478"/>
          <ac:graphicFrameMkLst>
            <pc:docMk/>
            <pc:sldMk cId="2560634164" sldId="256"/>
            <ac:graphicFrameMk id="19" creationId="{F56230F1-7945-DE8C-2844-FADD483E1055}"/>
          </ac:graphicFrameMkLst>
        </pc:graphicFrameChg>
        <pc:graphicFrameChg chg="add mod">
          <ac:chgData name="Lívia Sayuri Makuta" userId="b3731fc4-ca87-4275-9805-2bbacd04b8c9" providerId="ADAL" clId="{5875042C-01A6-4AC4-9618-999183824E6C}" dt="2022-06-05T01:02:43.159" v="10584" actId="1076"/>
          <ac:graphicFrameMkLst>
            <pc:docMk/>
            <pc:sldMk cId="2560634164" sldId="256"/>
            <ac:graphicFrameMk id="20" creationId="{5F668D64-C5FA-E8E0-744C-E3C23F74FCAC}"/>
          </ac:graphicFrameMkLst>
        </pc:graphicFrameChg>
        <pc:graphicFrameChg chg="add mod">
          <ac:chgData name="Lívia Sayuri Makuta" userId="b3731fc4-ca87-4275-9805-2bbacd04b8c9" providerId="ADAL" clId="{5875042C-01A6-4AC4-9618-999183824E6C}" dt="2022-06-05T01:02:47.611" v="10585" actId="1076"/>
          <ac:graphicFrameMkLst>
            <pc:docMk/>
            <pc:sldMk cId="2560634164" sldId="256"/>
            <ac:graphicFrameMk id="21" creationId="{8CFABFDA-5D25-4E57-9FC8-51610BAB44BC}"/>
          </ac:graphicFrameMkLst>
        </pc:graphicFrameChg>
        <pc:graphicFrameChg chg="del mod modGraphic">
          <ac:chgData name="Lívia Sayuri Makuta" userId="b3731fc4-ca87-4275-9805-2bbacd04b8c9" providerId="ADAL" clId="{5875042C-01A6-4AC4-9618-999183824E6C}" dt="2022-06-04T23:53:36.777" v="9032" actId="478"/>
          <ac:graphicFrameMkLst>
            <pc:docMk/>
            <pc:sldMk cId="2560634164" sldId="256"/>
            <ac:graphicFrameMk id="23" creationId="{A7BBF440-CE41-16F4-9163-FDC18F73FB2F}"/>
          </ac:graphicFrameMkLst>
        </pc:graphicFrameChg>
        <pc:graphicFrameChg chg="add mod">
          <ac:chgData name="Lívia Sayuri Makuta" userId="b3731fc4-ca87-4275-9805-2bbacd04b8c9" providerId="ADAL" clId="{5875042C-01A6-4AC4-9618-999183824E6C}" dt="2022-06-05T00:40:45.753" v="10157" actId="1076"/>
          <ac:graphicFrameMkLst>
            <pc:docMk/>
            <pc:sldMk cId="2560634164" sldId="256"/>
            <ac:graphicFrameMk id="25" creationId="{084ECA21-5C1B-4BAB-9028-4942968C9DBF}"/>
          </ac:graphicFrameMkLst>
        </pc:graphicFrameChg>
        <pc:graphicFrameChg chg="add mod">
          <ac:chgData name="Lívia Sayuri Makuta" userId="b3731fc4-ca87-4275-9805-2bbacd04b8c9" providerId="ADAL" clId="{5875042C-01A6-4AC4-9618-999183824E6C}" dt="2022-06-05T00:40:42.511" v="10156" actId="1076"/>
          <ac:graphicFrameMkLst>
            <pc:docMk/>
            <pc:sldMk cId="2560634164" sldId="256"/>
            <ac:graphicFrameMk id="28" creationId="{03510931-64E5-4149-9A68-A5767540CF15}"/>
          </ac:graphicFrameMkLst>
        </pc:graphicFrameChg>
        <pc:graphicFrameChg chg="add del mod">
          <ac:chgData name="Lívia Sayuri Makuta" userId="b3731fc4-ca87-4275-9805-2bbacd04b8c9" providerId="ADAL" clId="{5875042C-01A6-4AC4-9618-999183824E6C}" dt="2022-06-05T00:48:08.403" v="10207" actId="478"/>
          <ac:graphicFrameMkLst>
            <pc:docMk/>
            <pc:sldMk cId="2560634164" sldId="256"/>
            <ac:graphicFrameMk id="46" creationId="{65AB5175-BB67-BBEA-B1D7-1531DA6BBD24}"/>
          </ac:graphicFrameMkLst>
        </pc:graphicFrameChg>
        <pc:picChg chg="add mod">
          <ac:chgData name="Lívia Sayuri Makuta" userId="b3731fc4-ca87-4275-9805-2bbacd04b8c9" providerId="ADAL" clId="{5875042C-01A6-4AC4-9618-999183824E6C}" dt="2022-06-04T22:10:27.035" v="5116" actId="1076"/>
          <ac:picMkLst>
            <pc:docMk/>
            <pc:sldMk cId="2560634164" sldId="256"/>
            <ac:picMk id="3" creationId="{BDA42A2A-1167-82AA-E799-04EB9B7404FC}"/>
          </ac:picMkLst>
        </pc:picChg>
        <pc:picChg chg="add mod">
          <ac:chgData name="Lívia Sayuri Makuta" userId="b3731fc4-ca87-4275-9805-2bbacd04b8c9" providerId="ADAL" clId="{5875042C-01A6-4AC4-9618-999183824E6C}" dt="2022-06-04T22:33:42.478" v="6130" actId="1076"/>
          <ac:picMkLst>
            <pc:docMk/>
            <pc:sldMk cId="2560634164" sldId="256"/>
            <ac:picMk id="5" creationId="{D33F6090-65D6-9397-939B-7351AC0F5CA0}"/>
          </ac:picMkLst>
        </pc:picChg>
        <pc:picChg chg="mod">
          <ac:chgData name="Lívia Sayuri Makuta" userId="b3731fc4-ca87-4275-9805-2bbacd04b8c9" providerId="ADAL" clId="{5875042C-01A6-4AC4-9618-999183824E6C}" dt="2022-06-05T00:39:22.168" v="10134" actId="1076"/>
          <ac:picMkLst>
            <pc:docMk/>
            <pc:sldMk cId="2560634164" sldId="256"/>
            <ac:picMk id="6" creationId="{E35E87A0-E6EE-45F8-B08D-CFE854736CA6}"/>
          </ac:picMkLst>
        </pc:picChg>
        <pc:picChg chg="add">
          <ac:chgData name="Lívia Sayuri Makuta" userId="b3731fc4-ca87-4275-9805-2bbacd04b8c9" providerId="ADAL" clId="{5875042C-01A6-4AC4-9618-999183824E6C}" dt="2022-06-03T13:32:17.433" v="2793" actId="22"/>
          <ac:picMkLst>
            <pc:docMk/>
            <pc:sldMk cId="2560634164" sldId="256"/>
            <ac:picMk id="7" creationId="{587FB6FA-5F46-5B87-AC58-E0D14F955EE9}"/>
          </ac:picMkLst>
        </pc:picChg>
        <pc:picChg chg="mod">
          <ac:chgData name="Lívia Sayuri Makuta" userId="b3731fc4-ca87-4275-9805-2bbacd04b8c9" providerId="ADAL" clId="{5875042C-01A6-4AC4-9618-999183824E6C}" dt="2022-06-05T01:03:46.126" v="10588" actId="1076"/>
          <ac:picMkLst>
            <pc:docMk/>
            <pc:sldMk cId="2560634164" sldId="256"/>
            <ac:picMk id="8" creationId="{C4C649B0-3A74-8D8A-3F45-07F87DEA6EAE}"/>
          </ac:picMkLst>
        </pc:picChg>
        <pc:picChg chg="mod">
          <ac:chgData name="Lívia Sayuri Makuta" userId="b3731fc4-ca87-4275-9805-2bbacd04b8c9" providerId="ADAL" clId="{5875042C-01A6-4AC4-9618-999183824E6C}" dt="2022-06-05T00:39:33.560" v="10137" actId="1076"/>
          <ac:picMkLst>
            <pc:docMk/>
            <pc:sldMk cId="2560634164" sldId="256"/>
            <ac:picMk id="11" creationId="{F7A07D68-7006-6654-10BE-866BF9B8C14F}"/>
          </ac:picMkLst>
        </pc:picChg>
        <pc:picChg chg="add mod">
          <ac:chgData name="Lívia Sayuri Makuta" userId="b3731fc4-ca87-4275-9805-2bbacd04b8c9" providerId="ADAL" clId="{5875042C-01A6-4AC4-9618-999183824E6C}" dt="2022-06-05T01:05:07.233" v="10598" actId="1076"/>
          <ac:picMkLst>
            <pc:docMk/>
            <pc:sldMk cId="2560634164" sldId="256"/>
            <ac:picMk id="12" creationId="{DE0840FB-3EE1-925F-D388-00023EDE0AF3}"/>
          </ac:picMkLst>
        </pc:picChg>
        <pc:picChg chg="add mod">
          <ac:chgData name="Lívia Sayuri Makuta" userId="b3731fc4-ca87-4275-9805-2bbacd04b8c9" providerId="ADAL" clId="{5875042C-01A6-4AC4-9618-999183824E6C}" dt="2022-06-04T22:34:45.049" v="6138" actId="1076"/>
          <ac:picMkLst>
            <pc:docMk/>
            <pc:sldMk cId="2560634164" sldId="256"/>
            <ac:picMk id="17" creationId="{E72E2130-0088-86E1-0F8E-20A6F1346FBF}"/>
          </ac:picMkLst>
        </pc:picChg>
        <pc:picChg chg="mod">
          <ac:chgData name="Lívia Sayuri Makuta" userId="b3731fc4-ca87-4275-9805-2bbacd04b8c9" providerId="ADAL" clId="{5875042C-01A6-4AC4-9618-999183824E6C}" dt="2022-06-05T00:39:41.036" v="10140" actId="1076"/>
          <ac:picMkLst>
            <pc:docMk/>
            <pc:sldMk cId="2560634164" sldId="256"/>
            <ac:picMk id="18" creationId="{69490A72-2EE5-3ACE-29A8-C54BA911F5F2}"/>
          </ac:picMkLst>
        </pc:picChg>
        <pc:picChg chg="add del mod">
          <ac:chgData name="Lívia Sayuri Makuta" userId="b3731fc4-ca87-4275-9805-2bbacd04b8c9" providerId="ADAL" clId="{5875042C-01A6-4AC4-9618-999183824E6C}" dt="2022-06-04T22:40:43.870" v="6316" actId="478"/>
          <ac:picMkLst>
            <pc:docMk/>
            <pc:sldMk cId="2560634164" sldId="256"/>
            <ac:picMk id="33" creationId="{5D713886-42EA-FAAE-6043-202FCAED9EB4}"/>
          </ac:picMkLst>
        </pc:picChg>
        <pc:picChg chg="add del">
          <ac:chgData name="Lívia Sayuri Makuta" userId="b3731fc4-ca87-4275-9805-2bbacd04b8c9" providerId="ADAL" clId="{5875042C-01A6-4AC4-9618-999183824E6C}" dt="2022-06-04T23:23:41.979" v="7527" actId="478"/>
          <ac:picMkLst>
            <pc:docMk/>
            <pc:sldMk cId="2560634164" sldId="256"/>
            <ac:picMk id="35" creationId="{0AB9972E-860F-7C2D-AC85-30B5D46C229E}"/>
          </ac:picMkLst>
        </pc:picChg>
        <pc:picChg chg="add mod">
          <ac:chgData name="Lívia Sayuri Makuta" userId="b3731fc4-ca87-4275-9805-2bbacd04b8c9" providerId="ADAL" clId="{5875042C-01A6-4AC4-9618-999183824E6C}" dt="2022-06-04T23:22:39.759" v="7503" actId="14100"/>
          <ac:picMkLst>
            <pc:docMk/>
            <pc:sldMk cId="2560634164" sldId="256"/>
            <ac:picMk id="39" creationId="{478504F2-DEFC-83EA-DEF6-BE84A7F920C1}"/>
          </ac:picMkLst>
        </pc:picChg>
        <pc:picChg chg="add mod">
          <ac:chgData name="Lívia Sayuri Makuta" userId="b3731fc4-ca87-4275-9805-2bbacd04b8c9" providerId="ADAL" clId="{5875042C-01A6-4AC4-9618-999183824E6C}" dt="2022-06-04T23:23:36.765" v="7526" actId="1076"/>
          <ac:picMkLst>
            <pc:docMk/>
            <pc:sldMk cId="2560634164" sldId="256"/>
            <ac:picMk id="41" creationId="{8F316D1F-E3BB-3A65-7760-4F85C6D5434D}"/>
          </ac:picMkLst>
        </pc:picChg>
        <pc:picChg chg="add mod">
          <ac:chgData name="Lívia Sayuri Makuta" userId="b3731fc4-ca87-4275-9805-2bbacd04b8c9" providerId="ADAL" clId="{5875042C-01A6-4AC4-9618-999183824E6C}" dt="2022-06-04T23:25:48.210" v="7566" actId="1076"/>
          <ac:picMkLst>
            <pc:docMk/>
            <pc:sldMk cId="2560634164" sldId="256"/>
            <ac:picMk id="43" creationId="{313459A1-C5AE-BB56-C68D-55F5F94780EA}"/>
          </ac:picMkLst>
        </pc:picChg>
        <pc:picChg chg="add mod">
          <ac:chgData name="Lívia Sayuri Makuta" userId="b3731fc4-ca87-4275-9805-2bbacd04b8c9" providerId="ADAL" clId="{5875042C-01A6-4AC4-9618-999183824E6C}" dt="2022-06-04T23:25:45.953" v="7565" actId="1076"/>
          <ac:picMkLst>
            <pc:docMk/>
            <pc:sldMk cId="2560634164" sldId="256"/>
            <ac:picMk id="45" creationId="{4E0C0BD5-147C-1B05-BF4A-54A356A2A9A0}"/>
          </ac:picMkLst>
        </pc:picChg>
        <pc:picChg chg="add del mod">
          <ac:chgData name="Lívia Sayuri Makuta" userId="b3731fc4-ca87-4275-9805-2bbacd04b8c9" providerId="ADAL" clId="{5875042C-01A6-4AC4-9618-999183824E6C}" dt="2022-06-05T01:04:51.500" v="10595" actId="478"/>
          <ac:picMkLst>
            <pc:docMk/>
            <pc:sldMk cId="2560634164" sldId="256"/>
            <ac:picMk id="55" creationId="{756F819A-B285-B7C0-76C3-E7266CA3D349}"/>
          </ac:picMkLst>
        </pc:picChg>
        <pc:picChg chg="add mod">
          <ac:chgData name="Lívia Sayuri Makuta" userId="b3731fc4-ca87-4275-9805-2bbacd04b8c9" providerId="ADAL" clId="{5875042C-01A6-4AC4-9618-999183824E6C}" dt="2022-06-04T22:10:32.175" v="5117" actId="1076"/>
          <ac:picMkLst>
            <pc:docMk/>
            <pc:sldMk cId="2560634164" sldId="256"/>
            <ac:picMk id="1026" creationId="{7AB61E88-CA33-1162-7DDE-57DFA90F982E}"/>
          </ac:picMkLst>
        </pc:picChg>
        <pc:inkChg chg="add">
          <ac:chgData name="Lívia Sayuri Makuta" userId="b3731fc4-ca87-4275-9805-2bbacd04b8c9" providerId="ADAL" clId="{5875042C-01A6-4AC4-9618-999183824E6C}" dt="2022-06-04T22:34:00.354" v="6131" actId="9405"/>
          <ac:inkMkLst>
            <pc:docMk/>
            <pc:sldMk cId="2560634164" sldId="256"/>
            <ac:inkMk id="7" creationId="{755C5C61-476A-849E-84BA-6522652A6A18}"/>
          </ac:inkMkLst>
        </pc:inkChg>
        <pc:inkChg chg="add">
          <ac:chgData name="Lívia Sayuri Makuta" userId="b3731fc4-ca87-4275-9805-2bbacd04b8c9" providerId="ADAL" clId="{5875042C-01A6-4AC4-9618-999183824E6C}" dt="2022-06-04T22:34:11.941" v="6132" actId="9405"/>
          <ac:inkMkLst>
            <pc:docMk/>
            <pc:sldMk cId="2560634164" sldId="256"/>
            <ac:inkMk id="9" creationId="{50FDBDCA-DF38-3C34-384B-EFFE1F3B74EC}"/>
          </ac:inkMkLst>
        </pc:ink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yur\Downloads\Excel%20-%20Gr&#225;ficos%20APS%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yur\Downloads\Excel%20-%20Gr&#225;ficos%20APS%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yur\Downloads\Excel%20-%20Gr&#225;ficos%20APS%20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yur\Downloads\Excel%20-%20Gr&#225;ficos%20APS%20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pt-BR"/>
        </a:p>
      </c:txPr>
    </c:title>
    <c:autoTitleDeleted val="0"/>
    <c:plotArea>
      <c:layout/>
      <c:lineChart>
        <c:grouping val="standard"/>
        <c:varyColors val="0"/>
        <c:ser>
          <c:idx val="0"/>
          <c:order val="0"/>
          <c:tx>
            <c:strRef>
              <c:f>Planilha1!$J$20</c:f>
              <c:strCache>
                <c:ptCount val="1"/>
                <c:pt idx="0">
                  <c:v>Displacement in X</c:v>
                </c:pt>
              </c:strCache>
            </c:strRef>
          </c:tx>
          <c:spPr>
            <a:ln w="22225" cap="rnd">
              <a:solidFill>
                <a:schemeClr val="accent1"/>
              </a:solidFill>
            </a:ln>
            <a:effectLst>
              <a:glow rad="139700">
                <a:schemeClr val="accent1">
                  <a:satMod val="175000"/>
                  <a:alpha val="14000"/>
                </a:schemeClr>
              </a:glow>
            </a:effectLst>
          </c:spPr>
          <c:marker>
            <c:symbol val="none"/>
          </c:marker>
          <c:val>
            <c:numRef>
              <c:f>Planilha1!$J$21:$J$27</c:f>
              <c:numCache>
                <c:formatCode>0.000000000</c:formatCode>
                <c:ptCount val="7"/>
                <c:pt idx="0">
                  <c:v>100</c:v>
                </c:pt>
                <c:pt idx="1">
                  <c:v>100.00049119174226</c:v>
                </c:pt>
                <c:pt idx="2">
                  <c:v>100.00041118421382</c:v>
                </c:pt>
                <c:pt idx="3">
                  <c:v>99.998648964455029</c:v>
                </c:pt>
                <c:pt idx="4">
                  <c:v>100.00026483050912</c:v>
                </c:pt>
                <c:pt idx="5">
                  <c:v>99.99998715399046</c:v>
                </c:pt>
                <c:pt idx="6">
                  <c:v>99.999872967480442</c:v>
                </c:pt>
              </c:numCache>
            </c:numRef>
          </c:val>
          <c:smooth val="0"/>
          <c:extLst>
            <c:ext xmlns:c16="http://schemas.microsoft.com/office/drawing/2014/chart" uri="{C3380CC4-5D6E-409C-BE32-E72D297353CC}">
              <c16:uniqueId val="{00000000-069B-4356-8161-7A9CA15F160D}"/>
            </c:ext>
          </c:extLst>
        </c:ser>
        <c:dLbls>
          <c:showLegendKey val="0"/>
          <c:showVal val="0"/>
          <c:showCatName val="0"/>
          <c:showSerName val="0"/>
          <c:showPercent val="0"/>
          <c:showBubbleSize val="0"/>
        </c:dLbls>
        <c:smooth val="0"/>
        <c:axId val="1654519312"/>
        <c:axId val="1654518480"/>
      </c:lineChart>
      <c:catAx>
        <c:axId val="16545193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r>
                  <a:rPr lang="pt-BR" sz="1050"/>
                  <a:t>Node</a:t>
                </a:r>
              </a:p>
            </c:rich>
          </c:tx>
          <c:layout>
            <c:manualLayout>
              <c:xMode val="edge"/>
              <c:yMode val="edge"/>
              <c:x val="0.51024650697326124"/>
              <c:y val="0.87400099211817217"/>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endParaRPr lang="pt-BR"/>
            </a:p>
          </c:txPr>
        </c:title>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8480"/>
        <c:crosses val="autoZero"/>
        <c:auto val="1"/>
        <c:lblAlgn val="ctr"/>
        <c:lblOffset val="100"/>
        <c:noMultiLvlLbl val="0"/>
      </c:catAx>
      <c:valAx>
        <c:axId val="1654518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pt-BR"/>
                  <a:t>%</a:t>
                </a:r>
                <a:r>
                  <a:rPr lang="pt-BR" baseline="0"/>
                  <a:t> de precisão</a:t>
                </a:r>
                <a:endParaRPr lang="pt-B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pt-BR"/>
            </a:p>
          </c:txPr>
        </c:title>
        <c:numFmt formatCode="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9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pt-BR"/>
        </a:p>
      </c:txPr>
    </c:title>
    <c:autoTitleDeleted val="0"/>
    <c:plotArea>
      <c:layout/>
      <c:lineChart>
        <c:grouping val="standard"/>
        <c:varyColors val="0"/>
        <c:ser>
          <c:idx val="0"/>
          <c:order val="0"/>
          <c:tx>
            <c:strRef>
              <c:f>Planilha1!$K$20</c:f>
              <c:strCache>
                <c:ptCount val="1"/>
                <c:pt idx="0">
                  <c:v>Displacement in Y</c:v>
                </c:pt>
              </c:strCache>
            </c:strRef>
          </c:tx>
          <c:spPr>
            <a:ln w="22225" cap="rnd">
              <a:solidFill>
                <a:schemeClr val="accent2"/>
              </a:solidFill>
            </a:ln>
            <a:effectLst>
              <a:glow rad="139700">
                <a:schemeClr val="accent2">
                  <a:alpha val="14000"/>
                </a:schemeClr>
              </a:glow>
            </a:effectLst>
          </c:spPr>
          <c:marker>
            <c:symbol val="none"/>
          </c:marker>
          <c:val>
            <c:numRef>
              <c:f>Planilha1!$K$21:$K$27</c:f>
              <c:numCache>
                <c:formatCode>0.000000000</c:formatCode>
                <c:ptCount val="7"/>
                <c:pt idx="0">
                  <c:v>100</c:v>
                </c:pt>
                <c:pt idx="1">
                  <c:v>99.999978040080109</c:v>
                </c:pt>
                <c:pt idx="2">
                  <c:v>99.99991665644896</c:v>
                </c:pt>
                <c:pt idx="3">
                  <c:v>99.999990078841009</c:v>
                </c:pt>
                <c:pt idx="4">
                  <c:v>100.00002229950992</c:v>
                </c:pt>
                <c:pt idx="5">
                  <c:v>100.00009891559458</c:v>
                </c:pt>
                <c:pt idx="6">
                  <c:v>100</c:v>
                </c:pt>
              </c:numCache>
            </c:numRef>
          </c:val>
          <c:smooth val="0"/>
          <c:extLst>
            <c:ext xmlns:c16="http://schemas.microsoft.com/office/drawing/2014/chart" uri="{C3380CC4-5D6E-409C-BE32-E72D297353CC}">
              <c16:uniqueId val="{00000000-9E05-4F9D-8FE9-C5F0A3ABB154}"/>
            </c:ext>
          </c:extLst>
        </c:ser>
        <c:dLbls>
          <c:showLegendKey val="0"/>
          <c:showVal val="0"/>
          <c:showCatName val="0"/>
          <c:showSerName val="0"/>
          <c:showPercent val="0"/>
          <c:showBubbleSize val="0"/>
        </c:dLbls>
        <c:smooth val="0"/>
        <c:axId val="1654519312"/>
        <c:axId val="1654518480"/>
      </c:lineChart>
      <c:catAx>
        <c:axId val="16545193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r>
                  <a:rPr lang="pt-BR" sz="1050"/>
                  <a:t>Node</a:t>
                </a:r>
              </a:p>
            </c:rich>
          </c:tx>
          <c:layout>
            <c:manualLayout>
              <c:xMode val="edge"/>
              <c:yMode val="edge"/>
              <c:x val="0.51024650697326124"/>
              <c:y val="0.87400099211817217"/>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endParaRPr lang="pt-BR"/>
            </a:p>
          </c:txPr>
        </c:title>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8480"/>
        <c:crosses val="autoZero"/>
        <c:auto val="1"/>
        <c:lblAlgn val="ctr"/>
        <c:lblOffset val="100"/>
        <c:noMultiLvlLbl val="0"/>
      </c:catAx>
      <c:valAx>
        <c:axId val="1654518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pt-BR"/>
                  <a:t>%</a:t>
                </a:r>
                <a:r>
                  <a:rPr lang="pt-BR" baseline="0"/>
                  <a:t> de precisão</a:t>
                </a:r>
                <a:endParaRPr lang="pt-B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pt-BR"/>
            </a:p>
          </c:txPr>
        </c:title>
        <c:numFmt formatCode="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9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pt-BR"/>
        </a:p>
      </c:txPr>
    </c:title>
    <c:autoTitleDeleted val="0"/>
    <c:plotArea>
      <c:layout/>
      <c:lineChart>
        <c:grouping val="standard"/>
        <c:varyColors val="0"/>
        <c:ser>
          <c:idx val="0"/>
          <c:order val="0"/>
          <c:tx>
            <c:strRef>
              <c:f>Planilha1!$L$20</c:f>
              <c:strCache>
                <c:ptCount val="1"/>
                <c:pt idx="0">
                  <c:v>Tensile Force</c:v>
                </c:pt>
              </c:strCache>
            </c:strRef>
          </c:tx>
          <c:spPr>
            <a:ln w="22225" cap="rnd">
              <a:solidFill>
                <a:srgbClr val="00B050"/>
              </a:solidFill>
            </a:ln>
            <a:effectLst>
              <a:glow rad="139700">
                <a:srgbClr val="00B050">
                  <a:alpha val="14000"/>
                </a:srgbClr>
              </a:glow>
            </a:effectLst>
          </c:spPr>
          <c:marker>
            <c:symbol val="none"/>
          </c:marker>
          <c:cat>
            <c:numRef>
              <c:f>Planilha1!$E$3:$E$24</c:f>
              <c:numCache>
                <c:formatCode>General</c:formatCode>
                <c:ptCount val="22"/>
                <c:pt idx="0">
                  <c:v>1</c:v>
                </c:pt>
                <c:pt idx="1">
                  <c:v>1</c:v>
                </c:pt>
                <c:pt idx="2">
                  <c:v>2</c:v>
                </c:pt>
                <c:pt idx="3">
                  <c:v>2</c:v>
                </c:pt>
                <c:pt idx="4">
                  <c:v>3</c:v>
                </c:pt>
                <c:pt idx="5">
                  <c:v>3</c:v>
                </c:pt>
                <c:pt idx="6">
                  <c:v>4</c:v>
                </c:pt>
                <c:pt idx="7">
                  <c:v>4</c:v>
                </c:pt>
                <c:pt idx="8">
                  <c:v>5</c:v>
                </c:pt>
                <c:pt idx="9">
                  <c:v>5</c:v>
                </c:pt>
                <c:pt idx="10">
                  <c:v>6</c:v>
                </c:pt>
                <c:pt idx="11">
                  <c:v>6</c:v>
                </c:pt>
                <c:pt idx="12">
                  <c:v>7</c:v>
                </c:pt>
                <c:pt idx="13">
                  <c:v>7</c:v>
                </c:pt>
                <c:pt idx="14">
                  <c:v>8</c:v>
                </c:pt>
                <c:pt idx="15">
                  <c:v>8</c:v>
                </c:pt>
                <c:pt idx="16">
                  <c:v>9</c:v>
                </c:pt>
                <c:pt idx="17">
                  <c:v>9</c:v>
                </c:pt>
                <c:pt idx="18">
                  <c:v>10</c:v>
                </c:pt>
                <c:pt idx="19">
                  <c:v>10</c:v>
                </c:pt>
                <c:pt idx="20">
                  <c:v>11</c:v>
                </c:pt>
                <c:pt idx="21">
                  <c:v>11</c:v>
                </c:pt>
              </c:numCache>
            </c:numRef>
          </c:cat>
          <c:val>
            <c:numRef>
              <c:f>Planilha1!$L$21:$L$42</c:f>
              <c:numCache>
                <c:formatCode>0.000000000</c:formatCode>
                <c:ptCount val="22"/>
                <c:pt idx="0">
                  <c:v>99.999995200790835</c:v>
                </c:pt>
                <c:pt idx="1">
                  <c:v>99.999995200790835</c:v>
                </c:pt>
                <c:pt idx="2">
                  <c:v>99.999993585677188</c:v>
                </c:pt>
                <c:pt idx="3">
                  <c:v>99.999993585677188</c:v>
                </c:pt>
                <c:pt idx="4">
                  <c:v>99.999991756165386</c:v>
                </c:pt>
                <c:pt idx="5">
                  <c:v>99.999991756165386</c:v>
                </c:pt>
                <c:pt idx="6">
                  <c:v>99.999990331251567</c:v>
                </c:pt>
                <c:pt idx="7">
                  <c:v>99.999990331251567</c:v>
                </c:pt>
                <c:pt idx="8">
                  <c:v>99.999984327944802</c:v>
                </c:pt>
                <c:pt idx="9">
                  <c:v>99.999984327944802</c:v>
                </c:pt>
                <c:pt idx="10">
                  <c:v>99.999978595609036</c:v>
                </c:pt>
                <c:pt idx="11">
                  <c:v>99.999978595609036</c:v>
                </c:pt>
                <c:pt idx="12">
                  <c:v>99.999995841457007</c:v>
                </c:pt>
                <c:pt idx="13">
                  <c:v>99.999995841457007</c:v>
                </c:pt>
                <c:pt idx="14">
                  <c:v>100.00000008194598</c:v>
                </c:pt>
                <c:pt idx="15">
                  <c:v>100.00000008194598</c:v>
                </c:pt>
                <c:pt idx="16">
                  <c:v>99.999979221580006</c:v>
                </c:pt>
                <c:pt idx="17">
                  <c:v>99.999979221580006</c:v>
                </c:pt>
                <c:pt idx="18">
                  <c:v>99.99997387142858</c:v>
                </c:pt>
                <c:pt idx="19">
                  <c:v>99.99997387142858</c:v>
                </c:pt>
                <c:pt idx="20">
                  <c:v>99.999990331250316</c:v>
                </c:pt>
                <c:pt idx="21">
                  <c:v>99.999990331250316</c:v>
                </c:pt>
              </c:numCache>
            </c:numRef>
          </c:val>
          <c:smooth val="0"/>
          <c:extLst>
            <c:ext xmlns:c16="http://schemas.microsoft.com/office/drawing/2014/chart" uri="{C3380CC4-5D6E-409C-BE32-E72D297353CC}">
              <c16:uniqueId val="{00000000-366E-4E99-830C-694B3D1F6E8E}"/>
            </c:ext>
          </c:extLst>
        </c:ser>
        <c:dLbls>
          <c:showLegendKey val="0"/>
          <c:showVal val="0"/>
          <c:showCatName val="0"/>
          <c:showSerName val="0"/>
          <c:showPercent val="0"/>
          <c:showBubbleSize val="0"/>
        </c:dLbls>
        <c:smooth val="0"/>
        <c:axId val="1654519312"/>
        <c:axId val="1654518480"/>
      </c:lineChart>
      <c:catAx>
        <c:axId val="16545193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r>
                  <a:rPr lang="pt-BR" sz="1050"/>
                  <a:t>Element</a:t>
                </a:r>
              </a:p>
            </c:rich>
          </c:tx>
          <c:layout>
            <c:manualLayout>
              <c:xMode val="edge"/>
              <c:yMode val="edge"/>
              <c:x val="0.46816724332303161"/>
              <c:y val="0.9301943553168609"/>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endParaRPr lang="pt-BR"/>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8480"/>
        <c:crosses val="autoZero"/>
        <c:auto val="1"/>
        <c:lblAlgn val="ctr"/>
        <c:lblOffset val="100"/>
        <c:noMultiLvlLbl val="0"/>
      </c:catAx>
      <c:valAx>
        <c:axId val="1654518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pt-BR"/>
                  <a:t>%</a:t>
                </a:r>
                <a:r>
                  <a:rPr lang="pt-BR" baseline="0"/>
                  <a:t> de precisão</a:t>
                </a:r>
                <a:endParaRPr lang="pt-BR"/>
              </a:p>
            </c:rich>
          </c:tx>
          <c:layout>
            <c:manualLayout>
              <c:xMode val="edge"/>
              <c:yMode val="edge"/>
              <c:x val="1.2273102908242196E-2"/>
              <c:y val="0.4378432330545162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pt-BR"/>
            </a:p>
          </c:txPr>
        </c:title>
        <c:numFmt formatCode="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9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pt-BR"/>
        </a:p>
      </c:txPr>
    </c:title>
    <c:autoTitleDeleted val="0"/>
    <c:plotArea>
      <c:layout/>
      <c:lineChart>
        <c:grouping val="standard"/>
        <c:varyColors val="0"/>
        <c:ser>
          <c:idx val="0"/>
          <c:order val="0"/>
          <c:tx>
            <c:strRef>
              <c:f>Planilha1!$H$2</c:f>
              <c:strCache>
                <c:ptCount val="1"/>
                <c:pt idx="0">
                  <c:v>Longitudinal Stress User Defined Point</c:v>
                </c:pt>
              </c:strCache>
            </c:strRef>
          </c:tx>
          <c:spPr>
            <a:ln w="22225" cap="rnd">
              <a:solidFill>
                <a:srgbClr val="FF0000"/>
              </a:solidFill>
            </a:ln>
            <a:effectLst>
              <a:glow rad="139700">
                <a:srgbClr val="FF0000">
                  <a:alpha val="14000"/>
                </a:srgbClr>
              </a:glow>
            </a:effectLst>
          </c:spPr>
          <c:marker>
            <c:symbol val="none"/>
          </c:marker>
          <c:cat>
            <c:numRef>
              <c:f>Planilha1!$E$3:$E$24</c:f>
              <c:numCache>
                <c:formatCode>General</c:formatCode>
                <c:ptCount val="22"/>
                <c:pt idx="0">
                  <c:v>1</c:v>
                </c:pt>
                <c:pt idx="1">
                  <c:v>1</c:v>
                </c:pt>
                <c:pt idx="2">
                  <c:v>2</c:v>
                </c:pt>
                <c:pt idx="3">
                  <c:v>2</c:v>
                </c:pt>
                <c:pt idx="4">
                  <c:v>3</c:v>
                </c:pt>
                <c:pt idx="5">
                  <c:v>3</c:v>
                </c:pt>
                <c:pt idx="6">
                  <c:v>4</c:v>
                </c:pt>
                <c:pt idx="7">
                  <c:v>4</c:v>
                </c:pt>
                <c:pt idx="8">
                  <c:v>5</c:v>
                </c:pt>
                <c:pt idx="9">
                  <c:v>5</c:v>
                </c:pt>
                <c:pt idx="10">
                  <c:v>6</c:v>
                </c:pt>
                <c:pt idx="11">
                  <c:v>6</c:v>
                </c:pt>
                <c:pt idx="12">
                  <c:v>7</c:v>
                </c:pt>
                <c:pt idx="13">
                  <c:v>7</c:v>
                </c:pt>
                <c:pt idx="14">
                  <c:v>8</c:v>
                </c:pt>
                <c:pt idx="15">
                  <c:v>8</c:v>
                </c:pt>
                <c:pt idx="16">
                  <c:v>9</c:v>
                </c:pt>
                <c:pt idx="17">
                  <c:v>9</c:v>
                </c:pt>
                <c:pt idx="18">
                  <c:v>10</c:v>
                </c:pt>
                <c:pt idx="19">
                  <c:v>10</c:v>
                </c:pt>
                <c:pt idx="20">
                  <c:v>11</c:v>
                </c:pt>
                <c:pt idx="21">
                  <c:v>11</c:v>
                </c:pt>
              </c:numCache>
            </c:numRef>
          </c:cat>
          <c:val>
            <c:numRef>
              <c:f>Planilha1!$M$21:$M$42</c:f>
              <c:numCache>
                <c:formatCode>0.000000000</c:formatCode>
                <c:ptCount val="22"/>
                <c:pt idx="0">
                  <c:v>99.999995223305874</c:v>
                </c:pt>
                <c:pt idx="1">
                  <c:v>99.999995223305874</c:v>
                </c:pt>
                <c:pt idx="2">
                  <c:v>99.99999353256031</c:v>
                </c:pt>
                <c:pt idx="3">
                  <c:v>99.99999353256031</c:v>
                </c:pt>
                <c:pt idx="4">
                  <c:v>99.999991722477532</c:v>
                </c:pt>
                <c:pt idx="5">
                  <c:v>99.999991722477532</c:v>
                </c:pt>
                <c:pt idx="6">
                  <c:v>99.999990315040264</c:v>
                </c:pt>
                <c:pt idx="7">
                  <c:v>99.999990315040264</c:v>
                </c:pt>
                <c:pt idx="8">
                  <c:v>99.999984104759434</c:v>
                </c:pt>
                <c:pt idx="9">
                  <c:v>99.999984104759434</c:v>
                </c:pt>
                <c:pt idx="10">
                  <c:v>99.999978623017682</c:v>
                </c:pt>
                <c:pt idx="11">
                  <c:v>99.999978623017682</c:v>
                </c:pt>
                <c:pt idx="12">
                  <c:v>99.99999581720499</c:v>
                </c:pt>
                <c:pt idx="13">
                  <c:v>99.99999581720499</c:v>
                </c:pt>
                <c:pt idx="14">
                  <c:v>100.00000015160573</c:v>
                </c:pt>
                <c:pt idx="15">
                  <c:v>100.00000015160573</c:v>
                </c:pt>
                <c:pt idx="16">
                  <c:v>99.999979302632383</c:v>
                </c:pt>
                <c:pt idx="17">
                  <c:v>99.999979302632383</c:v>
                </c:pt>
                <c:pt idx="18">
                  <c:v>99.999974000000506</c:v>
                </c:pt>
                <c:pt idx="19">
                  <c:v>99.999974000000506</c:v>
                </c:pt>
                <c:pt idx="20">
                  <c:v>99.99999039843776</c:v>
                </c:pt>
                <c:pt idx="21">
                  <c:v>99.99999039843776</c:v>
                </c:pt>
              </c:numCache>
            </c:numRef>
          </c:val>
          <c:smooth val="0"/>
          <c:extLst>
            <c:ext xmlns:c16="http://schemas.microsoft.com/office/drawing/2014/chart" uri="{C3380CC4-5D6E-409C-BE32-E72D297353CC}">
              <c16:uniqueId val="{00000000-F6FC-4CAE-A2BA-5CCBEED33728}"/>
            </c:ext>
          </c:extLst>
        </c:ser>
        <c:dLbls>
          <c:showLegendKey val="0"/>
          <c:showVal val="0"/>
          <c:showCatName val="0"/>
          <c:showSerName val="0"/>
          <c:showPercent val="0"/>
          <c:showBubbleSize val="0"/>
        </c:dLbls>
        <c:smooth val="0"/>
        <c:axId val="1654519312"/>
        <c:axId val="1654518480"/>
      </c:lineChart>
      <c:catAx>
        <c:axId val="16545193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r>
                  <a:rPr lang="pt-BR" sz="1050"/>
                  <a:t>Element</a:t>
                </a:r>
              </a:p>
            </c:rich>
          </c:tx>
          <c:layout>
            <c:manualLayout>
              <c:xMode val="edge"/>
              <c:yMode val="edge"/>
              <c:x val="0.46816724332303161"/>
              <c:y val="0.9301943553168609"/>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75000"/>
                    </a:schemeClr>
                  </a:solidFill>
                  <a:latin typeface="+mn-lt"/>
                  <a:ea typeface="+mn-ea"/>
                  <a:cs typeface="+mn-cs"/>
                </a:defRPr>
              </a:pPr>
              <a:endParaRPr lang="pt-BR"/>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8480"/>
        <c:crosses val="autoZero"/>
        <c:auto val="1"/>
        <c:lblAlgn val="ctr"/>
        <c:lblOffset val="100"/>
        <c:noMultiLvlLbl val="0"/>
      </c:catAx>
      <c:valAx>
        <c:axId val="1654518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pt-BR"/>
                  <a:t>%</a:t>
                </a:r>
                <a:r>
                  <a:rPr lang="pt-BR" baseline="0"/>
                  <a:t> de precisão</a:t>
                </a:r>
                <a:endParaRPr lang="pt-BR"/>
              </a:p>
            </c:rich>
          </c:tx>
          <c:layout>
            <c:manualLayout>
              <c:xMode val="edge"/>
              <c:yMode val="edge"/>
              <c:x val="1.2273102908242196E-2"/>
              <c:y val="0.4378432330545162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pt-BR"/>
            </a:p>
          </c:txPr>
        </c:title>
        <c:numFmt formatCode="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pt-BR"/>
          </a:p>
        </c:txPr>
        <c:crossAx val="1654519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4T22:34:00.34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357 385,'-6'0,"-8"0,-8 0,-5 0,-5 0,3-7,7-6,7-9,6-6,4-4,4-3,1 11,-5 15,-8 16,-1 17,-5 12,1 6,4 7,4 1,-2-1,0-4,-3-3,1-2,2-3,4-13,3-23,2-17,2-19,1-20,1-8,-1 1,1 6,-1 5,1 6,-1 5,0 3,0 1,0 2,0 12,0 15,0 16,0 12,0 8,0 6,0-10,0-14,0-16,0-13,6-9,2-6,0-4,-2-1,-1 0,-2 12,-2 17,6 15,1 14,-1 8,5 12,0 6,-2 0,-3-2,-2-1,-3-3,-1-2,-1-13,0-18,0-21,-1-15,1-14,-1-6,1 0,0 1,0 4,0 15,0 18,0 18,0 12,0 11,0 5,0 2,0 2,0 0,6-7,8-9,2-8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4T22:34:11.94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63 308,'6'0,"8"0,2-6,-3-8,-2-8,-10 1,-5 9,-1 12,-1 14,2 9,1 7,1 4,1 3,0 1,1-12,0-17,0-15,1-13,-7-4,-2-3,-6 2,-6 6,0 11,4 14,4 11,10 8,6 7,7-3,3-1,-1 2,-4 0,4-5,5-6,6-13,4-14,-2-11,1-8,-5-7,0-3,-4-2,-4 0,-6 0,-3 13,-3 17,-1 15,-2 13,0-4,0-9,0-13,1-11,-1-9,1-6,-6-3,-8 4,-8 8,-5 13,0 14,1 7,3 8,7 5,5 6,5 4,-3-4,-6-8,0-13,2-2,10-2,11-2,4-8,1-9,-3-8,3-6,0-5,-3-2,3-1,0-2,-3 2,3 5,0 3,-3 0,3 4,5 8,0 11,2 18,-1 20,1 16,-2 6,1-1,-2-4,-4-3,-4-5,-4 3,3 0,0-2,-1-2,-1-3,-3 0,-1-2,5-7,1-14,0-16,-3-13,0-11,-3-13,-1-12,0-9,-7 5,-3 6,-5 5,-6 3,0 4,-3 6,-3 10,-3 7,3 13,0 5,5 9,0 2,-4 4,4 4,5 5,5 3,4 2,4 1,2-11,2-15,0-16,0-13,0-8,-1-6,1 8,-1 16,0 15,0 13,0 15,0 8,0 3,0 0,0-2,0-13,0-18,0-17,0-20,-6-16,-1-8,-7 5,0 3,2 4,3 2,3 13,3 16,2 16,0 18,2 11,-1 4,1 8,-1 1,1-3,-1-2,0-4,0-3,0-14,0-17,6-23,2-19,0-24,-2-6,-1 1,-2 5,-2 6,0 7,-1 4,-1 16,1 18,0 15,-1 20,1 10,6-1,2-1,-1-1,5 1,0-1,-1 0,-4 0,4-6,0-2,-2-11,-2-15,-3-14,-2-15,-1-10,-7-5,-2 0,-1 0,9 15,9 17,3 16,0 14,4 10,-1 5,-3 4,-3 0,-4 1,-2-13,-2-17,-1-15,0-2,-1 8,0 9,1-3,-1-9,1-9,0-9,0-6,0 6,0 14,0 13,0 13,0 8,0-7,0-11,0-27,-6-21,-2-11,0-2,-4 1,0 4,-4 9,0 6,10 8,5 14,3 15,1 12,7 10,0 5,-1 5,-2 1,-2 0,4 0,1-1,4-7,1-14,-4-15,-2-15,-4-11,-2 6,-1 11,-2 13,0 12,-1 9,0-6,1-13,-7-6,-1-11,0-8,2 3,1 12,2 11,2 11,0 8,1 5,1 4,-1-11,0-15,1-16,-7-13,-2-8,0-7,2-2,1-2,3 11,0 17,2 16,0 13,0 9,0 6,0-9,1-15,-7-20,-8-22,-1-10,1-5,-2 0,1 2,-3 9,8 9,5 17,4 16,2 12,6 9,3 7,0 3,-3 1,-2 0,-1 0,-3 0,0-14,-1-16,0-15,-1-25,1-19,-1-18,1-11,0 4,0 8,6 15,8 18,8 13,-1 18,4 15,-4 11,1 9,-3 4,-5 3,1 1,-2-1,3-6,-2-3,4-6,-2-1,-4-11,-9-12,-12-13,-4 2,0 10,3 10,2 11,3 7,3 6,-5-3,-2-13,-4-14,0-14,1-10,4-9,3 8,2 14,2 14,0 12,2 10,-1-7,1-11,-7-9,-1-9,-7-10,0-7,-4 0,1 0,-2 3,1 12,-1 14,1 12,5 10,4-6,4-11,2-14,2-12,-4-8,-2-7,0-2,2-3,2 12,0 17,2 15,1 13,0 9,0 5,0 5,1 0,-1 0,6-6,2-14,5-17,1-14,-2-12,-3-6,-3-5,-3-2,-1-1,-2 13,0 16,-1 17,0 12,1 9,-1 7,1 2,6 1,8 1,8-8,5-8,6-8,-5-12,-6-14,-7-16,1-9,-4-5,-3-2,-3 1,-2 13,-9 24,-3 19,0 13,1 14,2 5,1 8,2 0,2-3,-1-4,2-4,5-22,3-19,4-24,2-13,3-12,-1-5,-4-5,3 1,-2 4,-4 5,-2 4,-4 4,-2 2,-7 7,-9 9,-9 8,-5 7,-5 3,4 9,7 10,0 13,5 9,5 3,4 1,4-1,3-1,1-2,0-1,8-1,6-6,9-9,-1-14,-4-13,-4-13,-5-8,-5-6,-2-4,-1 0,-2-1,-6 6,-8 9,-1 14,2 14,3 13,4 9,2 7,3 2,2 2,0 0,1 0,0-1,-1-13,1-15,-1-17,0-18,0-11,0-11,0-3,0 0,0 4,-6 3,-8 10,-8 10,0 15,4 16,5 12,5 9,3 5,3 4,2 1,0 6,1 2,0-1,0-2,0-3,5-8,8-9,1-15,-1-14,-4-13,-3-14,-2-9,-3-2,-2-6,0-7,-1-5,1 2,-1 4,-6 7,-7 11,-1 18,1 19,-3 21,2 13,3 8,4 2,3 0,3 5,1 0,1-3,1-2,-1-2,1-3,6-8,7-8,2-15,3-14,0-12,-4-8,-5-7,-4-2,-2-2,-3 0,-7 6,-3 15,0 22,2 16,2 11,2 5,1 4,1-1,1 6,1 1,-1-2,0-2,1-3,-1-1,0-3,0-12,6-17,2-22,0-13,-2-9,-1-10,-2-3,-2 2,0-4,-1 1,-1 4,-5 9,-8 12,-8 9,0 15,4 12,4 12,6 7,3 5,3 3,2 1,0 0,1-1,0-11,0-18,0-15,-1-13,0-9,0-6,0-8,0-3,0 0,0 2,0 2,-6 9,-8 10,-8 9,1 18,3 15,4 10,6 12,3 5,3 1,2-2,0-2,7-3,2-2,6-7,5-10,1-13,-5-15,-4-12,2-8,-1-7,-4-2,-3-2,-2 0,-2 0,-1 1,-1 0,-1 1,-6 7,-1 13,0 17,1 13,2 11,3 12,0 7,1 1,1-1,1-1,-1-3,7-13,1-19,6-15,0-13,-2-15,-4-8,-2-2,-3-6,-1-6,-2 1,0 3,-7 6,-7 10,-2 17,2 25,3 17,4 17,3 7,2 3,1 4,1 0,1-4,6-16,7-13,2-17,-2-14,-3-12,-4-7,-3-5,-2-3,-2 0,0 12,-1 16,1 16,-1 13,1 9,-7 6,0-8,-1-16,2-15,2-12,1-10,2-6,1-3,0-2,-6 5,-2 3,0 0,2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F14AE-1D0F-4CBD-92BA-FDE8EF94E266}" type="datetimeFigureOut">
              <a:rPr lang="pt-BR" smtClean="0"/>
              <a:t>05/06/2022</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95E33-ADA8-4DE6-A54B-0B63B51F3F1A}" type="slidenum">
              <a:rPr lang="pt-BR" smtClean="0"/>
              <a:t>‹nº›</a:t>
            </a:fld>
            <a:endParaRPr lang="pt-BR"/>
          </a:p>
        </p:txBody>
      </p:sp>
    </p:spTree>
    <p:extLst>
      <p:ext uri="{BB962C8B-B14F-4D97-AF65-F5344CB8AC3E}">
        <p14:creationId xmlns:p14="http://schemas.microsoft.com/office/powerpoint/2010/main" val="199088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9BE95E33-ADA8-4DE6-A54B-0B63B51F3F1A}" type="slidenum">
              <a:rPr lang="pt-BR" smtClean="0"/>
              <a:t>1</a:t>
            </a:fld>
            <a:endParaRPr lang="pt-BR"/>
          </a:p>
        </p:txBody>
      </p:sp>
    </p:spTree>
    <p:extLst>
      <p:ext uri="{BB962C8B-B14F-4D97-AF65-F5344CB8AC3E}">
        <p14:creationId xmlns:p14="http://schemas.microsoft.com/office/powerpoint/2010/main" val="214586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423" y="13421699"/>
            <a:ext cx="27544792" cy="9261158"/>
          </a:xfrm>
        </p:spPr>
        <p:txBody>
          <a:bodyPr/>
          <a:lstStyle/>
          <a:p>
            <a:r>
              <a:rPr lang="x-none"/>
              <a:t>Click to edit Master title style</a:t>
            </a:r>
            <a:endParaRPr lang="en-US"/>
          </a:p>
        </p:txBody>
      </p:sp>
      <p:sp>
        <p:nvSpPr>
          <p:cNvPr id="3" name="Subtitle 2"/>
          <p:cNvSpPr>
            <a:spLocks noGrp="1"/>
          </p:cNvSpPr>
          <p:nvPr>
            <p:ph type="subTitle" idx="1"/>
          </p:nvPr>
        </p:nvSpPr>
        <p:spPr>
          <a:xfrm>
            <a:off x="4860851" y="24483060"/>
            <a:ext cx="22683947" cy="110413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D1758AE1-C8B9-8347-9C8C-5F1B5D6303A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388630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1758AE1-C8B9-8347-9C8C-5F1B5D6303A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409281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4491" y="1730241"/>
            <a:ext cx="25834495" cy="36864608"/>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5744126" y="1730241"/>
            <a:ext cx="76980266" cy="36864608"/>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1758AE1-C8B9-8347-9C8C-5F1B5D6303A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294165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1758AE1-C8B9-8347-9C8C-5F1B5D6303A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336272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822" y="27763492"/>
            <a:ext cx="27544792" cy="8581073"/>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2559822" y="18312295"/>
            <a:ext cx="27544792" cy="945117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D1758AE1-C8B9-8347-9C8C-5F1B5D6303A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182260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5744133" y="10081282"/>
            <a:ext cx="51404567" cy="285135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57688789" y="10081282"/>
            <a:ext cx="51410194" cy="285135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D1758AE1-C8B9-8347-9C8C-5F1B5D6303A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108552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82" y="1730219"/>
            <a:ext cx="29165074" cy="7200900"/>
          </a:xfr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1620282" y="9671212"/>
            <a:ext cx="14318118" cy="40305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1620282" y="13701713"/>
            <a:ext cx="14318118" cy="248931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16461616" y="9671212"/>
            <a:ext cx="14323742" cy="40305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16461616" y="13701713"/>
            <a:ext cx="14323742" cy="248931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D1758AE1-C8B9-8347-9C8C-5F1B5D6303A4}"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11648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D1758AE1-C8B9-8347-9C8C-5F1B5D6303A4}"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352588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58AE1-C8B9-8347-9C8C-5F1B5D6303A4}"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215943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83" y="1720215"/>
            <a:ext cx="10661232" cy="7320915"/>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12669704" y="1720224"/>
            <a:ext cx="18115652" cy="36874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1620283" y="9041152"/>
            <a:ext cx="10661232" cy="295536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D1758AE1-C8B9-8347-9C8C-5F1B5D6303A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233314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737" y="30243780"/>
            <a:ext cx="19443383" cy="3570449"/>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6351737" y="3860483"/>
            <a:ext cx="19443383" cy="259232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51737" y="33814229"/>
            <a:ext cx="19443383" cy="50706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D1758AE1-C8B9-8347-9C8C-5F1B5D6303A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4C6DB-C619-ED47-BF4F-B924217F5855}" type="slidenum">
              <a:rPr lang="en-US" smtClean="0"/>
              <a:t>‹nº›</a:t>
            </a:fld>
            <a:endParaRPr lang="en-US"/>
          </a:p>
        </p:txBody>
      </p:sp>
    </p:spTree>
    <p:extLst>
      <p:ext uri="{BB962C8B-B14F-4D97-AF65-F5344CB8AC3E}">
        <p14:creationId xmlns:p14="http://schemas.microsoft.com/office/powerpoint/2010/main" val="592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82" y="1730219"/>
            <a:ext cx="29165074" cy="72009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1620282" y="10081282"/>
            <a:ext cx="29165074" cy="28513567"/>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1620282" y="40045014"/>
            <a:ext cx="7561316" cy="2300288"/>
          </a:xfrm>
          <a:prstGeom prst="rect">
            <a:avLst/>
          </a:prstGeom>
        </p:spPr>
        <p:txBody>
          <a:bodyPr vert="horz" lIns="91440" tIns="45720" rIns="91440" bIns="45720" rtlCol="0" anchor="ctr"/>
          <a:lstStyle>
            <a:lvl1pPr algn="l">
              <a:defRPr sz="1200">
                <a:solidFill>
                  <a:schemeClr val="tx1">
                    <a:tint val="75000"/>
                  </a:schemeClr>
                </a:solidFill>
              </a:defRPr>
            </a:lvl1pPr>
          </a:lstStyle>
          <a:p>
            <a:fld id="{D1758AE1-C8B9-8347-9C8C-5F1B5D6303A4}" type="datetimeFigureOut">
              <a:rPr lang="en-US" smtClean="0"/>
              <a:t>6/5/2022</a:t>
            </a:fld>
            <a:endParaRPr lang="en-US"/>
          </a:p>
        </p:txBody>
      </p:sp>
      <p:sp>
        <p:nvSpPr>
          <p:cNvPr id="5" name="Footer Placeholder 4"/>
          <p:cNvSpPr>
            <a:spLocks noGrp="1"/>
          </p:cNvSpPr>
          <p:nvPr>
            <p:ph type="ftr" sz="quarter" idx="3"/>
          </p:nvPr>
        </p:nvSpPr>
        <p:spPr>
          <a:xfrm>
            <a:off x="11071932" y="40045014"/>
            <a:ext cx="10261785" cy="23002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4040" y="40045014"/>
            <a:ext cx="7561316" cy="2300288"/>
          </a:xfrm>
          <a:prstGeom prst="rect">
            <a:avLst/>
          </a:prstGeom>
        </p:spPr>
        <p:txBody>
          <a:bodyPr vert="horz" lIns="91440" tIns="45720" rIns="91440" bIns="45720" rtlCol="0" anchor="ctr"/>
          <a:lstStyle>
            <a:lvl1pPr algn="r">
              <a:defRPr sz="1200">
                <a:solidFill>
                  <a:schemeClr val="tx1">
                    <a:tint val="75000"/>
                  </a:schemeClr>
                </a:solidFill>
              </a:defRPr>
            </a:lvl1pPr>
          </a:lstStyle>
          <a:p>
            <a:fld id="{9824C6DB-C619-ED47-BF4F-B924217F5855}" type="slidenum">
              <a:rPr lang="en-US" smtClean="0"/>
              <a:t>‹nº›</a:t>
            </a:fld>
            <a:endParaRPr lang="en-US"/>
          </a:p>
        </p:txBody>
      </p:sp>
    </p:spTree>
    <p:extLst>
      <p:ext uri="{BB962C8B-B14F-4D97-AF65-F5344CB8AC3E}">
        <p14:creationId xmlns:p14="http://schemas.microsoft.com/office/powerpoint/2010/main" val="374917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Lihsayuri/APS4-TransCal" TargetMode="External"/><Relationship Id="rId13" Type="http://schemas.openxmlformats.org/officeDocument/2006/relationships/image" Target="../media/image6.png"/><Relationship Id="rId18" Type="http://schemas.openxmlformats.org/officeDocument/2006/relationships/chart" Target="../charts/chart4.xml"/><Relationship Id="rId26"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customXml" Target="../ink/ink1.xml"/><Relationship Id="rId7" Type="http://schemas.openxmlformats.org/officeDocument/2006/relationships/hyperlink" Target="https://www.lisafea.com/pdf/manual.pdf" TargetMode="External"/><Relationship Id="rId12" Type="http://schemas.openxmlformats.org/officeDocument/2006/relationships/image" Target="../media/image5.png"/><Relationship Id="rId17" Type="http://schemas.openxmlformats.org/officeDocument/2006/relationships/chart" Target="../charts/chart3.xml"/><Relationship Id="rId25"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chart" Target="../charts/chart2.xml"/><Relationship Id="rId20" Type="http://schemas.openxmlformats.org/officeDocument/2006/relationships/image" Target="../media/image9.png"/><Relationship Id="rId29"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hyperlink" Target="https://learn-us-east-1-prod-fleet02-xythos.content.blackboardcdn.com/5e08d75562378/4242749?X-Blackboard-Expiration=1654398000000&amp;X-Blackboard-Signature=4ECgrv2uVzZWmwPgWaXZjwD4JVKk6TjlQ0SPp%2BgqePs%3D&amp;X-Blackboard-Client-Id=332961&amp;response-cache-control=private%2C%20max-age%3D21600&amp;response-content-disposition=inline%3B%20filename%2A%3DUTF-8%27%27Aula%252019%25281%2529.pdf&amp;response-content-type=application%2Fpdf&amp;X-Amz-Security-Token=IQoJb3JpZ2luX2VjEJ%2F%2F%2F%2F%2F%2F%2F%2F%2F%2F%2FwEaCXVzLWVhc3QtMSJHMEUCIQDqBIbSVgZxPOgZ2NbNgpheo5sMfFKd2RdHYMleZkaDRQIgdnmKOtvE7sEoxCFg3j0qeuyZOxEiGDmI02zFydh5ztsq2wQImP%2F%2F%2F%2F%2F%2F%2F%2F%2F%2FARACGgw2MzU1Njc5MjQxODMiDELIxLXYckO3AFr96CqvBDZxetgUQzfnaP4GVCFULx1QfKOXHhDVo%2B7Dbynjj2fijQdrvFA2nHDQEJ7BtXzVc%2Fflgxdc6Is1suFHlv0tTbWyd04MEFq8KOvcyk%2FWIo0iGxTOFPvBGQiozxH8PY7bzCTCitOXyds99VQn0bjq8FLqe8l2a%2FDMz313sYCworAqTXm1MoYhZ3WkVllu0V5GuT7yi3D7ejL5yZe0iagHMvVAVnt2RKLgfry%2Bs%2B0LutB1fogswKOKQyo9xwWbfKfwoDk2dtVX6KWoHPu3Op56SLGegbXHr3v0Tjt7A4fS7jIbs0PgJP%2BSq6PHA7kVJ5gCZlr7s81e7T62pUegpfsJSsJnN5XRhOcytWHbmqtxqYZ5XS1zMelEqv8C%2By5J74cUL3TyEGpkSfndKgvU%2FOiC8EeEgJMFqrpDD%2BGgHQ8sSRXg6dfT7yErGCqh4tiXxXgy3%2BT9hPYlnSI7JTkGQzGF3XZQq6XlQPfF5cTnlbsolEihYgR4j2GWfF5GOK7RgPAOBV3Xh%2FB2O0cj%2FAuHXJzFNRkwxmD5UQu%2Bk9GnGCnfh527ywBE9aLolvlwx%2BuRvKIf9NSijYFsfgHwUNzuGgYmcrYz4mfMNZ3wCQCLARmvPoXTRQ4Ps%2BBKtl3NVzGV901XZZbsH%2BklQ7nj263Ih563qBHmt8rfArn7DUiTZObqRxIxhvX3EO%2FHRnC2o3Y4ByYhIx7jMWcmWTH2b%2BXr7n%2BVlKC7OWYG%2B8X2QBRrm1MSW1wwyb%2FvlAY6qQGIicSdzLeJJVzTClUqHwGujinXy8NiV4PAPsdIek7lzZdSZdnUvxxMjPcwRsk6r1KXKAhuIz55ixZ1mOPkWd0XGazcVIUULse3BTAdahu1dwNoDh3nPo8psTuyUMXzrmW47ViLLB5jM%2B4bnriM7L7xGRmTDhcJBa0qJ6MrW%2BiHMTxty0c8LdAj20EgLcRpY1wB1cRIkU%2BNupRNN3wd7ZmFI9BJZB046NTM&amp;X-Amz-Algorithm=AWS4-HMAC-SHA256&amp;X-Amz-Date=20220604T210000Z&amp;X-Amz-SignedHeaders=host&amp;X-Amz-Expires=21600&amp;X-Amz-Credential=ASIAZH6WM4PLW4LXDFNC%2F20220604%2Fus-east-1%2Fs3%2Faws4_request&amp;X-Amz-Signature=220f35c86e51be3eb5238e28aedcda5ae8ea73d2b99dbc8911afa2faf152f638" TargetMode="External"/><Relationship Id="rId11" Type="http://schemas.openxmlformats.org/officeDocument/2006/relationships/image" Target="../media/image4.png"/><Relationship Id="rId24" Type="http://schemas.openxmlformats.org/officeDocument/2006/relationships/image" Target="../media/image11.png"/><Relationship Id="rId32" Type="http://schemas.openxmlformats.org/officeDocument/2006/relationships/image" Target="../media/image19.png"/><Relationship Id="rId5" Type="http://schemas.openxmlformats.org/officeDocument/2006/relationships/hyperlink" Target="aula_24" TargetMode="External"/><Relationship Id="rId15" Type="http://schemas.openxmlformats.org/officeDocument/2006/relationships/chart" Target="../charts/chart1.xml"/><Relationship Id="rId23" Type="http://schemas.openxmlformats.org/officeDocument/2006/relationships/customXml" Target="../ink/ink2.xml"/><Relationship Id="rId28" Type="http://schemas.openxmlformats.org/officeDocument/2006/relationships/image" Target="../media/image15.png"/><Relationship Id="rId10" Type="http://schemas.openxmlformats.org/officeDocument/2006/relationships/image" Target="../media/image3.png"/><Relationship Id="rId19" Type="http://schemas.openxmlformats.org/officeDocument/2006/relationships/image" Target="../media/image8.jpeg"/><Relationship Id="rId31" Type="http://schemas.openxmlformats.org/officeDocument/2006/relationships/image" Target="../media/image18.png"/><Relationship Id="rId4" Type="http://schemas.openxmlformats.org/officeDocument/2006/relationships/hyperlink" Target="http://www.labciv.eng.uerj.br/rm4/trelicas.pdf" TargetMode="Externa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0.png"/><Relationship Id="rId27" Type="http://schemas.openxmlformats.org/officeDocument/2006/relationships/image" Target="../media/image14.png"/><Relationship Id="rId3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7"/>
          <p:cNvSpPr txBox="1">
            <a:spLocks/>
          </p:cNvSpPr>
          <p:nvPr/>
        </p:nvSpPr>
        <p:spPr>
          <a:xfrm>
            <a:off x="1620284" y="4060631"/>
            <a:ext cx="29165074" cy="5046699"/>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br>
              <a:rPr lang="en-US" sz="4000" b="1">
                <a:latin typeface="Arial"/>
                <a:cs typeface="Arial"/>
              </a:rPr>
            </a:br>
            <a:r>
              <a:rPr lang="en-US" sz="4300" b="1">
                <a:latin typeface="Arial"/>
                <a:cs typeface="Arial"/>
              </a:rPr>
              <a:t>Truss Runner – O Software</a:t>
            </a:r>
            <a:endParaRPr lang="pt-BR" sz="4300" b="1">
              <a:latin typeface="Arial"/>
              <a:cs typeface="Arial"/>
            </a:endParaRPr>
          </a:p>
          <a:p>
            <a:pPr>
              <a:lnSpc>
                <a:spcPct val="130000"/>
              </a:lnSpc>
            </a:pPr>
            <a:br>
              <a:rPr lang="en-US" sz="4000">
                <a:latin typeface="Arial"/>
                <a:cs typeface="Arial"/>
              </a:rPr>
            </a:br>
            <a:r>
              <a:rPr lang="en-US" sz="3200">
                <a:latin typeface="Arial"/>
                <a:cs typeface="Arial"/>
              </a:rPr>
              <a:t>Bernardo Cunha </a:t>
            </a:r>
            <a:r>
              <a:rPr lang="en-US" sz="3200" err="1">
                <a:latin typeface="Arial"/>
                <a:cs typeface="Arial"/>
              </a:rPr>
              <a:t>Capoferri</a:t>
            </a:r>
            <a:r>
              <a:rPr lang="en-US" sz="3200">
                <a:latin typeface="Arial"/>
                <a:cs typeface="Arial"/>
              </a:rPr>
              <a:t>, Guilherme </a:t>
            </a:r>
            <a:r>
              <a:rPr lang="en-US" sz="3200" err="1">
                <a:latin typeface="Arial"/>
                <a:cs typeface="Arial"/>
              </a:rPr>
              <a:t>Dantas</a:t>
            </a:r>
            <a:r>
              <a:rPr lang="en-US" sz="3200">
                <a:latin typeface="Arial"/>
                <a:cs typeface="Arial"/>
              </a:rPr>
              <a:t> </a:t>
            </a:r>
            <a:r>
              <a:rPr lang="en-US" sz="3200" err="1">
                <a:latin typeface="Arial"/>
                <a:cs typeface="Arial"/>
              </a:rPr>
              <a:t>Rameh</a:t>
            </a:r>
            <a:r>
              <a:rPr lang="en-US" sz="3200">
                <a:latin typeface="Arial"/>
                <a:cs typeface="Arial"/>
              </a:rPr>
              <a:t>, Henrique Martinelli </a:t>
            </a:r>
            <a:r>
              <a:rPr lang="en-US" sz="3200" err="1">
                <a:latin typeface="Arial"/>
                <a:cs typeface="Arial"/>
              </a:rPr>
              <a:t>Frezzatti</a:t>
            </a:r>
            <a:r>
              <a:rPr lang="en-US" sz="3200">
                <a:latin typeface="Arial"/>
                <a:cs typeface="Arial"/>
              </a:rPr>
              <a:t>, Lívia Sayuri Makuta</a:t>
            </a:r>
            <a:br>
              <a:rPr lang="en-US" sz="3200">
                <a:latin typeface="Arial"/>
                <a:cs typeface="Arial"/>
              </a:rPr>
            </a:br>
            <a:r>
              <a:rPr lang="en-US" sz="3200" err="1">
                <a:latin typeface="Arial"/>
                <a:cs typeface="Arial"/>
              </a:rPr>
              <a:t>Insper</a:t>
            </a:r>
            <a:r>
              <a:rPr lang="en-US" sz="3200">
                <a:latin typeface="Arial"/>
                <a:cs typeface="Arial"/>
              </a:rPr>
              <a:t> – Instituto de Ensino e </a:t>
            </a:r>
            <a:r>
              <a:rPr lang="en-US" sz="3200" err="1">
                <a:latin typeface="Arial"/>
                <a:cs typeface="Arial"/>
              </a:rPr>
              <a:t>Pesquisa</a:t>
            </a:r>
            <a:br>
              <a:rPr lang="en-US" sz="3200">
                <a:latin typeface="Arial"/>
                <a:cs typeface="Arial"/>
              </a:rPr>
            </a:br>
            <a:endParaRPr lang="en-US" sz="3200">
              <a:latin typeface="Arial"/>
              <a:cs typeface="Arial"/>
            </a:endParaRPr>
          </a:p>
        </p:txBody>
      </p:sp>
      <p:cxnSp>
        <p:nvCxnSpPr>
          <p:cNvPr id="16" name="Straight Connector 15"/>
          <p:cNvCxnSpPr/>
          <p:nvPr/>
        </p:nvCxnSpPr>
        <p:spPr>
          <a:xfrm>
            <a:off x="1620284" y="9687879"/>
            <a:ext cx="29165074"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22" name="Content Placeholder 21"/>
              <p:cNvSpPr>
                <a:spLocks noGrp="1"/>
              </p:cNvSpPr>
              <p:nvPr>
                <p:ph sz="half" idx="2"/>
              </p:nvPr>
            </p:nvSpPr>
            <p:spPr>
              <a:xfrm>
                <a:off x="1620282" y="10340994"/>
                <a:ext cx="14318118" cy="31458394"/>
              </a:xfrm>
            </p:spPr>
            <p:txBody>
              <a:bodyPr vert="horz" lIns="91440" tIns="45720" rIns="91440" bIns="45720" rtlCol="0" anchor="t">
                <a:normAutofit fontScale="25000" lnSpcReduction="20000"/>
              </a:bodyPr>
              <a:lstStyle/>
              <a:p>
                <a:pPr marL="0" indent="0">
                  <a:lnSpc>
                    <a:spcPct val="120000"/>
                  </a:lnSpc>
                  <a:buNone/>
                </a:pPr>
                <a:r>
                  <a:rPr lang="en-US" sz="4300" b="1" dirty="0">
                    <a:solidFill>
                      <a:srgbClr val="C00000"/>
                    </a:solidFill>
                    <a:latin typeface="Arial"/>
                    <a:cs typeface="Arial"/>
                  </a:rPr>
                  <a:t>INTRODUÇÃO</a:t>
                </a:r>
              </a:p>
              <a:p>
                <a:pPr marL="0" indent="0" algn="just">
                  <a:lnSpc>
                    <a:spcPct val="170000"/>
                  </a:lnSpc>
                  <a:buNone/>
                </a:pPr>
                <a:r>
                  <a:rPr lang="en-US" sz="3200" b="1" dirty="0">
                    <a:solidFill>
                      <a:srgbClr val="C00000"/>
                    </a:solidFill>
                    <a:latin typeface="Arial"/>
                    <a:cs typeface="Arial"/>
                  </a:rPr>
                  <a:t>	</a:t>
                </a:r>
                <a:r>
                  <a:rPr lang="en-US" sz="4300" dirty="0" err="1">
                    <a:latin typeface="Arial" panose="020B0604020202020204" pitchFamily="34" charset="0"/>
                    <a:cs typeface="Arial" panose="020B0604020202020204" pitchFamily="34" charset="0"/>
                  </a:rPr>
                  <a:t>Diariamente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engenheiros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enfrentam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muitos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desafios</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problemas</a:t>
                </a:r>
                <a:r>
                  <a:rPr lang="en-US" sz="4300" dirty="0">
                    <a:latin typeface="Arial" panose="020B0604020202020204" pitchFamily="34" charset="0"/>
                    <a:cs typeface="Arial" panose="020B0604020202020204" pitchFamily="34" charset="0"/>
                  </a:rPr>
                  <a:t> – que </a:t>
                </a:r>
                <a:r>
                  <a:rPr lang="en-US" sz="4300" dirty="0" err="1">
                    <a:latin typeface="Arial" panose="020B0604020202020204" pitchFamily="34" charset="0"/>
                    <a:cs typeface="Arial" panose="020B0604020202020204" pitchFamily="34" charset="0"/>
                  </a:rPr>
                  <a:t>podem</a:t>
                </a:r>
                <a:r>
                  <a:rPr lang="en-US" sz="4300" dirty="0">
                    <a:latin typeface="Arial" panose="020B0604020202020204" pitchFamily="34" charset="0"/>
                    <a:cs typeface="Arial" panose="020B0604020202020204" pitchFamily="34" charset="0"/>
                  </a:rPr>
                  <a:t> ser simples, mas </a:t>
                </a:r>
                <a:r>
                  <a:rPr lang="en-US" sz="4300" dirty="0" err="1">
                    <a:latin typeface="Arial" panose="020B0604020202020204" pitchFamily="34" charset="0"/>
                    <a:cs typeface="Arial" panose="020B0604020202020204" pitchFamily="34" charset="0"/>
                  </a:rPr>
                  <a:t>também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muito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complexos</a:t>
                </a:r>
                <a:r>
                  <a:rPr lang="en-US" sz="4300" dirty="0">
                    <a:latin typeface="Arial" panose="020B0604020202020204" pitchFamily="34" charset="0"/>
                    <a:cs typeface="Arial" panose="020B0604020202020204" pitchFamily="34" charset="0"/>
                  </a:rPr>
                  <a:t> – e é </a:t>
                </a:r>
                <a:r>
                  <a:rPr lang="en-US" sz="4300" dirty="0" err="1">
                    <a:latin typeface="Arial" panose="020B0604020202020204" pitchFamily="34" charset="0"/>
                    <a:cs typeface="Arial" panose="020B0604020202020204" pitchFamily="34" charset="0"/>
                  </a:rPr>
                  <a:t>nesse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contexto</a:t>
                </a:r>
                <a:r>
                  <a:rPr lang="en-US" sz="4300" dirty="0">
                    <a:latin typeface="Arial" panose="020B0604020202020204" pitchFamily="34" charset="0"/>
                    <a:cs typeface="Arial" panose="020B0604020202020204" pitchFamily="34" charset="0"/>
                  </a:rPr>
                  <a:t> que </a:t>
                </a:r>
                <a:r>
                  <a:rPr lang="en-US" sz="4300" dirty="0" err="1">
                    <a:latin typeface="Arial" panose="020B0604020202020204" pitchFamily="34" charset="0"/>
                    <a:cs typeface="Arial" panose="020B0604020202020204" pitchFamily="34" charset="0"/>
                  </a:rPr>
                  <a:t>são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aplicadas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fórmulas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tabelas</a:t>
                </a:r>
                <a:r>
                  <a:rPr lang="en-US" sz="4300" dirty="0">
                    <a:latin typeface="Arial" panose="020B0604020202020204" pitchFamily="34" charset="0"/>
                    <a:cs typeface="Arial" panose="020B0604020202020204" pitchFamily="34" charset="0"/>
                  </a:rPr>
                  <a:t> e o </a:t>
                </a:r>
                <a:r>
                  <a:rPr lang="en-US" sz="4300" dirty="0" err="1">
                    <a:latin typeface="Arial" panose="020B0604020202020204" pitchFamily="34" charset="0"/>
                    <a:cs typeface="Arial" panose="020B0604020202020204" pitchFamily="34" charset="0"/>
                  </a:rPr>
                  <a:t>conhecimento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adquirido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durante</a:t>
                </a:r>
                <a:r>
                  <a:rPr lang="en-US" sz="4300" dirty="0">
                    <a:latin typeface="Arial" panose="020B0604020202020204" pitchFamily="34" charset="0"/>
                    <a:cs typeface="Arial" panose="020B0604020202020204" pitchFamily="34" charset="0"/>
                  </a:rPr>
                  <a:t> o </a:t>
                </a:r>
                <a:r>
                  <a:rPr lang="en-US" sz="4300" dirty="0" err="1">
                    <a:latin typeface="Arial" panose="020B0604020202020204" pitchFamily="34" charset="0"/>
                    <a:cs typeface="Arial" panose="020B0604020202020204" pitchFamily="34" charset="0"/>
                  </a:rPr>
                  <a:t>curso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Pensando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cálculo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estrutural</a:t>
                </a:r>
                <a:r>
                  <a:rPr lang="en-US" sz="4300" dirty="0">
                    <a:latin typeface="Arial" panose="020B0604020202020204" pitchFamily="34" charset="0"/>
                    <a:cs typeface="Arial" panose="020B0604020202020204" pitchFamily="34" charset="0"/>
                  </a:rPr>
                  <a:t>, é fundamental </a:t>
                </a:r>
                <a:r>
                  <a:rPr lang="en-US" sz="4300" dirty="0" err="1">
                    <a:latin typeface="Arial" panose="020B0604020202020204" pitchFamily="34" charset="0"/>
                    <a:cs typeface="Arial" panose="020B0604020202020204" pitchFamily="34" charset="0"/>
                  </a:rPr>
                  <a:t>assegurar</a:t>
                </a:r>
                <a:r>
                  <a:rPr lang="en-US" sz="4300" dirty="0">
                    <a:latin typeface="Arial" panose="020B0604020202020204" pitchFamily="34" charset="0"/>
                    <a:cs typeface="Arial" panose="020B0604020202020204" pitchFamily="34" charset="0"/>
                  </a:rPr>
                  <a:t> que as </a:t>
                </a:r>
                <a:r>
                  <a:rPr lang="en-US" sz="4300" dirty="0" err="1">
                    <a:latin typeface="Arial" panose="020B0604020202020204" pitchFamily="34" charset="0"/>
                    <a:cs typeface="Arial" panose="020B0604020202020204" pitchFamily="34" charset="0"/>
                  </a:rPr>
                  <a:t>estruturas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sendo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analisadas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não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terão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falhas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durante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sua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operação</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uma</a:t>
                </a:r>
                <a:r>
                  <a:rPr lang="en-US" sz="4300" dirty="0">
                    <a:latin typeface="Arial" panose="020B0604020202020204" pitchFamily="34" charset="0"/>
                    <a:cs typeface="Arial" panose="020B0604020202020204" pitchFamily="34" charset="0"/>
                  </a:rPr>
                  <a:t> das </a:t>
                </a:r>
                <a:r>
                  <a:rPr lang="en-US" sz="4300" dirty="0" err="1">
                    <a:latin typeface="Arial" panose="020B0604020202020204" pitchFamily="34" charset="0"/>
                    <a:cs typeface="Arial" panose="020B0604020202020204" pitchFamily="34" charset="0"/>
                  </a:rPr>
                  <a:t>formas</a:t>
                </a:r>
                <a:r>
                  <a:rPr lang="en-US" sz="4300" dirty="0">
                    <a:latin typeface="Arial" panose="020B0604020202020204" pitchFamily="34" charset="0"/>
                    <a:cs typeface="Arial" panose="020B0604020202020204" pitchFamily="34" charset="0"/>
                  </a:rPr>
                  <a:t> de </a:t>
                </a:r>
                <a:r>
                  <a:rPr lang="en-US" sz="4300" dirty="0" err="1">
                    <a:latin typeface="Arial" panose="020B0604020202020204" pitchFamily="34" charset="0"/>
                    <a:cs typeface="Arial" panose="020B0604020202020204" pitchFamily="34" charset="0"/>
                  </a:rPr>
                  <a:t>fazê</a:t>
                </a:r>
                <a:r>
                  <a:rPr lang="en-US" sz="4300" dirty="0">
                    <a:latin typeface="Arial" panose="020B0604020202020204" pitchFamily="34" charset="0"/>
                    <a:cs typeface="Arial" panose="020B0604020202020204" pitchFamily="34" charset="0"/>
                  </a:rPr>
                  <a:t>-lo é </a:t>
                </a:r>
                <a:r>
                  <a:rPr lang="en-US" sz="4300" dirty="0" err="1">
                    <a:latin typeface="Arial" panose="020B0604020202020204" pitchFamily="34" charset="0"/>
                    <a:cs typeface="Arial" panose="020B0604020202020204" pitchFamily="34" charset="0"/>
                  </a:rPr>
                  <a:t>através</a:t>
                </a:r>
                <a:r>
                  <a:rPr lang="en-US" sz="4300" dirty="0">
                    <a:latin typeface="Arial" panose="020B0604020202020204" pitchFamily="34" charset="0"/>
                    <a:cs typeface="Arial" panose="020B0604020202020204" pitchFamily="34" charset="0"/>
                  </a:rPr>
                  <a:t> de </a:t>
                </a:r>
                <a:r>
                  <a:rPr lang="en-US" sz="4300" dirty="0" err="1">
                    <a:latin typeface="Arial" panose="020B0604020202020204" pitchFamily="34" charset="0"/>
                    <a:cs typeface="Arial" panose="020B0604020202020204" pitchFamily="34" charset="0"/>
                  </a:rPr>
                  <a:t>Teoremas</a:t>
                </a:r>
                <a:r>
                  <a:rPr lang="en-US" sz="4300" dirty="0">
                    <a:latin typeface="Arial" panose="020B0604020202020204" pitchFamily="34" charset="0"/>
                    <a:cs typeface="Arial" panose="020B0604020202020204" pitchFamily="34" charset="0"/>
                  </a:rPr>
                  <a:t> da </a:t>
                </a:r>
                <a:r>
                  <a:rPr lang="en-US" sz="4300" dirty="0" err="1">
                    <a:latin typeface="Arial" panose="020B0604020202020204" pitchFamily="34" charset="0"/>
                    <a:cs typeface="Arial" panose="020B0604020202020204" pitchFamily="34" charset="0"/>
                  </a:rPr>
                  <a:t>Mecânica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Geral</a:t>
                </a:r>
                <a:r>
                  <a:rPr lang="en-US" sz="4300" dirty="0">
                    <a:latin typeface="Arial" panose="020B0604020202020204" pitchFamily="34" charset="0"/>
                    <a:cs typeface="Arial" panose="020B0604020202020204" pitchFamily="34" charset="0"/>
                  </a:rPr>
                  <a:t> e de </a:t>
                </a:r>
                <a:r>
                  <a:rPr lang="en-US" sz="4300" dirty="0" err="1">
                    <a:latin typeface="Arial" panose="020B0604020202020204" pitchFamily="34" charset="0"/>
                    <a:cs typeface="Arial" panose="020B0604020202020204" pitchFamily="34" charset="0"/>
                  </a:rPr>
                  <a:t>conceitos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como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resistência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rigidez</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deformação</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tensão</a:t>
                </a:r>
                <a:r>
                  <a:rPr lang="en-US" sz="4300" dirty="0">
                    <a:latin typeface="Arial" panose="020B0604020202020204" pitchFamily="34" charset="0"/>
                    <a:cs typeface="Arial" panose="020B0604020202020204" pitchFamily="34" charset="0"/>
                  </a:rPr>
                  <a:t> da </a:t>
                </a:r>
                <a:r>
                  <a:rPr lang="en-US" sz="4300" dirty="0" err="1">
                    <a:latin typeface="Arial" panose="020B0604020202020204" pitchFamily="34" charset="0"/>
                    <a:cs typeface="Arial" panose="020B0604020202020204" pitchFamily="34" charset="0"/>
                  </a:rPr>
                  <a:t>estrutura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Nesse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sentido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entram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computadores</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softwares</a:t>
                </a:r>
                <a:r>
                  <a:rPr lang="en-US" sz="4300" dirty="0">
                    <a:latin typeface="Arial" panose="020B0604020202020204" pitchFamily="34" charset="0"/>
                    <a:cs typeface="Arial" panose="020B0604020202020204" pitchFamily="34" charset="0"/>
                  </a:rPr>
                  <a:t> que </a:t>
                </a:r>
                <a:r>
                  <a:rPr lang="en-US" sz="4300" dirty="0" err="1">
                    <a:latin typeface="Arial" panose="020B0604020202020204" pitchFamily="34" charset="0"/>
                    <a:cs typeface="Arial" panose="020B0604020202020204" pitchFamily="34" charset="0"/>
                  </a:rPr>
                  <a:t>há</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muito</a:t>
                </a:r>
                <a:r>
                  <a:rPr lang="en-US" sz="4300" dirty="0">
                    <a:latin typeface="Arial" panose="020B0604020202020204" pitchFamily="34" charset="0"/>
                    <a:cs typeface="Arial" panose="020B0604020202020204" pitchFamily="34" charset="0"/>
                  </a:rPr>
                  <a:t> tempo </a:t>
                </a:r>
                <a:r>
                  <a:rPr lang="en-US" sz="4300" dirty="0" err="1">
                    <a:latin typeface="Arial" panose="020B0604020202020204" pitchFamily="34" charset="0"/>
                    <a:cs typeface="Arial" panose="020B0604020202020204" pitchFamily="34" charset="0"/>
                  </a:rPr>
                  <a:t>tem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facilitado</a:t>
                </a:r>
                <a:r>
                  <a:rPr lang="en-US" sz="4300" dirty="0">
                    <a:latin typeface="Arial" panose="020B0604020202020204" pitchFamily="34" charset="0"/>
                    <a:cs typeface="Arial" panose="020B0604020202020204" pitchFamily="34" charset="0"/>
                  </a:rPr>
                  <a:t> a </a:t>
                </a:r>
                <a:r>
                  <a:rPr lang="en-US" sz="4300" dirty="0" err="1">
                    <a:latin typeface="Arial" panose="020B0604020202020204" pitchFamily="34" charset="0"/>
                    <a:cs typeface="Arial" panose="020B0604020202020204" pitchFamily="34" charset="0"/>
                  </a:rPr>
                  <a:t>vida</a:t>
                </a:r>
                <a:r>
                  <a:rPr lang="en-US" sz="4300" dirty="0">
                    <a:latin typeface="Arial" panose="020B0604020202020204" pitchFamily="34" charset="0"/>
                    <a:cs typeface="Arial" panose="020B0604020202020204" pitchFamily="34" charset="0"/>
                  </a:rPr>
                  <a:t> do </a:t>
                </a:r>
                <a:r>
                  <a:rPr lang="en-US" sz="4300" dirty="0" err="1">
                    <a:latin typeface="Arial" panose="020B0604020202020204" pitchFamily="34" charset="0"/>
                    <a:cs typeface="Arial" panose="020B0604020202020204" pitchFamily="34" charset="0"/>
                  </a:rPr>
                  <a:t>engenheiro</a:t>
                </a:r>
                <a:r>
                  <a:rPr lang="en-US" sz="4300" dirty="0">
                    <a:latin typeface="Arial" panose="020B0604020202020204" pitchFamily="34" charset="0"/>
                    <a:cs typeface="Arial" panose="020B0604020202020204" pitchFamily="34" charset="0"/>
                  </a:rPr>
                  <a:t> e que </a:t>
                </a:r>
                <a:r>
                  <a:rPr lang="en-US" sz="4300" dirty="0" err="1">
                    <a:latin typeface="Arial" panose="020B0604020202020204" pitchFamily="34" charset="0"/>
                    <a:cs typeface="Arial" panose="020B0604020202020204" pitchFamily="34" charset="0"/>
                  </a:rPr>
                  <a:t>igualmente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tem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sido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aperfeiçoados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nos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últimos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anos</a:t>
                </a:r>
                <a:r>
                  <a:rPr lang="en-US" sz="4300" dirty="0">
                    <a:latin typeface="Arial" panose="020B0604020202020204" pitchFamily="34" charset="0"/>
                    <a:cs typeface="Arial" panose="020B0604020202020204" pitchFamily="34" charset="0"/>
                  </a:rPr>
                  <a:t> para </a:t>
                </a:r>
                <a:r>
                  <a:rPr lang="en-US" sz="4300" dirty="0" err="1">
                    <a:latin typeface="Arial" panose="020B0604020202020204" pitchFamily="34" charset="0"/>
                    <a:cs typeface="Arial" panose="020B0604020202020204" pitchFamily="34" charset="0"/>
                  </a:rPr>
                  <a:t>apresentarem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melhores</a:t>
                </a:r>
                <a:r>
                  <a:rPr lang="en-US" sz="4300" dirty="0">
                    <a:latin typeface="Arial" panose="020B0604020202020204" pitchFamily="34" charset="0"/>
                    <a:cs typeface="Arial" panose="020B0604020202020204" pitchFamily="34" charset="0"/>
                  </a:rPr>
                  <a:t> performances e </a:t>
                </a:r>
                <a:r>
                  <a:rPr lang="en-US" sz="4300" dirty="0" err="1">
                    <a:latin typeface="Arial" panose="020B0604020202020204" pitchFamily="34" charset="0"/>
                    <a:cs typeface="Arial" panose="020B0604020202020204" pitchFamily="34" charset="0"/>
                  </a:rPr>
                  <a:t>atender</a:t>
                </a:r>
                <a:r>
                  <a:rPr lang="en-US" sz="4300" dirty="0">
                    <a:latin typeface="Arial" panose="020B0604020202020204" pitchFamily="34" charset="0"/>
                    <a:cs typeface="Arial" panose="020B0604020202020204" pitchFamily="34" charset="0"/>
                  </a:rPr>
                  <a:t> as </a:t>
                </a:r>
                <a:r>
                  <a:rPr lang="en-US" sz="4300" dirty="0" err="1">
                    <a:latin typeface="Arial" panose="020B0604020202020204" pitchFamily="34" charset="0"/>
                    <a:cs typeface="Arial" panose="020B0604020202020204" pitchFamily="34" charset="0"/>
                  </a:rPr>
                  <a:t>necessidades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desses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profissionais</a:t>
                </a:r>
                <a:r>
                  <a:rPr lang="en-US" sz="4300" dirty="0">
                    <a:latin typeface="Arial" panose="020B0604020202020204" pitchFamily="34" charset="0"/>
                    <a:cs typeface="Arial" panose="020B0604020202020204" pitchFamily="34" charset="0"/>
                  </a:rPr>
                  <a:t> de </a:t>
                </a:r>
                <a:r>
                  <a:rPr lang="en-US" sz="4300" dirty="0" err="1">
                    <a:latin typeface="Arial" panose="020B0604020202020204" pitchFamily="34" charset="0"/>
                    <a:cs typeface="Arial" panose="020B0604020202020204" pitchFamily="34" charset="0"/>
                  </a:rPr>
                  <a:t>uma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maneira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cada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vez</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melhor</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Assim</a:t>
                </a:r>
                <a:r>
                  <a:rPr lang="en-US" sz="4300" dirty="0">
                    <a:latin typeface="Arial" panose="020B0604020202020204" pitchFamily="34" charset="0"/>
                    <a:cs typeface="Arial" panose="020B0604020202020204" pitchFamily="34" charset="0"/>
                  </a:rPr>
                  <a:t>, no </a:t>
                </a:r>
                <a:r>
                  <a:rPr lang="en-US" sz="4300" dirty="0" err="1">
                    <a:latin typeface="Arial" panose="020B0604020202020204" pitchFamily="34" charset="0"/>
                    <a:cs typeface="Arial" panose="020B0604020202020204" pitchFamily="34" charset="0"/>
                  </a:rPr>
                  <a:t>presente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trabalho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analisamos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em</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específico</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estruturas</a:t>
                </a:r>
                <a:r>
                  <a:rPr lang="en-US" sz="4300" dirty="0">
                    <a:latin typeface="Arial" panose="020B0604020202020204" pitchFamily="34" charset="0"/>
                    <a:cs typeface="Arial" panose="020B0604020202020204" pitchFamily="34" charset="0"/>
                  </a:rPr>
                  <a:t> de </a:t>
                </a:r>
                <a:r>
                  <a:rPr lang="en-US" sz="4300" dirty="0" err="1">
                    <a:latin typeface="Arial" panose="020B0604020202020204" pitchFamily="34" charset="0"/>
                    <a:cs typeface="Arial" panose="020B0604020202020204" pitchFamily="34" charset="0"/>
                  </a:rPr>
                  <a:t>treliças</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desenvolvemos</a:t>
                </a:r>
                <a:r>
                  <a:rPr lang="en-US" sz="4300" dirty="0">
                    <a:latin typeface="Arial" panose="020B0604020202020204" pitchFamily="34" charset="0"/>
                    <a:cs typeface="Arial" panose="020B0604020202020204" pitchFamily="34" charset="0"/>
                  </a:rPr>
                  <a:t> um software que </a:t>
                </a:r>
                <a:r>
                  <a:rPr lang="en-US" sz="4300" dirty="0" err="1">
                    <a:latin typeface="Arial" panose="020B0604020202020204" pitchFamily="34" charset="0"/>
                    <a:cs typeface="Arial" panose="020B0604020202020204" pitchFamily="34" charset="0"/>
                  </a:rPr>
                  <a:t>faz</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uso</a:t>
                </a:r>
                <a:r>
                  <a:rPr lang="en-US" sz="4300" dirty="0">
                    <a:latin typeface="Arial" panose="020B0604020202020204" pitchFamily="34" charset="0"/>
                    <a:cs typeface="Arial" panose="020B0604020202020204" pitchFamily="34" charset="0"/>
                  </a:rPr>
                  <a:t> do </a:t>
                </a:r>
                <a:r>
                  <a:rPr lang="en-US" sz="4300" dirty="0" err="1">
                    <a:latin typeface="Arial" panose="020B0604020202020204" pitchFamily="34" charset="0"/>
                    <a:cs typeface="Arial" panose="020B0604020202020204" pitchFamily="34" charset="0"/>
                  </a:rPr>
                  <a:t>método</a:t>
                </a:r>
                <a:r>
                  <a:rPr lang="en-US" sz="4300" dirty="0">
                    <a:latin typeface="Arial" panose="020B0604020202020204" pitchFamily="34" charset="0"/>
                    <a:cs typeface="Arial" panose="020B0604020202020204" pitchFamily="34" charset="0"/>
                  </a:rPr>
                  <a:t> de </a:t>
                </a:r>
                <a:r>
                  <a:rPr lang="en-US" sz="4300" dirty="0" err="1">
                    <a:latin typeface="Arial" panose="020B0604020202020204" pitchFamily="34" charset="0"/>
                    <a:cs typeface="Arial" panose="020B0604020202020204" pitchFamily="34" charset="0"/>
                  </a:rPr>
                  <a:t>elementos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finitos</a:t>
                </a:r>
                <a:r>
                  <a:rPr lang="en-US" sz="4300" dirty="0">
                    <a:latin typeface="Arial" panose="020B0604020202020204" pitchFamily="34" charset="0"/>
                    <a:cs typeface="Arial" panose="020B0604020202020204" pitchFamily="34" charset="0"/>
                  </a:rPr>
                  <a:t> para </a:t>
                </a:r>
                <a:r>
                  <a:rPr lang="en-US" sz="4300" dirty="0" err="1">
                    <a:latin typeface="Arial" panose="020B0604020202020204" pitchFamily="34" charset="0"/>
                    <a:cs typeface="Arial" panose="020B0604020202020204" pitchFamily="34" charset="0"/>
                  </a:rPr>
                  <a:t>obter</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valores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importantes</a:t>
                </a:r>
                <a:r>
                  <a:rPr lang="en-US" sz="4300" dirty="0">
                    <a:latin typeface="Arial" panose="020B0604020202020204" pitchFamily="34" charset="0"/>
                    <a:cs typeface="Arial" panose="020B0604020202020204" pitchFamily="34" charset="0"/>
                  </a:rPr>
                  <a:t> para </a:t>
                </a:r>
                <a:r>
                  <a:rPr lang="en-US" sz="4300" dirty="0" err="1">
                    <a:latin typeface="Arial" panose="020B0604020202020204" pitchFamily="34" charset="0"/>
                    <a:cs typeface="Arial" panose="020B0604020202020204" pitchFamily="34" charset="0"/>
                  </a:rPr>
                  <a:t>os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materiais</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garantir</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sua</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estabilidade</a:t>
                </a:r>
                <a:r>
                  <a:rPr lang="en-US" sz="4300" dirty="0">
                    <a:latin typeface="Arial" panose="020B0604020202020204" pitchFamily="34" charset="0"/>
                    <a:cs typeface="Arial" panose="020B0604020202020204" pitchFamily="34" charset="0"/>
                  </a:rPr>
                  <a:t> e </a:t>
                </a:r>
                <a:r>
                  <a:rPr lang="en-US" sz="4300" dirty="0" err="1">
                    <a:latin typeface="Arial" panose="020B0604020202020204" pitchFamily="34" charset="0"/>
                    <a:cs typeface="Arial" panose="020B0604020202020204" pitchFamily="34" charset="0"/>
                  </a:rPr>
                  <a:t>consistência</a:t>
                </a:r>
                <a:r>
                  <a:rPr lang="en-US" sz="4300" dirty="0">
                    <a:latin typeface="Arial" panose="020B0604020202020204" pitchFamily="34" charset="0"/>
                    <a:cs typeface="Arial" panose="020B0604020202020204" pitchFamily="34" charset="0"/>
                  </a:rPr>
                  <a:t>. </a:t>
                </a:r>
              </a:p>
              <a:p>
                <a:pPr marL="0" indent="0" algn="just">
                  <a:lnSpc>
                    <a:spcPct val="170000"/>
                  </a:lnSpc>
                  <a:buNone/>
                </a:pPr>
                <a:endParaRPr lang="en-US" sz="4300" b="0" dirty="0">
                  <a:latin typeface="Arial" panose="020B0604020202020204" pitchFamily="34" charset="0"/>
                  <a:cs typeface="Arial" panose="020B0604020202020204" pitchFamily="34" charset="0"/>
                </a:endParaRPr>
              </a:p>
              <a:p>
                <a:pPr marL="0" indent="0" algn="just">
                  <a:lnSpc>
                    <a:spcPct val="170000"/>
                  </a:lnSpc>
                  <a:buNone/>
                </a:pPr>
                <a:r>
                  <a:rPr lang="en-US" sz="4300" b="1" dirty="0">
                    <a:solidFill>
                      <a:srgbClr val="C00000"/>
                    </a:solidFill>
                    <a:latin typeface="Arial" panose="020B0604020202020204" pitchFamily="34" charset="0"/>
                    <a:cs typeface="Arial" panose="020B0604020202020204" pitchFamily="34" charset="0"/>
                  </a:rPr>
                  <a:t>REVISÃO BIBLIOGRÁFICA E MÉTODO TEÓRICO UTILIZADO</a:t>
                </a:r>
              </a:p>
              <a:p>
                <a:pPr marL="0" indent="0" algn="just">
                  <a:lnSpc>
                    <a:spcPct val="170000"/>
                  </a:lnSpc>
                  <a:buNone/>
                </a:pPr>
                <a:r>
                  <a:rPr lang="pt-BR" sz="4300" dirty="0">
                    <a:latin typeface="Arial" panose="020B0604020202020204" pitchFamily="34" charset="0"/>
                    <a:ea typeface="Calibri" panose="020F0502020204030204" pitchFamily="34" charset="0"/>
                    <a:cs typeface="Arial" panose="020B0604020202020204" pitchFamily="34" charset="0"/>
                  </a:rPr>
                  <a:t>	Como citado na introdução, no trabalho tínhamos como objetivo analisar estruturas de treliça plana, em especial em forma de barra - que não admitem flexão. Além disso, as treliças podem ser definidas como elementos de construção conectados entre si por meio de pinos, soldas, rebites, parafusos nas pontas de sua estrutura, apresentando uma forma geométrica triangular, e são chamadas de treliça plana pois todos os elementos de seu conjunto pertencem a um mesmo plano. Ademais, sua utilização principal é para pontes, viadutos, guindastes, torres e entre outros [1]. Como pode ser observado no exemplo abaixo:</a:t>
                </a: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en-US" sz="4300" b="0" dirty="0">
                  <a:latin typeface="Arial" panose="020B0604020202020204" pitchFamily="34" charset="0"/>
                  <a:cs typeface="Arial" panose="020B0604020202020204" pitchFamily="34" charset="0"/>
                </a:endParaRPr>
              </a:p>
              <a:p>
                <a:pPr marL="0" indent="0" algn="just">
                  <a:lnSpc>
                    <a:spcPct val="170000"/>
                  </a:lnSpc>
                  <a:buNone/>
                </a:pPr>
                <a:r>
                  <a:rPr lang="en-US" sz="4300" dirty="0">
                    <a:latin typeface="Arial" panose="020B0604020202020204" pitchFamily="34" charset="0"/>
                    <a:cs typeface="Arial" panose="020B0604020202020204" pitchFamily="34" charset="0"/>
                  </a:rPr>
                  <a:t>	</a:t>
                </a:r>
                <a:r>
                  <a:rPr lang="pt-BR" sz="4300" dirty="0">
                    <a:effectLst/>
                    <a:latin typeface="Arial" panose="020B0604020202020204" pitchFamily="34" charset="0"/>
                    <a:ea typeface="Calibri" panose="020F0502020204030204" pitchFamily="34" charset="0"/>
                    <a:cs typeface="Arial" panose="020B0604020202020204" pitchFamily="34" charset="0"/>
                  </a:rPr>
                  <a:t>Para elaborar uma resolução para problemas mecânicos, como no caso de uma estrutura treliçada,  podem ser utilizados dois métodos: o método analítico clássico e o método dos elementos finitos. O primeiro permite o cálculo da resposta exata de deslocamentos, deformações e tensões na estrutura em todos seus pontos e elementos</a:t>
                </a:r>
                <a:r>
                  <a:rPr lang="pt-BR" sz="4300" dirty="0">
                    <a:latin typeface="Arial" panose="020B0604020202020204" pitchFamily="34" charset="0"/>
                    <a:ea typeface="Calibri" panose="020F0502020204030204" pitchFamily="34" charset="0"/>
                    <a:cs typeface="Arial" panose="020B0604020202020204" pitchFamily="34" charset="0"/>
                  </a:rPr>
                  <a:t>. Entretanto,</a:t>
                </a:r>
                <a:r>
                  <a:rPr lang="pt-BR" sz="4300" dirty="0">
                    <a:effectLst/>
                    <a:latin typeface="Arial" panose="020B0604020202020204" pitchFamily="34" charset="0"/>
                    <a:ea typeface="Calibri" panose="020F0502020204030204" pitchFamily="34" charset="0"/>
                    <a:cs typeface="Arial" panose="020B0604020202020204" pitchFamily="34" charset="0"/>
                  </a:rPr>
                  <a:t> nem sempre é possível resolver problemas dessa forma, seja por um elevado grau de complexidade ou até mesmo por falta de informação, o que acaba por fugir da maioria das aplicações práticas encontradas no dia a dia. Já o segundo método aplica em caráter geral procedimentos aproximados que independem do formato da estrutura que está sendo analisada e da condição de carregamento e que também consegue determinar deslocamentos, deformações e </a:t>
                </a:r>
                <a:r>
                  <a:rPr lang="pt-BR" sz="4300" dirty="0">
                    <a:latin typeface="Arial" panose="020B0604020202020204" pitchFamily="34" charset="0"/>
                    <a:ea typeface="Calibri" panose="020F0502020204030204" pitchFamily="34" charset="0"/>
                    <a:cs typeface="Arial" panose="020B0604020202020204" pitchFamily="34" charset="0"/>
                  </a:rPr>
                  <a:t>tensões na estrutura em todos os seus pontos e elementos. E</a:t>
                </a:r>
                <a:r>
                  <a:rPr lang="pt-BR" sz="4300" dirty="0">
                    <a:effectLst/>
                    <a:latin typeface="Arial" panose="020B0604020202020204" pitchFamily="34" charset="0"/>
                    <a:ea typeface="Calibri" panose="020F0502020204030204" pitchFamily="34" charset="0"/>
                    <a:cs typeface="Arial" panose="020B0604020202020204" pitchFamily="34" charset="0"/>
                  </a:rPr>
                  <a:t>, embora o segundo método citado não seja exato, ele possui uma precisão aceitável para problemas práticos de engenharia, e é por isso que é muito utilizado e foi o método utilizado para o desenvolvimento do presente trabalho [2].</a:t>
                </a:r>
              </a:p>
              <a:p>
                <a:pPr marL="0" indent="0" algn="just">
                  <a:lnSpc>
                    <a:spcPct val="170000"/>
                  </a:lnSpc>
                  <a:spcAft>
                    <a:spcPts val="800"/>
                  </a:spcAft>
                  <a:buNone/>
                </a:pPr>
                <a:r>
                  <a:rPr lang="pt-BR" sz="4300" dirty="0">
                    <a:effectLst/>
                    <a:latin typeface="Arial" panose="020B0604020202020204" pitchFamily="34" charset="0"/>
                    <a:ea typeface="Calibri" panose="020F0502020204030204" pitchFamily="34" charset="0"/>
                    <a:cs typeface="Arial" panose="020B0604020202020204" pitchFamily="34" charset="0"/>
                  </a:rPr>
                  <a:t>	O método dos elementos finitos é muito utilizado no meio computacional, como no Software utilizado ao longo do curso: o LISA, e busca subdividir um corpo contínuo em um número finito de elementos que são conectados por pontos discretos: os nós da estrutura. Dessa forma, através desse método é possível fazer o cálculo dos deslocamentos nodais que são as incógnitas, e que depois de descobertas, possibilitam o cálculo de deformação, tensão, forças internas e forças de reação [2]. Ou seja, é utilizada uma solução discreta, obtida com intervalos bem pequenos para que a aproximação seja aceitável. No caso do trabalho, a fim de elaborar um software que fizesse todos esses cálculos, partimos do seguinte problema motivador:</a:t>
                </a:r>
              </a:p>
              <a:p>
                <a:pPr marL="0" indent="0" algn="just">
                  <a:lnSpc>
                    <a:spcPct val="170000"/>
                  </a:lnSpc>
                  <a:spcAft>
                    <a:spcPts val="800"/>
                  </a:spcAft>
                  <a:buNone/>
                </a:pPr>
                <a:r>
                  <a:rPr lang="pt-BR" sz="4300" dirty="0">
                    <a:latin typeface="Arial" panose="020B0604020202020204" pitchFamily="34" charset="0"/>
                    <a:ea typeface="Calibri" panose="020F0502020204030204" pitchFamily="34" charset="0"/>
                    <a:cs typeface="Arial" panose="020B0604020202020204" pitchFamily="34" charset="0"/>
                  </a:rPr>
                  <a:t>	</a:t>
                </a:r>
                <a:endParaRPr lang="pt-BR" sz="4300" b="0" dirty="0">
                  <a:latin typeface="Arial" panose="020B0604020202020204" pitchFamily="34" charset="0"/>
                  <a:cs typeface="Arial" panose="020B0604020202020204" pitchFamily="34" charset="0"/>
                </a:endParaRPr>
              </a:p>
              <a:p>
                <a:pPr marL="0" indent="0">
                  <a:lnSpc>
                    <a:spcPct val="170000"/>
                  </a:lnSpc>
                  <a:spcAft>
                    <a:spcPts val="800"/>
                  </a:spcAft>
                  <a:buNone/>
                </a:pPr>
                <a:endParaRPr lang="en-US" sz="4300" b="0" dirty="0">
                  <a:latin typeface="Arial" panose="020B0604020202020204" pitchFamily="34" charset="0"/>
                  <a:cs typeface="Arial" panose="020B0604020202020204" pitchFamily="34" charset="0"/>
                </a:endParaRPr>
              </a:p>
              <a:p>
                <a:pPr algn="just">
                  <a:lnSpc>
                    <a:spcPct val="170000"/>
                  </a:lnSpc>
                </a:pPr>
                <a:endParaRPr lang="en-US" sz="4300" dirty="0">
                  <a:latin typeface="Arial" panose="020B0604020202020204" pitchFamily="34" charset="0"/>
                  <a:cs typeface="Arial" panose="020B0604020202020204" pitchFamily="34" charset="0"/>
                </a:endParaRPr>
              </a:p>
              <a:p>
                <a:pPr algn="just">
                  <a:lnSpc>
                    <a:spcPct val="170000"/>
                  </a:lnSpc>
                </a:pPr>
                <a:endParaRPr lang="en-US" sz="4300" b="0" dirty="0">
                  <a:latin typeface="Arial" panose="020B0604020202020204" pitchFamily="34" charset="0"/>
                  <a:cs typeface="Arial" panose="020B0604020202020204" pitchFamily="34" charset="0"/>
                </a:endParaRPr>
              </a:p>
              <a:p>
                <a:pPr algn="just">
                  <a:lnSpc>
                    <a:spcPct val="170000"/>
                  </a:lnSpc>
                </a:pPr>
                <a:endParaRPr lang="en-US" sz="4300" b="0" dirty="0">
                  <a:latin typeface="Arial" panose="020B0604020202020204" pitchFamily="34" charset="0"/>
                  <a:cs typeface="Arial" panose="020B0604020202020204" pitchFamily="34" charset="0"/>
                </a:endParaRPr>
              </a:p>
              <a:p>
                <a:pPr algn="just">
                  <a:lnSpc>
                    <a:spcPct val="170000"/>
                  </a:lnSpc>
                </a:pPr>
                <a:endParaRPr lang="en-US" sz="4300" dirty="0">
                  <a:latin typeface="Arial" panose="020B0604020202020204" pitchFamily="34" charset="0"/>
                  <a:cs typeface="Arial" panose="020B0604020202020204" pitchFamily="34" charset="0"/>
                </a:endParaRPr>
              </a:p>
              <a:p>
                <a:pPr algn="just">
                  <a:lnSpc>
                    <a:spcPct val="170000"/>
                  </a:lnSpc>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dirty="0">
                  <a:latin typeface="Arial" panose="020B0604020202020204" pitchFamily="34" charset="0"/>
                  <a:cs typeface="Arial" panose="020B0604020202020204" pitchFamily="34" charset="0"/>
                </a:endParaRPr>
              </a:p>
              <a:p>
                <a:pPr marL="0" indent="0" algn="ctr">
                  <a:lnSpc>
                    <a:spcPct val="170000"/>
                  </a:lnSpc>
                  <a:buNone/>
                </a:pPr>
                <a:endParaRPr lang="en-US" sz="4300" b="0" dirty="0">
                  <a:latin typeface="Arial" panose="020B0604020202020204" pitchFamily="34" charset="0"/>
                  <a:cs typeface="Arial" panose="020B0604020202020204" pitchFamily="34" charset="0"/>
                </a:endParaRPr>
              </a:p>
              <a:p>
                <a:pPr marL="0" indent="0" algn="ctr">
                  <a:lnSpc>
                    <a:spcPct val="170000"/>
                  </a:lnSpc>
                  <a:buNone/>
                </a:pPr>
                <a:endParaRPr lang="en-US" sz="4300" dirty="0">
                  <a:latin typeface="Arial" panose="020B0604020202020204" pitchFamily="34" charset="0"/>
                  <a:cs typeface="Arial" panose="020B0604020202020204" pitchFamily="34" charset="0"/>
                </a:endParaRPr>
              </a:p>
              <a:p>
                <a:pPr>
                  <a:lnSpc>
                    <a:spcPct val="170000"/>
                  </a:lnSpc>
                </a:pPr>
                <a:endParaRPr lang="en-US" sz="4300" dirty="0">
                  <a:solidFill>
                    <a:srgbClr val="0D49D4"/>
                  </a:solidFill>
                  <a:latin typeface="Arial" panose="020B0604020202020204" pitchFamily="34" charset="0"/>
                  <a:cs typeface="Arial" panose="020B0604020202020204" pitchFamily="34" charset="0"/>
                </a:endParaRPr>
              </a:p>
              <a:p>
                <a:pPr marL="0" indent="0" algn="just">
                  <a:lnSpc>
                    <a:spcPct val="170000"/>
                  </a:lnSpc>
                  <a:buNone/>
                </a:pPr>
                <a:r>
                  <a:rPr lang="pt-BR" sz="4300" dirty="0">
                    <a:latin typeface="Arial" panose="020B0604020202020204" pitchFamily="34" charset="0"/>
                    <a:ea typeface="Calibri" panose="020F0502020204030204" pitchFamily="34" charset="0"/>
                    <a:cs typeface="Arial" panose="020B0604020202020204" pitchFamily="34" charset="0"/>
                  </a:rPr>
                  <a:t>	Como pode ser observado na figura 2, para a treliça do problema motivador existem 7 nós, que estão representados nos vértices de cada figura geométrica triangular, 11 elementos que são formados por pares de nós, forças externas que são aplicadas nos nós 2, 4 e 6 e duas restrições ilustradas através de um pino e um rolete que limitam o movimentação dos nós 1 e 7 nos eixos </a:t>
                </a:r>
                <a:r>
                  <a:rPr lang="pt-BR" sz="4300" dirty="0" err="1">
                    <a:latin typeface="Arial" panose="020B0604020202020204" pitchFamily="34" charset="0"/>
                    <a:ea typeface="Calibri" panose="020F0502020204030204" pitchFamily="34" charset="0"/>
                    <a:cs typeface="Arial" panose="020B0604020202020204" pitchFamily="34" charset="0"/>
                  </a:rPr>
                  <a:t>x,y</a:t>
                </a:r>
                <a:r>
                  <a:rPr lang="pt-BR" sz="4300" dirty="0">
                    <a:latin typeface="Arial" panose="020B0604020202020204" pitchFamily="34" charset="0"/>
                    <a:ea typeface="Calibri" panose="020F0502020204030204" pitchFamily="34" charset="0"/>
                    <a:cs typeface="Arial" panose="020B0604020202020204" pitchFamily="34" charset="0"/>
                  </a:rPr>
                  <a:t> e y, respectivamente. Além disso, nota-se que o tipo de problema é 2D, já que trata-se de uma estrutura plana e que não possui o terceiro eixo em z. E para resolver este problema, isto é, para calcular as propriedades mecânicas dessa estrutura, é i</a:t>
                </a:r>
                <a:r>
                  <a:rPr lang="pt-BR" sz="4300" dirty="0">
                    <a:effectLst/>
                    <a:latin typeface="Arial" panose="020B0604020202020204" pitchFamily="34" charset="0"/>
                    <a:ea typeface="Calibri" panose="020F0502020204030204" pitchFamily="34" charset="0"/>
                    <a:cs typeface="Arial" panose="020B0604020202020204" pitchFamily="34" charset="0"/>
                  </a:rPr>
                  <a:t>mportante salientar que por se tratar de barras de treliça, não há muitas diferenças do que foi aprendido até aqui, já que esta se comporta como uma mola de constante elástica equivalente ao produto da área de seção transversal (A) da barra pelo módulo de Young do material (E) dividido pelo comprimento de cada barra (L), o que matematicamente seria: </a:t>
                </a:r>
                <a14:m>
                  <m:oMath xmlns:m="http://schemas.openxmlformats.org/officeDocument/2006/math">
                    <m:r>
                      <a:rPr lang="pt-BR" sz="4300" b="0" i="1" smtClean="0">
                        <a:effectLst/>
                        <a:latin typeface="Cambria Math" panose="02040503050406030204" pitchFamily="18" charset="0"/>
                        <a:ea typeface="Calibri" panose="020F0502020204030204" pitchFamily="34" charset="0"/>
                        <a:cs typeface="Arial" panose="020B0604020202020204" pitchFamily="34" charset="0"/>
                      </a:rPr>
                      <m:t>𝑐𝑜𝑛𝑠𝑡𝑎𝑛𝑡𝑒</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 </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𝑡𝑟𝑒𝑙𝑖</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ç</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𝑎</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pt-BR" sz="4300" b="0" i="1" smtClean="0">
                            <a:effectLst/>
                            <a:latin typeface="Cambria Math" panose="02040503050406030204" pitchFamily="18" charset="0"/>
                            <a:cs typeface="Arial" panose="020B0604020202020204" pitchFamily="34" charset="0"/>
                          </a:rPr>
                        </m:ctrlPr>
                      </m:fPr>
                      <m:num>
                        <m:r>
                          <a:rPr lang="pt-BR" sz="4300" b="0" i="1" smtClean="0">
                            <a:effectLst/>
                            <a:latin typeface="Cambria Math" panose="02040503050406030204" pitchFamily="18" charset="0"/>
                            <a:cs typeface="Arial" panose="020B0604020202020204" pitchFamily="34" charset="0"/>
                          </a:rPr>
                          <m:t>𝐴</m:t>
                        </m:r>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m:t>
                        </m:r>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𝐸</m:t>
                        </m:r>
                      </m:num>
                      <m:den>
                        <m:r>
                          <a:rPr lang="pt-BR" sz="4300" b="0" i="1" smtClean="0">
                            <a:effectLst/>
                            <a:latin typeface="Cambria Math" panose="02040503050406030204" pitchFamily="18" charset="0"/>
                            <a:cs typeface="Arial" panose="020B0604020202020204" pitchFamily="34" charset="0"/>
                          </a:rPr>
                          <m:t>𝐿</m:t>
                        </m:r>
                      </m:den>
                    </m:f>
                  </m:oMath>
                </a14:m>
                <a:r>
                  <a:rPr lang="pt-BR" sz="4300" dirty="0">
                    <a:effectLst/>
                    <a:latin typeface="Arial" panose="020B0604020202020204" pitchFamily="34" charset="0"/>
                    <a:ea typeface="Calibri" panose="020F0502020204030204" pitchFamily="34" charset="0"/>
                    <a:cs typeface="Arial" panose="020B0604020202020204" pitchFamily="34" charset="0"/>
                  </a:rPr>
                  <a:t>. Assim, se para mola existe a lei de Hook que diz que a força elástica (Fe) equivale a constante da mola (k) multiplicada pelo seu deslocamento (x), </a:t>
                </a:r>
                <a14:m>
                  <m:oMath xmlns:m="http://schemas.openxmlformats.org/officeDocument/2006/math">
                    <m:r>
                      <a:rPr lang="pt-BR" sz="4300" b="0" i="1" smtClean="0">
                        <a:effectLst/>
                        <a:latin typeface="Cambria Math" panose="02040503050406030204" pitchFamily="18" charset="0"/>
                        <a:ea typeface="Calibri" panose="020F0502020204030204" pitchFamily="34" charset="0"/>
                        <a:cs typeface="Arial" panose="020B0604020202020204" pitchFamily="34" charset="0"/>
                      </a:rPr>
                      <m:t>𝐹𝑒</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m:t>
                    </m:r>
                    <m:r>
                      <a:rPr lang="pt-BR" sz="4300" b="0" i="1" smtClean="0">
                        <a:effectLst/>
                        <a:latin typeface="Cambria Math" panose="02040503050406030204" pitchFamily="18" charset="0"/>
                        <a:ea typeface="Calibri" panose="020F0502020204030204" pitchFamily="34" charset="0"/>
                        <a:cs typeface="Arial" panose="020B0604020202020204" pitchFamily="34" charset="0"/>
                      </a:rPr>
                      <m:t>𝑘</m:t>
                    </m:r>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m:t>
                    </m:r>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𝑥</m:t>
                    </m:r>
                  </m:oMath>
                </a14:m>
                <a:r>
                  <a:rPr lang="pt-BR" sz="4300" dirty="0">
                    <a:effectLst/>
                    <a:latin typeface="Arial" panose="020B0604020202020204" pitchFamily="34" charset="0"/>
                    <a:ea typeface="Calibri" panose="020F0502020204030204" pitchFamily="34" charset="0"/>
                    <a:cs typeface="Arial" panose="020B0604020202020204" pitchFamily="34" charset="0"/>
                  </a:rPr>
                  <a:t>, para a barra de treliça há uma equação similar, que montada matricialmente diz que o vetor de carga nodal no sistema global ({F}) é igual ao produto da matriz de rigidez do elemento no sistema global ([K]) pelo vetor de deslocamento nodal no sistema global ({u}): </a:t>
                </a:r>
                <a14:m>
                  <m:oMath xmlns:m="http://schemas.openxmlformats.org/officeDocument/2006/math">
                    <m:d>
                      <m:dPr>
                        <m:begChr m:val="{"/>
                        <m:endChr m:val="}"/>
                        <m:ctrlPr>
                          <a:rPr lang="pt-BR" sz="4300" b="0" i="1" smtClean="0">
                            <a:effectLst/>
                            <a:latin typeface="Cambria Math" panose="02040503050406030204" pitchFamily="18" charset="0"/>
                            <a:ea typeface="Calibri" panose="020F0502020204030204" pitchFamily="34" charset="0"/>
                            <a:cs typeface="Arial" panose="020B0604020202020204" pitchFamily="34" charset="0"/>
                          </a:rPr>
                        </m:ctrlPr>
                      </m:dPr>
                      <m:e>
                        <m:r>
                          <a:rPr lang="pt-BR" sz="4300" b="0" i="1" smtClean="0">
                            <a:effectLst/>
                            <a:latin typeface="Cambria Math" panose="02040503050406030204" pitchFamily="18" charset="0"/>
                            <a:ea typeface="Calibri" panose="020F0502020204030204" pitchFamily="34" charset="0"/>
                            <a:cs typeface="Arial" panose="020B0604020202020204" pitchFamily="34" charset="0"/>
                          </a:rPr>
                          <m:t>𝐹</m:t>
                        </m:r>
                      </m:e>
                    </m:d>
                    <m:r>
                      <a:rPr lang="pt-BR" sz="4300" b="0" i="1" smtClean="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pt-BR" sz="4300" b="0" i="1" smtClean="0">
                            <a:effectLst/>
                            <a:latin typeface="Cambria Math" panose="02040503050406030204" pitchFamily="18" charset="0"/>
                            <a:ea typeface="Calibri" panose="020F0502020204030204" pitchFamily="34" charset="0"/>
                            <a:cs typeface="Arial" panose="020B0604020202020204" pitchFamily="34" charset="0"/>
                          </a:rPr>
                        </m:ctrlPr>
                      </m:dPr>
                      <m:e>
                        <m:r>
                          <a:rPr lang="pt-BR" sz="4300" b="0" i="1" smtClean="0">
                            <a:effectLst/>
                            <a:latin typeface="Cambria Math" panose="02040503050406030204" pitchFamily="18" charset="0"/>
                            <a:ea typeface="Calibri" panose="020F0502020204030204" pitchFamily="34" charset="0"/>
                            <a:cs typeface="Arial" panose="020B0604020202020204" pitchFamily="34" charset="0"/>
                          </a:rPr>
                          <m:t>𝑢</m:t>
                        </m:r>
                      </m:e>
                    </m:d>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m:t>
                    </m:r>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𝐾</m:t>
                    </m:r>
                    <m:r>
                      <a:rPr lang="pt-BR" sz="43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pt-BR" sz="4300" dirty="0">
                    <a:effectLst/>
                    <a:latin typeface="Arial" panose="020B0604020202020204" pitchFamily="34" charset="0"/>
                    <a:ea typeface="Calibri" panose="020F0502020204030204" pitchFamily="34" charset="0"/>
                    <a:cs typeface="Arial" panose="020B0604020202020204" pitchFamily="34" charset="0"/>
                  </a:rPr>
                  <a:t>. Assim, para calcular a principal incógnita que é o deslocamento da barra, basta dividir a matriz de </a:t>
                </a:r>
                <a:r>
                  <a:rPr lang="pt-BR" sz="4300" dirty="0">
                    <a:latin typeface="Arial" panose="020B0604020202020204" pitchFamily="34" charset="0"/>
                    <a:ea typeface="Calibri" panose="020F0502020204030204" pitchFamily="34" charset="0"/>
                    <a:cs typeface="Arial" panose="020B0604020202020204" pitchFamily="34" charset="0"/>
                  </a:rPr>
                  <a:t>carga nodal pela matriz de rigidez </a:t>
                </a:r>
                <a:r>
                  <a:rPr lang="pt-BR" sz="4300" dirty="0">
                    <a:effectLst/>
                    <a:latin typeface="Arial" panose="020B0604020202020204" pitchFamily="34" charset="0"/>
                    <a:ea typeface="Calibri" panose="020F0502020204030204" pitchFamily="34" charset="0"/>
                    <a:cs typeface="Arial" panose="020B0604020202020204" pitchFamily="34" charset="0"/>
                  </a:rPr>
                  <a:t>[2].</a:t>
                </a:r>
              </a:p>
              <a:p>
                <a:pPr marL="0" indent="0" algn="just">
                  <a:lnSpc>
                    <a:spcPct val="170000"/>
                  </a:lnSpc>
                  <a:buNone/>
                </a:pPr>
                <a:r>
                  <a:rPr lang="pt-BR" sz="4300" dirty="0">
                    <a:latin typeface="Arial" panose="020B0604020202020204" pitchFamily="34" charset="0"/>
                    <a:ea typeface="Calibri" panose="020F0502020204030204" pitchFamily="34" charset="0"/>
                    <a:cs typeface="Arial" panose="020B0604020202020204" pitchFamily="34" charset="0"/>
                  </a:rPr>
                  <a:t>	Importante citar que assumimos um elemento inclinado em relação ao sistema cartesiano global (</a:t>
                </a:r>
                <a:r>
                  <a:rPr lang="pt-BR" sz="4300" dirty="0" err="1">
                    <a:latin typeface="Arial" panose="020B0604020202020204" pitchFamily="34" charset="0"/>
                    <a:ea typeface="Calibri" panose="020F0502020204030204" pitchFamily="34" charset="0"/>
                    <a:cs typeface="Arial" panose="020B0604020202020204" pitchFamily="34" charset="0"/>
                  </a:rPr>
                  <a:t>x,y</a:t>
                </a:r>
                <a:r>
                  <a:rPr lang="pt-BR" sz="4300" dirty="0">
                    <a:latin typeface="Arial" panose="020B0604020202020204" pitchFamily="34" charset="0"/>
                    <a:ea typeface="Calibri" panose="020F0502020204030204" pitchFamily="34" charset="0"/>
                    <a:cs typeface="Arial" panose="020B0604020202020204" pitchFamily="34" charset="0"/>
                  </a:rPr>
                  <a:t>) e então o deslocamento local foi descrito com base na soma de suas projeções no sistema global. Como pode ser visto na imagem a seguir [3]:</a:t>
                </a: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nSpc>
                    <a:spcPct val="170000"/>
                  </a:lnSpc>
                  <a:buNone/>
                </a:pPr>
                <a:endParaRPr lang="pt-BR" sz="43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70000"/>
                  </a:lnSpc>
                  <a:buNone/>
                </a:pPr>
                <a:r>
                  <a:rPr lang="pt-BR" sz="4300" dirty="0">
                    <a:effectLst/>
                    <a:latin typeface="Arial" panose="020B0604020202020204" pitchFamily="34" charset="0"/>
                    <a:ea typeface="Calibri" panose="020F0502020204030204" pitchFamily="34" charset="0"/>
                    <a:cs typeface="Arial" panose="020B0604020202020204" pitchFamily="34" charset="0"/>
                  </a:rPr>
                  <a:t>	Com os valores do vetor de deslocamento é possível calcular a matriz de tensão e de deformação dos elementos do sistema, por meio das seguintes fórmulas [</a:t>
                </a:r>
                <a:r>
                  <a:rPr lang="pt-BR" sz="4300" dirty="0">
                    <a:latin typeface="Arial" panose="020B0604020202020204" pitchFamily="34" charset="0"/>
                    <a:ea typeface="Calibri" panose="020F0502020204030204" pitchFamily="34" charset="0"/>
                    <a:cs typeface="Arial" panose="020B0604020202020204" pitchFamily="34" charset="0"/>
                  </a:rPr>
                  <a:t>3</a:t>
                </a:r>
                <a:r>
                  <a:rPr lang="pt-BR" sz="43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𝜖</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1</m:t>
                          </m:r>
                        </m:num>
                        <m:den>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𝑙</m:t>
                          </m:r>
                        </m:den>
                      </m:f>
                      <m:d>
                        <m:dPr>
                          <m:begChr m:val="["/>
                          <m:endChr m:val="]"/>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𝑐</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𝑠</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𝑐</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𝑠</m:t>
                          </m:r>
                        </m:e>
                      </m:d>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eqArrPr>
                            <m:e>
                              <m:eqArr>
                                <m:eqArr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3</m:t>
                                      </m:r>
                                    </m:sub>
                                  </m:sSub>
                                </m:e>
                              </m:eqArr>
                            </m:e>
                            <m:e>
                              <m:sSub>
                                <m:sSub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4</m:t>
                                  </m:r>
                                </m:sub>
                              </m:sSub>
                            </m:e>
                          </m:eqArr>
                        </m:e>
                      </m:d>
                    </m:oMath>
                  </m:oMathPara>
                </a14:m>
                <a:endParaRPr lang="pt-BR" sz="4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buNone/>
                </a:pPr>
                <a:r>
                  <a:rPr lang="pt-BR" sz="4500" dirty="0">
                    <a:latin typeface="Calibri" panose="020F0502020204030204" pitchFamily="34" charset="0"/>
                    <a:ea typeface="Calibri" panose="020F0502020204030204" pitchFamily="34" charset="0"/>
                    <a:cs typeface="Times New Roman" panose="02020603050405020304" pitchFamily="18" charset="0"/>
                  </a:rPr>
                  <a:t>											</a:t>
                </a:r>
                <a:r>
                  <a:rPr lang="pt-BR" sz="3700"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Equação 1:  Deformação específica do elemento no sistema global</a:t>
                </a:r>
                <a:endParaRPr lang="pt-BR" sz="4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pt-BR" sz="4500" i="1" smtClean="0">
                          <a:effectLst/>
                          <a:latin typeface="Cambria Math" panose="02040503050406030204" pitchFamily="18" charset="0"/>
                          <a:ea typeface="Cambria Math" panose="02040503050406030204" pitchFamily="18" charset="0"/>
                          <a:cs typeface="Times New Roman" panose="02020603050405020304" pitchFamily="18" charset="0"/>
                        </a:rPr>
                        <m:t>𝜎</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𝐸</m:t>
                          </m:r>
                        </m:num>
                        <m:den>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𝑙</m:t>
                          </m:r>
                        </m:den>
                      </m:f>
                      <m:d>
                        <m:dPr>
                          <m:begChr m:val="["/>
                          <m:endChr m:val="]"/>
                          <m:ctrlP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𝑐</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𝑠</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𝑐</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pt-BR" sz="4500" b="0" i="1" smtClean="0">
                              <a:effectLst/>
                              <a:latin typeface="Cambria Math" panose="02040503050406030204" pitchFamily="18" charset="0"/>
                              <a:ea typeface="Cambria Math" panose="02040503050406030204" pitchFamily="18" charset="0"/>
                              <a:cs typeface="Times New Roman" panose="02020603050405020304" pitchFamily="18" charset="0"/>
                            </a:rPr>
                            <m:t>𝑠</m:t>
                          </m:r>
                        </m:e>
                      </m:d>
                      <m:d>
                        <m:dPr>
                          <m:begChr m:val="{"/>
                          <m:endChr m:val=""/>
                          <m:ctrlPr>
                            <a:rPr lang="pt-BR" sz="4500" i="1">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pt-BR" sz="4500" i="1">
                                  <a:latin typeface="Cambria Math" panose="02040503050406030204" pitchFamily="18" charset="0"/>
                                  <a:ea typeface="Cambria Math" panose="02040503050406030204" pitchFamily="18" charset="0"/>
                                  <a:cs typeface="Times New Roman" panose="02020603050405020304" pitchFamily="18" charset="0"/>
                                </a:rPr>
                              </m:ctrlPr>
                            </m:eqArrPr>
                            <m:e>
                              <m:eqArr>
                                <m:eqArrPr>
                                  <m:ctrlPr>
                                    <a:rPr lang="pt-BR" sz="4500" i="1">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pt-BR" sz="45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i="1">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i="1">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pt-BR" sz="45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i="1">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i="1">
                                          <a:latin typeface="Cambria Math" panose="02040503050406030204" pitchFamily="18" charset="0"/>
                                          <a:ea typeface="Cambria Math" panose="02040503050406030204" pitchFamily="18" charset="0"/>
                                          <a:cs typeface="Times New Roman" panose="02020603050405020304" pitchFamily="18" charset="0"/>
                                        </a:rPr>
                                        <m:t>2</m:t>
                                      </m:r>
                                    </m:sub>
                                  </m:sSub>
                                </m:e>
                                <m:e>
                                  <m:sSub>
                                    <m:sSubPr>
                                      <m:ctrlPr>
                                        <a:rPr lang="pt-BR" sz="45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i="1">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i="1">
                                          <a:latin typeface="Cambria Math" panose="02040503050406030204" pitchFamily="18" charset="0"/>
                                          <a:ea typeface="Cambria Math" panose="02040503050406030204" pitchFamily="18" charset="0"/>
                                          <a:cs typeface="Times New Roman" panose="02020603050405020304" pitchFamily="18" charset="0"/>
                                        </a:rPr>
                                        <m:t>3</m:t>
                                      </m:r>
                                    </m:sub>
                                  </m:sSub>
                                </m:e>
                              </m:eqArr>
                            </m:e>
                            <m:e>
                              <m:sSub>
                                <m:sSubPr>
                                  <m:ctrlPr>
                                    <a:rPr lang="pt-BR" sz="45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4500" i="1">
                                      <a:latin typeface="Cambria Math" panose="02040503050406030204" pitchFamily="18" charset="0"/>
                                      <a:ea typeface="Cambria Math" panose="02040503050406030204" pitchFamily="18" charset="0"/>
                                      <a:cs typeface="Times New Roman" panose="02020603050405020304" pitchFamily="18" charset="0"/>
                                    </a:rPr>
                                    <m:t>𝑢</m:t>
                                  </m:r>
                                </m:e>
                                <m:sub>
                                  <m:r>
                                    <a:rPr lang="pt-BR" sz="4500" i="1">
                                      <a:latin typeface="Cambria Math" panose="02040503050406030204" pitchFamily="18" charset="0"/>
                                      <a:ea typeface="Cambria Math" panose="02040503050406030204" pitchFamily="18" charset="0"/>
                                      <a:cs typeface="Times New Roman" panose="02020603050405020304" pitchFamily="18" charset="0"/>
                                    </a:rPr>
                                    <m:t>4</m:t>
                                  </m:r>
                                </m:sub>
                              </m:sSub>
                            </m:e>
                          </m:eqArr>
                        </m:e>
                      </m:d>
                    </m:oMath>
                  </m:oMathPara>
                </a14:m>
                <a:endParaRPr lang="pt-BR" sz="4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buNone/>
                </a:pPr>
                <a:r>
                  <a:rPr lang="pt-BR" sz="4500" dirty="0">
                    <a:latin typeface="Calibri" panose="020F0502020204030204" pitchFamily="34" charset="0"/>
                    <a:ea typeface="Calibri" panose="020F0502020204030204" pitchFamily="34" charset="0"/>
                    <a:cs typeface="Times New Roman" panose="02020603050405020304" pitchFamily="18" charset="0"/>
                  </a:rPr>
                  <a:t>												</a:t>
                </a:r>
                <a:r>
                  <a:rPr lang="pt-BR" sz="3700"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Equação 2: Tensão do Elemento no sistema global</a:t>
                </a:r>
              </a:p>
              <a:p>
                <a:pPr marL="0" indent="0" algn="just">
                  <a:lnSpc>
                    <a:spcPct val="120000"/>
                  </a:lnSpc>
                  <a:buNone/>
                </a:pPr>
                <a:endParaRPr lang="pt-BR" sz="3700" i="1"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buNone/>
                </a:pPr>
                <a:endParaRPr lang="pt-BR" sz="37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r>
                  <a:rPr lang="pt-BR" sz="4500" dirty="0">
                    <a:effectLst/>
                    <a:latin typeface="Arial" panose="020B0604020202020204" pitchFamily="34" charset="0"/>
                    <a:ea typeface="Calibri" panose="020F0502020204030204" pitchFamily="34" charset="0"/>
                    <a:cs typeface="Arial" panose="020B0604020202020204" pitchFamily="34" charset="0"/>
                  </a:rPr>
                  <a:t>	Por fim, para o cálculo das forças de reação, basta multiplicar a matriz de deslocamento pela matriz de rigidez, e para o cálculo da força interna basta calcular o produto da tensão pela área de seção transversal do elemento [4]. </a:t>
                </a:r>
              </a:p>
              <a:p>
                <a:pPr marL="0" indent="0">
                  <a:lnSpc>
                    <a:spcPct val="120000"/>
                  </a:lnSpc>
                  <a:buNone/>
                </a:pPr>
                <a:endParaRPr lang="pt-BR" sz="3500" dirty="0">
                  <a:ea typeface="Calibri" panose="020F0502020204030204" pitchFamily="34" charset="0"/>
                  <a:cs typeface="Times New Roman" panose="02020603050405020304" pitchFamily="18" charset="0"/>
                </a:endParaRPr>
              </a:p>
              <a:p>
                <a:pPr marL="0" indent="0">
                  <a:lnSpc>
                    <a:spcPct val="120000"/>
                  </a:lnSpc>
                  <a:buNone/>
                </a:pPr>
                <a:endParaRPr lang="en-US" sz="3200" b="1" dirty="0">
                  <a:solidFill>
                    <a:srgbClr val="C00000"/>
                  </a:solidFill>
                  <a:latin typeface="Arial"/>
                  <a:cs typeface="Arial"/>
                </a:endParaRPr>
              </a:p>
              <a:p>
                <a:pPr marL="0" indent="0">
                  <a:lnSpc>
                    <a:spcPct val="120000"/>
                  </a:lnSpc>
                  <a:buNone/>
                </a:pPr>
                <a:r>
                  <a:rPr lang="en-US" sz="4300" b="1" dirty="0">
                    <a:solidFill>
                      <a:srgbClr val="C00000"/>
                    </a:solidFill>
                    <a:latin typeface="Arial"/>
                    <a:cs typeface="Arial"/>
                  </a:rPr>
                  <a:t>MATERIAIS E MÉTODOS</a:t>
                </a:r>
              </a:p>
              <a:p>
                <a:pPr marL="0" indent="0">
                  <a:lnSpc>
                    <a:spcPct val="120000"/>
                  </a:lnSpc>
                  <a:buNone/>
                </a:pPr>
                <a:endParaRPr lang="en-US" sz="3200" b="1" dirty="0">
                  <a:solidFill>
                    <a:srgbClr val="C00000"/>
                  </a:solidFill>
                  <a:latin typeface="Arial"/>
                  <a:cs typeface="Arial"/>
                </a:endParaRPr>
              </a:p>
              <a:p>
                <a:pPr marL="0" indent="0">
                  <a:lnSpc>
                    <a:spcPct val="120000"/>
                  </a:lnSpc>
                  <a:buNone/>
                </a:pPr>
                <a:endParaRPr lang="en-US" sz="3200" b="1" dirty="0">
                  <a:solidFill>
                    <a:srgbClr val="C00000"/>
                  </a:solidFill>
                  <a:latin typeface="Arial"/>
                  <a:cs typeface="Arial"/>
                </a:endParaRPr>
              </a:p>
              <a:p>
                <a:pPr marL="0" indent="0" algn="just">
                  <a:lnSpc>
                    <a:spcPct val="170000"/>
                  </a:lnSpc>
                  <a:buNone/>
                </a:pPr>
                <a:r>
                  <a:rPr lang="en-US" sz="2800" dirty="0">
                    <a:latin typeface="Arial"/>
                    <a:cs typeface="Arial"/>
                  </a:rPr>
                  <a:t>	</a:t>
                </a:r>
                <a:r>
                  <a:rPr lang="en-US" sz="4400" dirty="0">
                    <a:latin typeface="Arial"/>
                    <a:cs typeface="Arial"/>
                  </a:rPr>
                  <a:t>A </a:t>
                </a:r>
                <a:r>
                  <a:rPr lang="en-US" sz="4400" dirty="0" err="1">
                    <a:latin typeface="Arial"/>
                    <a:cs typeface="Arial"/>
                  </a:rPr>
                  <a:t>fim</a:t>
                </a:r>
                <a:r>
                  <a:rPr lang="en-US" sz="4400" dirty="0">
                    <a:latin typeface="Arial"/>
                    <a:cs typeface="Arial"/>
                  </a:rPr>
                  <a:t> de </a:t>
                </a:r>
                <a:r>
                  <a:rPr lang="en-US" sz="4400" dirty="0" err="1">
                    <a:latin typeface="Arial"/>
                    <a:cs typeface="Arial"/>
                  </a:rPr>
                  <a:t>conseguir</a:t>
                </a:r>
                <a:r>
                  <a:rPr lang="en-US" sz="4400" dirty="0">
                    <a:latin typeface="Arial"/>
                    <a:cs typeface="Arial"/>
                  </a:rPr>
                  <a:t> resolver </a:t>
                </a:r>
                <a:r>
                  <a:rPr lang="en-US" sz="4400" dirty="0" err="1">
                    <a:latin typeface="Arial"/>
                    <a:cs typeface="Arial"/>
                  </a:rPr>
                  <a:t>esse</a:t>
                </a:r>
                <a:r>
                  <a:rPr lang="en-US" sz="4400" dirty="0">
                    <a:latin typeface="Arial"/>
                    <a:cs typeface="Arial"/>
                  </a:rPr>
                  <a:t> </a:t>
                </a:r>
                <a:r>
                  <a:rPr lang="en-US" sz="4400" dirty="0" err="1">
                    <a:latin typeface="Arial"/>
                    <a:cs typeface="Arial"/>
                  </a:rPr>
                  <a:t>problema</a:t>
                </a:r>
                <a:r>
                  <a:rPr lang="en-US" sz="4400" dirty="0">
                    <a:latin typeface="Arial"/>
                    <a:cs typeface="Arial"/>
                  </a:rPr>
                  <a:t> </a:t>
                </a:r>
                <a:r>
                  <a:rPr lang="en-US" sz="4400" dirty="0" err="1">
                    <a:latin typeface="Arial"/>
                    <a:cs typeface="Arial"/>
                  </a:rPr>
                  <a:t>mecânico</a:t>
                </a:r>
                <a:r>
                  <a:rPr lang="en-US" sz="4400" dirty="0">
                    <a:latin typeface="Arial"/>
                    <a:cs typeface="Arial"/>
                  </a:rPr>
                  <a:t> com </a:t>
                </a:r>
                <a:r>
                  <a:rPr lang="en-US" sz="4400" dirty="0" err="1">
                    <a:latin typeface="Arial"/>
                    <a:cs typeface="Arial"/>
                  </a:rPr>
                  <a:t>treliças</a:t>
                </a:r>
                <a:r>
                  <a:rPr lang="en-US" sz="4400" dirty="0">
                    <a:latin typeface="Arial"/>
                    <a:cs typeface="Arial"/>
                  </a:rPr>
                  <a:t> </a:t>
                </a:r>
                <a:r>
                  <a:rPr lang="en-US" sz="4400" dirty="0" err="1">
                    <a:latin typeface="Arial"/>
                    <a:cs typeface="Arial"/>
                  </a:rPr>
                  <a:t>em</a:t>
                </a:r>
                <a:r>
                  <a:rPr lang="en-US" sz="4400" dirty="0">
                    <a:latin typeface="Arial"/>
                    <a:cs typeface="Arial"/>
                  </a:rPr>
                  <a:t> 2D, </a:t>
                </a:r>
                <a:r>
                  <a:rPr lang="pt-BR" sz="4400" dirty="0">
                    <a:latin typeface="Arial"/>
                    <a:cs typeface="Arial"/>
                  </a:rPr>
                  <a:t>o software – nomeado de </a:t>
                </a:r>
                <a:r>
                  <a:rPr lang="pt-BR" sz="4400" dirty="0" err="1">
                    <a:latin typeface="Arial"/>
                    <a:cs typeface="Arial"/>
                  </a:rPr>
                  <a:t>Truss</a:t>
                </a:r>
                <a:r>
                  <a:rPr lang="pt-BR" sz="4400" dirty="0">
                    <a:latin typeface="Arial"/>
                    <a:cs typeface="Arial"/>
                  </a:rPr>
                  <a:t> </a:t>
                </a:r>
                <a:r>
                  <a:rPr lang="pt-BR" sz="4400" dirty="0" err="1">
                    <a:latin typeface="Arial"/>
                    <a:cs typeface="Arial"/>
                  </a:rPr>
                  <a:t>Runner</a:t>
                </a:r>
                <a:r>
                  <a:rPr lang="pt-BR" sz="4400" dirty="0">
                    <a:latin typeface="Arial"/>
                    <a:cs typeface="Arial"/>
                  </a:rPr>
                  <a:t> - foi desenvolvido no ambiente ‘</a:t>
                </a:r>
                <a:r>
                  <a:rPr lang="pt-BR" sz="4400" i="1" dirty="0" err="1">
                    <a:latin typeface="Arial"/>
                    <a:cs typeface="Arial"/>
                  </a:rPr>
                  <a:t>Jupyter</a:t>
                </a:r>
                <a:r>
                  <a:rPr lang="pt-BR" sz="4400" i="1" dirty="0">
                    <a:latin typeface="Arial"/>
                    <a:cs typeface="Arial"/>
                  </a:rPr>
                  <a:t> Notebook’ </a:t>
                </a:r>
                <a:r>
                  <a:rPr lang="pt-BR" sz="4400" dirty="0">
                    <a:latin typeface="Arial"/>
                    <a:cs typeface="Arial"/>
                  </a:rPr>
                  <a:t>e, consequentemente, em Python</a:t>
                </a:r>
                <a:r>
                  <a:rPr lang="pt-BR" sz="4400" i="1" dirty="0">
                    <a:latin typeface="Arial"/>
                    <a:cs typeface="Arial"/>
                  </a:rPr>
                  <a:t>, e </a:t>
                </a:r>
                <a:r>
                  <a:rPr lang="pt-BR" sz="4400" dirty="0">
                    <a:latin typeface="Arial"/>
                    <a:cs typeface="Arial"/>
                  </a:rPr>
                  <a:t>trabalha com as funções vistas em aula, em conjunto com algumas bibliotecas para ler um arquivo Excel com os parâmetros de entrada, e resolver as equações matriciais obtidas após aplicadas as condições de contorno. Dessa forma, basta preencher o documento em Excel que contém: a posição dos nós em x e y, o módulo de Young e a área de seção transversal de cada elemento, as cargas que serão aplicadas aos nós em x e y, e as restrições que serão aplicadas aos nós em x e y. O arquivo de entrada exemplo pode ser visto abaixo:</a:t>
                </a:r>
              </a:p>
              <a:p>
                <a:pPr marL="0" indent="0" algn="just">
                  <a:lnSpc>
                    <a:spcPct val="170000"/>
                  </a:lnSpc>
                  <a:buNone/>
                </a:pPr>
                <a:endParaRPr lang="pt-BR" sz="4400" dirty="0">
                  <a:latin typeface="Arial"/>
                  <a:cs typeface="Arial"/>
                </a:endParaRPr>
              </a:p>
              <a:p>
                <a:pPr marL="0" indent="0" algn="just">
                  <a:lnSpc>
                    <a:spcPct val="170000"/>
                  </a:lnSpc>
                  <a:buNone/>
                </a:pPr>
                <a:endParaRPr lang="pt-BR" sz="4400" dirty="0">
                  <a:latin typeface="Arial"/>
                  <a:cs typeface="Arial"/>
                </a:endParaRPr>
              </a:p>
              <a:p>
                <a:pPr marL="0" indent="0" algn="just">
                  <a:lnSpc>
                    <a:spcPct val="170000"/>
                  </a:lnSpc>
                  <a:buNone/>
                </a:pPr>
                <a:endParaRPr lang="pt-BR" sz="4400" dirty="0">
                  <a:latin typeface="Arial"/>
                  <a:cs typeface="Arial"/>
                </a:endParaRPr>
              </a:p>
              <a:p>
                <a:pPr marL="0" indent="0" algn="just">
                  <a:lnSpc>
                    <a:spcPct val="170000"/>
                  </a:lnSpc>
                  <a:buNone/>
                </a:pPr>
                <a:endParaRPr lang="pt-BR" sz="4400" dirty="0">
                  <a:latin typeface="Arial"/>
                  <a:cs typeface="Arial"/>
                </a:endParaRPr>
              </a:p>
              <a:p>
                <a:pPr marL="0" indent="0" algn="just">
                  <a:lnSpc>
                    <a:spcPct val="170000"/>
                  </a:lnSpc>
                  <a:buNone/>
                </a:pPr>
                <a:endParaRPr lang="pt-BR" sz="4400" dirty="0">
                  <a:latin typeface="Arial"/>
                  <a:cs typeface="Arial"/>
                </a:endParaRPr>
              </a:p>
              <a:p>
                <a:pPr marL="0" indent="0" algn="just">
                  <a:lnSpc>
                    <a:spcPct val="170000"/>
                  </a:lnSpc>
                  <a:buNone/>
                </a:pPr>
                <a:endParaRPr lang="pt-BR" sz="4400" dirty="0">
                  <a:latin typeface="Arial"/>
                  <a:cs typeface="Arial"/>
                </a:endParaRPr>
              </a:p>
              <a:p>
                <a:pPr marL="0" indent="0" algn="just">
                  <a:lnSpc>
                    <a:spcPct val="170000"/>
                  </a:lnSpc>
                  <a:buNone/>
                </a:pPr>
                <a:endParaRPr lang="pt-BR" sz="4400" dirty="0">
                  <a:latin typeface="Arial"/>
                  <a:cs typeface="Arial"/>
                </a:endParaRPr>
              </a:p>
              <a:p>
                <a:pPr marL="0" indent="0" algn="just">
                  <a:lnSpc>
                    <a:spcPct val="170000"/>
                  </a:lnSpc>
                  <a:buNone/>
                </a:pPr>
                <a:r>
                  <a:rPr lang="pt-BR" sz="4400" dirty="0">
                    <a:latin typeface="Arial"/>
                    <a:cs typeface="Arial"/>
                  </a:rPr>
                  <a:t>	</a:t>
                </a:r>
                <a:endParaRPr lang="en-US" sz="4400" b="0" dirty="0">
                  <a:latin typeface="Arial"/>
                  <a:cs typeface="Arial"/>
                </a:endParaRPr>
              </a:p>
              <a:p>
                <a:endParaRPr lang="en-US" sz="4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p:sp>
            <p:nvSpPr>
              <p:cNvPr id="22" name="Content Placeholder 21"/>
              <p:cNvSpPr>
                <a:spLocks noGrp="1" noRot="1" noChangeAspect="1" noMove="1" noResize="1" noEditPoints="1" noAdjustHandles="1" noChangeArrowheads="1" noChangeShapeType="1" noTextEdit="1"/>
              </p:cNvSpPr>
              <p:nvPr>
                <p:ph sz="half" idx="2"/>
              </p:nvPr>
            </p:nvSpPr>
            <p:spPr>
              <a:xfrm>
                <a:off x="1620282" y="10340994"/>
                <a:ext cx="14318118" cy="31458394"/>
              </a:xfrm>
              <a:blipFill>
                <a:blip r:embed="rId3"/>
                <a:stretch>
                  <a:fillRect t="-1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4" name="Content Placeholder 23"/>
              <p:cNvSpPr>
                <a:spLocks noGrp="1"/>
              </p:cNvSpPr>
              <p:nvPr>
                <p:ph sz="quarter" idx="4"/>
              </p:nvPr>
            </p:nvSpPr>
            <p:spPr>
              <a:xfrm>
                <a:off x="16461616" y="10277273"/>
                <a:ext cx="14323742" cy="32811822"/>
              </a:xfrm>
            </p:spPr>
            <p:txBody>
              <a:bodyPr>
                <a:normAutofit fontScale="25000" lnSpcReduction="20000"/>
              </a:bodyPr>
              <a:lstStyle/>
              <a:p>
                <a:pPr marL="0" indent="0" algn="just">
                  <a:lnSpc>
                    <a:spcPct val="120000"/>
                  </a:lnSpc>
                  <a:buNone/>
                </a:pPr>
                <a:endParaRPr lang="en-US" sz="3200" b="1" dirty="0">
                  <a:solidFill>
                    <a:srgbClr val="C00000"/>
                  </a:solidFill>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endParaRPr lang="pt-BR" sz="3200" dirty="0">
                  <a:latin typeface="Arial"/>
                  <a:cs typeface="Arial"/>
                </a:endParaRPr>
              </a:p>
              <a:p>
                <a:pPr marL="0" indent="0" algn="just">
                  <a:lnSpc>
                    <a:spcPct val="170000"/>
                  </a:lnSpc>
                  <a:buNone/>
                </a:pPr>
                <a:r>
                  <a:rPr lang="pt-BR" sz="4400" dirty="0">
                    <a:latin typeface="Arial"/>
                    <a:cs typeface="Arial"/>
                  </a:rPr>
                  <a:t>	Em relação ao programa em si, tem-se que pode ser resumido em algumas etapas: abertura do arquivo e preparação das variáveis, o qual conta com a criação de um dicionário organizado por nós, contendo a maior parte das informações de cada nó como módulo de Young, área da seção transversal, comprimento, senos e cossenos do elemento e nós relacionados à eles. Além disso, também usamos duas funções de própria autoria para definir e relacionar os graus de liberdade aos nós da estrutura, e relacionar os graus de liberdade à elementos. Ademais, as matrizes de rigidez foram montadas para cada elemento do sistema e a função ‘</a:t>
                </a:r>
                <a:r>
                  <a:rPr lang="pt-BR" sz="4400" dirty="0" err="1">
                    <a:latin typeface="Arial"/>
                    <a:cs typeface="Arial"/>
                  </a:rPr>
                  <a:t>montaMatrizGeral</a:t>
                </a:r>
                <a:r>
                  <a:rPr lang="pt-BR" sz="4400" dirty="0">
                    <a:latin typeface="Arial"/>
                    <a:cs typeface="Arial"/>
                  </a:rPr>
                  <a:t>’ faz a sobreposição dessas matrizes de cada elemento para obtermos a matriz K que diz respeito ao contexto geral da treliça. Após a preparação dos dados, foram aplicas as condições de contorno, determinadas a partir das restrições em cada grau de liberdade, e isso é feito quase da mesma maneira de quando calculamos à mão: “riscando” as linhas e colunas em que as restrições são aplicadas, o que no caso do código equivale a criar uma matriz e deletar as linhas e colunas que não serão usadas, já que as restrições equivalem a impedir a movimentação em determinados nós.</a:t>
                </a:r>
              </a:p>
              <a:p>
                <a:pPr marL="0" indent="0" algn="just">
                  <a:lnSpc>
                    <a:spcPct val="170000"/>
                  </a:lnSpc>
                  <a:buNone/>
                </a:pPr>
                <a:r>
                  <a:rPr lang="pt-BR" sz="4400" dirty="0">
                    <a:latin typeface="Arial"/>
                    <a:cs typeface="Arial"/>
                  </a:rPr>
                  <a:t>	Por fim, para resolvermos numericamente o sistema matricial, poderíamos ter utilizado alguma biblioteca no Python, como por exemplo: a </a:t>
                </a:r>
                <a:r>
                  <a:rPr lang="pt-BR" sz="4400" i="1" dirty="0" err="1">
                    <a:latin typeface="Arial"/>
                    <a:cs typeface="Arial"/>
                  </a:rPr>
                  <a:t>numpy</a:t>
                </a:r>
                <a:r>
                  <a:rPr lang="pt-BR" sz="4400" i="1" dirty="0">
                    <a:latin typeface="Arial"/>
                    <a:cs typeface="Arial"/>
                  </a:rPr>
                  <a:t> </a:t>
                </a:r>
                <a:r>
                  <a:rPr lang="pt-BR" sz="4400" i="1" dirty="0" err="1">
                    <a:latin typeface="Arial"/>
                    <a:cs typeface="Arial"/>
                  </a:rPr>
                  <a:t>linalg</a:t>
                </a:r>
                <a:r>
                  <a:rPr lang="pt-BR" sz="4400" dirty="0">
                    <a:latin typeface="Arial"/>
                    <a:cs typeface="Arial"/>
                  </a:rPr>
                  <a:t>, mas por motivos didáticos e para entender de fato como resolver um sistema de equações matriciais, implementamos uma das maneiras mostradas em aula: o método de Gauss-</a:t>
                </a:r>
                <a:r>
                  <a:rPr lang="pt-BR" sz="4400" dirty="0" err="1">
                    <a:latin typeface="Arial"/>
                    <a:cs typeface="Arial"/>
                  </a:rPr>
                  <a:t>Seidel</a:t>
                </a:r>
                <a:r>
                  <a:rPr lang="pt-BR" sz="4400" dirty="0">
                    <a:latin typeface="Arial"/>
                    <a:cs typeface="Arial"/>
                  </a:rPr>
                  <a:t>. Para resolver através desse método, é feito um </a:t>
                </a:r>
                <a:r>
                  <a:rPr lang="pt-BR" sz="4400" i="1" dirty="0">
                    <a:latin typeface="Arial"/>
                    <a:cs typeface="Arial"/>
                  </a:rPr>
                  <a:t>loop</a:t>
                </a:r>
                <a:r>
                  <a:rPr lang="pt-BR" sz="4400" dirty="0">
                    <a:latin typeface="Arial"/>
                    <a:cs typeface="Arial"/>
                  </a:rPr>
                  <a:t> de iterações, atualizando os novos valores através dos valores de ‘x’ obtidos nas iterações passadas, até chegar em uma tolerância de erro definida previamente. Esse processo descrito foi usado para chegarmos na matriz de deslocamentos. Para calcular a tensão, podemos usar o deslocamento obtido anteriormente, assim como para a deformação e as forças de reação. Por fim, as forças internas são calculadas a partir da matriz de tensão.</a:t>
                </a:r>
                <a:endParaRPr lang="en-US" sz="4400" dirty="0">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r>
                  <a:rPr lang="en-US" sz="4400" b="1" dirty="0">
                    <a:solidFill>
                      <a:srgbClr val="C00000"/>
                    </a:solidFill>
                    <a:latin typeface="Arial"/>
                    <a:cs typeface="Arial"/>
                  </a:rPr>
                  <a:t>RESULTADOS E DISCUSSÃO</a:t>
                </a:r>
              </a:p>
              <a:p>
                <a:pPr marL="0" indent="0" algn="just">
                  <a:lnSpc>
                    <a:spcPct val="170000"/>
                  </a:lnSpc>
                  <a:spcAft>
                    <a:spcPts val="800"/>
                  </a:spcAft>
                  <a:buNone/>
                </a:pPr>
                <a:r>
                  <a:rPr lang="pt-BR" sz="4300" dirty="0">
                    <a:effectLst/>
                    <a:latin typeface="Arial" panose="020B0604020202020204" pitchFamily="34" charset="0"/>
                    <a:ea typeface="Calibri" panose="020F0502020204030204" pitchFamily="34" charset="0"/>
                    <a:cs typeface="Arial" panose="020B0604020202020204" pitchFamily="34" charset="0"/>
                  </a:rPr>
                  <a:t>	Com o código feito, faltava validá-lo para garantir que não havia nenhum erro de metodologia ou implementação. Para isso foi testada a estrutura do problema motivador, que após as entradas dos dados no Excel, foi plotada por nosso programa na figura 8 com as especificações dadas pela </a:t>
                </a:r>
                <a:r>
                  <a:rPr lang="pt-BR" sz="4300" dirty="0">
                    <a:latin typeface="Arial" panose="020B0604020202020204" pitchFamily="34" charset="0"/>
                    <a:ea typeface="Calibri" panose="020F0502020204030204" pitchFamily="34" charset="0"/>
                    <a:cs typeface="Arial" panose="020B0604020202020204" pitchFamily="34" charset="0"/>
                  </a:rPr>
                  <a:t>figura</a:t>
                </a:r>
                <a:r>
                  <a:rPr lang="pt-BR" sz="4300" dirty="0">
                    <a:effectLst/>
                    <a:latin typeface="Arial" panose="020B0604020202020204" pitchFamily="34" charset="0"/>
                    <a:ea typeface="Calibri" panose="020F0502020204030204" pitchFamily="34" charset="0"/>
                    <a:cs typeface="Arial" panose="020B0604020202020204" pitchFamily="34" charset="0"/>
                  </a:rPr>
                  <a:t> 9, e a aplicação de forças de carga e restrições sobre a estrutura estão representadas na figura 10.  Lembrando que </a:t>
                </a:r>
                <a:r>
                  <a:rPr lang="pt-BR" sz="4300" dirty="0">
                    <a:latin typeface="Arial" panose="020B0604020202020204" pitchFamily="34" charset="0"/>
                    <a:ea typeface="Calibri" panose="020F0502020204030204" pitchFamily="34" charset="0"/>
                    <a:cs typeface="Arial" panose="020B0604020202020204" pitchFamily="34" charset="0"/>
                  </a:rPr>
                  <a:t>o</a:t>
                </a:r>
                <a:r>
                  <a:rPr lang="pt-BR" sz="4300" dirty="0">
                    <a:effectLst/>
                    <a:latin typeface="Arial" panose="020B0604020202020204" pitchFamily="34" charset="0"/>
                    <a:ea typeface="Calibri" panose="020F0502020204030204" pitchFamily="34" charset="0"/>
                    <a:cs typeface="Arial" panose="020B0604020202020204" pitchFamily="34" charset="0"/>
                  </a:rPr>
                  <a:t>s valores das forças de carga para os nós 2, 4 e 6, eram de -1500 N e -1300 N, respectivamente em x e em y. Além de termos inserido esses dados de entrada no </a:t>
                </a:r>
                <a:r>
                  <a:rPr lang="pt-BR" sz="4300" dirty="0" err="1">
                    <a:effectLst/>
                    <a:latin typeface="Arial" panose="020B0604020202020204" pitchFamily="34" charset="0"/>
                    <a:ea typeface="Calibri" panose="020F0502020204030204" pitchFamily="34" charset="0"/>
                    <a:cs typeface="Arial" panose="020B0604020202020204" pitchFamily="34" charset="0"/>
                  </a:rPr>
                  <a:t>Truss</a:t>
                </a:r>
                <a:r>
                  <a:rPr lang="pt-BR" sz="4300" dirty="0">
                    <a:effectLst/>
                    <a:latin typeface="Arial" panose="020B0604020202020204" pitchFamily="34" charset="0"/>
                    <a:ea typeface="Calibri" panose="020F0502020204030204" pitchFamily="34" charset="0"/>
                    <a:cs typeface="Arial" panose="020B0604020202020204" pitchFamily="34" charset="0"/>
                  </a:rPr>
                  <a:t> </a:t>
                </a:r>
                <a:r>
                  <a:rPr lang="pt-BR" sz="4300" dirty="0" err="1">
                    <a:effectLst/>
                    <a:latin typeface="Arial" panose="020B0604020202020204" pitchFamily="34" charset="0"/>
                    <a:ea typeface="Calibri" panose="020F0502020204030204" pitchFamily="34" charset="0"/>
                    <a:cs typeface="Arial" panose="020B0604020202020204" pitchFamily="34" charset="0"/>
                  </a:rPr>
                  <a:t>Runner</a:t>
                </a:r>
                <a:r>
                  <a:rPr lang="pt-BR" sz="4300" dirty="0">
                    <a:effectLst/>
                    <a:latin typeface="Arial" panose="020B0604020202020204" pitchFamily="34" charset="0"/>
                    <a:ea typeface="Calibri" panose="020F0502020204030204" pitchFamily="34" charset="0"/>
                    <a:cs typeface="Arial" panose="020B0604020202020204" pitchFamily="34" charset="0"/>
                  </a:rPr>
                  <a:t>, também inserimo-nos no </a:t>
                </a:r>
                <a:r>
                  <a:rPr lang="pt-BR" sz="4300" dirty="0">
                    <a:latin typeface="Arial" panose="020B0604020202020204" pitchFamily="34" charset="0"/>
                    <a:ea typeface="Calibri" panose="020F0502020204030204" pitchFamily="34" charset="0"/>
                    <a:cs typeface="Arial" panose="020B0604020202020204" pitchFamily="34" charset="0"/>
                  </a:rPr>
                  <a:t>aplicativo LISA, que seria usado para validar os resultados. </a:t>
                </a:r>
                <a:r>
                  <a:rPr lang="pt-BR" sz="4300" dirty="0">
                    <a:effectLst/>
                    <a:latin typeface="Arial" panose="020B0604020202020204" pitchFamily="34" charset="0"/>
                    <a:ea typeface="Calibri" panose="020F0502020204030204" pitchFamily="34" charset="0"/>
                    <a:cs typeface="Arial" panose="020B0604020202020204" pitchFamily="34" charset="0"/>
                  </a:rPr>
                  <a:t>O LISA é um aplicativo que utiliza o método dos elementos finitos para resolver diversos tipos de análises de estruturas tanto 2D quanto 3D [5].</a:t>
                </a:r>
              </a:p>
              <a:p>
                <a:pPr marL="0" indent="0" algn="just">
                  <a:lnSpc>
                    <a:spcPct val="120000"/>
                  </a:lnSpc>
                  <a:buNone/>
                </a:pPr>
                <a:endParaRPr lang="en-US" sz="2800" dirty="0">
                  <a:latin typeface="Arial"/>
                  <a:cs typeface="Arial"/>
                </a:endParaRPr>
              </a:p>
              <a:p>
                <a:pPr marL="0" indent="0" algn="just">
                  <a:lnSpc>
                    <a:spcPct val="120000"/>
                  </a:lnSpc>
                  <a:buNone/>
                </a:pPr>
                <a:r>
                  <a:rPr lang="en-US" sz="2800" dirty="0">
                    <a:latin typeface="Arial"/>
                    <a:cs typeface="Arial"/>
                  </a:rPr>
                  <a:t>	</a:t>
                </a:r>
                <a:endParaRPr lang="en-US" sz="4300" dirty="0">
                  <a:latin typeface="Arial" panose="020B0604020202020204" pitchFamily="34" charset="0"/>
                  <a:cs typeface="Arial" panose="020B0604020202020204" pitchFamily="34" charset="0"/>
                </a:endParaRPr>
              </a:p>
              <a:p>
                <a:pPr marL="0" indent="0" algn="just">
                  <a:lnSpc>
                    <a:spcPct val="120000"/>
                  </a:lnSpc>
                  <a:buNone/>
                </a:pPr>
                <a:r>
                  <a:rPr lang="en-US" sz="4300" dirty="0">
                    <a:latin typeface="Arial" panose="020B0604020202020204" pitchFamily="34" charset="0"/>
                    <a:cs typeface="Arial" panose="020B0604020202020204" pitchFamily="34" charset="0"/>
                  </a:rPr>
                  <a:t>	</a:t>
                </a: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marL="0" indent="0" algn="just">
                  <a:lnSpc>
                    <a:spcPct val="120000"/>
                  </a:lnSpc>
                  <a:buNone/>
                </a:pPr>
                <a:endParaRPr lang="en-US" sz="4300" dirty="0">
                  <a:latin typeface="Arial"/>
                  <a:cs typeface="Arial"/>
                </a:endParaRPr>
              </a:p>
              <a:p>
                <a:pPr marL="0" indent="0" algn="just">
                  <a:lnSpc>
                    <a:spcPct val="120000"/>
                  </a:lnSpc>
                  <a:buNone/>
                </a:pPr>
                <a:endParaRPr lang="en-US" sz="4300" b="0" dirty="0">
                  <a:latin typeface="Arial"/>
                  <a:cs typeface="Arial"/>
                </a:endParaRPr>
              </a:p>
              <a:p>
                <a:pPr marL="0" indent="0" algn="just">
                  <a:lnSpc>
                    <a:spcPct val="170000"/>
                  </a:lnSpc>
                  <a:buNone/>
                </a:pPr>
                <a:r>
                  <a:rPr lang="pt-BR" sz="4300" b="0" dirty="0">
                    <a:latin typeface="Arial"/>
                    <a:cs typeface="Arial"/>
                  </a:rPr>
                  <a:t>	Depois de solucionado os sistemas numéricos, os dados de ambos os programas em relação aos deslocamentos em X e Y dos nós, as forças internas dos elementos, a tensão destes elementos e a força de reação dos nós, foram comparados, analisando a diferença percentual de seus valores, que podem ser vistos nós gráficos 1, 2, 3, 4, e na tabela 5, respectivamente. Uma observação importante é que no LISA não há como consultar os valores de deformação, mas como eles dependem dos valores de deslocamento, é plausível considerar qu</a:t>
                </a:r>
                <a:r>
                  <a:rPr lang="pt-BR" sz="4300" dirty="0">
                    <a:latin typeface="Arial"/>
                    <a:cs typeface="Arial"/>
                  </a:rPr>
                  <a:t>e se estes são próximos, os de deformação também serão.</a:t>
                </a:r>
                <a:r>
                  <a:rPr lang="pt-BR" sz="4300" b="0" dirty="0">
                    <a:latin typeface="Arial"/>
                    <a:cs typeface="Arial"/>
                  </a:rPr>
                  <a:t> Assim, como fica evidente, as diferenças são mínimas ou, em alguns casos, </a:t>
                </a:r>
                <a:r>
                  <a:rPr lang="pt-BR" sz="4300" dirty="0">
                    <a:latin typeface="Arial"/>
                    <a:cs typeface="Arial"/>
                  </a:rPr>
                  <a:t>in</a:t>
                </a:r>
                <a:r>
                  <a:rPr lang="pt-BR" sz="4300" b="0" dirty="0">
                    <a:latin typeface="Arial"/>
                    <a:cs typeface="Arial"/>
                  </a:rPr>
                  <a:t>existentes</a:t>
                </a:r>
                <a:r>
                  <a:rPr lang="pt-BR" sz="4300" dirty="0">
                    <a:latin typeface="Arial"/>
                    <a:cs typeface="Arial"/>
                  </a:rPr>
                  <a:t>. Os erros presentes podem ser justificados pelas diferenças dos programas utilizados, pois podem ter sido utilizadas tolerâncias de erro diferentes para os cálculos, já que no software desenvolvido por nós, a tolerância de erro foi de </a:t>
                </a:r>
                <a14:m>
                  <m:oMath xmlns:m="http://schemas.openxmlformats.org/officeDocument/2006/math">
                    <m:sSup>
                      <m:sSupPr>
                        <m:ctrlPr>
                          <a:rPr lang="pt-BR" sz="4300" i="1" smtClean="0">
                            <a:latin typeface="Cambria Math" panose="02040503050406030204" pitchFamily="18" charset="0"/>
                            <a:cs typeface="Arial"/>
                          </a:rPr>
                        </m:ctrlPr>
                      </m:sSupPr>
                      <m:e>
                        <m:r>
                          <a:rPr lang="pt-BR" sz="4300" b="0" i="1" smtClean="0">
                            <a:latin typeface="Cambria Math" panose="02040503050406030204" pitchFamily="18" charset="0"/>
                            <a:cs typeface="Arial"/>
                          </a:rPr>
                          <m:t>10</m:t>
                        </m:r>
                      </m:e>
                      <m:sup>
                        <m:r>
                          <a:rPr lang="pt-BR" sz="4300" b="0" i="1" smtClean="0">
                            <a:latin typeface="Cambria Math" panose="02040503050406030204" pitchFamily="18" charset="0"/>
                            <a:cs typeface="Arial"/>
                          </a:rPr>
                          <m:t>−8</m:t>
                        </m:r>
                      </m:sup>
                    </m:sSup>
                  </m:oMath>
                </a14:m>
                <a:r>
                  <a:rPr lang="pt-BR" sz="4300" dirty="0">
                    <a:latin typeface="Arial"/>
                    <a:cs typeface="Arial"/>
                  </a:rPr>
                  <a:t>. Outrossim, podem haver diferenças nas próprias linguagens de programação utilizadas, já que o LISA não utiliza Python como base, diferentemente do programa desenvolvido, o que pode significar que o comportamento de números decimais são diferentes, com o Python arredondando valores enquanto a outra linguagem utilizada no LISA pode ser mais rígida [5]. Outra justificativa pode ter sido o método de obter a solução, já que mesmo que ambos os softwares utilizem o mesmo método fundamental, que é o método do elementos finitos, existem formas diferentes de fazê-lo durante a resolução dos cálculos, o que pode ser observado inclusive no próprio Python, já que ao invés de utilizar algumas funções diretas que conseguem obter a resolução de sistemas de equação matriciais, como a função </a:t>
                </a:r>
                <a:r>
                  <a:rPr lang="pt-BR" sz="4300" i="1" dirty="0" err="1">
                    <a:latin typeface="Arial"/>
                    <a:cs typeface="Arial"/>
                  </a:rPr>
                  <a:t>linalg.solve</a:t>
                </a:r>
                <a:r>
                  <a:rPr lang="pt-BR" sz="4300" i="1" dirty="0">
                    <a:latin typeface="Arial"/>
                    <a:cs typeface="Arial"/>
                  </a:rPr>
                  <a:t> </a:t>
                </a:r>
                <a:r>
                  <a:rPr lang="pt-BR" sz="4300" dirty="0">
                    <a:latin typeface="Arial"/>
                    <a:cs typeface="Arial"/>
                  </a:rPr>
                  <a:t>da biblioteca </a:t>
                </a:r>
                <a:r>
                  <a:rPr lang="pt-BR" sz="4300" i="1" dirty="0" err="1">
                    <a:latin typeface="Arial"/>
                    <a:cs typeface="Arial"/>
                  </a:rPr>
                  <a:t>numpy</a:t>
                </a:r>
                <a:r>
                  <a:rPr lang="pt-BR" sz="4300" dirty="0">
                    <a:latin typeface="Arial"/>
                    <a:cs typeface="Arial"/>
                  </a:rPr>
                  <a:t>, nós utilizamos o método de Gauss-</a:t>
                </a:r>
                <a:r>
                  <a:rPr lang="pt-BR" sz="4300" dirty="0" err="1">
                    <a:latin typeface="Arial"/>
                    <a:cs typeface="Arial"/>
                  </a:rPr>
                  <a:t>Seidel</a:t>
                </a:r>
                <a:r>
                  <a:rPr lang="pt-BR" sz="4300" dirty="0">
                    <a:latin typeface="Arial"/>
                    <a:cs typeface="Arial"/>
                  </a:rPr>
                  <a:t> para o </a:t>
                </a:r>
                <a:r>
                  <a:rPr lang="pt-BR" sz="4300" dirty="0" err="1">
                    <a:latin typeface="Arial"/>
                    <a:cs typeface="Arial"/>
                  </a:rPr>
                  <a:t>Truss</a:t>
                </a:r>
                <a:r>
                  <a:rPr lang="pt-BR" sz="4300" dirty="0">
                    <a:latin typeface="Arial"/>
                    <a:cs typeface="Arial"/>
                  </a:rPr>
                  <a:t> </a:t>
                </a:r>
                <a:r>
                  <a:rPr lang="pt-BR" sz="4300" dirty="0" err="1">
                    <a:latin typeface="Arial"/>
                    <a:cs typeface="Arial"/>
                  </a:rPr>
                  <a:t>Runner</a:t>
                </a:r>
                <a:r>
                  <a:rPr lang="pt-BR" sz="4300" dirty="0">
                    <a:latin typeface="Arial"/>
                    <a:cs typeface="Arial"/>
                  </a:rPr>
                  <a:t> [6]. </a:t>
                </a:r>
                <a:r>
                  <a:rPr lang="pt-BR" sz="4300" b="0" dirty="0">
                    <a:latin typeface="Arial"/>
                    <a:cs typeface="Arial"/>
                  </a:rPr>
                  <a:t>Entretanto, mesmo com as possíveis diferenças fica claro </a:t>
                </a:r>
                <a:r>
                  <a:rPr lang="pt-BR" sz="4300" dirty="0">
                    <a:latin typeface="Arial"/>
                    <a:cs typeface="Arial"/>
                  </a:rPr>
                  <a:t>ao compará-lo com o LISA , que </a:t>
                </a:r>
                <a:r>
                  <a:rPr lang="pt-BR" sz="4300" b="0" dirty="0">
                    <a:latin typeface="Arial"/>
                    <a:cs typeface="Arial"/>
                  </a:rPr>
                  <a:t>o programa condiz com o que é esperado, podendo assim ser garantido qu</a:t>
                </a:r>
                <a:r>
                  <a:rPr lang="pt-BR" sz="4300" dirty="0">
                    <a:latin typeface="Arial"/>
                    <a:cs typeface="Arial"/>
                  </a:rPr>
                  <a:t>e o software </a:t>
                </a:r>
                <a:r>
                  <a:rPr lang="pt-BR" sz="4300" dirty="0" err="1">
                    <a:latin typeface="Arial"/>
                    <a:cs typeface="Arial"/>
                  </a:rPr>
                  <a:t>Truss</a:t>
                </a:r>
                <a:r>
                  <a:rPr lang="pt-BR" sz="4300" dirty="0">
                    <a:latin typeface="Arial"/>
                    <a:cs typeface="Arial"/>
                  </a:rPr>
                  <a:t> </a:t>
                </a:r>
                <a:r>
                  <a:rPr lang="pt-BR" sz="4300" dirty="0" err="1">
                    <a:latin typeface="Arial"/>
                    <a:cs typeface="Arial"/>
                  </a:rPr>
                  <a:t>Runner</a:t>
                </a:r>
                <a:r>
                  <a:rPr lang="pt-BR" sz="4300" dirty="0">
                    <a:latin typeface="Arial"/>
                    <a:cs typeface="Arial"/>
                  </a:rPr>
                  <a:t> está com sua implementação correta</a:t>
                </a:r>
                <a:r>
                  <a:rPr lang="pt-BR" sz="4300" b="0" dirty="0">
                    <a:latin typeface="Arial"/>
                    <a:cs typeface="Arial"/>
                  </a:rPr>
                  <a:t>.</a:t>
                </a:r>
                <a:endParaRPr lang="en-US" sz="2800" b="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dirty="0">
                  <a:latin typeface="Arial"/>
                  <a:cs typeface="Arial"/>
                </a:endParaRPr>
              </a:p>
              <a:p>
                <a:pPr algn="just">
                  <a:lnSpc>
                    <a:spcPct val="120000"/>
                  </a:lnSpc>
                </a:pPr>
                <a:endParaRPr lang="en-US" sz="2800" b="0" dirty="0">
                  <a:latin typeface="Arial"/>
                  <a:cs typeface="Arial"/>
                </a:endParaRPr>
              </a:p>
              <a:p>
                <a:pPr algn="just">
                  <a:lnSpc>
                    <a:spcPct val="120000"/>
                  </a:lnSpc>
                </a:pPr>
                <a:endParaRPr lang="en-US" sz="2800" b="0" dirty="0">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r>
                  <a:rPr lang="en-US" sz="4400" b="1" dirty="0">
                    <a:solidFill>
                      <a:srgbClr val="C00000"/>
                    </a:solidFill>
                    <a:latin typeface="Arial"/>
                    <a:cs typeface="Arial"/>
                  </a:rPr>
                  <a:t>CONCLUSÃO</a:t>
                </a:r>
              </a:p>
              <a:p>
                <a:pPr algn="just">
                  <a:lnSpc>
                    <a:spcPct val="120000"/>
                  </a:lnSpc>
                </a:pPr>
                <a:endParaRPr lang="en-US" sz="2800" b="0" dirty="0">
                  <a:latin typeface="Arial"/>
                  <a:cs typeface="Arial"/>
                </a:endParaRPr>
              </a:p>
              <a:p>
                <a:pPr marL="0" indent="0" algn="just">
                  <a:lnSpc>
                    <a:spcPct val="170000"/>
                  </a:lnSpc>
                  <a:buNone/>
                </a:pPr>
                <a:r>
                  <a:rPr lang="en-US" sz="2800" b="0" dirty="0">
                    <a:latin typeface="Arial"/>
                    <a:cs typeface="Arial"/>
                  </a:rPr>
                  <a:t>	</a:t>
                </a:r>
                <a:r>
                  <a:rPr lang="en-US" sz="4300" dirty="0" err="1">
                    <a:solidFill>
                      <a:prstClr val="black"/>
                    </a:solidFill>
                    <a:latin typeface="Arial" panose="020B0604020202020204" pitchFamily="34" charset="0"/>
                    <a:cs typeface="Arial" panose="020B0604020202020204" pitchFamily="34" charset="0"/>
                  </a:rPr>
                  <a:t>Ao</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comparar</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resultados</a:t>
                </a:r>
                <a:r>
                  <a:rPr lang="en-US" sz="4300" dirty="0">
                    <a:solidFill>
                      <a:prstClr val="black"/>
                    </a:solidFill>
                    <a:latin typeface="Arial" panose="020B0604020202020204" pitchFamily="34" charset="0"/>
                    <a:cs typeface="Arial" panose="020B0604020202020204" pitchFamily="34" charset="0"/>
                  </a:rPr>
                  <a:t> do </a:t>
                </a:r>
                <a:r>
                  <a:rPr lang="en-US" sz="4300" dirty="0" err="1">
                    <a:solidFill>
                      <a:prstClr val="black"/>
                    </a:solidFill>
                    <a:latin typeface="Arial" panose="020B0604020202020204" pitchFamily="34" charset="0"/>
                    <a:cs typeface="Arial" panose="020B0604020202020204" pitchFamily="34" charset="0"/>
                  </a:rPr>
                  <a:t>nosso</a:t>
                </a:r>
                <a:r>
                  <a:rPr lang="en-US" sz="4300" dirty="0">
                    <a:solidFill>
                      <a:prstClr val="black"/>
                    </a:solidFill>
                    <a:latin typeface="Arial" panose="020B0604020202020204" pitchFamily="34" charset="0"/>
                    <a:cs typeface="Arial" panose="020B0604020202020204" pitchFamily="34" charset="0"/>
                  </a:rPr>
                  <a:t> software com um software </a:t>
                </a:r>
                <a:r>
                  <a:rPr lang="en-US" sz="4300" dirty="0" err="1">
                    <a:solidFill>
                      <a:prstClr val="black"/>
                    </a:solidFill>
                    <a:latin typeface="Arial" panose="020B0604020202020204" pitchFamily="34" charset="0"/>
                    <a:cs typeface="Arial" panose="020B0604020202020204" pitchFamily="34" charset="0"/>
                  </a:rPr>
                  <a:t>já</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conhecido</a:t>
                </a:r>
                <a:r>
                  <a:rPr lang="en-US" sz="4300" dirty="0">
                    <a:solidFill>
                      <a:prstClr val="black"/>
                    </a:solidFill>
                    <a:latin typeface="Arial" panose="020B0604020202020204" pitchFamily="34" charset="0"/>
                    <a:cs typeface="Arial" panose="020B0604020202020204" pitchFamily="34" charset="0"/>
                  </a:rPr>
                  <a:t> (LISA), </a:t>
                </a:r>
                <a:r>
                  <a:rPr lang="en-US" sz="4300" dirty="0" err="1">
                    <a:solidFill>
                      <a:prstClr val="black"/>
                    </a:solidFill>
                    <a:latin typeface="Arial" panose="020B0604020202020204" pitchFamily="34" charset="0"/>
                    <a:cs typeface="Arial" panose="020B0604020202020204" pitchFamily="34" charset="0"/>
                  </a:rPr>
                  <a:t>podemos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perceber</a:t>
                </a:r>
                <a:r>
                  <a:rPr lang="en-US" sz="4300" dirty="0">
                    <a:solidFill>
                      <a:prstClr val="black"/>
                    </a:solidFill>
                    <a:latin typeface="Arial" panose="020B0604020202020204" pitchFamily="34" charset="0"/>
                    <a:cs typeface="Arial" panose="020B0604020202020204" pitchFamily="34" charset="0"/>
                  </a:rPr>
                  <a:t> que </a:t>
                </a:r>
                <a:r>
                  <a:rPr lang="en-US" sz="4300" dirty="0" err="1">
                    <a:solidFill>
                      <a:prstClr val="black"/>
                    </a:solidFill>
                    <a:latin typeface="Arial" panose="020B0604020202020204" pitchFamily="34" charset="0"/>
                    <a:cs typeface="Arial" panose="020B0604020202020204" pitchFamily="34" charset="0"/>
                  </a:rPr>
                  <a:t>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resultados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obtidos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diferenciam</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muito</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pouco</a:t>
                </a:r>
                <a:r>
                  <a:rPr lang="en-US" sz="4300" dirty="0">
                    <a:solidFill>
                      <a:prstClr val="black"/>
                    </a:solidFill>
                    <a:latin typeface="Arial" panose="020B0604020202020204" pitchFamily="34" charset="0"/>
                    <a:cs typeface="Arial" panose="020B0604020202020204" pitchFamily="34" charset="0"/>
                  </a:rPr>
                  <a:t> dos </a:t>
                </a:r>
                <a:r>
                  <a:rPr lang="en-US" sz="4300" dirty="0" err="1">
                    <a:solidFill>
                      <a:prstClr val="black"/>
                    </a:solidFill>
                    <a:latin typeface="Arial" panose="020B0604020202020204" pitchFamily="34" charset="0"/>
                    <a:cs typeface="Arial" panose="020B0604020202020204" pitchFamily="34" charset="0"/>
                  </a:rPr>
                  <a:t>resultados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esperados</a:t>
                </a:r>
                <a:r>
                  <a:rPr lang="en-US" sz="4300" dirty="0">
                    <a:solidFill>
                      <a:prstClr val="black"/>
                    </a:solidFill>
                    <a:latin typeface="Arial" panose="020B0604020202020204" pitchFamily="34" charset="0"/>
                    <a:cs typeface="Arial" panose="020B0604020202020204" pitchFamily="34" charset="0"/>
                  </a:rPr>
                  <a:t> - </a:t>
                </a:r>
                <a:r>
                  <a:rPr lang="en-US" sz="4300" dirty="0" err="1">
                    <a:solidFill>
                      <a:prstClr val="black"/>
                    </a:solidFill>
                    <a:latin typeface="Arial" panose="020B0604020202020204" pitchFamily="34" charset="0"/>
                    <a:cs typeface="Arial" panose="020B0604020202020204" pitchFamily="34" charset="0"/>
                  </a:rPr>
                  <a:t>aqueles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obtidos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pelo</a:t>
                </a:r>
                <a:r>
                  <a:rPr lang="en-US" sz="4300" dirty="0">
                    <a:solidFill>
                      <a:prstClr val="black"/>
                    </a:solidFill>
                    <a:latin typeface="Arial" panose="020B0604020202020204" pitchFamily="34" charset="0"/>
                    <a:cs typeface="Arial" panose="020B0604020202020204" pitchFamily="34" charset="0"/>
                  </a:rPr>
                  <a:t> LISA. A </a:t>
                </a:r>
                <a:r>
                  <a:rPr lang="en-US" sz="4300" dirty="0" err="1">
                    <a:solidFill>
                      <a:prstClr val="black"/>
                    </a:solidFill>
                    <a:latin typeface="Arial" panose="020B0604020202020204" pitchFamily="34" charset="0"/>
                    <a:cs typeface="Arial" panose="020B0604020202020204" pitchFamily="34" charset="0"/>
                  </a:rPr>
                  <a:t>pequena</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diferença</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normalmente</a:t>
                </a:r>
                <a:r>
                  <a:rPr lang="en-US" sz="4300" dirty="0">
                    <a:solidFill>
                      <a:prstClr val="black"/>
                    </a:solidFill>
                    <a:latin typeface="Arial" panose="020B0604020202020204" pitchFamily="34" charset="0"/>
                    <a:cs typeface="Arial" panose="020B0604020202020204" pitchFamily="34" charset="0"/>
                  </a:rPr>
                  <a:t> se </a:t>
                </a:r>
                <a:r>
                  <a:rPr lang="en-US" sz="4300" dirty="0" err="1">
                    <a:solidFill>
                      <a:prstClr val="black"/>
                    </a:solidFill>
                    <a:latin typeface="Arial" panose="020B0604020202020204" pitchFamily="34" charset="0"/>
                    <a:cs typeface="Arial" panose="020B0604020202020204" pitchFamily="34" charset="0"/>
                  </a:rPr>
                  <a:t>apresenta</a:t>
                </a:r>
                <a:r>
                  <a:rPr lang="en-US" sz="4300" dirty="0">
                    <a:solidFill>
                      <a:prstClr val="black"/>
                    </a:solidFill>
                    <a:latin typeface="Arial" panose="020B0604020202020204" pitchFamily="34" charset="0"/>
                    <a:cs typeface="Arial" panose="020B0604020202020204" pitchFamily="34" charset="0"/>
                  </a:rPr>
                  <a:t> dado </a:t>
                </a:r>
                <a:r>
                  <a:rPr lang="en-US" sz="4300" dirty="0" err="1">
                    <a:solidFill>
                      <a:prstClr val="black"/>
                    </a:solidFill>
                    <a:latin typeface="Arial" panose="020B0604020202020204" pitchFamily="34" charset="0"/>
                    <a:cs typeface="Arial" panose="020B0604020202020204" pitchFamily="34" charset="0"/>
                  </a:rPr>
                  <a:t>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métodos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diferentes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utilizados</a:t>
                </a:r>
                <a:r>
                  <a:rPr lang="en-US" sz="4300" dirty="0">
                    <a:solidFill>
                      <a:prstClr val="black"/>
                    </a:solidFill>
                    <a:latin typeface="Arial" panose="020B0604020202020204" pitchFamily="34" charset="0"/>
                    <a:cs typeface="Arial" panose="020B0604020202020204" pitchFamily="34" charset="0"/>
                  </a:rPr>
                  <a:t> para </a:t>
                </a:r>
                <a:r>
                  <a:rPr lang="en-US" sz="4300" dirty="0" err="1">
                    <a:solidFill>
                      <a:prstClr val="black"/>
                    </a:solidFill>
                    <a:latin typeface="Arial" panose="020B0604020202020204" pitchFamily="34" charset="0"/>
                    <a:cs typeface="Arial" panose="020B0604020202020204" pitchFamily="34" charset="0"/>
                  </a:rPr>
                  <a:t>calcular</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por</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exemplo</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os</a:t>
                </a:r>
                <a:r>
                  <a:rPr lang="en-US" sz="4300" dirty="0">
                    <a:solidFill>
                      <a:prstClr val="black"/>
                    </a:solidFill>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deslocamentos</a:t>
                </a:r>
                <a:r>
                  <a:rPr lang="en-US" sz="4300" dirty="0">
                    <a:solidFill>
                      <a:prstClr val="black"/>
                    </a:solidFill>
                    <a:latin typeface="Arial" panose="020B0604020202020204" pitchFamily="34" charset="0"/>
                    <a:cs typeface="Arial" panose="020B0604020202020204" pitchFamily="34" charset="0"/>
                  </a:rPr>
                  <a:t>, entre </a:t>
                </a:r>
                <a:r>
                  <a:rPr lang="en-US" sz="4300" dirty="0" err="1">
                    <a:solidFill>
                      <a:prstClr val="black"/>
                    </a:solidFill>
                    <a:latin typeface="Arial" panose="020B0604020202020204" pitchFamily="34" charset="0"/>
                    <a:cs typeface="Arial" panose="020B0604020202020204" pitchFamily="34" charset="0"/>
                  </a:rPr>
                  <a:t>nosso</a:t>
                </a:r>
                <a:r>
                  <a:rPr lang="en-US" sz="4300" dirty="0">
                    <a:solidFill>
                      <a:prstClr val="black"/>
                    </a:solidFill>
                    <a:latin typeface="Arial" panose="020B0604020202020204" pitchFamily="34" charset="0"/>
                    <a:cs typeface="Arial" panose="020B0604020202020204" pitchFamily="34" charset="0"/>
                  </a:rPr>
                  <a:t> software e o LISA.</a:t>
                </a:r>
              </a:p>
              <a:p>
                <a:pPr marL="0" indent="0" algn="just">
                  <a:lnSpc>
                    <a:spcPct val="170000"/>
                  </a:lnSpc>
                  <a:buNone/>
                </a:pP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Alguns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aprimoramentos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possíveis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para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melhorar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nosso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código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seriam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melhorar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detalhes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implementação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aumentar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as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informações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saída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como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por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exemplo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maneira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que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estrutura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ficaria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após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sofrer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com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deformação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calculada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Ademais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respeito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implementação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poderíamos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melhorar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dinamicidade</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permitindo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definição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pelo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usuário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mais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parâmetros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como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graus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liberdade</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Sobre</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as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informações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saída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seria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possível</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detalhar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quais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deslocamentos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associados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quais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nós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as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tensões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associadas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quais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elementos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entre outros – o que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verdade</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foi</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feito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no terminal do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programa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mas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foi</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implementado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no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arquivo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saída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o que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custaria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quase</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nenhum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processamento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mais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ajudaria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visualizar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melhor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resultados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obtidos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Por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fim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um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ponto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importante</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é que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nosso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software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apenas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trabalha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em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2D,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além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também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não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considerarmos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flexão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já</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que a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modelagem</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foi</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feita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US" sz="4300" dirty="0" err="1">
                    <a:solidFill>
                      <a:prstClr val="black"/>
                    </a:solidFill>
                    <a:latin typeface="Arial" panose="020B0604020202020204" pitchFamily="34" charset="0"/>
                    <a:cs typeface="Arial" panose="020B0604020202020204" pitchFamily="34" charset="0"/>
                  </a:rPr>
                  <a:t>considerando</a:t>
                </a:r>
                <a:r>
                  <a:rPr lang="en-US" sz="4300" dirty="0">
                    <a:solidFill>
                      <a:prstClr val="black"/>
                    </a:solidFill>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uma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treliça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formada</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por</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elementos</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do </a:t>
                </a:r>
                <a:r>
                  <a:rPr kumimoji="0" lang="en-US" sz="4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tipo</a:t>
                </a:r>
                <a:r>
                  <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barra.</a:t>
                </a:r>
              </a:p>
              <a:p>
                <a:pPr marL="0" indent="0" algn="just">
                  <a:lnSpc>
                    <a:spcPct val="170000"/>
                  </a:lnSpc>
                  <a:buNone/>
                </a:pPr>
                <a:endParaRPr kumimoji="0" lang="en-US" sz="4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indent="0" algn="just">
                  <a:lnSpc>
                    <a:spcPct val="120000"/>
                  </a:lnSpc>
                  <a:buNone/>
                </a:pPr>
                <a:endParaRPr lang="en-US" sz="2800" b="0" dirty="0">
                  <a:solidFill>
                    <a:srgbClr val="C00000"/>
                  </a:solidFill>
                  <a:latin typeface="Arial"/>
                  <a:cs typeface="Arial"/>
                </a:endParaRPr>
              </a:p>
              <a:p>
                <a:pPr marL="0" indent="0" algn="just">
                  <a:lnSpc>
                    <a:spcPct val="120000"/>
                  </a:lnSpc>
                  <a:buNone/>
                </a:pPr>
                <a:r>
                  <a:rPr lang="en-US" sz="4400" b="1" dirty="0">
                    <a:solidFill>
                      <a:srgbClr val="C00000"/>
                    </a:solidFill>
                    <a:latin typeface="Arial"/>
                    <a:cs typeface="Arial"/>
                  </a:rPr>
                  <a:t>REFERÊNCIAS BIBLIOGRÁFICAS</a:t>
                </a:r>
              </a:p>
              <a:p>
                <a:pPr marL="0" indent="0" algn="just">
                  <a:lnSpc>
                    <a:spcPct val="120000"/>
                  </a:lnSpc>
                  <a:buNone/>
                </a:pPr>
                <a:endParaRPr lang="en-US" sz="3200" b="1" dirty="0">
                  <a:solidFill>
                    <a:srgbClr val="C00000"/>
                  </a:solidFill>
                  <a:latin typeface="Arial"/>
                  <a:cs typeface="Arial"/>
                </a:endParaRPr>
              </a:p>
              <a:p>
                <a:pPr marL="0" indent="0" algn="just">
                  <a:lnSpc>
                    <a:spcPct val="120000"/>
                  </a:lnSpc>
                  <a:buNone/>
                </a:pPr>
                <a:r>
                  <a:rPr lang="en-US" sz="4400" b="0" dirty="0">
                    <a:latin typeface="Arial" panose="020B0604020202020204" pitchFamily="34" charset="0"/>
                    <a:cs typeface="Arial" panose="020B0604020202020204" pitchFamily="34" charset="0"/>
                  </a:rPr>
                  <a:t>[1]		</a:t>
                </a:r>
                <a:r>
                  <a:rPr lang="en-US" sz="4400" b="0" dirty="0" err="1">
                    <a:latin typeface="Arial" panose="020B0604020202020204" pitchFamily="34" charset="0"/>
                    <a:cs typeface="Arial" panose="020B0604020202020204" pitchFamily="34" charset="0"/>
                  </a:rPr>
                  <a:t>Capítulo</a:t>
                </a:r>
                <a:r>
                  <a:rPr lang="en-US" sz="4400" b="0" dirty="0">
                    <a:latin typeface="Arial" panose="020B0604020202020204" pitchFamily="34" charset="0"/>
                    <a:cs typeface="Arial" panose="020B0604020202020204" pitchFamily="34" charset="0"/>
                  </a:rPr>
                  <a:t> 6 – </a:t>
                </a:r>
                <a:r>
                  <a:rPr lang="en-US" sz="4400" b="0" dirty="0" err="1">
                    <a:latin typeface="Arial" panose="020B0604020202020204" pitchFamily="34" charset="0"/>
                    <a:cs typeface="Arial" panose="020B0604020202020204" pitchFamily="34" charset="0"/>
                  </a:rPr>
                  <a:t>Treliças</a:t>
                </a:r>
                <a:r>
                  <a:rPr lang="en-US" sz="4400" b="0" dirty="0">
                    <a:latin typeface="Arial" panose="020B0604020202020204" pitchFamily="34" charset="0"/>
                    <a:cs typeface="Arial" panose="020B0604020202020204" pitchFamily="34" charset="0"/>
                  </a:rPr>
                  <a:t> – </a:t>
                </a:r>
                <a:r>
                  <a:rPr lang="en-US" sz="4400" b="0" dirty="0" err="1">
                    <a:latin typeface="Arial" panose="020B0604020202020204" pitchFamily="34" charset="0"/>
                    <a:cs typeface="Arial" panose="020B0604020202020204" pitchFamily="34" charset="0"/>
                  </a:rPr>
                  <a:t>Acessado</a:t>
                </a:r>
                <a:r>
                  <a:rPr lang="en-US" sz="4400" b="0" dirty="0">
                    <a:latin typeface="Arial" panose="020B0604020202020204" pitchFamily="34" charset="0"/>
                    <a:cs typeface="Arial" panose="020B0604020202020204" pitchFamily="34" charset="0"/>
                  </a:rPr>
                  <a:t> </a:t>
                </a:r>
                <a:r>
                  <a:rPr lang="en-US" sz="4400" b="0" dirty="0" err="1">
                    <a:latin typeface="Arial" panose="020B0604020202020204" pitchFamily="34" charset="0"/>
                    <a:cs typeface="Arial" panose="020B0604020202020204" pitchFamily="34" charset="0"/>
                  </a:rPr>
                  <a:t>em</a:t>
                </a:r>
                <a:r>
                  <a:rPr lang="en-US" sz="4400" b="0" dirty="0">
                    <a:latin typeface="Arial" panose="020B0604020202020204" pitchFamily="34" charset="0"/>
                    <a:cs typeface="Arial" panose="020B0604020202020204" pitchFamily="34" charset="0"/>
                  </a:rPr>
                  <a:t>: 04/06/2022 </a:t>
                </a:r>
                <a:r>
                  <a:rPr lang="en-US" sz="4400" b="0" dirty="0" err="1">
                    <a:latin typeface="Arial" panose="020B0604020202020204" pitchFamily="34" charset="0"/>
                    <a:cs typeface="Arial" panose="020B0604020202020204" pitchFamily="34" charset="0"/>
                  </a:rPr>
                  <a:t>às</a:t>
                </a:r>
                <a:r>
                  <a:rPr lang="en-US" sz="4400" b="0" dirty="0">
                    <a:latin typeface="Arial" panose="020B0604020202020204" pitchFamily="34" charset="0"/>
                    <a:cs typeface="Arial" panose="020B0604020202020204" pitchFamily="34" charset="0"/>
                  </a:rPr>
                  <a:t> 21:02. </a:t>
                </a:r>
                <a:r>
                  <a:rPr lang="en-US" sz="4400" b="0" dirty="0" err="1">
                    <a:latin typeface="Arial" panose="020B0604020202020204" pitchFamily="34" charset="0"/>
                    <a:cs typeface="Arial" panose="020B0604020202020204" pitchFamily="34" charset="0"/>
                  </a:rPr>
                  <a:t>Acesso</a:t>
                </a:r>
                <a:r>
                  <a:rPr lang="en-US" sz="4400" b="0" dirty="0">
                    <a:latin typeface="Arial" panose="020B0604020202020204" pitchFamily="34" charset="0"/>
                    <a:cs typeface="Arial" panose="020B0604020202020204" pitchFamily="34" charset="0"/>
                  </a:rPr>
                  <a:t> </a:t>
                </a:r>
                <a:r>
                  <a:rPr lang="en-US" sz="4400" b="0" dirty="0" err="1">
                    <a:latin typeface="Arial" panose="020B0604020202020204" pitchFamily="34" charset="0"/>
                    <a:cs typeface="Arial" panose="020B0604020202020204" pitchFamily="34" charset="0"/>
                  </a:rPr>
                  <a:t>disponível</a:t>
                </a:r>
                <a:r>
                  <a:rPr lang="en-US" sz="4400" b="0" dirty="0">
                    <a:latin typeface="Arial" panose="020B0604020202020204" pitchFamily="34" charset="0"/>
                    <a:cs typeface="Arial" panose="020B0604020202020204" pitchFamily="34" charset="0"/>
                  </a:rPr>
                  <a:t> </a:t>
                </a:r>
                <a:r>
                  <a:rPr lang="en-US" sz="4400" b="0" dirty="0" err="1">
                    <a:latin typeface="Arial" panose="020B0604020202020204" pitchFamily="34" charset="0"/>
                    <a:cs typeface="Arial" panose="020B0604020202020204" pitchFamily="34" charset="0"/>
                  </a:rPr>
                  <a:t>em</a:t>
                </a:r>
                <a:r>
                  <a:rPr lang="en-US" sz="4400" b="0" dirty="0">
                    <a:latin typeface="Arial" panose="020B0604020202020204" pitchFamily="34" charset="0"/>
                    <a:cs typeface="Arial" panose="020B0604020202020204" pitchFamily="34" charset="0"/>
                  </a:rPr>
                  <a:t>: &lt;</a:t>
                </a:r>
                <a:r>
                  <a:rPr lang="en-US" sz="4400" b="0" dirty="0">
                    <a:latin typeface="Arial" panose="020B0604020202020204" pitchFamily="34" charset="0"/>
                    <a:cs typeface="Arial" panose="020B0604020202020204" pitchFamily="34" charset="0"/>
                    <a:hlinkClick r:id="rId4"/>
                  </a:rPr>
                  <a:t>CAP 6</a:t>
                </a:r>
                <a:r>
                  <a:rPr lang="en-US" sz="4400" b="0" dirty="0">
                    <a:latin typeface="Arial" panose="020B0604020202020204" pitchFamily="34" charset="0"/>
                    <a:cs typeface="Arial" panose="020B0604020202020204" pitchFamily="34" charset="0"/>
                  </a:rPr>
                  <a:t>&gt;</a:t>
                </a:r>
              </a:p>
              <a:p>
                <a:pPr marL="0" indent="0" algn="just">
                  <a:lnSpc>
                    <a:spcPct val="120000"/>
                  </a:lnSpc>
                  <a:buNone/>
                </a:pPr>
                <a:endParaRPr lang="en-US" sz="4400" b="0" dirty="0">
                  <a:latin typeface="Arial" panose="020B0604020202020204" pitchFamily="34" charset="0"/>
                  <a:cs typeface="Arial" panose="020B0604020202020204" pitchFamily="34" charset="0"/>
                </a:endParaRPr>
              </a:p>
              <a:p>
                <a:pPr marL="0" indent="0">
                  <a:lnSpc>
                    <a:spcPct val="107000"/>
                  </a:lnSpc>
                  <a:spcAft>
                    <a:spcPts val="800"/>
                  </a:spcAft>
                  <a:buNone/>
                </a:pPr>
                <a:r>
                  <a:rPr lang="en-US" sz="4400" b="0" dirty="0">
                    <a:latin typeface="Arial" panose="020B0604020202020204" pitchFamily="34" charset="0"/>
                    <a:cs typeface="Arial" panose="020B0604020202020204" pitchFamily="34" charset="0"/>
                  </a:rPr>
                  <a:t>[2]		</a:t>
                </a:r>
                <a:r>
                  <a:rPr lang="pt-BR" sz="4400" dirty="0">
                    <a:effectLst/>
                    <a:latin typeface="Arial" panose="020B0604020202020204" pitchFamily="34" charset="0"/>
                    <a:ea typeface="Calibri" panose="020F0502020204030204" pitchFamily="34" charset="0"/>
                    <a:cs typeface="Arial" panose="020B0604020202020204" pitchFamily="34" charset="0"/>
                  </a:rPr>
                  <a:t> Filho, A. A.  (2009). Elementos Finitos - A Base da Tecnologia CAE,  6th </a:t>
                </a:r>
                <a:r>
                  <a:rPr lang="pt-BR" sz="4400" dirty="0" err="1">
                    <a:effectLst/>
                    <a:latin typeface="Arial" panose="020B0604020202020204" pitchFamily="34" charset="0"/>
                    <a:ea typeface="Calibri" panose="020F0502020204030204" pitchFamily="34" charset="0"/>
                    <a:cs typeface="Arial" panose="020B0604020202020204" pitchFamily="34" charset="0"/>
                  </a:rPr>
                  <a:t>Edition</a:t>
                </a:r>
                <a:r>
                  <a:rPr lang="pt-BR" sz="4400" dirty="0">
                    <a:effectLst/>
                    <a:latin typeface="Arial" panose="020B0604020202020204" pitchFamily="34" charset="0"/>
                    <a:ea typeface="Calibri" panose="020F0502020204030204" pitchFamily="34" charset="0"/>
                    <a:cs typeface="Arial" panose="020B0604020202020204" pitchFamily="34" charset="0"/>
                  </a:rPr>
                  <a:t>. [[</a:t>
                </a:r>
                <a:r>
                  <a:rPr lang="pt-BR" sz="4400" dirty="0" err="1">
                    <a:effectLst/>
                    <a:latin typeface="Arial" panose="020B0604020202020204" pitchFamily="34" charset="0"/>
                    <a:ea typeface="Calibri" panose="020F0502020204030204" pitchFamily="34" charset="0"/>
                    <a:cs typeface="Arial" panose="020B0604020202020204" pitchFamily="34" charset="0"/>
                  </a:rPr>
                  <a:t>VitalSource</a:t>
                </a:r>
                <a:r>
                  <a:rPr lang="pt-BR" sz="4400" dirty="0">
                    <a:effectLst/>
                    <a:latin typeface="Arial" panose="020B0604020202020204" pitchFamily="34" charset="0"/>
                    <a:ea typeface="Calibri" panose="020F0502020204030204" pitchFamily="34" charset="0"/>
                    <a:cs typeface="Arial" panose="020B0604020202020204" pitchFamily="34" charset="0"/>
                  </a:rPr>
                  <a:t> Bookshelf </a:t>
                </a:r>
                <a:r>
                  <a:rPr lang="pt-BR" sz="4400" dirty="0" err="1">
                    <a:effectLst/>
                    <a:latin typeface="Arial" panose="020B0604020202020204" pitchFamily="34" charset="0"/>
                    <a:ea typeface="Calibri" panose="020F0502020204030204" pitchFamily="34" charset="0"/>
                    <a:cs typeface="Arial" panose="020B0604020202020204" pitchFamily="34" charset="0"/>
                  </a:rPr>
                  <a:t>version</a:t>
                </a:r>
                <a:r>
                  <a:rPr lang="pt-BR" sz="4400" dirty="0">
                    <a:effectLst/>
                    <a:latin typeface="Arial" panose="020B0604020202020204" pitchFamily="34" charset="0"/>
                    <a:ea typeface="Calibri" panose="020F0502020204030204" pitchFamily="34" charset="0"/>
                    <a:cs typeface="Arial" panose="020B0604020202020204" pitchFamily="34" charset="0"/>
                  </a:rPr>
                  <a:t>]].  </a:t>
                </a:r>
                <a:r>
                  <a:rPr lang="pt-BR" sz="4400" dirty="0" err="1">
                    <a:effectLst/>
                    <a:latin typeface="Arial" panose="020B0604020202020204" pitchFamily="34" charset="0"/>
                    <a:ea typeface="Calibri" panose="020F0502020204030204" pitchFamily="34" charset="0"/>
                    <a:cs typeface="Arial" panose="020B0604020202020204" pitchFamily="34" charset="0"/>
                  </a:rPr>
                  <a:t>Retrieved</a:t>
                </a:r>
                <a:r>
                  <a:rPr lang="pt-BR" sz="4400" dirty="0">
                    <a:effectLst/>
                    <a:latin typeface="Arial" panose="020B0604020202020204" pitchFamily="34" charset="0"/>
                    <a:ea typeface="Calibri" panose="020F0502020204030204" pitchFamily="34" charset="0"/>
                    <a:cs typeface="Arial" panose="020B0604020202020204" pitchFamily="34" charset="0"/>
                  </a:rPr>
                  <a:t> </a:t>
                </a:r>
                <a:r>
                  <a:rPr lang="pt-BR" sz="4400" dirty="0" err="1">
                    <a:effectLst/>
                    <a:latin typeface="Arial" panose="020B0604020202020204" pitchFamily="34" charset="0"/>
                    <a:ea typeface="Calibri" panose="020F0502020204030204" pitchFamily="34" charset="0"/>
                    <a:cs typeface="Arial" panose="020B0604020202020204" pitchFamily="34" charset="0"/>
                  </a:rPr>
                  <a:t>from</a:t>
                </a:r>
                <a:r>
                  <a:rPr lang="pt-BR" sz="4400" dirty="0">
                    <a:effectLst/>
                    <a:latin typeface="Arial" panose="020B0604020202020204" pitchFamily="34" charset="0"/>
                    <a:ea typeface="Calibri" panose="020F0502020204030204" pitchFamily="34" charset="0"/>
                    <a:cs typeface="Arial" panose="020B0604020202020204" pitchFamily="34" charset="0"/>
                  </a:rPr>
                  <a:t> vbk://9788536519708</a:t>
                </a:r>
              </a:p>
              <a:p>
                <a:pPr marL="0" indent="0" algn="just">
                  <a:lnSpc>
                    <a:spcPct val="120000"/>
                  </a:lnSpc>
                  <a:buNone/>
                </a:pPr>
                <a:r>
                  <a:rPr lang="en-US" sz="4400" b="0" dirty="0">
                    <a:latin typeface="Arial" panose="020B0604020202020204" pitchFamily="34" charset="0"/>
                    <a:cs typeface="Arial" panose="020B0604020202020204" pitchFamily="34" charset="0"/>
                  </a:rPr>
                  <a:t>[3]		</a:t>
                </a:r>
                <a:r>
                  <a:rPr lang="pt-BR" sz="4400" dirty="0">
                    <a:effectLst/>
                    <a:latin typeface="Arial" panose="020B0604020202020204" pitchFamily="34" charset="0"/>
                    <a:ea typeface="Calibri" panose="020F0502020204030204" pitchFamily="34" charset="0"/>
                    <a:cs typeface="Arial" panose="020B0604020202020204" pitchFamily="34" charset="0"/>
                  </a:rPr>
                  <a:t> SANTOS, Caio F. R. Aula 24: Sistemas de coordenadas local e global. Acessado em: 03/06/2022 às 10:47. Acesso disponível em &lt; </a:t>
                </a:r>
                <a:r>
                  <a:rPr lang="pt-BR" sz="4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5"/>
                  </a:rPr>
                  <a:t>aula-24-sistemas-de-coordenadas-local-e-global</a:t>
                </a:r>
                <a:r>
                  <a:rPr lang="pt-BR" sz="4400" dirty="0">
                    <a:effectLst/>
                    <a:latin typeface="Arial" panose="020B0604020202020204" pitchFamily="34" charset="0"/>
                    <a:ea typeface="Calibri" panose="020F0502020204030204" pitchFamily="34" charset="0"/>
                    <a:cs typeface="Arial" panose="020B0604020202020204" pitchFamily="34" charset="0"/>
                  </a:rPr>
                  <a:t>&gt;</a:t>
                </a:r>
              </a:p>
              <a:p>
                <a:pPr marL="0" indent="0" algn="just">
                  <a:lnSpc>
                    <a:spcPct val="120000"/>
                  </a:lnSpc>
                  <a:buNone/>
                </a:pPr>
                <a:endParaRPr lang="en-US" sz="4400" b="0" dirty="0">
                  <a:latin typeface="Arial" panose="020B0604020202020204" pitchFamily="34" charset="0"/>
                  <a:cs typeface="Arial" panose="020B0604020202020204" pitchFamily="34" charset="0"/>
                </a:endParaRPr>
              </a:p>
              <a:p>
                <a:pPr marL="0" indent="0" algn="just">
                  <a:lnSpc>
                    <a:spcPct val="120000"/>
                  </a:lnSpc>
                  <a:buNone/>
                </a:pPr>
                <a:r>
                  <a:rPr lang="en-US" sz="4400" b="0" dirty="0">
                    <a:latin typeface="Arial" panose="020B0604020202020204" pitchFamily="34" charset="0"/>
                    <a:cs typeface="Arial" panose="020B0604020202020204" pitchFamily="34" charset="0"/>
                  </a:rPr>
                  <a:t>[4]		</a:t>
                </a:r>
                <a:r>
                  <a:rPr lang="en-US" sz="4400" dirty="0">
                    <a:latin typeface="Arial" panose="020B0604020202020204" pitchFamily="34" charset="0"/>
                    <a:cs typeface="Arial" panose="020B0604020202020204" pitchFamily="34" charset="0"/>
                  </a:rPr>
                  <a:t>SANTOS, </a:t>
                </a:r>
                <a:r>
                  <a:rPr lang="en-US" sz="4400" dirty="0" err="1">
                    <a:latin typeface="Arial" panose="020B0604020202020204" pitchFamily="34" charset="0"/>
                    <a:cs typeface="Arial" panose="020B0604020202020204" pitchFamily="34" charset="0"/>
                  </a:rPr>
                  <a:t>Caio</a:t>
                </a:r>
                <a:r>
                  <a:rPr lang="en-US" sz="4400" dirty="0">
                    <a:latin typeface="Arial" panose="020B0604020202020204" pitchFamily="34" charset="0"/>
                    <a:cs typeface="Arial" panose="020B0604020202020204" pitchFamily="34" charset="0"/>
                  </a:rPr>
                  <a:t> F. R. Aula 19: </a:t>
                </a:r>
                <a:r>
                  <a:rPr lang="en-US" sz="4400" dirty="0" err="1">
                    <a:latin typeface="Arial" panose="020B0604020202020204" pitchFamily="34" charset="0"/>
                    <a:cs typeface="Arial" panose="020B0604020202020204" pitchFamily="34" charset="0"/>
                  </a:rPr>
                  <a:t>Estruturas</a:t>
                </a:r>
                <a:r>
                  <a:rPr lang="en-US" sz="4400" dirty="0">
                    <a:latin typeface="Arial" panose="020B0604020202020204" pitchFamily="34" charset="0"/>
                    <a:cs typeface="Arial" panose="020B0604020202020204" pitchFamily="34" charset="0"/>
                  </a:rPr>
                  <a:t> – </a:t>
                </a:r>
                <a:r>
                  <a:rPr lang="en-US" sz="4400" dirty="0" err="1">
                    <a:latin typeface="Arial" panose="020B0604020202020204" pitchFamily="34" charset="0"/>
                    <a:cs typeface="Arial" panose="020B0604020202020204" pitchFamily="34" charset="0"/>
                  </a:rPr>
                  <a:t>Tensão</a:t>
                </a:r>
                <a:r>
                  <a:rPr lang="en-US" sz="4400" dirty="0">
                    <a:latin typeface="Arial" panose="020B0604020202020204" pitchFamily="34" charset="0"/>
                    <a:cs typeface="Arial" panose="020B0604020202020204" pitchFamily="34" charset="0"/>
                  </a:rPr>
                  <a:t> normal </a:t>
                </a:r>
                <a:r>
                  <a:rPr lang="en-US" sz="4400" dirty="0" err="1">
                    <a:latin typeface="Arial" panose="020B0604020202020204" pitchFamily="34" charset="0"/>
                    <a:cs typeface="Arial" panose="020B0604020202020204" pitchFamily="34" charset="0"/>
                  </a:rPr>
                  <a:t>em</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treliças</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planas</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Acessado</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em</a:t>
                </a:r>
                <a:r>
                  <a:rPr lang="en-US" sz="4400" dirty="0">
                    <a:latin typeface="Arial" panose="020B0604020202020204" pitchFamily="34" charset="0"/>
                    <a:cs typeface="Arial" panose="020B0604020202020204" pitchFamily="34" charset="0"/>
                  </a:rPr>
                  <a:t>: 03/06/2022 </a:t>
                </a:r>
                <a:r>
                  <a:rPr lang="en-US" sz="4400" dirty="0" err="1">
                    <a:latin typeface="Arial" panose="020B0604020202020204" pitchFamily="34" charset="0"/>
                    <a:cs typeface="Arial" panose="020B0604020202020204" pitchFamily="34" charset="0"/>
                  </a:rPr>
                  <a:t>às</a:t>
                </a:r>
                <a:r>
                  <a:rPr lang="en-US" sz="4400" dirty="0">
                    <a:latin typeface="Arial" panose="020B0604020202020204" pitchFamily="34" charset="0"/>
                    <a:cs typeface="Arial" panose="020B0604020202020204" pitchFamily="34" charset="0"/>
                  </a:rPr>
                  <a:t> 20:45. </a:t>
                </a:r>
                <a:r>
                  <a:rPr lang="en-US" sz="4400" dirty="0" err="1">
                    <a:latin typeface="Arial" panose="020B0604020202020204" pitchFamily="34" charset="0"/>
                    <a:cs typeface="Arial" panose="020B0604020202020204" pitchFamily="34" charset="0"/>
                  </a:rPr>
                  <a:t>Acesso</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disponível</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em</a:t>
                </a:r>
                <a:r>
                  <a:rPr lang="en-US" sz="4400" dirty="0">
                    <a:latin typeface="Arial" panose="020B0604020202020204" pitchFamily="34" charset="0"/>
                    <a:cs typeface="Arial" panose="020B0604020202020204" pitchFamily="34" charset="0"/>
                  </a:rPr>
                  <a:t> &lt;</a:t>
                </a:r>
                <a:r>
                  <a:rPr lang="en-US" sz="4400" dirty="0">
                    <a:latin typeface="Arial" panose="020B0604020202020204" pitchFamily="34" charset="0"/>
                    <a:cs typeface="Arial" panose="020B0604020202020204" pitchFamily="34" charset="0"/>
                    <a:hlinkClick r:id="rId6"/>
                  </a:rPr>
                  <a:t>aula-19</a:t>
                </a:r>
                <a:r>
                  <a:rPr lang="en-US" sz="4400" dirty="0">
                    <a:latin typeface="Arial" panose="020B0604020202020204" pitchFamily="34" charset="0"/>
                    <a:cs typeface="Arial" panose="020B0604020202020204" pitchFamily="34" charset="0"/>
                  </a:rPr>
                  <a:t>&gt;</a:t>
                </a:r>
              </a:p>
              <a:p>
                <a:pPr marL="0" indent="0" algn="just">
                  <a:lnSpc>
                    <a:spcPct val="120000"/>
                  </a:lnSpc>
                  <a:buNone/>
                </a:pPr>
                <a:endParaRPr lang="en-US" sz="4400" b="0" dirty="0">
                  <a:latin typeface="Arial" panose="020B0604020202020204" pitchFamily="34" charset="0"/>
                  <a:cs typeface="Arial" panose="020B0604020202020204" pitchFamily="34" charset="0"/>
                </a:endParaRPr>
              </a:p>
              <a:p>
                <a:pPr>
                  <a:lnSpc>
                    <a:spcPct val="120000"/>
                  </a:lnSpc>
                </a:pPr>
                <a:endParaRPr lang="en-US" sz="4400" dirty="0">
                  <a:latin typeface="Arial" panose="020B0604020202020204" pitchFamily="34" charset="0"/>
                  <a:cs typeface="Arial" panose="020B0604020202020204" pitchFamily="34" charset="0"/>
                </a:endParaRPr>
              </a:p>
              <a:p>
                <a:pPr marL="0" indent="0">
                  <a:buNone/>
                </a:pPr>
                <a:r>
                  <a:rPr lang="en-US" sz="4400" b="1" dirty="0">
                    <a:latin typeface="Arial" panose="020B0604020202020204" pitchFamily="34" charset="0"/>
                    <a:cs typeface="Arial" panose="020B0604020202020204" pitchFamily="34" charset="0"/>
                  </a:rPr>
                  <a:t>[5]		</a:t>
                </a:r>
                <a:r>
                  <a:rPr lang="en-US" sz="4400" dirty="0">
                    <a:latin typeface="Arial" panose="020B0604020202020204" pitchFamily="34" charset="0"/>
                    <a:cs typeface="Arial" panose="020B0604020202020204" pitchFamily="34" charset="0"/>
                  </a:rPr>
                  <a:t>LISA Finite Element Analysis – Tutorial and Reference Guide – </a:t>
                </a:r>
                <a:r>
                  <a:rPr lang="en-US" sz="4400" dirty="0" err="1">
                    <a:latin typeface="Arial" panose="020B0604020202020204" pitchFamily="34" charset="0"/>
                    <a:cs typeface="Arial" panose="020B0604020202020204" pitchFamily="34" charset="0"/>
                  </a:rPr>
                  <a:t>Acessado</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em</a:t>
                </a:r>
                <a:r>
                  <a:rPr lang="en-US" sz="4400" dirty="0">
                    <a:latin typeface="Arial" panose="020B0604020202020204" pitchFamily="34" charset="0"/>
                    <a:cs typeface="Arial" panose="020B0604020202020204" pitchFamily="34" charset="0"/>
                  </a:rPr>
                  <a:t>: 04/06/2022 </a:t>
                </a:r>
                <a:r>
                  <a:rPr lang="en-US" sz="4400" dirty="0" err="1">
                    <a:latin typeface="Arial" panose="020B0604020202020204" pitchFamily="34" charset="0"/>
                    <a:cs typeface="Arial" panose="020B0604020202020204" pitchFamily="34" charset="0"/>
                  </a:rPr>
                  <a:t>às</a:t>
                </a:r>
                <a:r>
                  <a:rPr lang="en-US" sz="4400" dirty="0">
                    <a:latin typeface="Arial" panose="020B0604020202020204" pitchFamily="34" charset="0"/>
                    <a:cs typeface="Arial" panose="020B0604020202020204" pitchFamily="34" charset="0"/>
                  </a:rPr>
                  <a:t> 20:53. </a:t>
                </a:r>
                <a:r>
                  <a:rPr lang="en-US" sz="4400" dirty="0" err="1">
                    <a:latin typeface="Arial" panose="020B0604020202020204" pitchFamily="34" charset="0"/>
                    <a:cs typeface="Arial" panose="020B0604020202020204" pitchFamily="34" charset="0"/>
                  </a:rPr>
                  <a:t>Acesso</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disponível</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em</a:t>
                </a:r>
                <a:r>
                  <a:rPr lang="en-US" sz="4400" dirty="0">
                    <a:latin typeface="Arial" panose="020B0604020202020204" pitchFamily="34" charset="0"/>
                    <a:cs typeface="Arial" panose="020B0604020202020204" pitchFamily="34" charset="0"/>
                  </a:rPr>
                  <a:t> &lt;</a:t>
                </a:r>
                <a:r>
                  <a:rPr lang="en-US" sz="4400" dirty="0">
                    <a:latin typeface="Arial" panose="020B0604020202020204" pitchFamily="34" charset="0"/>
                    <a:cs typeface="Arial" panose="020B0604020202020204" pitchFamily="34" charset="0"/>
                    <a:hlinkClick r:id="rId7"/>
                  </a:rPr>
                  <a:t>LISA</a:t>
                </a:r>
                <a:r>
                  <a:rPr lang="en-US" sz="4400" dirty="0">
                    <a:latin typeface="Arial" panose="020B0604020202020204" pitchFamily="34" charset="0"/>
                    <a:cs typeface="Arial" panose="020B0604020202020204" pitchFamily="34" charset="0"/>
                  </a:rPr>
                  <a:t>&gt;</a:t>
                </a:r>
              </a:p>
              <a:p>
                <a:pPr marL="0" indent="0">
                  <a:buNone/>
                </a:pPr>
                <a:endParaRPr lang="en-US" sz="4400" b="1" dirty="0">
                  <a:latin typeface="Arial" panose="020B0604020202020204" pitchFamily="34" charset="0"/>
                  <a:cs typeface="Arial" panose="020B0604020202020204" pitchFamily="34" charset="0"/>
                </a:endParaRPr>
              </a:p>
              <a:p>
                <a:pPr marL="0" indent="0">
                  <a:buNone/>
                </a:pPr>
                <a:endParaRPr lang="en-US" sz="4400" b="1" dirty="0">
                  <a:latin typeface="Arial" panose="020B0604020202020204" pitchFamily="34" charset="0"/>
                  <a:cs typeface="Arial" panose="020B0604020202020204" pitchFamily="34" charset="0"/>
                </a:endParaRPr>
              </a:p>
              <a:p>
                <a:pPr marL="0" indent="0">
                  <a:buNone/>
                </a:pPr>
                <a:r>
                  <a:rPr lang="en-US" sz="4400" b="1" dirty="0">
                    <a:latin typeface="Arial" panose="020B0604020202020204" pitchFamily="34" charset="0"/>
                    <a:cs typeface="Arial" panose="020B0604020202020204" pitchFamily="34" charset="0"/>
                  </a:rPr>
                  <a:t>[6]		</a:t>
                </a:r>
                <a:r>
                  <a:rPr lang="en-US" sz="4400" dirty="0">
                    <a:latin typeface="Arial" panose="020B0604020202020204" pitchFamily="34" charset="0"/>
                    <a:cs typeface="Arial" panose="020B0604020202020204" pitchFamily="34" charset="0"/>
                  </a:rPr>
                  <a:t>GitHub – APS 4 – C. C. Bernardo, R. D. Guilherme, F. M. Henrique, M. S. </a:t>
                </a:r>
                <a:r>
                  <a:rPr lang="en-US" sz="4400" dirty="0" err="1">
                    <a:latin typeface="Arial" panose="020B0604020202020204" pitchFamily="34" charset="0"/>
                    <a:cs typeface="Arial" panose="020B0604020202020204" pitchFamily="34" charset="0"/>
                  </a:rPr>
                  <a:t>Lívia</a:t>
                </a:r>
                <a:r>
                  <a:rPr lang="en-US" sz="4400" dirty="0">
                    <a:latin typeface="Arial" panose="020B0604020202020204" pitchFamily="34" charset="0"/>
                    <a:cs typeface="Arial" panose="020B0604020202020204" pitchFamily="34" charset="0"/>
                  </a:rPr>
                  <a:t> – </a:t>
                </a:r>
                <a:r>
                  <a:rPr lang="en-US" sz="4400" dirty="0" err="1">
                    <a:latin typeface="Arial" panose="020B0604020202020204" pitchFamily="34" charset="0"/>
                    <a:cs typeface="Arial" panose="020B0604020202020204" pitchFamily="34" charset="0"/>
                  </a:rPr>
                  <a:t>Acesso</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disponível</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em</a:t>
                </a:r>
                <a:r>
                  <a:rPr lang="en-US" sz="4400" dirty="0">
                    <a:latin typeface="Arial" panose="020B0604020202020204" pitchFamily="34" charset="0"/>
                    <a:cs typeface="Arial" panose="020B0604020202020204" pitchFamily="34" charset="0"/>
                  </a:rPr>
                  <a:t> &lt;</a:t>
                </a:r>
                <a:r>
                  <a:rPr lang="en-US" sz="4400" dirty="0">
                    <a:latin typeface="Arial" panose="020B0604020202020204" pitchFamily="34" charset="0"/>
                    <a:cs typeface="Arial" panose="020B0604020202020204" pitchFamily="34" charset="0"/>
                    <a:hlinkClick r:id="rId8"/>
                  </a:rPr>
                  <a:t>GitHub</a:t>
                </a:r>
                <a:r>
                  <a:rPr lang="en-US" sz="4400" dirty="0">
                    <a:latin typeface="Arial" panose="020B0604020202020204" pitchFamily="34" charset="0"/>
                    <a:cs typeface="Arial" panose="020B0604020202020204" pitchFamily="34" charset="0"/>
                  </a:rPr>
                  <a:t>&gt;</a:t>
                </a:r>
                <a:endParaRPr lang="en-US" sz="4400" b="1" dirty="0">
                  <a:latin typeface="Arial" panose="020B0604020202020204" pitchFamily="34" charset="0"/>
                  <a:cs typeface="Arial" panose="020B0604020202020204" pitchFamily="34" charset="0"/>
                </a:endParaRPr>
              </a:p>
            </p:txBody>
          </p:sp>
        </mc:Choice>
        <mc:Fallback>
          <p:sp>
            <p:nvSpPr>
              <p:cNvPr id="24" name="Content Placeholder 23"/>
              <p:cNvSpPr>
                <a:spLocks noGrp="1" noRot="1" noChangeAspect="1" noMove="1" noResize="1" noEditPoints="1" noAdjustHandles="1" noChangeArrowheads="1" noChangeShapeType="1" noTextEdit="1"/>
              </p:cNvSpPr>
              <p:nvPr>
                <p:ph sz="quarter" idx="4"/>
              </p:nvPr>
            </p:nvSpPr>
            <p:spPr>
              <a:xfrm>
                <a:off x="16461616" y="10277273"/>
                <a:ext cx="14323742" cy="32811822"/>
              </a:xfrm>
              <a:blipFill>
                <a:blip r:embed="rId9"/>
                <a:stretch>
                  <a:fillRect/>
                </a:stretch>
              </a:blipFill>
            </p:spPr>
            <p:txBody>
              <a:bodyPr/>
              <a:lstStyle/>
              <a:p>
                <a:r>
                  <a:rPr lang="pt-BR">
                    <a:noFill/>
                  </a:rPr>
                  <a:t> </a:t>
                </a:r>
              </a:p>
            </p:txBody>
          </p:sp>
        </mc:Fallback>
      </mc:AlternateContent>
      <p:pic>
        <p:nvPicPr>
          <p:cNvPr id="10" name="Imagem 9" descr="Fundo preto com letras brancas&#10;&#10;Descrição gerada automaticamente">
            <a:extLst>
              <a:ext uri="{FF2B5EF4-FFF2-40B4-BE49-F238E27FC236}">
                <a16:creationId xmlns:a16="http://schemas.microsoft.com/office/drawing/2014/main" id="{75A54881-2565-4229-8C97-3469D7AB1B49}"/>
              </a:ext>
            </a:extLst>
          </p:cNvPr>
          <p:cNvPicPr>
            <a:picLocks noChangeAspect="1"/>
          </p:cNvPicPr>
          <p:nvPr/>
        </p:nvPicPr>
        <p:blipFill>
          <a:blip r:embed="rId10"/>
          <a:stretch>
            <a:fillRect/>
          </a:stretch>
        </p:blipFill>
        <p:spPr>
          <a:xfrm>
            <a:off x="23590212" y="2337346"/>
            <a:ext cx="4888012" cy="1723286"/>
          </a:xfrm>
          <a:prstGeom prst="rect">
            <a:avLst/>
          </a:prstGeom>
        </p:spPr>
      </p:pic>
      <p:pic>
        <p:nvPicPr>
          <p:cNvPr id="3" name="Imagem 2">
            <a:extLst>
              <a:ext uri="{FF2B5EF4-FFF2-40B4-BE49-F238E27FC236}">
                <a16:creationId xmlns:a16="http://schemas.microsoft.com/office/drawing/2014/main" id="{BDA42A2A-1167-82AA-E799-04EB9B7404FC}"/>
              </a:ext>
            </a:extLst>
          </p:cNvPr>
          <p:cNvPicPr>
            <a:picLocks noChangeAspect="1"/>
          </p:cNvPicPr>
          <p:nvPr/>
        </p:nvPicPr>
        <p:blipFill>
          <a:blip r:embed="rId11"/>
          <a:stretch>
            <a:fillRect/>
          </a:stretch>
        </p:blipFill>
        <p:spPr>
          <a:xfrm>
            <a:off x="4201675" y="20250864"/>
            <a:ext cx="8243345" cy="5312377"/>
          </a:xfrm>
          <a:prstGeom prst="rect">
            <a:avLst/>
          </a:prstGeom>
        </p:spPr>
      </p:pic>
      <p:pic>
        <p:nvPicPr>
          <p:cNvPr id="6" name="Imagem 5" descr="Gráfico, Gráfico de linhas&#10;&#10;Descrição gerada automaticamente">
            <a:extLst>
              <a:ext uri="{FF2B5EF4-FFF2-40B4-BE49-F238E27FC236}">
                <a16:creationId xmlns:a16="http://schemas.microsoft.com/office/drawing/2014/main" id="{E35E87A0-E6EE-45F8-B08D-CFE854736CA6}"/>
              </a:ext>
            </a:extLst>
          </p:cNvPr>
          <p:cNvPicPr>
            <a:picLocks noChangeAspect="1"/>
          </p:cNvPicPr>
          <p:nvPr/>
        </p:nvPicPr>
        <p:blipFill>
          <a:blip r:embed="rId12"/>
          <a:stretch>
            <a:fillRect/>
          </a:stretch>
        </p:blipFill>
        <p:spPr>
          <a:xfrm>
            <a:off x="16537993" y="19294392"/>
            <a:ext cx="5155555" cy="3326984"/>
          </a:xfrm>
          <a:prstGeom prst="rect">
            <a:avLst/>
          </a:prstGeom>
        </p:spPr>
      </p:pic>
      <p:pic>
        <p:nvPicPr>
          <p:cNvPr id="11" name="Imagem 10">
            <a:extLst>
              <a:ext uri="{FF2B5EF4-FFF2-40B4-BE49-F238E27FC236}">
                <a16:creationId xmlns:a16="http://schemas.microsoft.com/office/drawing/2014/main" id="{F7A07D68-7006-6654-10BE-866BF9B8C14F}"/>
              </a:ext>
            </a:extLst>
          </p:cNvPr>
          <p:cNvPicPr>
            <a:picLocks noChangeAspect="1"/>
          </p:cNvPicPr>
          <p:nvPr/>
        </p:nvPicPr>
        <p:blipFill>
          <a:blip r:embed="rId13"/>
          <a:stretch>
            <a:fillRect/>
          </a:stretch>
        </p:blipFill>
        <p:spPr>
          <a:xfrm>
            <a:off x="22216764" y="19560290"/>
            <a:ext cx="2019300" cy="2733675"/>
          </a:xfrm>
          <a:prstGeom prst="rect">
            <a:avLst/>
          </a:prstGeom>
        </p:spPr>
      </p:pic>
      <p:pic>
        <p:nvPicPr>
          <p:cNvPr id="18" name="Imagem 17" descr="Gráfico, Gráfico de linhas&#10;&#10;Descrição gerada automaticamente">
            <a:extLst>
              <a:ext uri="{FF2B5EF4-FFF2-40B4-BE49-F238E27FC236}">
                <a16:creationId xmlns:a16="http://schemas.microsoft.com/office/drawing/2014/main" id="{69490A72-2EE5-3ACE-29A8-C54BA911F5F2}"/>
              </a:ext>
            </a:extLst>
          </p:cNvPr>
          <p:cNvPicPr>
            <a:picLocks noChangeAspect="1"/>
          </p:cNvPicPr>
          <p:nvPr/>
        </p:nvPicPr>
        <p:blipFill>
          <a:blip r:embed="rId14"/>
          <a:stretch>
            <a:fillRect/>
          </a:stretch>
        </p:blipFill>
        <p:spPr>
          <a:xfrm>
            <a:off x="24828281" y="19486154"/>
            <a:ext cx="5155555" cy="2967836"/>
          </a:xfrm>
          <a:prstGeom prst="rect">
            <a:avLst/>
          </a:prstGeom>
        </p:spPr>
      </p:pic>
      <p:sp>
        <p:nvSpPr>
          <p:cNvPr id="2" name="CaixaDeTexto 1">
            <a:extLst>
              <a:ext uri="{FF2B5EF4-FFF2-40B4-BE49-F238E27FC236}">
                <a16:creationId xmlns:a16="http://schemas.microsoft.com/office/drawing/2014/main" id="{FDEF01A9-39A1-D439-20BA-FE61201AAA12}"/>
              </a:ext>
            </a:extLst>
          </p:cNvPr>
          <p:cNvSpPr txBox="1"/>
          <p:nvPr/>
        </p:nvSpPr>
        <p:spPr>
          <a:xfrm>
            <a:off x="22262391" y="22817492"/>
            <a:ext cx="2113280" cy="215444"/>
          </a:xfrm>
          <a:prstGeom prst="rect">
            <a:avLst/>
          </a:prstGeom>
          <a:noFill/>
        </p:spPr>
        <p:txBody>
          <a:bodyPr wrap="square" rtlCol="0">
            <a:spAutoFit/>
          </a:bodyPr>
          <a:lstStyle/>
          <a:p>
            <a:r>
              <a:rPr lang="pt-BR" sz="800"/>
              <a:t>Figura </a:t>
            </a:r>
            <a:r>
              <a:rPr lang="pt-BR" sz="800" dirty="0"/>
              <a:t>9</a:t>
            </a:r>
            <a:r>
              <a:rPr lang="pt-BR" sz="800"/>
              <a:t>. Dados usados para a validar código.</a:t>
            </a:r>
          </a:p>
        </p:txBody>
      </p:sp>
      <p:sp>
        <p:nvSpPr>
          <p:cNvPr id="13" name="CaixaDeTexto 12">
            <a:extLst>
              <a:ext uri="{FF2B5EF4-FFF2-40B4-BE49-F238E27FC236}">
                <a16:creationId xmlns:a16="http://schemas.microsoft.com/office/drawing/2014/main" id="{77F8D688-8A36-D9A8-5B4F-31839D6F9ACB}"/>
              </a:ext>
            </a:extLst>
          </p:cNvPr>
          <p:cNvSpPr txBox="1"/>
          <p:nvPr/>
        </p:nvSpPr>
        <p:spPr>
          <a:xfrm>
            <a:off x="18130460" y="22799330"/>
            <a:ext cx="2433420" cy="215444"/>
          </a:xfrm>
          <a:prstGeom prst="rect">
            <a:avLst/>
          </a:prstGeom>
          <a:noFill/>
        </p:spPr>
        <p:txBody>
          <a:bodyPr wrap="square" rtlCol="0">
            <a:spAutoFit/>
          </a:bodyPr>
          <a:lstStyle/>
          <a:p>
            <a:r>
              <a:rPr lang="pt-BR" sz="800"/>
              <a:t>Figura </a:t>
            </a:r>
            <a:r>
              <a:rPr lang="pt-BR" sz="800" dirty="0"/>
              <a:t>8</a:t>
            </a:r>
            <a:r>
              <a:rPr lang="pt-BR" sz="800"/>
              <a:t>. Formato da estrutura gerada pelo código.</a:t>
            </a:r>
          </a:p>
        </p:txBody>
      </p:sp>
      <p:sp>
        <p:nvSpPr>
          <p:cNvPr id="15" name="CaixaDeTexto 14">
            <a:extLst>
              <a:ext uri="{FF2B5EF4-FFF2-40B4-BE49-F238E27FC236}">
                <a16:creationId xmlns:a16="http://schemas.microsoft.com/office/drawing/2014/main" id="{25526A55-624F-15A6-13F1-5821DAEDC641}"/>
              </a:ext>
            </a:extLst>
          </p:cNvPr>
          <p:cNvSpPr txBox="1"/>
          <p:nvPr/>
        </p:nvSpPr>
        <p:spPr>
          <a:xfrm>
            <a:off x="26090903" y="22731523"/>
            <a:ext cx="2630312" cy="215444"/>
          </a:xfrm>
          <a:prstGeom prst="rect">
            <a:avLst/>
          </a:prstGeom>
          <a:noFill/>
        </p:spPr>
        <p:txBody>
          <a:bodyPr wrap="square" rtlCol="0">
            <a:spAutoFit/>
          </a:bodyPr>
          <a:lstStyle/>
          <a:p>
            <a:r>
              <a:rPr lang="pt-BR" sz="800"/>
              <a:t>Figura </a:t>
            </a:r>
            <a:r>
              <a:rPr lang="pt-BR" sz="800" dirty="0"/>
              <a:t>10</a:t>
            </a:r>
            <a:r>
              <a:rPr lang="pt-BR" sz="800"/>
              <a:t>. restrições e forças aplicadas sobre a estrutura.</a:t>
            </a:r>
          </a:p>
        </p:txBody>
      </p:sp>
      <p:sp>
        <p:nvSpPr>
          <p:cNvPr id="27" name="CaixaDeTexto 26">
            <a:extLst>
              <a:ext uri="{FF2B5EF4-FFF2-40B4-BE49-F238E27FC236}">
                <a16:creationId xmlns:a16="http://schemas.microsoft.com/office/drawing/2014/main" id="{135C2887-B930-29FA-565E-886F27AFBF64}"/>
              </a:ext>
            </a:extLst>
          </p:cNvPr>
          <p:cNvSpPr txBox="1"/>
          <p:nvPr/>
        </p:nvSpPr>
        <p:spPr>
          <a:xfrm>
            <a:off x="17193150" y="29215353"/>
            <a:ext cx="4771315" cy="338554"/>
          </a:xfrm>
          <a:prstGeom prst="rect">
            <a:avLst/>
          </a:prstGeom>
          <a:noFill/>
        </p:spPr>
        <p:txBody>
          <a:bodyPr wrap="square" rtlCol="0">
            <a:spAutoFit/>
          </a:bodyPr>
          <a:lstStyle/>
          <a:p>
            <a:r>
              <a:rPr lang="pt-BR" sz="800" dirty="0"/>
              <a:t>Gráfico </a:t>
            </a:r>
            <a:r>
              <a:rPr lang="pt-BR" sz="800"/>
              <a:t>1. Comparação da semelhança em </a:t>
            </a:r>
            <a:r>
              <a:rPr lang="pt-BR" sz="800" dirty="0"/>
              <a:t>porcentagem </a:t>
            </a:r>
            <a:r>
              <a:rPr lang="pt-BR" sz="800"/>
              <a:t>dos </a:t>
            </a:r>
            <a:r>
              <a:rPr lang="pt-BR" sz="800" dirty="0"/>
              <a:t>resultados obtidos no software </a:t>
            </a:r>
            <a:r>
              <a:rPr lang="pt-BR" sz="800" dirty="0" err="1"/>
              <a:t>Truss</a:t>
            </a:r>
            <a:r>
              <a:rPr lang="pt-BR" sz="800" dirty="0"/>
              <a:t> </a:t>
            </a:r>
            <a:r>
              <a:rPr lang="pt-BR" sz="800" dirty="0" err="1"/>
              <a:t>Runner</a:t>
            </a:r>
            <a:r>
              <a:rPr lang="pt-BR" sz="800" dirty="0"/>
              <a:t> com o software LISA em relação ao deslocamento em X de cada nó da estrutura .</a:t>
            </a:r>
            <a:endParaRPr lang="pt-BR" sz="800"/>
          </a:p>
        </p:txBody>
      </p:sp>
      <p:graphicFrame>
        <p:nvGraphicFramePr>
          <p:cNvPr id="20" name="Gráfico 19">
            <a:extLst>
              <a:ext uri="{FF2B5EF4-FFF2-40B4-BE49-F238E27FC236}">
                <a16:creationId xmlns:a16="http://schemas.microsoft.com/office/drawing/2014/main" id="{5F668D64-C5FA-E8E0-744C-E3C23F74FCAC}"/>
              </a:ext>
            </a:extLst>
          </p:cNvPr>
          <p:cNvGraphicFramePr>
            <a:graphicFrameLocks/>
          </p:cNvGraphicFramePr>
          <p:nvPr>
            <p:extLst>
              <p:ext uri="{D42A27DB-BD31-4B8C-83A1-F6EECF244321}">
                <p14:modId xmlns:p14="http://schemas.microsoft.com/office/powerpoint/2010/main" val="98140086"/>
              </p:ext>
            </p:extLst>
          </p:nvPr>
        </p:nvGraphicFramePr>
        <p:xfrm>
          <a:off x="16780557" y="26170244"/>
          <a:ext cx="5775564" cy="2954771"/>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Gráfico 20">
            <a:extLst>
              <a:ext uri="{FF2B5EF4-FFF2-40B4-BE49-F238E27FC236}">
                <a16:creationId xmlns:a16="http://schemas.microsoft.com/office/drawing/2014/main" id="{8CFABFDA-5D25-4E57-9FC8-51610BAB44BC}"/>
              </a:ext>
            </a:extLst>
          </p:cNvPr>
          <p:cNvGraphicFramePr>
            <a:graphicFrameLocks/>
          </p:cNvGraphicFramePr>
          <p:nvPr>
            <p:extLst>
              <p:ext uri="{D42A27DB-BD31-4B8C-83A1-F6EECF244321}">
                <p14:modId xmlns:p14="http://schemas.microsoft.com/office/powerpoint/2010/main" val="738772283"/>
              </p:ext>
            </p:extLst>
          </p:nvPr>
        </p:nvGraphicFramePr>
        <p:xfrm>
          <a:off x="23319031" y="26182639"/>
          <a:ext cx="5693171" cy="2887311"/>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5" name="Gráfico 24">
            <a:extLst>
              <a:ext uri="{FF2B5EF4-FFF2-40B4-BE49-F238E27FC236}">
                <a16:creationId xmlns:a16="http://schemas.microsoft.com/office/drawing/2014/main" id="{084ECA21-5C1B-4BAB-9028-4942968C9DBF}"/>
              </a:ext>
            </a:extLst>
          </p:cNvPr>
          <p:cNvGraphicFramePr>
            <a:graphicFrameLocks/>
          </p:cNvGraphicFramePr>
          <p:nvPr>
            <p:extLst>
              <p:ext uri="{D42A27DB-BD31-4B8C-83A1-F6EECF244321}">
                <p14:modId xmlns:p14="http://schemas.microsoft.com/office/powerpoint/2010/main" val="436836313"/>
              </p:ext>
            </p:extLst>
          </p:nvPr>
        </p:nvGraphicFramePr>
        <p:xfrm>
          <a:off x="23188596" y="29931602"/>
          <a:ext cx="5775564" cy="2900197"/>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8" name="Gráfico 27">
            <a:extLst>
              <a:ext uri="{FF2B5EF4-FFF2-40B4-BE49-F238E27FC236}">
                <a16:creationId xmlns:a16="http://schemas.microsoft.com/office/drawing/2014/main" id="{03510931-64E5-4149-9A68-A5767540CF15}"/>
              </a:ext>
            </a:extLst>
          </p:cNvPr>
          <p:cNvGraphicFramePr>
            <a:graphicFrameLocks/>
          </p:cNvGraphicFramePr>
          <p:nvPr>
            <p:extLst>
              <p:ext uri="{D42A27DB-BD31-4B8C-83A1-F6EECF244321}">
                <p14:modId xmlns:p14="http://schemas.microsoft.com/office/powerpoint/2010/main" val="4127832580"/>
              </p:ext>
            </p:extLst>
          </p:nvPr>
        </p:nvGraphicFramePr>
        <p:xfrm>
          <a:off x="16780558" y="29879149"/>
          <a:ext cx="5775564" cy="2900197"/>
        </p:xfrm>
        <a:graphic>
          <a:graphicData uri="http://schemas.openxmlformats.org/drawingml/2006/chart">
            <c:chart xmlns:c="http://schemas.openxmlformats.org/drawingml/2006/chart" xmlns:r="http://schemas.openxmlformats.org/officeDocument/2006/relationships" r:id="rId18"/>
          </a:graphicData>
        </a:graphic>
      </p:graphicFrame>
      <p:pic>
        <p:nvPicPr>
          <p:cNvPr id="1026" name="Picture 2" descr="Ponte Treliçada Banco de Imagens e Fotos de Stock - iStock">
            <a:extLst>
              <a:ext uri="{FF2B5EF4-FFF2-40B4-BE49-F238E27FC236}">
                <a16:creationId xmlns:a16="http://schemas.microsoft.com/office/drawing/2014/main" id="{7AB61E88-CA33-1162-7DDE-57DFA90F982E}"/>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12694" b="12862"/>
          <a:stretch/>
        </p:blipFill>
        <p:spPr bwMode="auto">
          <a:xfrm>
            <a:off x="5408697" y="13521374"/>
            <a:ext cx="5829300" cy="3254644"/>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28">
            <a:extLst>
              <a:ext uri="{FF2B5EF4-FFF2-40B4-BE49-F238E27FC236}">
                <a16:creationId xmlns:a16="http://schemas.microsoft.com/office/drawing/2014/main" id="{FC66A684-688E-B96B-4BBB-A22672B31624}"/>
              </a:ext>
            </a:extLst>
          </p:cNvPr>
          <p:cNvSpPr txBox="1"/>
          <p:nvPr/>
        </p:nvSpPr>
        <p:spPr>
          <a:xfrm>
            <a:off x="6798627" y="16863617"/>
            <a:ext cx="3481153" cy="215444"/>
          </a:xfrm>
          <a:prstGeom prst="rect">
            <a:avLst/>
          </a:prstGeom>
          <a:noFill/>
        </p:spPr>
        <p:txBody>
          <a:bodyPr wrap="square" rtlCol="0">
            <a:spAutoFit/>
          </a:bodyPr>
          <a:lstStyle/>
          <a:p>
            <a:r>
              <a:rPr lang="pt-BR" sz="800" dirty="0"/>
              <a:t>Figura 1. Exemplo de aplicação de treliça no campo da construção civil.</a:t>
            </a:r>
          </a:p>
        </p:txBody>
      </p:sp>
      <p:sp>
        <p:nvSpPr>
          <p:cNvPr id="30" name="CaixaDeTexto 29">
            <a:extLst>
              <a:ext uri="{FF2B5EF4-FFF2-40B4-BE49-F238E27FC236}">
                <a16:creationId xmlns:a16="http://schemas.microsoft.com/office/drawing/2014/main" id="{0733D3BF-6973-1F4E-44D2-C0484986E126}"/>
              </a:ext>
            </a:extLst>
          </p:cNvPr>
          <p:cNvSpPr txBox="1"/>
          <p:nvPr/>
        </p:nvSpPr>
        <p:spPr>
          <a:xfrm>
            <a:off x="6798627" y="25557004"/>
            <a:ext cx="4193424" cy="215444"/>
          </a:xfrm>
          <a:prstGeom prst="rect">
            <a:avLst/>
          </a:prstGeom>
          <a:noFill/>
        </p:spPr>
        <p:txBody>
          <a:bodyPr wrap="square" rtlCol="0">
            <a:spAutoFit/>
          </a:bodyPr>
          <a:lstStyle/>
          <a:p>
            <a:r>
              <a:rPr lang="pt-BR" sz="800" dirty="0"/>
              <a:t>Figura 2. Problema motivador e que serviu para a validação do software desenvolvido por nós.</a:t>
            </a:r>
          </a:p>
        </p:txBody>
      </p:sp>
      <p:pic>
        <p:nvPicPr>
          <p:cNvPr id="5" name="Imagem 4">
            <a:extLst>
              <a:ext uri="{FF2B5EF4-FFF2-40B4-BE49-F238E27FC236}">
                <a16:creationId xmlns:a16="http://schemas.microsoft.com/office/drawing/2014/main" id="{D33F6090-65D6-9397-939B-7351AC0F5CA0}"/>
              </a:ext>
            </a:extLst>
          </p:cNvPr>
          <p:cNvPicPr>
            <a:picLocks noChangeAspect="1"/>
          </p:cNvPicPr>
          <p:nvPr/>
        </p:nvPicPr>
        <p:blipFill>
          <a:blip r:embed="rId20"/>
          <a:stretch>
            <a:fillRect/>
          </a:stretch>
        </p:blipFill>
        <p:spPr>
          <a:xfrm>
            <a:off x="2918171" y="29408289"/>
            <a:ext cx="2567008" cy="197341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7" name="Tinta 6">
                <a:extLst>
                  <a:ext uri="{FF2B5EF4-FFF2-40B4-BE49-F238E27FC236}">
                    <a16:creationId xmlns:a16="http://schemas.microsoft.com/office/drawing/2014/main" id="{755C5C61-476A-849E-84BA-6522652A6A18}"/>
                  </a:ext>
                </a:extLst>
              </p14:cNvPr>
              <p14:cNvContentPartPr/>
              <p14:nvPr/>
            </p14:nvContentPartPr>
            <p14:xfrm>
              <a:off x="5395900" y="30303180"/>
              <a:ext cx="128880" cy="237960"/>
            </p14:xfrm>
          </p:contentPart>
        </mc:Choice>
        <mc:Fallback xmlns="">
          <p:pic>
            <p:nvPicPr>
              <p:cNvPr id="7" name="Tinta 6">
                <a:extLst>
                  <a:ext uri="{FF2B5EF4-FFF2-40B4-BE49-F238E27FC236}">
                    <a16:creationId xmlns:a16="http://schemas.microsoft.com/office/drawing/2014/main" id="{755C5C61-476A-849E-84BA-6522652A6A18}"/>
                  </a:ext>
                </a:extLst>
              </p:cNvPr>
              <p:cNvPicPr/>
              <p:nvPr/>
            </p:nvPicPr>
            <p:blipFill>
              <a:blip r:embed="rId22"/>
              <a:stretch>
                <a:fillRect/>
              </a:stretch>
            </p:blipFill>
            <p:spPr>
              <a:xfrm>
                <a:off x="5332900" y="29925180"/>
                <a:ext cx="254520" cy="99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9" name="Tinta 8">
                <a:extLst>
                  <a:ext uri="{FF2B5EF4-FFF2-40B4-BE49-F238E27FC236}">
                    <a16:creationId xmlns:a16="http://schemas.microsoft.com/office/drawing/2014/main" id="{50FDBDCA-DF38-3C34-384B-EFFE1F3B74EC}"/>
                  </a:ext>
                </a:extLst>
              </p14:cNvPr>
              <p14:cNvContentPartPr/>
              <p14:nvPr/>
            </p14:nvContentPartPr>
            <p14:xfrm>
              <a:off x="5387260" y="30279780"/>
              <a:ext cx="176040" cy="339480"/>
            </p14:xfrm>
          </p:contentPart>
        </mc:Choice>
        <mc:Fallback xmlns="">
          <p:pic>
            <p:nvPicPr>
              <p:cNvPr id="9" name="Tinta 8">
                <a:extLst>
                  <a:ext uri="{FF2B5EF4-FFF2-40B4-BE49-F238E27FC236}">
                    <a16:creationId xmlns:a16="http://schemas.microsoft.com/office/drawing/2014/main" id="{50FDBDCA-DF38-3C34-384B-EFFE1F3B74EC}"/>
                  </a:ext>
                </a:extLst>
              </p:cNvPr>
              <p:cNvPicPr/>
              <p:nvPr/>
            </p:nvPicPr>
            <p:blipFill>
              <a:blip r:embed="rId24"/>
              <a:stretch>
                <a:fillRect/>
              </a:stretch>
            </p:blipFill>
            <p:spPr>
              <a:xfrm>
                <a:off x="5324260" y="29901780"/>
                <a:ext cx="301680" cy="1095120"/>
              </a:xfrm>
              <a:prstGeom prst="rect">
                <a:avLst/>
              </a:prstGeom>
            </p:spPr>
          </p:pic>
        </mc:Fallback>
      </mc:AlternateContent>
      <p:pic>
        <p:nvPicPr>
          <p:cNvPr id="17" name="Imagem 16">
            <a:extLst>
              <a:ext uri="{FF2B5EF4-FFF2-40B4-BE49-F238E27FC236}">
                <a16:creationId xmlns:a16="http://schemas.microsoft.com/office/drawing/2014/main" id="{E72E2130-0088-86E1-0F8E-20A6F1346FBF}"/>
              </a:ext>
            </a:extLst>
          </p:cNvPr>
          <p:cNvPicPr>
            <a:picLocks noChangeAspect="1"/>
          </p:cNvPicPr>
          <p:nvPr/>
        </p:nvPicPr>
        <p:blipFill>
          <a:blip r:embed="rId25"/>
          <a:stretch>
            <a:fillRect/>
          </a:stretch>
        </p:blipFill>
        <p:spPr>
          <a:xfrm>
            <a:off x="5992368" y="29817828"/>
            <a:ext cx="3090277" cy="1051553"/>
          </a:xfrm>
          <a:prstGeom prst="rect">
            <a:avLst/>
          </a:prstGeom>
        </p:spPr>
      </p:pic>
      <mc:AlternateContent xmlns:mc="http://schemas.openxmlformats.org/markup-compatibility/2006">
        <mc:Choice xmlns:a14="http://schemas.microsoft.com/office/drawing/2010/main" Requires="a14">
          <p:sp>
            <p:nvSpPr>
              <p:cNvPr id="31" name="CaixaDeTexto 30">
                <a:extLst>
                  <a:ext uri="{FF2B5EF4-FFF2-40B4-BE49-F238E27FC236}">
                    <a16:creationId xmlns:a16="http://schemas.microsoft.com/office/drawing/2014/main" id="{48637B01-97FE-ACC0-DC32-1122348D07C9}"/>
                  </a:ext>
                </a:extLst>
              </p:cNvPr>
              <p:cNvSpPr txBox="1"/>
              <p:nvPr/>
            </p:nvSpPr>
            <p:spPr>
              <a:xfrm>
                <a:off x="9733270" y="29408289"/>
                <a:ext cx="5124329" cy="2130391"/>
              </a:xfrm>
              <a:prstGeom prst="rect">
                <a:avLst/>
              </a:prstGeom>
              <a:noFill/>
            </p:spPr>
            <p:txBody>
              <a:bodyPr wrap="square" rtlCol="0">
                <a:spAutoFit/>
              </a:bodyPr>
              <a:lstStyle/>
              <a:p>
                <a:r>
                  <a:rPr lang="pt-BR" sz="1100" dirty="0">
                    <a:latin typeface="Arial" panose="020B0604020202020204" pitchFamily="34" charset="0"/>
                    <a:ea typeface="Calibri" panose="020F0502020204030204" pitchFamily="34" charset="0"/>
                    <a:cs typeface="Arial" panose="020B0604020202020204" pitchFamily="34" charset="0"/>
                  </a:rPr>
                  <a:t>Por isso, determinamos a matriz de transformação entre os sistemas local e global, estabelecendo a seguinte relação:</a:t>
                </a:r>
              </a:p>
              <a:p>
                <a:endParaRPr lang="pt-BR" dirty="0">
                  <a:latin typeface="Arial" panose="020B0604020202020204" pitchFamily="34" charset="0"/>
                  <a:ea typeface="Calibri" panose="020F050202020403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pt-BR" sz="1200" b="0" i="1" smtClean="0">
                              <a:latin typeface="Cambria Math" panose="02040503050406030204" pitchFamily="18" charset="0"/>
                              <a:cs typeface="Arial" panose="020B0604020202020204" pitchFamily="34" charset="0"/>
                            </a:rPr>
                          </m:ctrlPr>
                        </m:dPr>
                        <m:e>
                          <m:m>
                            <m:mPr>
                              <m:mcs>
                                <m:mc>
                                  <m:mcPr>
                                    <m:count m:val="1"/>
                                    <m:mcJc m:val="center"/>
                                  </m:mcPr>
                                </m:mc>
                              </m:mcs>
                              <m:ctrlPr>
                                <a:rPr lang="pt-BR" sz="1200" i="1" smtClean="0">
                                  <a:latin typeface="Cambria Math" panose="02040503050406030204" pitchFamily="18" charset="0"/>
                                  <a:cs typeface="Arial" panose="020B0604020202020204" pitchFamily="34" charset="0"/>
                                </a:rPr>
                              </m:ctrlPr>
                            </m:mPr>
                            <m:mr>
                              <m:e>
                                <m:acc>
                                  <m:accPr>
                                    <m:chr m:val="̅"/>
                                    <m:ctrlPr>
                                      <a:rPr lang="pt-BR" sz="1200" b="0" i="1" smtClean="0">
                                        <a:latin typeface="Cambria Math" panose="02040503050406030204" pitchFamily="18" charset="0"/>
                                        <a:cs typeface="Arial" panose="020B0604020202020204" pitchFamily="34" charset="0"/>
                                      </a:rPr>
                                    </m:ctrlPr>
                                  </m:accPr>
                                  <m:e>
                                    <m:r>
                                      <a:rPr lang="pt-BR" sz="1200" b="0" i="1" smtClean="0">
                                        <a:latin typeface="Cambria Math" panose="02040503050406030204" pitchFamily="18" charset="0"/>
                                        <a:cs typeface="Arial" panose="020B0604020202020204" pitchFamily="34" charset="0"/>
                                      </a:rPr>
                                      <m:t>𝑢</m:t>
                                    </m:r>
                                    <m:r>
                                      <a:rPr lang="pt-BR" sz="1200" b="0" i="1" smtClean="0">
                                        <a:latin typeface="Cambria Math" panose="02040503050406030204" pitchFamily="18" charset="0"/>
                                        <a:cs typeface="Arial" panose="020B0604020202020204" pitchFamily="34" charset="0"/>
                                      </a:rPr>
                                      <m:t>1</m:t>
                                    </m:r>
                                  </m:e>
                                </m:acc>
                              </m:e>
                            </m:mr>
                            <m:mr>
                              <m:e>
                                <m:acc>
                                  <m:accPr>
                                    <m:chr m:val="̅"/>
                                    <m:ctrlPr>
                                      <a:rPr lang="pt-BR" sz="1200" b="0" i="1" smtClean="0">
                                        <a:latin typeface="Cambria Math" panose="02040503050406030204" pitchFamily="18" charset="0"/>
                                        <a:cs typeface="Arial" panose="020B0604020202020204" pitchFamily="34" charset="0"/>
                                      </a:rPr>
                                    </m:ctrlPr>
                                  </m:accPr>
                                  <m:e>
                                    <m:r>
                                      <a:rPr lang="pt-BR" sz="1200" b="0" i="1" smtClean="0">
                                        <a:latin typeface="Cambria Math" panose="02040503050406030204" pitchFamily="18" charset="0"/>
                                        <a:cs typeface="Arial" panose="020B0604020202020204" pitchFamily="34" charset="0"/>
                                      </a:rPr>
                                      <m:t>𝑢</m:t>
                                    </m:r>
                                    <m:r>
                                      <a:rPr lang="pt-BR" sz="1200" b="0" i="1" smtClean="0">
                                        <a:latin typeface="Cambria Math" panose="02040503050406030204" pitchFamily="18" charset="0"/>
                                        <a:cs typeface="Arial" panose="020B0604020202020204" pitchFamily="34" charset="0"/>
                                      </a:rPr>
                                      <m:t>2</m:t>
                                    </m:r>
                                  </m:e>
                                </m:acc>
                              </m:e>
                            </m:mr>
                          </m:m>
                        </m:e>
                      </m:d>
                      <m:r>
                        <a:rPr lang="pt-BR" sz="1200" b="0" i="1" smtClean="0">
                          <a:latin typeface="Cambria Math" panose="02040503050406030204" pitchFamily="18" charset="0"/>
                          <a:cs typeface="Arial" panose="020B0604020202020204" pitchFamily="34" charset="0"/>
                        </a:rPr>
                        <m:t>=</m:t>
                      </m:r>
                      <m:d>
                        <m:dPr>
                          <m:begChr m:val="["/>
                          <m:endChr m:val="]"/>
                          <m:ctrlPr>
                            <a:rPr lang="pt-BR" sz="1200" b="0" i="1" smtClean="0">
                              <a:latin typeface="Cambria Math" panose="02040503050406030204" pitchFamily="18" charset="0"/>
                              <a:cs typeface="Arial" panose="020B0604020202020204" pitchFamily="34" charset="0"/>
                            </a:rPr>
                          </m:ctrlPr>
                        </m:dPr>
                        <m:e>
                          <m:m>
                            <m:mPr>
                              <m:mcs>
                                <m:mc>
                                  <m:mcPr>
                                    <m:count m:val="2"/>
                                    <m:mcJc m:val="center"/>
                                  </m:mcPr>
                                </m:mc>
                              </m:mcs>
                              <m:ctrlPr>
                                <a:rPr lang="pt-BR" sz="1200" b="0" i="1" smtClean="0">
                                  <a:latin typeface="Cambria Math" panose="02040503050406030204" pitchFamily="18" charset="0"/>
                                  <a:cs typeface="Arial" panose="020B0604020202020204" pitchFamily="34" charset="0"/>
                                </a:rPr>
                              </m:ctrlPr>
                            </m:mPr>
                            <m:mr>
                              <m:e>
                                <m:r>
                                  <m:rPr>
                                    <m:brk m:alnAt="7"/>
                                  </m:rPr>
                                  <a:rPr lang="pt-BR" sz="1200" b="0" i="1" smtClean="0">
                                    <a:latin typeface="Cambria Math" panose="02040503050406030204" pitchFamily="18" charset="0"/>
                                    <a:cs typeface="Arial" panose="020B0604020202020204" pitchFamily="34" charset="0"/>
                                  </a:rPr>
                                  <m:t>𝑐</m:t>
                                </m:r>
                                <m:r>
                                  <a:rPr lang="pt-BR" sz="1200" b="0" i="1" smtClean="0">
                                    <a:latin typeface="Cambria Math" panose="02040503050406030204" pitchFamily="18" charset="0"/>
                                    <a:cs typeface="Arial" panose="020B0604020202020204" pitchFamily="34" charset="0"/>
                                  </a:rPr>
                                  <m:t>𝑜𝑠</m:t>
                                </m:r>
                                <m:r>
                                  <a:rPr lang="pt-BR" sz="1200" b="0" i="1" smtClean="0">
                                    <a:latin typeface="Cambria Math" panose="02040503050406030204" pitchFamily="18" charset="0"/>
                                    <a:ea typeface="Cambria Math" panose="02040503050406030204" pitchFamily="18" charset="0"/>
                                    <a:cs typeface="Arial" panose="020B0604020202020204" pitchFamily="34" charset="0"/>
                                  </a:rPr>
                                  <m:t>𝜃</m:t>
                                </m:r>
                              </m:e>
                              <m:e>
                                <m:r>
                                  <a:rPr lang="pt-BR" sz="1200" b="0" i="1" smtClean="0">
                                    <a:latin typeface="Cambria Math" panose="02040503050406030204" pitchFamily="18" charset="0"/>
                                    <a:cs typeface="Arial" panose="020B0604020202020204" pitchFamily="34" charset="0"/>
                                  </a:rPr>
                                  <m:t>𝑠𝑒𝑛</m:t>
                                </m:r>
                                <m:r>
                                  <a:rPr lang="pt-BR" sz="1200" b="0" i="1" smtClean="0">
                                    <a:latin typeface="Cambria Math" panose="02040503050406030204" pitchFamily="18" charset="0"/>
                                    <a:ea typeface="Cambria Math" panose="02040503050406030204" pitchFamily="18" charset="0"/>
                                    <a:cs typeface="Arial" panose="020B0604020202020204" pitchFamily="34" charset="0"/>
                                  </a:rPr>
                                  <m:t>𝜃</m:t>
                                </m:r>
                              </m:e>
                            </m:mr>
                            <m:mr>
                              <m:e>
                                <m:r>
                                  <a:rPr lang="pt-BR" sz="1200" b="0" i="1" smtClean="0">
                                    <a:latin typeface="Cambria Math" panose="02040503050406030204" pitchFamily="18" charset="0"/>
                                    <a:cs typeface="Arial" panose="020B0604020202020204" pitchFamily="34" charset="0"/>
                                  </a:rPr>
                                  <m:t>0</m:t>
                                </m:r>
                              </m:e>
                              <m:e>
                                <m:r>
                                  <a:rPr lang="pt-BR" sz="1200" b="0" i="1" smtClean="0">
                                    <a:latin typeface="Cambria Math" panose="02040503050406030204" pitchFamily="18" charset="0"/>
                                    <a:cs typeface="Arial" panose="020B0604020202020204" pitchFamily="34" charset="0"/>
                                  </a:rPr>
                                  <m:t>0</m:t>
                                </m:r>
                              </m:e>
                            </m:mr>
                          </m:m>
                          <m:r>
                            <a:rPr lang="pt-BR" sz="1200" b="0" i="1" smtClean="0">
                              <a:latin typeface="Cambria Math" panose="02040503050406030204" pitchFamily="18" charset="0"/>
                              <a:cs typeface="Arial" panose="020B0604020202020204" pitchFamily="34" charset="0"/>
                            </a:rPr>
                            <m:t>  </m:t>
                          </m:r>
                          <m:m>
                            <m:mPr>
                              <m:mcs>
                                <m:mc>
                                  <m:mcPr>
                                    <m:count m:val="2"/>
                                    <m:mcJc m:val="center"/>
                                  </m:mcPr>
                                </m:mc>
                              </m:mcs>
                              <m:ctrlPr>
                                <a:rPr lang="pt-BR" sz="1200" b="0" i="1" smtClean="0">
                                  <a:latin typeface="Cambria Math" panose="02040503050406030204" pitchFamily="18" charset="0"/>
                                  <a:cs typeface="Arial" panose="020B0604020202020204" pitchFamily="34" charset="0"/>
                                </a:rPr>
                              </m:ctrlPr>
                            </m:mPr>
                            <m:mr>
                              <m:e>
                                <m:r>
                                  <m:rPr>
                                    <m:brk m:alnAt="7"/>
                                  </m:rPr>
                                  <a:rPr lang="pt-BR" sz="1200" b="0" i="1" smtClean="0">
                                    <a:latin typeface="Cambria Math" panose="02040503050406030204" pitchFamily="18" charset="0"/>
                                    <a:cs typeface="Arial" panose="020B0604020202020204" pitchFamily="34" charset="0"/>
                                  </a:rPr>
                                  <m:t>0</m:t>
                                </m:r>
                              </m:e>
                              <m:e>
                                <m:r>
                                  <a:rPr lang="pt-BR" sz="1200" b="0" i="1" smtClean="0">
                                    <a:latin typeface="Cambria Math" panose="02040503050406030204" pitchFamily="18" charset="0"/>
                                    <a:cs typeface="Arial" panose="020B0604020202020204" pitchFamily="34" charset="0"/>
                                  </a:rPr>
                                  <m:t>0</m:t>
                                </m:r>
                              </m:e>
                            </m:mr>
                            <m:mr>
                              <m:e>
                                <m:r>
                                  <a:rPr lang="pt-BR" sz="1200" b="0" i="1" smtClean="0">
                                    <a:latin typeface="Cambria Math" panose="02040503050406030204" pitchFamily="18" charset="0"/>
                                    <a:cs typeface="Arial" panose="020B0604020202020204" pitchFamily="34" charset="0"/>
                                  </a:rPr>
                                  <m:t>𝑐𝑜𝑠</m:t>
                                </m:r>
                                <m:r>
                                  <a:rPr lang="pt-BR" sz="1200" b="0" i="1" smtClean="0">
                                    <a:latin typeface="Cambria Math" panose="02040503050406030204" pitchFamily="18" charset="0"/>
                                    <a:ea typeface="Cambria Math" panose="02040503050406030204" pitchFamily="18" charset="0"/>
                                    <a:cs typeface="Arial" panose="020B0604020202020204" pitchFamily="34" charset="0"/>
                                  </a:rPr>
                                  <m:t>𝜃</m:t>
                                </m:r>
                              </m:e>
                              <m:e>
                                <m:r>
                                  <a:rPr lang="pt-BR" sz="1200" b="0" i="1" smtClean="0">
                                    <a:latin typeface="Cambria Math" panose="02040503050406030204" pitchFamily="18" charset="0"/>
                                    <a:cs typeface="Arial" panose="020B0604020202020204" pitchFamily="34" charset="0"/>
                                  </a:rPr>
                                  <m:t>𝑠𝑒𝑛</m:t>
                                </m:r>
                                <m:r>
                                  <a:rPr lang="pt-BR" sz="1200" b="0" i="1" smtClean="0">
                                    <a:latin typeface="Cambria Math" panose="02040503050406030204" pitchFamily="18" charset="0"/>
                                    <a:ea typeface="Cambria Math" panose="02040503050406030204" pitchFamily="18" charset="0"/>
                                    <a:cs typeface="Arial" panose="020B0604020202020204" pitchFamily="34" charset="0"/>
                                  </a:rPr>
                                  <m:t>𝜃</m:t>
                                </m:r>
                              </m:e>
                            </m:mr>
                          </m:m>
                        </m:e>
                      </m:d>
                      <m:d>
                        <m:dPr>
                          <m:begChr m:val="{"/>
                          <m:endChr m:val=""/>
                          <m:ctrlPr>
                            <a:rPr lang="pt-BR" sz="1200" i="1">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pt-BR" sz="1200" i="1">
                                  <a:latin typeface="Cambria Math" panose="02040503050406030204" pitchFamily="18" charset="0"/>
                                  <a:ea typeface="Cambria Math" panose="02040503050406030204" pitchFamily="18" charset="0"/>
                                  <a:cs typeface="Times New Roman" panose="02020603050405020304" pitchFamily="18" charset="0"/>
                                </a:rPr>
                              </m:ctrlPr>
                            </m:eqArrPr>
                            <m:e>
                              <m:eqArr>
                                <m:eqArrPr>
                                  <m:ctrlPr>
                                    <a:rPr lang="pt-BR" sz="1200" i="1">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pt-BR" sz="12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200" i="1">
                                          <a:latin typeface="Cambria Math" panose="02040503050406030204" pitchFamily="18" charset="0"/>
                                          <a:ea typeface="Cambria Math" panose="02040503050406030204" pitchFamily="18" charset="0"/>
                                          <a:cs typeface="Times New Roman" panose="02020603050405020304" pitchFamily="18" charset="0"/>
                                        </a:rPr>
                                        <m:t>𝑢</m:t>
                                      </m:r>
                                    </m:e>
                                    <m:sub>
                                      <m:r>
                                        <a:rPr lang="pt-BR" sz="1200" i="1">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pt-BR" sz="12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2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pt-BR" sz="1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sSub>
                                    <m:sSubPr>
                                      <m:ctrlPr>
                                        <a:rPr lang="pt-BR" sz="12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200" i="1">
                                          <a:latin typeface="Cambria Math" panose="02040503050406030204" pitchFamily="18" charset="0"/>
                                          <a:ea typeface="Cambria Math" panose="02040503050406030204" pitchFamily="18" charset="0"/>
                                          <a:cs typeface="Times New Roman" panose="02020603050405020304" pitchFamily="18" charset="0"/>
                                        </a:rPr>
                                        <m:t>𝑢</m:t>
                                      </m:r>
                                    </m:e>
                                    <m:sub>
                                      <m:r>
                                        <a:rPr lang="pt-BR" sz="1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eqArr>
                            </m:e>
                            <m:e>
                              <m:sSub>
                                <m:sSubPr>
                                  <m:ctrlPr>
                                    <a:rPr lang="pt-BR" sz="1200" i="1">
                                      <a:latin typeface="Cambria Math" panose="02040503050406030204" pitchFamily="18" charset="0"/>
                                      <a:ea typeface="Cambria Math" panose="02040503050406030204" pitchFamily="18" charset="0"/>
                                      <a:cs typeface="Times New Roman" panose="02020603050405020304" pitchFamily="18" charset="0"/>
                                    </a:rPr>
                                  </m:ctrlPr>
                                </m:sSubPr>
                                <m:e>
                                  <m:r>
                                    <a:rPr lang="pt-BR" sz="12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pt-BR" sz="1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eqArr>
                          <m:r>
                            <a:rPr lang="pt-BR" sz="1200" b="0" i="1" smtClean="0">
                              <a:latin typeface="Cambria Math" panose="02040503050406030204" pitchFamily="18" charset="0"/>
                              <a:ea typeface="Cambria Math" panose="02040503050406030204" pitchFamily="18" charset="0"/>
                              <a:cs typeface="Times New Roman" panose="02020603050405020304" pitchFamily="18" charset="0"/>
                            </a:rPr>
                            <m:t> </m:t>
                          </m:r>
                        </m:e>
                      </m:d>
                    </m:oMath>
                  </m:oMathPara>
                </a14:m>
                <a:endParaRPr lang="pt-BR" sz="1200" dirty="0">
                  <a:latin typeface="Arial" panose="020B0604020202020204" pitchFamily="34" charset="0"/>
                  <a:ea typeface="Calibri" panose="020F0502020204030204" pitchFamily="34" charset="0"/>
                  <a:cs typeface="Arial" panose="020B0604020202020204" pitchFamily="34" charset="0"/>
                </a:endParaRPr>
              </a:p>
              <a:p>
                <a:endParaRPr lang="pt-BR" sz="1200" dirty="0">
                  <a:latin typeface="Arial" panose="020B0604020202020204" pitchFamily="34" charset="0"/>
                  <a:ea typeface="Calibri" panose="020F0502020204030204" pitchFamily="34" charset="0"/>
                  <a:cs typeface="Arial" panose="020B0604020202020204" pitchFamily="34" charset="0"/>
                </a:endParaRPr>
              </a:p>
              <a:p>
                <a:endParaRPr lang="pt-BR" sz="1800" dirty="0">
                  <a:latin typeface="Arial" panose="020B0604020202020204" pitchFamily="34" charset="0"/>
                  <a:ea typeface="Calibri" panose="020F0502020204030204" pitchFamily="34" charset="0"/>
                  <a:cs typeface="Arial" panose="020B0604020202020204" pitchFamily="34" charset="0"/>
                </a:endParaRPr>
              </a:p>
              <a:p>
                <a:endParaRPr lang="pt-BR" dirty="0"/>
              </a:p>
            </p:txBody>
          </p:sp>
        </mc:Choice>
        <mc:Fallback>
          <p:sp>
            <p:nvSpPr>
              <p:cNvPr id="31" name="CaixaDeTexto 30">
                <a:extLst>
                  <a:ext uri="{FF2B5EF4-FFF2-40B4-BE49-F238E27FC236}">
                    <a16:creationId xmlns:a16="http://schemas.microsoft.com/office/drawing/2014/main" id="{48637B01-97FE-ACC0-DC32-1122348D07C9}"/>
                  </a:ext>
                </a:extLst>
              </p:cNvPr>
              <p:cNvSpPr txBox="1">
                <a:spLocks noRot="1" noChangeAspect="1" noMove="1" noResize="1" noEditPoints="1" noAdjustHandles="1" noChangeArrowheads="1" noChangeShapeType="1" noTextEdit="1"/>
              </p:cNvSpPr>
              <p:nvPr/>
            </p:nvSpPr>
            <p:spPr>
              <a:xfrm>
                <a:off x="9733270" y="29408289"/>
                <a:ext cx="5124329" cy="2130391"/>
              </a:xfrm>
              <a:prstGeom prst="rect">
                <a:avLst/>
              </a:prstGeom>
              <a:blipFill>
                <a:blip r:embed="rId26"/>
                <a:stretch>
                  <a:fillRect t="-286"/>
                </a:stretch>
              </a:blipFill>
            </p:spPr>
            <p:txBody>
              <a:bodyPr/>
              <a:lstStyle/>
              <a:p>
                <a:r>
                  <a:rPr lang="pt-BR">
                    <a:noFill/>
                  </a:rPr>
                  <a:t> </a:t>
                </a:r>
              </a:p>
            </p:txBody>
          </p:sp>
        </mc:Fallback>
      </mc:AlternateContent>
      <p:sp>
        <p:nvSpPr>
          <p:cNvPr id="37" name="CaixaDeTexto 36">
            <a:extLst>
              <a:ext uri="{FF2B5EF4-FFF2-40B4-BE49-F238E27FC236}">
                <a16:creationId xmlns:a16="http://schemas.microsoft.com/office/drawing/2014/main" id="{C2740EA7-28B6-4717-B50C-370D75E8A60D}"/>
              </a:ext>
            </a:extLst>
          </p:cNvPr>
          <p:cNvSpPr txBox="1"/>
          <p:nvPr/>
        </p:nvSpPr>
        <p:spPr>
          <a:xfrm>
            <a:off x="2918171" y="31439755"/>
            <a:ext cx="5560349" cy="215444"/>
          </a:xfrm>
          <a:prstGeom prst="rect">
            <a:avLst/>
          </a:prstGeom>
          <a:noFill/>
        </p:spPr>
        <p:txBody>
          <a:bodyPr wrap="square" rtlCol="0">
            <a:spAutoFit/>
          </a:bodyPr>
          <a:lstStyle/>
          <a:p>
            <a:r>
              <a:rPr lang="pt-BR" sz="800" dirty="0"/>
              <a:t>Figura 3. Ilustração feita no plano cartesiano exemplifica como o deslocamento no nó 1 e no nó 2 podem ser representados </a:t>
            </a:r>
            <a:r>
              <a:rPr lang="pt-BR" sz="800"/>
              <a:t>[3] </a:t>
            </a:r>
            <a:r>
              <a:rPr lang="pt-BR" sz="800" dirty="0"/>
              <a:t>.</a:t>
            </a:r>
          </a:p>
        </p:txBody>
      </p:sp>
      <p:sp>
        <p:nvSpPr>
          <p:cNvPr id="38" name="CaixaDeTexto 37">
            <a:extLst>
              <a:ext uri="{FF2B5EF4-FFF2-40B4-BE49-F238E27FC236}">
                <a16:creationId xmlns:a16="http://schemas.microsoft.com/office/drawing/2014/main" id="{7D84857B-B88E-CDDF-D7B5-C135896BCBFC}"/>
              </a:ext>
            </a:extLst>
          </p:cNvPr>
          <p:cNvSpPr txBox="1"/>
          <p:nvPr/>
        </p:nvSpPr>
        <p:spPr>
          <a:xfrm>
            <a:off x="9515259" y="31016020"/>
            <a:ext cx="5560349" cy="215444"/>
          </a:xfrm>
          <a:prstGeom prst="rect">
            <a:avLst/>
          </a:prstGeom>
          <a:noFill/>
        </p:spPr>
        <p:txBody>
          <a:bodyPr wrap="square" rtlCol="0">
            <a:spAutoFit/>
          </a:bodyPr>
          <a:lstStyle/>
          <a:p>
            <a:r>
              <a:rPr lang="pt-BR" sz="800" dirty="0"/>
              <a:t>Equação 1. Relação estabelecida entre o módulo vetorial do deslocamento a partir das posições em x e y do sistema global</a:t>
            </a:r>
            <a:r>
              <a:rPr lang="pt-BR" sz="800"/>
              <a:t> [3].</a:t>
            </a:r>
            <a:endParaRPr lang="pt-BR" sz="800" dirty="0"/>
          </a:p>
        </p:txBody>
      </p:sp>
      <p:pic>
        <p:nvPicPr>
          <p:cNvPr id="39" name="Imagem 38">
            <a:extLst>
              <a:ext uri="{FF2B5EF4-FFF2-40B4-BE49-F238E27FC236}">
                <a16:creationId xmlns:a16="http://schemas.microsoft.com/office/drawing/2014/main" id="{478504F2-DEFC-83EA-DEF6-BE84A7F920C1}"/>
              </a:ext>
            </a:extLst>
          </p:cNvPr>
          <p:cNvPicPr>
            <a:picLocks noChangeAspect="1"/>
          </p:cNvPicPr>
          <p:nvPr/>
        </p:nvPicPr>
        <p:blipFill>
          <a:blip r:embed="rId27"/>
          <a:stretch>
            <a:fillRect/>
          </a:stretch>
        </p:blipFill>
        <p:spPr>
          <a:xfrm>
            <a:off x="1642730" y="37633725"/>
            <a:ext cx="7166433" cy="3542159"/>
          </a:xfrm>
          <a:prstGeom prst="rect">
            <a:avLst/>
          </a:prstGeom>
        </p:spPr>
      </p:pic>
      <p:pic>
        <p:nvPicPr>
          <p:cNvPr id="41" name="Imagem 40">
            <a:extLst>
              <a:ext uri="{FF2B5EF4-FFF2-40B4-BE49-F238E27FC236}">
                <a16:creationId xmlns:a16="http://schemas.microsoft.com/office/drawing/2014/main" id="{8F316D1F-E3BB-3A65-7760-4F85C6D5434D}"/>
              </a:ext>
            </a:extLst>
          </p:cNvPr>
          <p:cNvPicPr>
            <a:picLocks noChangeAspect="1"/>
          </p:cNvPicPr>
          <p:nvPr/>
        </p:nvPicPr>
        <p:blipFill>
          <a:blip r:embed="rId28"/>
          <a:stretch>
            <a:fillRect/>
          </a:stretch>
        </p:blipFill>
        <p:spPr>
          <a:xfrm>
            <a:off x="9037996" y="37633725"/>
            <a:ext cx="7237805" cy="3592487"/>
          </a:xfrm>
          <a:prstGeom prst="rect">
            <a:avLst/>
          </a:prstGeom>
        </p:spPr>
      </p:pic>
      <p:pic>
        <p:nvPicPr>
          <p:cNvPr id="43" name="Imagem 42">
            <a:extLst>
              <a:ext uri="{FF2B5EF4-FFF2-40B4-BE49-F238E27FC236}">
                <a16:creationId xmlns:a16="http://schemas.microsoft.com/office/drawing/2014/main" id="{313459A1-C5AE-BB56-C68D-55F5F94780EA}"/>
              </a:ext>
            </a:extLst>
          </p:cNvPr>
          <p:cNvPicPr>
            <a:picLocks noChangeAspect="1"/>
          </p:cNvPicPr>
          <p:nvPr/>
        </p:nvPicPr>
        <p:blipFill>
          <a:blip r:embed="rId29"/>
          <a:stretch>
            <a:fillRect/>
          </a:stretch>
        </p:blipFill>
        <p:spPr>
          <a:xfrm>
            <a:off x="16487537" y="10549425"/>
            <a:ext cx="7166433" cy="3530961"/>
          </a:xfrm>
          <a:prstGeom prst="rect">
            <a:avLst/>
          </a:prstGeom>
        </p:spPr>
      </p:pic>
      <p:pic>
        <p:nvPicPr>
          <p:cNvPr id="45" name="Imagem 44">
            <a:extLst>
              <a:ext uri="{FF2B5EF4-FFF2-40B4-BE49-F238E27FC236}">
                <a16:creationId xmlns:a16="http://schemas.microsoft.com/office/drawing/2014/main" id="{4E0C0BD5-147C-1B05-BF4A-54A356A2A9A0}"/>
              </a:ext>
            </a:extLst>
          </p:cNvPr>
          <p:cNvPicPr>
            <a:picLocks noChangeAspect="1"/>
          </p:cNvPicPr>
          <p:nvPr/>
        </p:nvPicPr>
        <p:blipFill>
          <a:blip r:embed="rId30"/>
          <a:stretch>
            <a:fillRect/>
          </a:stretch>
        </p:blipFill>
        <p:spPr>
          <a:xfrm>
            <a:off x="23721832" y="10558721"/>
            <a:ext cx="7106167" cy="3512371"/>
          </a:xfrm>
          <a:prstGeom prst="rect">
            <a:avLst/>
          </a:prstGeom>
        </p:spPr>
      </p:pic>
      <p:sp>
        <p:nvSpPr>
          <p:cNvPr id="47" name="CaixaDeTexto 46">
            <a:extLst>
              <a:ext uri="{FF2B5EF4-FFF2-40B4-BE49-F238E27FC236}">
                <a16:creationId xmlns:a16="http://schemas.microsoft.com/office/drawing/2014/main" id="{C5A8F48C-EFDC-583C-1C52-967F76FDB422}"/>
              </a:ext>
            </a:extLst>
          </p:cNvPr>
          <p:cNvSpPr txBox="1"/>
          <p:nvPr/>
        </p:nvSpPr>
        <p:spPr>
          <a:xfrm>
            <a:off x="23319031" y="29192631"/>
            <a:ext cx="4771315" cy="338554"/>
          </a:xfrm>
          <a:prstGeom prst="rect">
            <a:avLst/>
          </a:prstGeom>
          <a:noFill/>
        </p:spPr>
        <p:txBody>
          <a:bodyPr wrap="square" rtlCol="0">
            <a:spAutoFit/>
          </a:bodyPr>
          <a:lstStyle/>
          <a:p>
            <a:r>
              <a:rPr lang="pt-BR" sz="800" dirty="0"/>
              <a:t>Gráfico 2. Comparação da semelhança em porcentagem dos resultados obtidos no software </a:t>
            </a:r>
            <a:r>
              <a:rPr lang="pt-BR" sz="800" dirty="0" err="1"/>
              <a:t>Truss</a:t>
            </a:r>
            <a:r>
              <a:rPr lang="pt-BR" sz="800" dirty="0"/>
              <a:t> </a:t>
            </a:r>
            <a:r>
              <a:rPr lang="pt-BR" sz="800" dirty="0" err="1"/>
              <a:t>Runner</a:t>
            </a:r>
            <a:r>
              <a:rPr lang="pt-BR" sz="800" dirty="0"/>
              <a:t> com o software LISA em relação ao deslocamento em Y de cada nó da estrutura .</a:t>
            </a:r>
          </a:p>
        </p:txBody>
      </p:sp>
      <p:sp>
        <p:nvSpPr>
          <p:cNvPr id="48" name="CaixaDeTexto 47">
            <a:extLst>
              <a:ext uri="{FF2B5EF4-FFF2-40B4-BE49-F238E27FC236}">
                <a16:creationId xmlns:a16="http://schemas.microsoft.com/office/drawing/2014/main" id="{5D5A0619-8621-95E0-61BD-EAD59B4A528F}"/>
              </a:ext>
            </a:extLst>
          </p:cNvPr>
          <p:cNvSpPr txBox="1"/>
          <p:nvPr/>
        </p:nvSpPr>
        <p:spPr>
          <a:xfrm>
            <a:off x="17282682" y="33120489"/>
            <a:ext cx="4771315" cy="338554"/>
          </a:xfrm>
          <a:prstGeom prst="rect">
            <a:avLst/>
          </a:prstGeom>
          <a:noFill/>
        </p:spPr>
        <p:txBody>
          <a:bodyPr wrap="square" rtlCol="0">
            <a:spAutoFit/>
          </a:bodyPr>
          <a:lstStyle/>
          <a:p>
            <a:r>
              <a:rPr lang="pt-BR" sz="800" dirty="0"/>
              <a:t>Gráfico 3. Comparação da semelhança em porcentagem dos resultados obtidos no software </a:t>
            </a:r>
            <a:r>
              <a:rPr lang="pt-BR" sz="800" dirty="0" err="1"/>
              <a:t>Truss</a:t>
            </a:r>
            <a:r>
              <a:rPr lang="pt-BR" sz="800" dirty="0"/>
              <a:t> </a:t>
            </a:r>
            <a:r>
              <a:rPr lang="pt-BR" sz="800" dirty="0" err="1"/>
              <a:t>Runner</a:t>
            </a:r>
            <a:r>
              <a:rPr lang="pt-BR" sz="800" dirty="0"/>
              <a:t> com o software LISA em relação à tensão .</a:t>
            </a:r>
          </a:p>
        </p:txBody>
      </p:sp>
      <p:sp>
        <p:nvSpPr>
          <p:cNvPr id="49" name="CaixaDeTexto 48">
            <a:extLst>
              <a:ext uri="{FF2B5EF4-FFF2-40B4-BE49-F238E27FC236}">
                <a16:creationId xmlns:a16="http://schemas.microsoft.com/office/drawing/2014/main" id="{E9B63DBB-3729-4463-482F-A64C425A35C3}"/>
              </a:ext>
            </a:extLst>
          </p:cNvPr>
          <p:cNvSpPr txBox="1"/>
          <p:nvPr/>
        </p:nvSpPr>
        <p:spPr>
          <a:xfrm>
            <a:off x="23319031" y="33178967"/>
            <a:ext cx="4771315" cy="338554"/>
          </a:xfrm>
          <a:prstGeom prst="rect">
            <a:avLst/>
          </a:prstGeom>
          <a:noFill/>
        </p:spPr>
        <p:txBody>
          <a:bodyPr wrap="square" rtlCol="0">
            <a:spAutoFit/>
          </a:bodyPr>
          <a:lstStyle/>
          <a:p>
            <a:r>
              <a:rPr lang="pt-BR" sz="800" dirty="0"/>
              <a:t>Gráfico 4. Comparação da semelhança em porcentagem dos resultados obtidos no software </a:t>
            </a:r>
            <a:r>
              <a:rPr lang="pt-BR" sz="800" dirty="0" err="1"/>
              <a:t>Truss</a:t>
            </a:r>
            <a:r>
              <a:rPr lang="pt-BR" sz="800" dirty="0"/>
              <a:t> </a:t>
            </a:r>
            <a:r>
              <a:rPr lang="pt-BR" sz="800" dirty="0" err="1"/>
              <a:t>Runner</a:t>
            </a:r>
            <a:r>
              <a:rPr lang="pt-BR" sz="800" dirty="0"/>
              <a:t> com o software LISA em relação à força interna .</a:t>
            </a:r>
          </a:p>
        </p:txBody>
      </p:sp>
      <p:sp>
        <p:nvSpPr>
          <p:cNvPr id="50" name="CaixaDeTexto 49">
            <a:extLst>
              <a:ext uri="{FF2B5EF4-FFF2-40B4-BE49-F238E27FC236}">
                <a16:creationId xmlns:a16="http://schemas.microsoft.com/office/drawing/2014/main" id="{7AA1A268-BD05-1917-B1C1-1F92EEE897E5}"/>
              </a:ext>
            </a:extLst>
          </p:cNvPr>
          <p:cNvSpPr txBox="1"/>
          <p:nvPr/>
        </p:nvSpPr>
        <p:spPr>
          <a:xfrm>
            <a:off x="16418974" y="14204969"/>
            <a:ext cx="4429345" cy="338554"/>
          </a:xfrm>
          <a:prstGeom prst="rect">
            <a:avLst/>
          </a:prstGeom>
          <a:noFill/>
        </p:spPr>
        <p:txBody>
          <a:bodyPr wrap="square" rtlCol="0">
            <a:spAutoFit/>
          </a:bodyPr>
          <a:lstStyle/>
          <a:p>
            <a:r>
              <a:rPr lang="pt-BR" sz="800" dirty="0"/>
              <a:t>Figura 6. Entrada da carga aplicada em alguns nós no Excel, na aba ‘Carregamento’.</a:t>
            </a:r>
          </a:p>
          <a:p>
            <a:endParaRPr lang="pt-BR" sz="800" dirty="0"/>
          </a:p>
        </p:txBody>
      </p:sp>
      <p:sp>
        <p:nvSpPr>
          <p:cNvPr id="51" name="CaixaDeTexto 50">
            <a:extLst>
              <a:ext uri="{FF2B5EF4-FFF2-40B4-BE49-F238E27FC236}">
                <a16:creationId xmlns:a16="http://schemas.microsoft.com/office/drawing/2014/main" id="{05F0234C-9A89-0269-A279-70DB4F996DAD}"/>
              </a:ext>
            </a:extLst>
          </p:cNvPr>
          <p:cNvSpPr txBox="1"/>
          <p:nvPr/>
        </p:nvSpPr>
        <p:spPr>
          <a:xfrm>
            <a:off x="23764382" y="14197020"/>
            <a:ext cx="4227687" cy="346503"/>
          </a:xfrm>
          <a:prstGeom prst="rect">
            <a:avLst/>
          </a:prstGeom>
          <a:noFill/>
        </p:spPr>
        <p:txBody>
          <a:bodyPr wrap="square" rtlCol="0">
            <a:spAutoFit/>
          </a:bodyPr>
          <a:lstStyle/>
          <a:p>
            <a:r>
              <a:rPr lang="pt-BR" sz="800" dirty="0"/>
              <a:t>Figura 7. Entrada das restrições aplicadas a alguns nós no Excel, na aba ‘</a:t>
            </a:r>
            <a:r>
              <a:rPr lang="pt-BR" sz="800" dirty="0" err="1"/>
              <a:t>Restricao</a:t>
            </a:r>
            <a:r>
              <a:rPr lang="pt-BR" sz="800" dirty="0"/>
              <a:t>’.</a:t>
            </a:r>
          </a:p>
          <a:p>
            <a:r>
              <a:rPr lang="pt-BR" sz="800" dirty="0"/>
              <a:t>.</a:t>
            </a:r>
          </a:p>
        </p:txBody>
      </p:sp>
      <p:sp>
        <p:nvSpPr>
          <p:cNvPr id="52" name="CaixaDeTexto 51">
            <a:extLst>
              <a:ext uri="{FF2B5EF4-FFF2-40B4-BE49-F238E27FC236}">
                <a16:creationId xmlns:a16="http://schemas.microsoft.com/office/drawing/2014/main" id="{AE19DA68-C718-5A2A-7F7E-BF82DA5CB069}"/>
              </a:ext>
            </a:extLst>
          </p:cNvPr>
          <p:cNvSpPr txBox="1"/>
          <p:nvPr/>
        </p:nvSpPr>
        <p:spPr>
          <a:xfrm>
            <a:off x="1577640" y="41540170"/>
            <a:ext cx="3485849" cy="215444"/>
          </a:xfrm>
          <a:prstGeom prst="rect">
            <a:avLst/>
          </a:prstGeom>
          <a:noFill/>
        </p:spPr>
        <p:txBody>
          <a:bodyPr wrap="square" rtlCol="0">
            <a:spAutoFit/>
          </a:bodyPr>
          <a:lstStyle/>
          <a:p>
            <a:r>
              <a:rPr lang="pt-BR" sz="800" dirty="0"/>
              <a:t>Figura 4. Entrada da posição dos nós no Excel, na aba ‘Nos’.</a:t>
            </a:r>
          </a:p>
        </p:txBody>
      </p:sp>
      <p:sp>
        <p:nvSpPr>
          <p:cNvPr id="53" name="CaixaDeTexto 52">
            <a:extLst>
              <a:ext uri="{FF2B5EF4-FFF2-40B4-BE49-F238E27FC236}">
                <a16:creationId xmlns:a16="http://schemas.microsoft.com/office/drawing/2014/main" id="{7881BA4B-06CA-B5D6-D0C0-4AC344EA8125}"/>
              </a:ext>
            </a:extLst>
          </p:cNvPr>
          <p:cNvSpPr txBox="1"/>
          <p:nvPr/>
        </p:nvSpPr>
        <p:spPr>
          <a:xfrm>
            <a:off x="9082644" y="41580827"/>
            <a:ext cx="5684915" cy="338554"/>
          </a:xfrm>
          <a:prstGeom prst="rect">
            <a:avLst/>
          </a:prstGeom>
          <a:noFill/>
        </p:spPr>
        <p:txBody>
          <a:bodyPr wrap="square" rtlCol="0">
            <a:spAutoFit/>
          </a:bodyPr>
          <a:lstStyle/>
          <a:p>
            <a:r>
              <a:rPr lang="pt-BR" sz="800" dirty="0"/>
              <a:t>Figura 5. Entrada do módulo de Young e área de seção transversal de cada elemento no Excel, na aba ‘</a:t>
            </a:r>
            <a:r>
              <a:rPr lang="pt-BR" sz="800" dirty="0" err="1"/>
              <a:t>Incidencia</a:t>
            </a:r>
            <a:r>
              <a:rPr lang="pt-BR" sz="800" dirty="0"/>
              <a:t>’.</a:t>
            </a:r>
          </a:p>
          <a:p>
            <a:endParaRPr lang="pt-BR" sz="800" dirty="0"/>
          </a:p>
        </p:txBody>
      </p:sp>
      <p:sp>
        <p:nvSpPr>
          <p:cNvPr id="57" name="CaixaDeTexto 56">
            <a:extLst>
              <a:ext uri="{FF2B5EF4-FFF2-40B4-BE49-F238E27FC236}">
                <a16:creationId xmlns:a16="http://schemas.microsoft.com/office/drawing/2014/main" id="{BEA9044D-210F-D34D-5DA7-00F9BD66D61A}"/>
              </a:ext>
            </a:extLst>
          </p:cNvPr>
          <p:cNvSpPr txBox="1"/>
          <p:nvPr/>
        </p:nvSpPr>
        <p:spPr>
          <a:xfrm>
            <a:off x="20778434" y="35915015"/>
            <a:ext cx="4771315" cy="338554"/>
          </a:xfrm>
          <a:prstGeom prst="rect">
            <a:avLst/>
          </a:prstGeom>
          <a:noFill/>
        </p:spPr>
        <p:txBody>
          <a:bodyPr wrap="square" rtlCol="0">
            <a:spAutoFit/>
          </a:bodyPr>
          <a:lstStyle/>
          <a:p>
            <a:r>
              <a:rPr lang="pt-BR" sz="800"/>
              <a:t>Tabela 1. Comparação da semelhança em porcentagem dos resultados obtidos no software </a:t>
            </a:r>
            <a:r>
              <a:rPr lang="pt-BR" sz="800" err="1"/>
              <a:t>Truss</a:t>
            </a:r>
            <a:r>
              <a:rPr lang="pt-BR" sz="800"/>
              <a:t> </a:t>
            </a:r>
            <a:r>
              <a:rPr lang="pt-BR" sz="800" err="1"/>
              <a:t>Runner</a:t>
            </a:r>
            <a:r>
              <a:rPr lang="pt-BR" sz="800"/>
              <a:t> com o software LISA em relação às forças de reação.</a:t>
            </a:r>
          </a:p>
        </p:txBody>
      </p:sp>
      <p:pic>
        <p:nvPicPr>
          <p:cNvPr id="8" name="Imagem 7" descr="Código QR&#10;&#10;Descrição gerada automaticamente">
            <a:extLst>
              <a:ext uri="{FF2B5EF4-FFF2-40B4-BE49-F238E27FC236}">
                <a16:creationId xmlns:a16="http://schemas.microsoft.com/office/drawing/2014/main" id="{C4C649B0-3A74-8D8A-3F45-07F87DEA6EAE}"/>
              </a:ext>
            </a:extLst>
          </p:cNvPr>
          <p:cNvPicPr>
            <a:picLocks noChangeAspect="1"/>
          </p:cNvPicPr>
          <p:nvPr/>
        </p:nvPicPr>
        <p:blipFill>
          <a:blip r:embed="rId31"/>
          <a:stretch>
            <a:fillRect/>
          </a:stretch>
        </p:blipFill>
        <p:spPr>
          <a:xfrm>
            <a:off x="24644218" y="41593030"/>
            <a:ext cx="794935" cy="794935"/>
          </a:xfrm>
          <a:prstGeom prst="rect">
            <a:avLst/>
          </a:prstGeom>
        </p:spPr>
      </p:pic>
      <p:pic>
        <p:nvPicPr>
          <p:cNvPr id="12" name="Imagem 11">
            <a:extLst>
              <a:ext uri="{FF2B5EF4-FFF2-40B4-BE49-F238E27FC236}">
                <a16:creationId xmlns:a16="http://schemas.microsoft.com/office/drawing/2014/main" id="{DE0840FB-3EE1-925F-D388-00023EDE0AF3}"/>
              </a:ext>
            </a:extLst>
          </p:cNvPr>
          <p:cNvPicPr>
            <a:picLocks noChangeAspect="1"/>
          </p:cNvPicPr>
          <p:nvPr/>
        </p:nvPicPr>
        <p:blipFill>
          <a:blip r:embed="rId32"/>
          <a:stretch>
            <a:fillRect/>
          </a:stretch>
        </p:blipFill>
        <p:spPr>
          <a:xfrm>
            <a:off x="20828410" y="33797192"/>
            <a:ext cx="4610743" cy="2000529"/>
          </a:xfrm>
          <a:prstGeom prst="rect">
            <a:avLst/>
          </a:prstGeom>
        </p:spPr>
      </p:pic>
    </p:spTree>
    <p:extLst>
      <p:ext uri="{BB962C8B-B14F-4D97-AF65-F5344CB8AC3E}">
        <p14:creationId xmlns:p14="http://schemas.microsoft.com/office/powerpoint/2010/main" val="2560634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2EA1DB74FAAA4DA00C4D839173D5AF" ma:contentTypeVersion="14" ma:contentTypeDescription="Create a new document." ma:contentTypeScope="" ma:versionID="b9f8b82b09bfaa99522335e2bca92c5e">
  <xsd:schema xmlns:xsd="http://www.w3.org/2001/XMLSchema" xmlns:xs="http://www.w3.org/2001/XMLSchema" xmlns:p="http://schemas.microsoft.com/office/2006/metadata/properties" xmlns:ns3="cc24f114-9abf-40fa-a57c-72ed59a32f2c" xmlns:ns4="26d803e8-1bc3-4375-bbcb-1c126199d242" targetNamespace="http://schemas.microsoft.com/office/2006/metadata/properties" ma:root="true" ma:fieldsID="5dd840e737298c9a30051d42ab999d2e" ns3:_="" ns4:_="">
    <xsd:import namespace="cc24f114-9abf-40fa-a57c-72ed59a32f2c"/>
    <xsd:import namespace="26d803e8-1bc3-4375-bbcb-1c126199d24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24f114-9abf-40fa-a57c-72ed59a32f2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803e8-1bc3-4375-bbcb-1c126199d24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97B880-9F42-4075-B0BD-79E600900573}">
  <ds:schemaRefs>
    <ds:schemaRef ds:uri="http://schemas.microsoft.com/sharepoint/v3/contenttype/forms"/>
  </ds:schemaRefs>
</ds:datastoreItem>
</file>

<file path=customXml/itemProps2.xml><?xml version="1.0" encoding="utf-8"?>
<ds:datastoreItem xmlns:ds="http://schemas.openxmlformats.org/officeDocument/2006/customXml" ds:itemID="{1E6E5D12-D463-479B-8E58-CE9A0800A48C}">
  <ds:schemaRefs>
    <ds:schemaRef ds:uri="26d803e8-1bc3-4375-bbcb-1c126199d242"/>
    <ds:schemaRef ds:uri="cc24f114-9abf-40fa-a57c-72ed59a32f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EEA7E3-678C-4BCA-B233-86E1043B0D4E}">
  <ds:schemaRefs>
    <ds:schemaRef ds:uri="26d803e8-1bc3-4375-bbcb-1c126199d242"/>
    <ds:schemaRef ds:uri="cc24f114-9abf-40fa-a57c-72ed59a32f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TotalTime>
  <Words>3026</Words>
  <Application>Microsoft Office PowerPoint</Application>
  <PresentationFormat>Personalizar</PresentationFormat>
  <Paragraphs>292</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Cambria Math</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Lívia Lih</dc:creator>
  <cp:lastModifiedBy>Lívia Sayuri Makuta</cp:lastModifiedBy>
  <cp:revision>2</cp:revision>
  <dcterms:created xsi:type="dcterms:W3CDTF">2019-02-18T13:30:59Z</dcterms:created>
  <dcterms:modified xsi:type="dcterms:W3CDTF">2022-06-05T11:48:58Z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0x010100DC2EA1DB74FAAA4DA00C4D839173D5AF</vt:lpwstr>
  </property>
</Properties>
</file>