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1" r:id="rId1"/>
  </p:sldMasterIdLst>
  <p:notesMasterIdLst>
    <p:notesMasterId r:id="rId11"/>
  </p:notesMasterIdLst>
  <p:sldIdLst>
    <p:sldId id="256" r:id="rId2"/>
    <p:sldId id="257" r:id="rId3"/>
    <p:sldId id="258" r:id="rId4"/>
    <p:sldId id="259" r:id="rId5"/>
    <p:sldId id="260" r:id="rId6"/>
    <p:sldId id="263" r:id="rId7"/>
    <p:sldId id="264" r:id="rId8"/>
    <p:sldId id="265" r:id="rId9"/>
    <p:sldId id="266"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56"/>
    <p:restoredTop sz="94719"/>
  </p:normalViewPr>
  <p:slideViewPr>
    <p:cSldViewPr snapToGrid="0" snapToObjects="1">
      <p:cViewPr>
        <p:scale>
          <a:sx n="121" d="100"/>
          <a:sy n="121" d="100"/>
        </p:scale>
        <p:origin x="816" y="7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F36F0-904F-1840-ACA4-5924BB1F9F9F}" type="doc">
      <dgm:prSet loTypeId="urn:microsoft.com/office/officeart/2005/8/layout/cycle6" loCatId="" qsTypeId="urn:microsoft.com/office/officeart/2005/8/quickstyle/simple2" qsCatId="simple" csTypeId="urn:microsoft.com/office/officeart/2005/8/colors/accent2_1" csCatId="accent2" phldr="1"/>
      <dgm:spPr/>
      <dgm:t>
        <a:bodyPr/>
        <a:lstStyle/>
        <a:p>
          <a:endParaRPr lang="fr-FR"/>
        </a:p>
      </dgm:t>
    </dgm:pt>
    <dgm:pt modelId="{56AFE727-6686-AA4C-B868-D10F7CA8664D}">
      <dgm:prSet phldrT="[Texte]"/>
      <dgm:spPr/>
      <dgm:t>
        <a:bodyPr/>
        <a:lstStyle/>
        <a:p>
          <a:r>
            <a:rPr lang="fr-FR" dirty="0" err="1"/>
            <a:t>Chatbots</a:t>
          </a:r>
          <a:endParaRPr lang="fr-FR" dirty="0"/>
        </a:p>
      </dgm:t>
    </dgm:pt>
    <dgm:pt modelId="{C68F5EF3-6DDE-4244-B603-47F15C2C243C}" type="parTrans" cxnId="{A2EA8C8C-D2CA-694F-A861-239A767F5BB7}">
      <dgm:prSet/>
      <dgm:spPr/>
      <dgm:t>
        <a:bodyPr/>
        <a:lstStyle/>
        <a:p>
          <a:endParaRPr lang="fr-FR"/>
        </a:p>
      </dgm:t>
    </dgm:pt>
    <dgm:pt modelId="{2AE79AD2-D965-F94C-BCA3-F0444ACACECC}" type="sibTrans" cxnId="{A2EA8C8C-D2CA-694F-A861-239A767F5BB7}">
      <dgm:prSet/>
      <dgm:spPr/>
      <dgm:t>
        <a:bodyPr/>
        <a:lstStyle/>
        <a:p>
          <a:endParaRPr lang="fr-FR"/>
        </a:p>
      </dgm:t>
    </dgm:pt>
    <dgm:pt modelId="{2FF0B1D5-11EF-4747-940E-1D09A6D2CA40}">
      <dgm:prSet phldrT="[Texte]"/>
      <dgm:spPr/>
      <dgm:t>
        <a:bodyPr/>
        <a:lstStyle/>
        <a:p>
          <a:r>
            <a:rPr lang="fr-FR" dirty="0"/>
            <a:t>Réseaux sociaux</a:t>
          </a:r>
        </a:p>
      </dgm:t>
    </dgm:pt>
    <dgm:pt modelId="{43A30360-A396-CE41-A2AF-61C0891FCE7A}" type="parTrans" cxnId="{51F25C55-93F8-1E40-A18F-C6EA1FF966DD}">
      <dgm:prSet/>
      <dgm:spPr/>
      <dgm:t>
        <a:bodyPr/>
        <a:lstStyle/>
        <a:p>
          <a:endParaRPr lang="fr-FR"/>
        </a:p>
      </dgm:t>
    </dgm:pt>
    <dgm:pt modelId="{09C45877-0094-9643-A428-0B20C3220ED2}" type="sibTrans" cxnId="{51F25C55-93F8-1E40-A18F-C6EA1FF966DD}">
      <dgm:prSet/>
      <dgm:spPr/>
      <dgm:t>
        <a:bodyPr/>
        <a:lstStyle/>
        <a:p>
          <a:endParaRPr lang="fr-FR"/>
        </a:p>
      </dgm:t>
    </dgm:pt>
    <dgm:pt modelId="{D9051308-B7DC-D240-9F13-0F2248F89FF8}">
      <dgm:prSet phldrT="[Texte]"/>
      <dgm:spPr/>
      <dgm:t>
        <a:bodyPr/>
        <a:lstStyle/>
        <a:p>
          <a:r>
            <a:rPr lang="fr-FR" dirty="0"/>
            <a:t>Assistants vocaux</a:t>
          </a:r>
        </a:p>
      </dgm:t>
    </dgm:pt>
    <dgm:pt modelId="{C46E4FCB-C22B-7545-BD64-9F8192FB858B}" type="parTrans" cxnId="{65C4B95C-F43A-8D48-AB3C-9D688FB08828}">
      <dgm:prSet/>
      <dgm:spPr/>
      <dgm:t>
        <a:bodyPr/>
        <a:lstStyle/>
        <a:p>
          <a:endParaRPr lang="fr-FR"/>
        </a:p>
      </dgm:t>
    </dgm:pt>
    <dgm:pt modelId="{657455AD-0B66-9E4D-907C-70445D02CFF5}" type="sibTrans" cxnId="{65C4B95C-F43A-8D48-AB3C-9D688FB08828}">
      <dgm:prSet/>
      <dgm:spPr/>
      <dgm:t>
        <a:bodyPr/>
        <a:lstStyle/>
        <a:p>
          <a:endParaRPr lang="fr-FR"/>
        </a:p>
      </dgm:t>
    </dgm:pt>
    <dgm:pt modelId="{42DB0226-AA56-B54D-84AF-352840914CBF}" type="pres">
      <dgm:prSet presAssocID="{A87F36F0-904F-1840-ACA4-5924BB1F9F9F}" presName="cycle" presStyleCnt="0">
        <dgm:presLayoutVars>
          <dgm:dir/>
          <dgm:resizeHandles val="exact"/>
        </dgm:presLayoutVars>
      </dgm:prSet>
      <dgm:spPr/>
    </dgm:pt>
    <dgm:pt modelId="{E0585891-E7DE-6545-8F4E-8DF4380F8799}" type="pres">
      <dgm:prSet presAssocID="{56AFE727-6686-AA4C-B868-D10F7CA8664D}" presName="node" presStyleLbl="node1" presStyleIdx="0" presStyleCnt="3">
        <dgm:presLayoutVars>
          <dgm:bulletEnabled val="1"/>
        </dgm:presLayoutVars>
      </dgm:prSet>
      <dgm:spPr/>
    </dgm:pt>
    <dgm:pt modelId="{F87BD8FD-6910-BD42-B4FF-F74E03B84928}" type="pres">
      <dgm:prSet presAssocID="{56AFE727-6686-AA4C-B868-D10F7CA8664D}" presName="spNode" presStyleCnt="0"/>
      <dgm:spPr/>
    </dgm:pt>
    <dgm:pt modelId="{F7A96E4B-058A-584E-BB2C-D89503E60B3E}" type="pres">
      <dgm:prSet presAssocID="{2AE79AD2-D965-F94C-BCA3-F0444ACACECC}" presName="sibTrans" presStyleLbl="sibTrans1D1" presStyleIdx="0" presStyleCnt="3"/>
      <dgm:spPr/>
    </dgm:pt>
    <dgm:pt modelId="{D567A3A5-46EE-7949-B531-77E223F7D5A7}" type="pres">
      <dgm:prSet presAssocID="{2FF0B1D5-11EF-4747-940E-1D09A6D2CA40}" presName="node" presStyleLbl="node1" presStyleIdx="1" presStyleCnt="3">
        <dgm:presLayoutVars>
          <dgm:bulletEnabled val="1"/>
        </dgm:presLayoutVars>
      </dgm:prSet>
      <dgm:spPr/>
    </dgm:pt>
    <dgm:pt modelId="{EE2D2761-1CAE-3646-AE60-E765BEBF0126}" type="pres">
      <dgm:prSet presAssocID="{2FF0B1D5-11EF-4747-940E-1D09A6D2CA40}" presName="spNode" presStyleCnt="0"/>
      <dgm:spPr/>
    </dgm:pt>
    <dgm:pt modelId="{5808A473-C221-3942-9530-0B918E72611B}" type="pres">
      <dgm:prSet presAssocID="{09C45877-0094-9643-A428-0B20C3220ED2}" presName="sibTrans" presStyleLbl="sibTrans1D1" presStyleIdx="1" presStyleCnt="3"/>
      <dgm:spPr/>
    </dgm:pt>
    <dgm:pt modelId="{744978FE-05F9-6845-A1EC-3ACF8CB93897}" type="pres">
      <dgm:prSet presAssocID="{D9051308-B7DC-D240-9F13-0F2248F89FF8}" presName="node" presStyleLbl="node1" presStyleIdx="2" presStyleCnt="3">
        <dgm:presLayoutVars>
          <dgm:bulletEnabled val="1"/>
        </dgm:presLayoutVars>
      </dgm:prSet>
      <dgm:spPr/>
    </dgm:pt>
    <dgm:pt modelId="{A0257467-9F14-F548-84E9-759AC29214A0}" type="pres">
      <dgm:prSet presAssocID="{D9051308-B7DC-D240-9F13-0F2248F89FF8}" presName="spNode" presStyleCnt="0"/>
      <dgm:spPr/>
    </dgm:pt>
    <dgm:pt modelId="{B7340DE2-2923-8949-AA52-D2122081BC62}" type="pres">
      <dgm:prSet presAssocID="{657455AD-0B66-9E4D-907C-70445D02CFF5}" presName="sibTrans" presStyleLbl="sibTrans1D1" presStyleIdx="2" presStyleCnt="3"/>
      <dgm:spPr/>
    </dgm:pt>
  </dgm:ptLst>
  <dgm:cxnLst>
    <dgm:cxn modelId="{67304F15-C0B4-0741-8B6F-3CD4841E863B}" type="presOf" srcId="{657455AD-0B66-9E4D-907C-70445D02CFF5}" destId="{B7340DE2-2923-8949-AA52-D2122081BC62}" srcOrd="0" destOrd="0" presId="urn:microsoft.com/office/officeart/2005/8/layout/cycle6"/>
    <dgm:cxn modelId="{54947E3B-AD2E-EB41-84E3-7EF3A7628217}" type="presOf" srcId="{2FF0B1D5-11EF-4747-940E-1D09A6D2CA40}" destId="{D567A3A5-46EE-7949-B531-77E223F7D5A7}" srcOrd="0" destOrd="0" presId="urn:microsoft.com/office/officeart/2005/8/layout/cycle6"/>
    <dgm:cxn modelId="{A972FF4A-3C0D-FA4E-BFCE-E63E05413913}" type="presOf" srcId="{56AFE727-6686-AA4C-B868-D10F7CA8664D}" destId="{E0585891-E7DE-6545-8F4E-8DF4380F8799}" srcOrd="0" destOrd="0" presId="urn:microsoft.com/office/officeart/2005/8/layout/cycle6"/>
    <dgm:cxn modelId="{51F25C55-93F8-1E40-A18F-C6EA1FF966DD}" srcId="{A87F36F0-904F-1840-ACA4-5924BB1F9F9F}" destId="{2FF0B1D5-11EF-4747-940E-1D09A6D2CA40}" srcOrd="1" destOrd="0" parTransId="{43A30360-A396-CE41-A2AF-61C0891FCE7A}" sibTransId="{09C45877-0094-9643-A428-0B20C3220ED2}"/>
    <dgm:cxn modelId="{65C4B95C-F43A-8D48-AB3C-9D688FB08828}" srcId="{A87F36F0-904F-1840-ACA4-5924BB1F9F9F}" destId="{D9051308-B7DC-D240-9F13-0F2248F89FF8}" srcOrd="2" destOrd="0" parTransId="{C46E4FCB-C22B-7545-BD64-9F8192FB858B}" sibTransId="{657455AD-0B66-9E4D-907C-70445D02CFF5}"/>
    <dgm:cxn modelId="{463B0466-773C-8841-80C3-D579AF7410AB}" type="presOf" srcId="{2AE79AD2-D965-F94C-BCA3-F0444ACACECC}" destId="{F7A96E4B-058A-584E-BB2C-D89503E60B3E}" srcOrd="0" destOrd="0" presId="urn:microsoft.com/office/officeart/2005/8/layout/cycle6"/>
    <dgm:cxn modelId="{319F4983-F283-914B-BAF8-8F7085ACA3C7}" type="presOf" srcId="{D9051308-B7DC-D240-9F13-0F2248F89FF8}" destId="{744978FE-05F9-6845-A1EC-3ACF8CB93897}" srcOrd="0" destOrd="0" presId="urn:microsoft.com/office/officeart/2005/8/layout/cycle6"/>
    <dgm:cxn modelId="{A2EA8C8C-D2CA-694F-A861-239A767F5BB7}" srcId="{A87F36F0-904F-1840-ACA4-5924BB1F9F9F}" destId="{56AFE727-6686-AA4C-B868-D10F7CA8664D}" srcOrd="0" destOrd="0" parTransId="{C68F5EF3-6DDE-4244-B603-47F15C2C243C}" sibTransId="{2AE79AD2-D965-F94C-BCA3-F0444ACACECC}"/>
    <dgm:cxn modelId="{9667F396-82F2-1A44-BA72-23DE5B829861}" type="presOf" srcId="{09C45877-0094-9643-A428-0B20C3220ED2}" destId="{5808A473-C221-3942-9530-0B918E72611B}" srcOrd="0" destOrd="0" presId="urn:microsoft.com/office/officeart/2005/8/layout/cycle6"/>
    <dgm:cxn modelId="{45B0D1E2-D572-214E-8892-A0C6993CEC53}" type="presOf" srcId="{A87F36F0-904F-1840-ACA4-5924BB1F9F9F}" destId="{42DB0226-AA56-B54D-84AF-352840914CBF}" srcOrd="0" destOrd="0" presId="urn:microsoft.com/office/officeart/2005/8/layout/cycle6"/>
    <dgm:cxn modelId="{571B1986-1501-D64C-8CCD-E7AB0E6D34CB}" type="presParOf" srcId="{42DB0226-AA56-B54D-84AF-352840914CBF}" destId="{E0585891-E7DE-6545-8F4E-8DF4380F8799}" srcOrd="0" destOrd="0" presId="urn:microsoft.com/office/officeart/2005/8/layout/cycle6"/>
    <dgm:cxn modelId="{B4FDDE98-F870-BB41-BA9C-C4FE91A67F05}" type="presParOf" srcId="{42DB0226-AA56-B54D-84AF-352840914CBF}" destId="{F87BD8FD-6910-BD42-B4FF-F74E03B84928}" srcOrd="1" destOrd="0" presId="urn:microsoft.com/office/officeart/2005/8/layout/cycle6"/>
    <dgm:cxn modelId="{687305E4-8337-304A-BF63-DD6250943012}" type="presParOf" srcId="{42DB0226-AA56-B54D-84AF-352840914CBF}" destId="{F7A96E4B-058A-584E-BB2C-D89503E60B3E}" srcOrd="2" destOrd="0" presId="urn:microsoft.com/office/officeart/2005/8/layout/cycle6"/>
    <dgm:cxn modelId="{83C3CA8B-973D-D543-8DBA-37E6576556E5}" type="presParOf" srcId="{42DB0226-AA56-B54D-84AF-352840914CBF}" destId="{D567A3A5-46EE-7949-B531-77E223F7D5A7}" srcOrd="3" destOrd="0" presId="urn:microsoft.com/office/officeart/2005/8/layout/cycle6"/>
    <dgm:cxn modelId="{249F459E-F19D-D64D-B915-3DE8A290603E}" type="presParOf" srcId="{42DB0226-AA56-B54D-84AF-352840914CBF}" destId="{EE2D2761-1CAE-3646-AE60-E765BEBF0126}" srcOrd="4" destOrd="0" presId="urn:microsoft.com/office/officeart/2005/8/layout/cycle6"/>
    <dgm:cxn modelId="{85572CD2-2594-5449-ADE2-74C2CD7153E4}" type="presParOf" srcId="{42DB0226-AA56-B54D-84AF-352840914CBF}" destId="{5808A473-C221-3942-9530-0B918E72611B}" srcOrd="5" destOrd="0" presId="urn:microsoft.com/office/officeart/2005/8/layout/cycle6"/>
    <dgm:cxn modelId="{13CBD12B-6A69-C34B-954E-8E7AAF41E086}" type="presParOf" srcId="{42DB0226-AA56-B54D-84AF-352840914CBF}" destId="{744978FE-05F9-6845-A1EC-3ACF8CB93897}" srcOrd="6" destOrd="0" presId="urn:microsoft.com/office/officeart/2005/8/layout/cycle6"/>
    <dgm:cxn modelId="{CB00591D-D9F9-DD45-8192-2ACF9393C78C}" type="presParOf" srcId="{42DB0226-AA56-B54D-84AF-352840914CBF}" destId="{A0257467-9F14-F548-84E9-759AC29214A0}" srcOrd="7" destOrd="0" presId="urn:microsoft.com/office/officeart/2005/8/layout/cycle6"/>
    <dgm:cxn modelId="{45EBB80A-2905-8045-977E-665C460B6DB4}" type="presParOf" srcId="{42DB0226-AA56-B54D-84AF-352840914CBF}" destId="{B7340DE2-2923-8949-AA52-D2122081BC62}" srcOrd="8" destOrd="0" presId="urn:microsoft.com/office/officeart/2005/8/layout/cycle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85891-E7DE-6545-8F4E-8DF4380F8799}">
      <dsp:nvSpPr>
        <dsp:cNvPr id="0" name=""/>
        <dsp:cNvSpPr/>
      </dsp:nvSpPr>
      <dsp:spPr>
        <a:xfrm>
          <a:off x="1046439" y="147958"/>
          <a:ext cx="1391849" cy="904702"/>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err="1"/>
            <a:t>Chatbots</a:t>
          </a:r>
          <a:endParaRPr lang="fr-FR" sz="2000" kern="1200" dirty="0"/>
        </a:p>
      </dsp:txBody>
      <dsp:txXfrm>
        <a:off x="1090603" y="192122"/>
        <a:ext cx="1303521" cy="816374"/>
      </dsp:txXfrm>
    </dsp:sp>
    <dsp:sp modelId="{F7A96E4B-058A-584E-BB2C-D89503E60B3E}">
      <dsp:nvSpPr>
        <dsp:cNvPr id="0" name=""/>
        <dsp:cNvSpPr/>
      </dsp:nvSpPr>
      <dsp:spPr>
        <a:xfrm>
          <a:off x="534770" y="600309"/>
          <a:ext cx="2415187" cy="2415187"/>
        </a:xfrm>
        <a:custGeom>
          <a:avLst/>
          <a:gdLst/>
          <a:ahLst/>
          <a:cxnLst/>
          <a:rect l="0" t="0" r="0" b="0"/>
          <a:pathLst>
            <a:path>
              <a:moveTo>
                <a:pt x="1913649" y="227916"/>
              </a:moveTo>
              <a:arcTo wR="1207593" hR="1207593" stAng="18346822" swAng="3650029"/>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567A3A5-46EE-7949-B531-77E223F7D5A7}">
      <dsp:nvSpPr>
        <dsp:cNvPr id="0" name=""/>
        <dsp:cNvSpPr/>
      </dsp:nvSpPr>
      <dsp:spPr>
        <a:xfrm>
          <a:off x="2092246" y="1959349"/>
          <a:ext cx="1391849" cy="904702"/>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Réseaux sociaux</a:t>
          </a:r>
        </a:p>
      </dsp:txBody>
      <dsp:txXfrm>
        <a:off x="2136410" y="2003513"/>
        <a:ext cx="1303521" cy="816374"/>
      </dsp:txXfrm>
    </dsp:sp>
    <dsp:sp modelId="{5808A473-C221-3942-9530-0B918E72611B}">
      <dsp:nvSpPr>
        <dsp:cNvPr id="0" name=""/>
        <dsp:cNvSpPr/>
      </dsp:nvSpPr>
      <dsp:spPr>
        <a:xfrm>
          <a:off x="534770" y="600309"/>
          <a:ext cx="2415187" cy="2415187"/>
        </a:xfrm>
        <a:custGeom>
          <a:avLst/>
          <a:gdLst/>
          <a:ahLst/>
          <a:cxnLst/>
          <a:rect l="0" t="0" r="0" b="0"/>
          <a:pathLst>
            <a:path>
              <a:moveTo>
                <a:pt x="1782844" y="2269369"/>
              </a:moveTo>
              <a:arcTo wR="1207593" hR="1207593" stAng="3693118" swAng="3413765"/>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44978FE-05F9-6845-A1EC-3ACF8CB93897}">
      <dsp:nvSpPr>
        <dsp:cNvPr id="0" name=""/>
        <dsp:cNvSpPr/>
      </dsp:nvSpPr>
      <dsp:spPr>
        <a:xfrm>
          <a:off x="632" y="1959349"/>
          <a:ext cx="1391849" cy="904702"/>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Assistants vocaux</a:t>
          </a:r>
        </a:p>
      </dsp:txBody>
      <dsp:txXfrm>
        <a:off x="44796" y="2003513"/>
        <a:ext cx="1303521" cy="816374"/>
      </dsp:txXfrm>
    </dsp:sp>
    <dsp:sp modelId="{B7340DE2-2923-8949-AA52-D2122081BC62}">
      <dsp:nvSpPr>
        <dsp:cNvPr id="0" name=""/>
        <dsp:cNvSpPr/>
      </dsp:nvSpPr>
      <dsp:spPr>
        <a:xfrm>
          <a:off x="534770" y="600309"/>
          <a:ext cx="2415187" cy="2415187"/>
        </a:xfrm>
        <a:custGeom>
          <a:avLst/>
          <a:gdLst/>
          <a:ahLst/>
          <a:cxnLst/>
          <a:rect l="0" t="0" r="0" b="0"/>
          <a:pathLst>
            <a:path>
              <a:moveTo>
                <a:pt x="8037" y="1346688"/>
              </a:moveTo>
              <a:arcTo wR="1207593" hR="1207593" stAng="10403149" swAng="3650029"/>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5CE012-4B34-E046-BDB8-4EFE939CA4B8}" type="datetimeFigureOut">
              <a:rPr lang="fr-FR" smtClean="0"/>
              <a:t>14/12/2021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A9A9E-6935-5E4A-8704-A248A0B331A8}" type="slidenum">
              <a:rPr lang="fr-FR" smtClean="0"/>
              <a:t>‹N°›</a:t>
            </a:fld>
            <a:endParaRPr lang="fr-FR"/>
          </a:p>
        </p:txBody>
      </p:sp>
    </p:spTree>
    <p:extLst>
      <p:ext uri="{BB962C8B-B14F-4D97-AF65-F5344CB8AC3E}">
        <p14:creationId xmlns:p14="http://schemas.microsoft.com/office/powerpoint/2010/main" val="3679108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Exemple : on essaie de garder la signification au maximum, en éliminant les expressions toxiques.</a:t>
            </a:r>
          </a:p>
        </p:txBody>
      </p:sp>
      <p:sp>
        <p:nvSpPr>
          <p:cNvPr id="4" name="Espace réservé du numéro de diapositive 3"/>
          <p:cNvSpPr>
            <a:spLocks noGrp="1"/>
          </p:cNvSpPr>
          <p:nvPr>
            <p:ph type="sldNum" sz="quarter" idx="5"/>
          </p:nvPr>
        </p:nvSpPr>
        <p:spPr/>
        <p:txBody>
          <a:bodyPr/>
          <a:lstStyle/>
          <a:p>
            <a:fld id="{CF1A9A9E-6935-5E4A-8704-A248A0B331A8}" type="slidenum">
              <a:rPr lang="fr-FR" smtClean="0"/>
              <a:t>4</a:t>
            </a:fld>
            <a:endParaRPr lang="fr-FR"/>
          </a:p>
        </p:txBody>
      </p:sp>
    </p:spTree>
    <p:extLst>
      <p:ext uri="{BB962C8B-B14F-4D97-AF65-F5344CB8AC3E}">
        <p14:creationId xmlns:p14="http://schemas.microsoft.com/office/powerpoint/2010/main" val="3598710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Exemple : on essaie de garder la signification au maximum, </a:t>
            </a:r>
            <a:r>
              <a:rPr lang="fr-FR"/>
              <a:t>en éliminant </a:t>
            </a:r>
            <a:r>
              <a:rPr lang="fr-FR" dirty="0"/>
              <a:t>les </a:t>
            </a:r>
            <a:r>
              <a:rPr lang="fr-FR"/>
              <a:t>expressions toxiques.</a:t>
            </a:r>
            <a:endParaRPr lang="fr-FR" dirty="0"/>
          </a:p>
        </p:txBody>
      </p:sp>
      <p:sp>
        <p:nvSpPr>
          <p:cNvPr id="4" name="Espace réservé du numéro de diapositive 3"/>
          <p:cNvSpPr>
            <a:spLocks noGrp="1"/>
          </p:cNvSpPr>
          <p:nvPr>
            <p:ph type="sldNum" sz="quarter" idx="5"/>
          </p:nvPr>
        </p:nvSpPr>
        <p:spPr/>
        <p:txBody>
          <a:bodyPr/>
          <a:lstStyle/>
          <a:p>
            <a:fld id="{CF1A9A9E-6935-5E4A-8704-A248A0B331A8}" type="slidenum">
              <a:rPr lang="fr-FR" smtClean="0"/>
              <a:t>5</a:t>
            </a:fld>
            <a:endParaRPr lang="fr-FR"/>
          </a:p>
        </p:txBody>
      </p:sp>
    </p:spTree>
    <p:extLst>
      <p:ext uri="{BB962C8B-B14F-4D97-AF65-F5344CB8AC3E}">
        <p14:creationId xmlns:p14="http://schemas.microsoft.com/office/powerpoint/2010/main" val="2058711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Exemple : on essaie de garder la signification au maximum, </a:t>
            </a:r>
            <a:r>
              <a:rPr lang="fr-FR"/>
              <a:t>en éliminant </a:t>
            </a:r>
            <a:r>
              <a:rPr lang="fr-FR" dirty="0"/>
              <a:t>les </a:t>
            </a:r>
            <a:r>
              <a:rPr lang="fr-FR"/>
              <a:t>expressions toxiques.</a:t>
            </a:r>
            <a:endParaRPr lang="fr-FR" dirty="0"/>
          </a:p>
        </p:txBody>
      </p:sp>
      <p:sp>
        <p:nvSpPr>
          <p:cNvPr id="4" name="Espace réservé du numéro de diapositive 3"/>
          <p:cNvSpPr>
            <a:spLocks noGrp="1"/>
          </p:cNvSpPr>
          <p:nvPr>
            <p:ph type="sldNum" sz="quarter" idx="5"/>
          </p:nvPr>
        </p:nvSpPr>
        <p:spPr/>
        <p:txBody>
          <a:bodyPr/>
          <a:lstStyle/>
          <a:p>
            <a:fld id="{CF1A9A9E-6935-5E4A-8704-A248A0B331A8}" type="slidenum">
              <a:rPr lang="fr-FR" smtClean="0"/>
              <a:t>6</a:t>
            </a:fld>
            <a:endParaRPr lang="fr-FR"/>
          </a:p>
        </p:txBody>
      </p:sp>
    </p:spTree>
    <p:extLst>
      <p:ext uri="{BB962C8B-B14F-4D97-AF65-F5344CB8AC3E}">
        <p14:creationId xmlns:p14="http://schemas.microsoft.com/office/powerpoint/2010/main" val="2343993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Exemple : on essaie de garder la signification au maximum, </a:t>
            </a:r>
            <a:r>
              <a:rPr lang="fr-FR"/>
              <a:t>en éliminant </a:t>
            </a:r>
            <a:r>
              <a:rPr lang="fr-FR" dirty="0"/>
              <a:t>les </a:t>
            </a:r>
            <a:r>
              <a:rPr lang="fr-FR"/>
              <a:t>expressions toxiques.</a:t>
            </a:r>
            <a:endParaRPr lang="fr-FR" dirty="0"/>
          </a:p>
        </p:txBody>
      </p:sp>
      <p:sp>
        <p:nvSpPr>
          <p:cNvPr id="4" name="Espace réservé du numéro de diapositive 3"/>
          <p:cNvSpPr>
            <a:spLocks noGrp="1"/>
          </p:cNvSpPr>
          <p:nvPr>
            <p:ph type="sldNum" sz="quarter" idx="5"/>
          </p:nvPr>
        </p:nvSpPr>
        <p:spPr/>
        <p:txBody>
          <a:bodyPr/>
          <a:lstStyle/>
          <a:p>
            <a:fld id="{CF1A9A9E-6935-5E4A-8704-A248A0B331A8}" type="slidenum">
              <a:rPr lang="fr-FR" smtClean="0"/>
              <a:t>7</a:t>
            </a:fld>
            <a:endParaRPr lang="fr-FR"/>
          </a:p>
        </p:txBody>
      </p:sp>
    </p:spTree>
    <p:extLst>
      <p:ext uri="{BB962C8B-B14F-4D97-AF65-F5344CB8AC3E}">
        <p14:creationId xmlns:p14="http://schemas.microsoft.com/office/powerpoint/2010/main" val="4073419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Exemple : on essaie de garder la signification au maximum, </a:t>
            </a:r>
            <a:r>
              <a:rPr lang="fr-FR"/>
              <a:t>en éliminant </a:t>
            </a:r>
            <a:r>
              <a:rPr lang="fr-FR" dirty="0"/>
              <a:t>les </a:t>
            </a:r>
            <a:r>
              <a:rPr lang="fr-FR"/>
              <a:t>expressions toxiques.</a:t>
            </a:r>
            <a:endParaRPr lang="fr-FR" dirty="0"/>
          </a:p>
        </p:txBody>
      </p:sp>
      <p:sp>
        <p:nvSpPr>
          <p:cNvPr id="4" name="Espace réservé du numéro de diapositive 3"/>
          <p:cNvSpPr>
            <a:spLocks noGrp="1"/>
          </p:cNvSpPr>
          <p:nvPr>
            <p:ph type="sldNum" sz="quarter" idx="5"/>
          </p:nvPr>
        </p:nvSpPr>
        <p:spPr/>
        <p:txBody>
          <a:bodyPr/>
          <a:lstStyle/>
          <a:p>
            <a:fld id="{CF1A9A9E-6935-5E4A-8704-A248A0B331A8}" type="slidenum">
              <a:rPr lang="fr-FR" smtClean="0"/>
              <a:t>8</a:t>
            </a:fld>
            <a:endParaRPr lang="fr-FR"/>
          </a:p>
        </p:txBody>
      </p:sp>
    </p:spTree>
    <p:extLst>
      <p:ext uri="{BB962C8B-B14F-4D97-AF65-F5344CB8AC3E}">
        <p14:creationId xmlns:p14="http://schemas.microsoft.com/office/powerpoint/2010/main" val="3489847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Exemple : on essaie de garder la signification au maximum, </a:t>
            </a:r>
            <a:r>
              <a:rPr lang="fr-FR"/>
              <a:t>en éliminant </a:t>
            </a:r>
            <a:r>
              <a:rPr lang="fr-FR" dirty="0"/>
              <a:t>les </a:t>
            </a:r>
            <a:r>
              <a:rPr lang="fr-FR"/>
              <a:t>expressions toxiques.</a:t>
            </a:r>
            <a:endParaRPr lang="fr-FR" dirty="0"/>
          </a:p>
        </p:txBody>
      </p:sp>
      <p:sp>
        <p:nvSpPr>
          <p:cNvPr id="4" name="Espace réservé du numéro de diapositive 3"/>
          <p:cNvSpPr>
            <a:spLocks noGrp="1"/>
          </p:cNvSpPr>
          <p:nvPr>
            <p:ph type="sldNum" sz="quarter" idx="5"/>
          </p:nvPr>
        </p:nvSpPr>
        <p:spPr/>
        <p:txBody>
          <a:bodyPr/>
          <a:lstStyle/>
          <a:p>
            <a:fld id="{CF1A9A9E-6935-5E4A-8704-A248A0B331A8}" type="slidenum">
              <a:rPr lang="fr-FR" smtClean="0"/>
              <a:t>9</a:t>
            </a:fld>
            <a:endParaRPr lang="fr-FR"/>
          </a:p>
        </p:txBody>
      </p:sp>
    </p:spTree>
    <p:extLst>
      <p:ext uri="{BB962C8B-B14F-4D97-AF65-F5344CB8AC3E}">
        <p14:creationId xmlns:p14="http://schemas.microsoft.com/office/powerpoint/2010/main" val="2597469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12/13/21</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1266234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12/13/21</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29930797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12/13/21</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10409900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12/13/21</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19196284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12/13/21</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5649386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12/13/21</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17806853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12/13/21</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14481576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12/13/21</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169158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12/13/21</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41554842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12/13/21</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17923833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12/13/21</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15999495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12/13/21</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679963007"/>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60" r:id="rId6"/>
    <p:sldLayoutId id="2147483755" r:id="rId7"/>
    <p:sldLayoutId id="2147483756" r:id="rId8"/>
    <p:sldLayoutId id="2147483757" r:id="rId9"/>
    <p:sldLayoutId id="2147483759" r:id="rId10"/>
    <p:sldLayoutId id="2147483758"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13"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svg"/><Relationship Id="rId11" Type="http://schemas.openxmlformats.org/officeDocument/2006/relationships/diagramQuickStyle" Target="../diagrams/quickStyle1.xml"/><Relationship Id="rId5" Type="http://schemas.openxmlformats.org/officeDocument/2006/relationships/image" Target="../media/image10.png"/><Relationship Id="rId10" Type="http://schemas.openxmlformats.org/officeDocument/2006/relationships/diagramLayout" Target="../diagrams/layout1.xml"/><Relationship Id="rId4" Type="http://schemas.openxmlformats.org/officeDocument/2006/relationships/image" Target="../media/image9.svg"/><Relationship Id="rId9"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10" name="Rectangle 9">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6" name="Oval 10">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07" name="Group 12">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108" name="Rectangle 14">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8" name="Rectangle 17">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0" name="Rectangle 19">
            <a:extLst>
              <a:ext uri="{FF2B5EF4-FFF2-40B4-BE49-F238E27FC236}">
                <a16:creationId xmlns:a16="http://schemas.microsoft.com/office/drawing/2014/main" id="{B4F9B187-EC02-44E0-99C7-5D629D664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3" name="Rectangle 22">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1" name="Rectangle 30">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9" name="Rectangle 28">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re 1">
            <a:extLst>
              <a:ext uri="{FF2B5EF4-FFF2-40B4-BE49-F238E27FC236}">
                <a16:creationId xmlns:a16="http://schemas.microsoft.com/office/drawing/2014/main" id="{64FDE18B-55D5-2942-975F-C3AD9E467BC1}"/>
              </a:ext>
            </a:extLst>
          </p:cNvPr>
          <p:cNvSpPr>
            <a:spLocks noGrp="1"/>
          </p:cNvSpPr>
          <p:nvPr>
            <p:ph type="ctrTitle"/>
          </p:nvPr>
        </p:nvSpPr>
        <p:spPr>
          <a:xfrm>
            <a:off x="7094799" y="975746"/>
            <a:ext cx="4554821" cy="2186096"/>
          </a:xfrm>
        </p:spPr>
        <p:txBody>
          <a:bodyPr vert="horz" lIns="91440" tIns="45720" rIns="91440" bIns="45720" rtlCol="0" anchor="t">
            <a:normAutofit fontScale="90000"/>
          </a:bodyPr>
          <a:lstStyle/>
          <a:p>
            <a:r>
              <a:rPr lang="en-US" sz="3800" b="1" dirty="0">
                <a:latin typeface="Avenir Black" panose="02000503020000020003" pitchFamily="2" charset="0"/>
              </a:rPr>
              <a:t>Text Detoxification using Large Pre-trained Neural Models</a:t>
            </a:r>
          </a:p>
        </p:txBody>
      </p:sp>
      <p:grpSp>
        <p:nvGrpSpPr>
          <p:cNvPr id="36" name="Group 35">
            <a:extLst>
              <a:ext uri="{FF2B5EF4-FFF2-40B4-BE49-F238E27FC236}">
                <a16:creationId xmlns:a16="http://schemas.microsoft.com/office/drawing/2014/main" id="{7B4E221E-E4F3-4D25-8DC8-8A3D08C830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491700" y="811038"/>
            <a:ext cx="6131951" cy="5783897"/>
            <a:chOff x="4925125" y="3600"/>
            <a:chExt cx="7266875" cy="6854400"/>
          </a:xfrm>
        </p:grpSpPr>
        <p:sp>
          <p:nvSpPr>
            <p:cNvPr id="37" name="Oval 36">
              <a:extLst>
                <a:ext uri="{FF2B5EF4-FFF2-40B4-BE49-F238E27FC236}">
                  <a16:creationId xmlns:a16="http://schemas.microsoft.com/office/drawing/2014/main" id="{1DCB79C8-6A25-43E7-AC87-D1D7C6071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BABC8D9-79F4-4665-99B3-4EA1B520E5C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08BC036-0C59-4D8B-8F96-46D122C906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20EF6F7D-06D0-49B6-9382-07DE194E6761}"/>
              </a:ext>
            </a:extLst>
          </p:cNvPr>
          <p:cNvPicPr>
            <a:picLocks noChangeAspect="1"/>
          </p:cNvPicPr>
          <p:nvPr/>
        </p:nvPicPr>
        <p:blipFill rotWithShape="1">
          <a:blip r:embed="rId2"/>
          <a:srcRect l="21516" r="11733" b="-2"/>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3" name="Sous-titre 2">
            <a:extLst>
              <a:ext uri="{FF2B5EF4-FFF2-40B4-BE49-F238E27FC236}">
                <a16:creationId xmlns:a16="http://schemas.microsoft.com/office/drawing/2014/main" id="{4F24DC65-8183-B146-97A8-F67AABB5F5D2}"/>
              </a:ext>
            </a:extLst>
          </p:cNvPr>
          <p:cNvSpPr>
            <a:spLocks noGrp="1"/>
          </p:cNvSpPr>
          <p:nvPr>
            <p:ph type="subTitle" idx="1"/>
          </p:nvPr>
        </p:nvSpPr>
        <p:spPr>
          <a:xfrm>
            <a:off x="7112547" y="3382867"/>
            <a:ext cx="4537073" cy="1640992"/>
          </a:xfrm>
        </p:spPr>
        <p:txBody>
          <a:bodyPr vert="horz" lIns="91440" tIns="45720" rIns="91440" bIns="45720" rtlCol="0" anchor="t">
            <a:normAutofit/>
          </a:bodyPr>
          <a:lstStyle/>
          <a:p>
            <a:r>
              <a:rPr lang="en-US" sz="1800" spc="50" dirty="0"/>
              <a:t>Advanced Machine Learning for NLP and Text Processing</a:t>
            </a:r>
          </a:p>
          <a:p>
            <a:r>
              <a:rPr lang="en-US" sz="1800" spc="50" dirty="0"/>
              <a:t>Yanis FADILI &amp; Lies HAOUAS</a:t>
            </a:r>
            <a:br>
              <a:rPr lang="en-US" sz="1800" spc="50" dirty="0"/>
            </a:br>
            <a:r>
              <a:rPr lang="en-US" sz="1800" spc="50" dirty="0"/>
              <a:t>DIA 2</a:t>
            </a:r>
          </a:p>
          <a:p>
            <a:pPr indent="-270000">
              <a:buFont typeface="Arial" panose="020B0604020202020204" pitchFamily="34" charset="0"/>
              <a:buChar char="•"/>
            </a:pPr>
            <a:endParaRPr lang="en-US" sz="1800" spc="50" dirty="0"/>
          </a:p>
        </p:txBody>
      </p:sp>
      <p:pic>
        <p:nvPicPr>
          <p:cNvPr id="1026" name="Picture 2" descr="Presse - ESILV Ecole d&amp;#39;Ingénieurs">
            <a:extLst>
              <a:ext uri="{FF2B5EF4-FFF2-40B4-BE49-F238E27FC236}">
                <a16:creationId xmlns:a16="http://schemas.microsoft.com/office/drawing/2014/main" id="{D1002A32-5967-CC4F-BFB1-AAB43D7810E2}"/>
              </a:ext>
            </a:extLst>
          </p:cNvPr>
          <p:cNvPicPr>
            <a:picLocks noChangeAspect="1" noChangeArrowheads="1"/>
          </p:cNvPicPr>
          <p:nvPr/>
        </p:nvPicPr>
        <p:blipFill>
          <a:blip r:embed="rId3">
            <a:clrChange>
              <a:clrFrom>
                <a:srgbClr val="CF1052"/>
              </a:clrFrom>
              <a:clrTo>
                <a:srgbClr val="CF1052">
                  <a:alpha val="0"/>
                </a:srgbClr>
              </a:clrTo>
            </a:clrChange>
            <a:extLst>
              <a:ext uri="{28A0092B-C50C-407E-A947-70E740481C1C}">
                <a14:useLocalDpi xmlns:a14="http://schemas.microsoft.com/office/drawing/2010/main" val="0"/>
              </a:ext>
            </a:extLst>
          </a:blip>
          <a:srcRect/>
          <a:stretch>
            <a:fillRect/>
          </a:stretch>
        </p:blipFill>
        <p:spPr bwMode="auto">
          <a:xfrm>
            <a:off x="10459023" y="5160160"/>
            <a:ext cx="1701439" cy="1701439"/>
          </a:xfrm>
          <a:prstGeom prst="rect">
            <a:avLst/>
          </a:prstGeom>
          <a:noFill/>
          <a:extLst>
            <a:ext uri="{909E8E84-426E-40DD-AFC4-6F175D3DCCD1}">
              <a14:hiddenFill xmlns:a14="http://schemas.microsoft.com/office/drawing/2010/main">
                <a:solidFill>
                  <a:srgbClr val="FFFFFF"/>
                </a:solidFill>
              </a14:hiddenFill>
            </a:ext>
          </a:extLst>
        </p:spPr>
      </p:pic>
      <p:sp>
        <p:nvSpPr>
          <p:cNvPr id="102" name="ZoneTexte 101">
            <a:extLst>
              <a:ext uri="{FF2B5EF4-FFF2-40B4-BE49-F238E27FC236}">
                <a16:creationId xmlns:a16="http://schemas.microsoft.com/office/drawing/2014/main" id="{7FAF70D4-B301-BC41-A5C5-8FB3738A2FFB}"/>
              </a:ext>
            </a:extLst>
          </p:cNvPr>
          <p:cNvSpPr txBox="1"/>
          <p:nvPr/>
        </p:nvSpPr>
        <p:spPr>
          <a:xfrm>
            <a:off x="7094799" y="494559"/>
            <a:ext cx="4337748" cy="369332"/>
          </a:xfrm>
          <a:prstGeom prst="rect">
            <a:avLst/>
          </a:prstGeom>
          <a:noFill/>
        </p:spPr>
        <p:txBody>
          <a:bodyPr wrap="square">
            <a:spAutoFit/>
          </a:bodyPr>
          <a:lstStyle/>
          <a:p>
            <a:r>
              <a:rPr lang="en-US" sz="1800" u="sng" spc="50" dirty="0" err="1"/>
              <a:t>Présentation</a:t>
            </a:r>
            <a:r>
              <a:rPr lang="en-US" sz="1800" u="sng" spc="50" dirty="0"/>
              <a:t> d’un article </a:t>
            </a:r>
            <a:r>
              <a:rPr lang="en-US" sz="1800" u="sng" spc="50" dirty="0" err="1"/>
              <a:t>scientifique</a:t>
            </a:r>
            <a:endParaRPr lang="en-US" sz="1800" u="sng" spc="50" dirty="0"/>
          </a:p>
        </p:txBody>
      </p:sp>
    </p:spTree>
    <p:extLst>
      <p:ext uri="{BB962C8B-B14F-4D97-AF65-F5344CB8AC3E}">
        <p14:creationId xmlns:p14="http://schemas.microsoft.com/office/powerpoint/2010/main" val="22646926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A9DCF6-34FF-D24F-9C2B-75D3DBFAECF8}"/>
              </a:ext>
            </a:extLst>
          </p:cNvPr>
          <p:cNvSpPr>
            <a:spLocks noGrp="1"/>
          </p:cNvSpPr>
          <p:nvPr>
            <p:ph type="title"/>
          </p:nvPr>
        </p:nvSpPr>
        <p:spPr>
          <a:xfrm>
            <a:off x="540000" y="540000"/>
            <a:ext cx="11101135" cy="944768"/>
          </a:xfrm>
        </p:spPr>
        <p:txBody>
          <a:bodyPr>
            <a:normAutofit/>
          </a:bodyPr>
          <a:lstStyle/>
          <a:p>
            <a:r>
              <a:rPr lang="en-US" sz="4400" dirty="0" err="1">
                <a:latin typeface="Avenir Black" panose="02000503020000020003" pitchFamily="2" charset="0"/>
              </a:rPr>
              <a:t>Sommaire</a:t>
            </a:r>
            <a:endParaRPr lang="fr-FR" sz="4400" dirty="0"/>
          </a:p>
        </p:txBody>
      </p:sp>
      <p:sp>
        <p:nvSpPr>
          <p:cNvPr id="3" name="Espace réservé du contenu 2">
            <a:extLst>
              <a:ext uri="{FF2B5EF4-FFF2-40B4-BE49-F238E27FC236}">
                <a16:creationId xmlns:a16="http://schemas.microsoft.com/office/drawing/2014/main" id="{4CADD324-8CE1-EF43-B53A-829D64737010}"/>
              </a:ext>
            </a:extLst>
          </p:cNvPr>
          <p:cNvSpPr>
            <a:spLocks noGrp="1"/>
          </p:cNvSpPr>
          <p:nvPr>
            <p:ph idx="1"/>
          </p:nvPr>
        </p:nvSpPr>
        <p:spPr>
          <a:xfrm>
            <a:off x="540000" y="1484769"/>
            <a:ext cx="11101136" cy="4823956"/>
          </a:xfrm>
        </p:spPr>
        <p:txBody>
          <a:bodyPr/>
          <a:lstStyle/>
          <a:p>
            <a:pPr marL="342900" indent="-342900">
              <a:buFont typeface="+mj-lt"/>
              <a:buAutoNum type="arabicPeriod"/>
            </a:pPr>
            <a:r>
              <a:rPr lang="fr-FR" dirty="0"/>
              <a:t>Contexte de l’article</a:t>
            </a:r>
          </a:p>
          <a:p>
            <a:pPr marL="342900" indent="-342900">
              <a:buFont typeface="+mj-lt"/>
              <a:buAutoNum type="arabicPeriod"/>
            </a:pPr>
            <a:r>
              <a:rPr lang="fr-FR" dirty="0"/>
              <a:t>Définitions</a:t>
            </a:r>
          </a:p>
          <a:p>
            <a:pPr marL="342900" indent="-342900">
              <a:buFont typeface="+mj-lt"/>
              <a:buAutoNum type="arabicPeriod"/>
            </a:pPr>
            <a:r>
              <a:rPr lang="fr-FR" dirty="0"/>
              <a:t>Contribution de l’article</a:t>
            </a:r>
          </a:p>
          <a:p>
            <a:pPr marL="342900" indent="-342900">
              <a:buFont typeface="+mj-lt"/>
              <a:buAutoNum type="arabicPeriod"/>
            </a:pPr>
            <a:endParaRPr lang="fr-FR" dirty="0"/>
          </a:p>
        </p:txBody>
      </p:sp>
    </p:spTree>
    <p:extLst>
      <p:ext uri="{BB962C8B-B14F-4D97-AF65-F5344CB8AC3E}">
        <p14:creationId xmlns:p14="http://schemas.microsoft.com/office/powerpoint/2010/main" val="40332055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A9DCF6-34FF-D24F-9C2B-75D3DBFAECF8}"/>
              </a:ext>
            </a:extLst>
          </p:cNvPr>
          <p:cNvSpPr>
            <a:spLocks noGrp="1"/>
          </p:cNvSpPr>
          <p:nvPr>
            <p:ph type="title"/>
          </p:nvPr>
        </p:nvSpPr>
        <p:spPr>
          <a:xfrm>
            <a:off x="690845" y="608749"/>
            <a:ext cx="4700963" cy="633192"/>
          </a:xfrm>
        </p:spPr>
        <p:txBody>
          <a:bodyPr>
            <a:normAutofit fontScale="90000"/>
          </a:bodyPr>
          <a:lstStyle/>
          <a:p>
            <a:r>
              <a:rPr lang="en-US" sz="4000" dirty="0" err="1">
                <a:latin typeface="Avenir Black" panose="02000503020000020003" pitchFamily="2" charset="0"/>
              </a:rPr>
              <a:t>Contexte</a:t>
            </a:r>
            <a:r>
              <a:rPr lang="en-US" sz="4000" dirty="0">
                <a:latin typeface="Avenir Black" panose="02000503020000020003" pitchFamily="2" charset="0"/>
              </a:rPr>
              <a:t> de </a:t>
            </a:r>
            <a:r>
              <a:rPr lang="en-US" sz="4000" dirty="0" err="1">
                <a:latin typeface="Avenir Black" panose="02000503020000020003" pitchFamily="2" charset="0"/>
              </a:rPr>
              <a:t>l’article</a:t>
            </a:r>
            <a:endParaRPr lang="fr-FR" sz="4000" dirty="0"/>
          </a:p>
        </p:txBody>
      </p:sp>
      <p:pic>
        <p:nvPicPr>
          <p:cNvPr id="4" name="Image 3">
            <a:extLst>
              <a:ext uri="{FF2B5EF4-FFF2-40B4-BE49-F238E27FC236}">
                <a16:creationId xmlns:a16="http://schemas.microsoft.com/office/drawing/2014/main" id="{B81FFED4-86A4-D146-AC3B-3318E5A67E1C}"/>
              </a:ext>
            </a:extLst>
          </p:cNvPr>
          <p:cNvPicPr>
            <a:picLocks noChangeAspect="1"/>
          </p:cNvPicPr>
          <p:nvPr/>
        </p:nvPicPr>
        <p:blipFill>
          <a:blip r:embed="rId2"/>
          <a:stretch>
            <a:fillRect/>
          </a:stretch>
        </p:blipFill>
        <p:spPr>
          <a:xfrm>
            <a:off x="8478900" y="1173192"/>
            <a:ext cx="3403146" cy="5135533"/>
          </a:xfrm>
          <a:prstGeom prst="rect">
            <a:avLst/>
          </a:prstGeom>
        </p:spPr>
      </p:pic>
      <p:pic>
        <p:nvPicPr>
          <p:cNvPr id="7" name="Image 6">
            <a:extLst>
              <a:ext uri="{FF2B5EF4-FFF2-40B4-BE49-F238E27FC236}">
                <a16:creationId xmlns:a16="http://schemas.microsoft.com/office/drawing/2014/main" id="{0D88FC70-A2E3-1848-9FB6-9294F606C4E2}"/>
              </a:ext>
            </a:extLst>
          </p:cNvPr>
          <p:cNvPicPr>
            <a:picLocks noChangeAspect="1"/>
          </p:cNvPicPr>
          <p:nvPr/>
        </p:nvPicPr>
        <p:blipFill>
          <a:blip r:embed="rId3"/>
          <a:stretch>
            <a:fillRect/>
          </a:stretch>
        </p:blipFill>
        <p:spPr>
          <a:xfrm>
            <a:off x="3698883" y="2207213"/>
            <a:ext cx="3323980" cy="1221787"/>
          </a:xfrm>
          <a:prstGeom prst="rect">
            <a:avLst/>
          </a:prstGeom>
        </p:spPr>
      </p:pic>
      <p:pic>
        <p:nvPicPr>
          <p:cNvPr id="8" name="Image 7">
            <a:extLst>
              <a:ext uri="{FF2B5EF4-FFF2-40B4-BE49-F238E27FC236}">
                <a16:creationId xmlns:a16="http://schemas.microsoft.com/office/drawing/2014/main" id="{37C8FA4D-0C44-CA4B-BB97-8F4991C2150B}"/>
              </a:ext>
            </a:extLst>
          </p:cNvPr>
          <p:cNvPicPr>
            <a:picLocks noChangeAspect="1"/>
          </p:cNvPicPr>
          <p:nvPr/>
        </p:nvPicPr>
        <p:blipFill>
          <a:blip r:embed="rId4"/>
          <a:stretch>
            <a:fillRect/>
          </a:stretch>
        </p:blipFill>
        <p:spPr>
          <a:xfrm>
            <a:off x="690846" y="2207212"/>
            <a:ext cx="2521894" cy="1221787"/>
          </a:xfrm>
          <a:prstGeom prst="rect">
            <a:avLst/>
          </a:prstGeom>
        </p:spPr>
      </p:pic>
      <p:pic>
        <p:nvPicPr>
          <p:cNvPr id="9" name="Image 8">
            <a:extLst>
              <a:ext uri="{FF2B5EF4-FFF2-40B4-BE49-F238E27FC236}">
                <a16:creationId xmlns:a16="http://schemas.microsoft.com/office/drawing/2014/main" id="{2E5E6D50-8FCE-5441-A1BA-D1515B4F5B51}"/>
              </a:ext>
            </a:extLst>
          </p:cNvPr>
          <p:cNvPicPr>
            <a:picLocks noChangeAspect="1"/>
          </p:cNvPicPr>
          <p:nvPr/>
        </p:nvPicPr>
        <p:blipFill>
          <a:blip r:embed="rId5"/>
          <a:stretch>
            <a:fillRect/>
          </a:stretch>
        </p:blipFill>
        <p:spPr>
          <a:xfrm>
            <a:off x="690846" y="3740958"/>
            <a:ext cx="6332017" cy="2672506"/>
          </a:xfrm>
          <a:prstGeom prst="rect">
            <a:avLst/>
          </a:prstGeom>
        </p:spPr>
      </p:pic>
      <p:pic>
        <p:nvPicPr>
          <p:cNvPr id="13" name="Image 12">
            <a:extLst>
              <a:ext uri="{FF2B5EF4-FFF2-40B4-BE49-F238E27FC236}">
                <a16:creationId xmlns:a16="http://schemas.microsoft.com/office/drawing/2014/main" id="{8B9B7278-6C6A-6749-AA7A-5E13E743D45D}"/>
              </a:ext>
            </a:extLst>
          </p:cNvPr>
          <p:cNvPicPr>
            <a:picLocks noChangeAspect="1"/>
          </p:cNvPicPr>
          <p:nvPr/>
        </p:nvPicPr>
        <p:blipFill>
          <a:blip r:embed="rId6"/>
          <a:stretch>
            <a:fillRect/>
          </a:stretch>
        </p:blipFill>
        <p:spPr>
          <a:xfrm>
            <a:off x="5480925" y="271301"/>
            <a:ext cx="2908858" cy="1691986"/>
          </a:xfrm>
          <a:prstGeom prst="rect">
            <a:avLst/>
          </a:prstGeom>
        </p:spPr>
      </p:pic>
    </p:spTree>
    <p:extLst>
      <p:ext uri="{BB962C8B-B14F-4D97-AF65-F5344CB8AC3E}">
        <p14:creationId xmlns:p14="http://schemas.microsoft.com/office/powerpoint/2010/main" val="23533325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A9DCF6-34FF-D24F-9C2B-75D3DBFAECF8}"/>
              </a:ext>
            </a:extLst>
          </p:cNvPr>
          <p:cNvSpPr>
            <a:spLocks noGrp="1"/>
          </p:cNvSpPr>
          <p:nvPr>
            <p:ph type="title"/>
          </p:nvPr>
        </p:nvSpPr>
        <p:spPr>
          <a:xfrm>
            <a:off x="716725" y="470726"/>
            <a:ext cx="5485667" cy="633192"/>
          </a:xfrm>
        </p:spPr>
        <p:txBody>
          <a:bodyPr>
            <a:normAutofit fontScale="90000"/>
          </a:bodyPr>
          <a:lstStyle/>
          <a:p>
            <a:r>
              <a:rPr lang="en-US" sz="4000" dirty="0">
                <a:latin typeface="Avenir Black" panose="02000503020000020003" pitchFamily="2" charset="0"/>
              </a:rPr>
              <a:t>La “</a:t>
            </a:r>
            <a:r>
              <a:rPr lang="en-US" sz="4000" i="1" dirty="0">
                <a:latin typeface="Avenir Black" panose="02000503020000020003" pitchFamily="2" charset="0"/>
              </a:rPr>
              <a:t>text-detoxification”</a:t>
            </a:r>
            <a:endParaRPr lang="fr-FR" sz="4000" dirty="0"/>
          </a:p>
        </p:txBody>
      </p:sp>
      <p:sp>
        <p:nvSpPr>
          <p:cNvPr id="5" name="ZoneTexte 4">
            <a:extLst>
              <a:ext uri="{FF2B5EF4-FFF2-40B4-BE49-F238E27FC236}">
                <a16:creationId xmlns:a16="http://schemas.microsoft.com/office/drawing/2014/main" id="{8724BBD5-3A31-B74E-B4AF-B315CFA1E7B5}"/>
              </a:ext>
            </a:extLst>
          </p:cNvPr>
          <p:cNvSpPr txBox="1"/>
          <p:nvPr/>
        </p:nvSpPr>
        <p:spPr>
          <a:xfrm>
            <a:off x="716725" y="4112509"/>
            <a:ext cx="4964949" cy="369332"/>
          </a:xfrm>
          <a:prstGeom prst="rect">
            <a:avLst/>
          </a:prstGeom>
          <a:noFill/>
        </p:spPr>
        <p:txBody>
          <a:bodyPr wrap="none" rtlCol="0">
            <a:spAutoFit/>
          </a:bodyPr>
          <a:lstStyle/>
          <a:p>
            <a:r>
              <a:rPr lang="fr-FR" i="1" dirty="0"/>
              <a:t>« Je suis à la bourre pour aller au boulot ! </a:t>
            </a:r>
            <a:r>
              <a:rPr lang="fr-FR" dirty="0"/>
              <a:t>😠 </a:t>
            </a:r>
            <a:r>
              <a:rPr lang="fr-FR" i="1" dirty="0"/>
              <a:t>»</a:t>
            </a:r>
          </a:p>
        </p:txBody>
      </p:sp>
      <p:sp>
        <p:nvSpPr>
          <p:cNvPr id="10" name="ZoneTexte 9">
            <a:extLst>
              <a:ext uri="{FF2B5EF4-FFF2-40B4-BE49-F238E27FC236}">
                <a16:creationId xmlns:a16="http://schemas.microsoft.com/office/drawing/2014/main" id="{726F144A-183B-E549-AF25-026EE98494AC}"/>
              </a:ext>
            </a:extLst>
          </p:cNvPr>
          <p:cNvSpPr txBox="1"/>
          <p:nvPr/>
        </p:nvSpPr>
        <p:spPr>
          <a:xfrm>
            <a:off x="716725" y="5255265"/>
            <a:ext cx="4754828" cy="369332"/>
          </a:xfrm>
          <a:prstGeom prst="rect">
            <a:avLst/>
          </a:prstGeom>
          <a:noFill/>
        </p:spPr>
        <p:txBody>
          <a:bodyPr wrap="none" rtlCol="0">
            <a:spAutoFit/>
          </a:bodyPr>
          <a:lstStyle/>
          <a:p>
            <a:r>
              <a:rPr lang="fr-FR" i="1" dirty="0">
                <a:sym typeface="Wingdings" pitchFamily="2" charset="2"/>
              </a:rPr>
              <a:t>« Je risque d’arriver en retard au travail. </a:t>
            </a:r>
            <a:r>
              <a:rPr lang="fr-FR" dirty="0">
                <a:sym typeface="Wingdings" pitchFamily="2" charset="2"/>
              </a:rPr>
              <a:t>🏃🏻‍♂️ </a:t>
            </a:r>
            <a:r>
              <a:rPr lang="fr-FR" i="1" dirty="0">
                <a:sym typeface="Wingdings" pitchFamily="2" charset="2"/>
              </a:rPr>
              <a:t>»</a:t>
            </a:r>
            <a:endParaRPr lang="fr-FR" i="1" dirty="0"/>
          </a:p>
        </p:txBody>
      </p:sp>
      <p:cxnSp>
        <p:nvCxnSpPr>
          <p:cNvPr id="11" name="Connecteur droit avec flèche 10">
            <a:extLst>
              <a:ext uri="{FF2B5EF4-FFF2-40B4-BE49-F238E27FC236}">
                <a16:creationId xmlns:a16="http://schemas.microsoft.com/office/drawing/2014/main" id="{F048713C-9FB6-BF45-858C-51D364AB1F2D}"/>
              </a:ext>
            </a:extLst>
          </p:cNvPr>
          <p:cNvCxnSpPr>
            <a:cxnSpLocks/>
          </p:cNvCxnSpPr>
          <p:nvPr/>
        </p:nvCxnSpPr>
        <p:spPr>
          <a:xfrm flipH="1">
            <a:off x="3199199" y="4546382"/>
            <a:ext cx="1" cy="64434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e 24">
            <a:extLst>
              <a:ext uri="{FF2B5EF4-FFF2-40B4-BE49-F238E27FC236}">
                <a16:creationId xmlns:a16="http://schemas.microsoft.com/office/drawing/2014/main" id="{63F0CB5D-5C5F-3849-852C-9E45F684719E}"/>
              </a:ext>
            </a:extLst>
          </p:cNvPr>
          <p:cNvGrpSpPr/>
          <p:nvPr/>
        </p:nvGrpSpPr>
        <p:grpSpPr>
          <a:xfrm>
            <a:off x="625673" y="1426144"/>
            <a:ext cx="7890801" cy="2286874"/>
            <a:chOff x="625673" y="1426144"/>
            <a:chExt cx="7890801" cy="2286874"/>
          </a:xfrm>
        </p:grpSpPr>
        <p:sp>
          <p:nvSpPr>
            <p:cNvPr id="3" name="ZoneTexte 2">
              <a:extLst>
                <a:ext uri="{FF2B5EF4-FFF2-40B4-BE49-F238E27FC236}">
                  <a16:creationId xmlns:a16="http://schemas.microsoft.com/office/drawing/2014/main" id="{665B19A0-F5F5-5343-8D1E-55EE46FA6F78}"/>
                </a:ext>
              </a:extLst>
            </p:cNvPr>
            <p:cNvSpPr txBox="1"/>
            <p:nvPr/>
          </p:nvSpPr>
          <p:spPr>
            <a:xfrm>
              <a:off x="642834" y="1506799"/>
              <a:ext cx="7873639" cy="2031325"/>
            </a:xfrm>
            <a:prstGeom prst="rect">
              <a:avLst/>
            </a:prstGeom>
            <a:noFill/>
          </p:spPr>
          <p:txBody>
            <a:bodyPr wrap="square" rtlCol="0">
              <a:spAutoFit/>
            </a:bodyPr>
            <a:lstStyle/>
            <a:p>
              <a:r>
                <a:rPr lang="fr-FR" dirty="0">
                  <a:latin typeface="Segoe Script" panose="020B0804020000000003" pitchFamily="34" charset="0"/>
                </a:rPr>
                <a:t>«</a:t>
              </a:r>
              <a:r>
                <a:rPr lang="fr-FR" sz="3600" i="1" dirty="0">
                  <a:latin typeface="Avenir Black" panose="02000503020000020003" pitchFamily="2" charset="0"/>
                  <a:ea typeface="+mj-ea"/>
                  <a:cs typeface="+mj-cs"/>
                </a:rPr>
                <a:t> Méthode</a:t>
              </a:r>
              <a:r>
                <a:rPr lang="fr-FR" dirty="0"/>
                <a:t> </a:t>
              </a:r>
              <a:r>
                <a:rPr lang="fr-FR" dirty="0">
                  <a:latin typeface="Segoe Script" panose="020B0804020000000003" pitchFamily="34" charset="0"/>
                </a:rPr>
                <a:t>consistant à </a:t>
              </a:r>
              <a:r>
                <a:rPr lang="fr-FR" sz="3600" i="1" dirty="0">
                  <a:latin typeface="Avenir Black" panose="02000503020000020003" pitchFamily="2" charset="0"/>
                  <a:ea typeface="+mj-ea"/>
                  <a:cs typeface="+mj-cs"/>
                </a:rPr>
                <a:t>réécrire un texte</a:t>
              </a:r>
              <a:r>
                <a:rPr lang="fr-FR" dirty="0">
                  <a:latin typeface="Segoe Script" panose="020B0804020000000003" pitchFamily="34" charset="0"/>
                </a:rPr>
                <a:t>, tout en </a:t>
              </a:r>
            </a:p>
            <a:p>
              <a:r>
                <a:rPr lang="fr-FR" sz="3600" i="1" dirty="0">
                  <a:latin typeface="Avenir Black" panose="02000503020000020003" pitchFamily="2" charset="0"/>
                  <a:ea typeface="+mj-ea"/>
                  <a:cs typeface="+mj-cs"/>
                </a:rPr>
                <a:t>préservant</a:t>
              </a:r>
              <a:r>
                <a:rPr lang="fr-FR" dirty="0"/>
                <a:t> </a:t>
              </a:r>
              <a:r>
                <a:rPr lang="fr-FR" dirty="0">
                  <a:latin typeface="Segoe Script" panose="020B0804020000000003" pitchFamily="34" charset="0"/>
                </a:rPr>
                <a:t>sa signification (le </a:t>
              </a:r>
              <a:r>
                <a:rPr lang="fr-FR" sz="3600" i="1" dirty="0">
                  <a:latin typeface="Avenir Black" panose="02000503020000020003" pitchFamily="2" charset="0"/>
                  <a:ea typeface="+mj-ea"/>
                  <a:cs typeface="+mj-cs"/>
                </a:rPr>
                <a:t>fond</a:t>
              </a:r>
              <a:r>
                <a:rPr lang="fr-FR" dirty="0">
                  <a:latin typeface="Segoe Script" panose="020B0804020000000003" pitchFamily="34" charset="0"/>
                </a:rPr>
                <a:t>)</a:t>
              </a:r>
            </a:p>
            <a:p>
              <a:r>
                <a:rPr lang="fr-FR" dirty="0">
                  <a:latin typeface="Segoe Script" panose="020B0804020000000003" pitchFamily="34" charset="0"/>
                </a:rPr>
                <a:t>et en </a:t>
              </a:r>
              <a:r>
                <a:rPr lang="fr-FR" sz="3600" i="1" dirty="0">
                  <a:latin typeface="Avenir Black" panose="02000503020000020003" pitchFamily="2" charset="0"/>
                  <a:ea typeface="+mj-ea"/>
                  <a:cs typeface="+mj-cs"/>
                </a:rPr>
                <a:t>retirant</a:t>
              </a:r>
              <a:r>
                <a:rPr lang="fr-FR" dirty="0"/>
                <a:t> </a:t>
              </a:r>
              <a:r>
                <a:rPr lang="fr-FR" dirty="0">
                  <a:latin typeface="Segoe Script" panose="020B0804020000000003" pitchFamily="34" charset="0"/>
                </a:rPr>
                <a:t>son style dit toxique (la</a:t>
              </a:r>
              <a:r>
                <a:rPr lang="fr-FR" dirty="0"/>
                <a:t> </a:t>
              </a:r>
              <a:r>
                <a:rPr lang="fr-FR" sz="3600" i="1" dirty="0">
                  <a:latin typeface="Avenir Black" panose="02000503020000020003" pitchFamily="2" charset="0"/>
                  <a:ea typeface="+mj-ea"/>
                  <a:cs typeface="+mj-cs"/>
                </a:rPr>
                <a:t>forme</a:t>
              </a:r>
              <a:r>
                <a:rPr lang="fr-FR" dirty="0">
                  <a:latin typeface="Segoe Script" panose="020B0804020000000003" pitchFamily="34" charset="0"/>
                </a:rPr>
                <a:t>). »</a:t>
              </a:r>
            </a:p>
          </p:txBody>
        </p:sp>
        <p:sp>
          <p:nvSpPr>
            <p:cNvPr id="12" name="Rectangle 11">
              <a:extLst>
                <a:ext uri="{FF2B5EF4-FFF2-40B4-BE49-F238E27FC236}">
                  <a16:creationId xmlns:a16="http://schemas.microsoft.com/office/drawing/2014/main" id="{7690F9E3-3B51-1746-95F0-52465D76F235}"/>
                </a:ext>
              </a:extLst>
            </p:cNvPr>
            <p:cNvSpPr/>
            <p:nvPr/>
          </p:nvSpPr>
          <p:spPr>
            <a:xfrm>
              <a:off x="625673" y="1426144"/>
              <a:ext cx="7890801" cy="228687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7" name="Groupe 26">
            <a:extLst>
              <a:ext uri="{FF2B5EF4-FFF2-40B4-BE49-F238E27FC236}">
                <a16:creationId xmlns:a16="http://schemas.microsoft.com/office/drawing/2014/main" id="{FE178212-4680-5D4E-B639-644E547457A3}"/>
              </a:ext>
            </a:extLst>
          </p:cNvPr>
          <p:cNvGrpSpPr/>
          <p:nvPr/>
        </p:nvGrpSpPr>
        <p:grpSpPr>
          <a:xfrm>
            <a:off x="6866049" y="2682474"/>
            <a:ext cx="5261358" cy="4244878"/>
            <a:chOff x="6866049" y="2682474"/>
            <a:chExt cx="5261358" cy="4244878"/>
          </a:xfrm>
        </p:grpSpPr>
        <p:pic>
          <p:nvPicPr>
            <p:cNvPr id="17" name="Graphique 16" descr="Volume avec un remplissage uni">
              <a:extLst>
                <a:ext uri="{FF2B5EF4-FFF2-40B4-BE49-F238E27FC236}">
                  <a16:creationId xmlns:a16="http://schemas.microsoft.com/office/drawing/2014/main" id="{1AADA0B7-7C6F-5840-B2E6-4BA470C9DC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66049" y="5521413"/>
              <a:ext cx="914400" cy="914400"/>
            </a:xfrm>
            <a:prstGeom prst="rect">
              <a:avLst/>
            </a:prstGeom>
          </p:spPr>
        </p:pic>
        <p:pic>
          <p:nvPicPr>
            <p:cNvPr id="19" name="Graphique 18" descr="Réseau en ligne avec un remplissage uni">
              <a:extLst>
                <a:ext uri="{FF2B5EF4-FFF2-40B4-BE49-F238E27FC236}">
                  <a16:creationId xmlns:a16="http://schemas.microsoft.com/office/drawing/2014/main" id="{C31F2DEB-BF6B-3547-879D-12B0B86B92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13007" y="5521413"/>
              <a:ext cx="914400" cy="914400"/>
            </a:xfrm>
            <a:prstGeom prst="rect">
              <a:avLst/>
            </a:prstGeom>
          </p:spPr>
        </p:pic>
        <p:pic>
          <p:nvPicPr>
            <p:cNvPr id="21" name="Graphique 20" descr="Robot avec un remplissage uni">
              <a:extLst>
                <a:ext uri="{FF2B5EF4-FFF2-40B4-BE49-F238E27FC236}">
                  <a16:creationId xmlns:a16="http://schemas.microsoft.com/office/drawing/2014/main" id="{D070A918-9B5B-A943-AD6D-3CE4DCACDE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65613" y="2682474"/>
              <a:ext cx="914400" cy="914400"/>
            </a:xfrm>
            <a:prstGeom prst="rect">
              <a:avLst/>
            </a:prstGeom>
          </p:spPr>
        </p:pic>
        <p:graphicFrame>
          <p:nvGraphicFramePr>
            <p:cNvPr id="22" name="Diagramme 21">
              <a:extLst>
                <a:ext uri="{FF2B5EF4-FFF2-40B4-BE49-F238E27FC236}">
                  <a16:creationId xmlns:a16="http://schemas.microsoft.com/office/drawing/2014/main" id="{8D221C52-566D-EF4E-90FF-1ABAA9937091}"/>
                </a:ext>
              </a:extLst>
            </p:cNvPr>
            <p:cNvGraphicFramePr/>
            <p:nvPr>
              <p:extLst>
                <p:ext uri="{D42A27DB-BD31-4B8C-83A1-F6EECF244321}">
                  <p14:modId xmlns:p14="http://schemas.microsoft.com/office/powerpoint/2010/main" val="4243787878"/>
                </p:ext>
              </p:extLst>
            </p:nvPr>
          </p:nvGraphicFramePr>
          <p:xfrm>
            <a:off x="7780449" y="3596874"/>
            <a:ext cx="3484728" cy="333047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sp>
        <p:nvSpPr>
          <p:cNvPr id="26" name="ZoneTexte 25">
            <a:extLst>
              <a:ext uri="{FF2B5EF4-FFF2-40B4-BE49-F238E27FC236}">
                <a16:creationId xmlns:a16="http://schemas.microsoft.com/office/drawing/2014/main" id="{3F4470D0-3800-0C44-8841-05E62C6927A9}"/>
              </a:ext>
            </a:extLst>
          </p:cNvPr>
          <p:cNvSpPr txBox="1"/>
          <p:nvPr/>
        </p:nvSpPr>
        <p:spPr>
          <a:xfrm>
            <a:off x="8684552" y="4782749"/>
            <a:ext cx="1676522" cy="738664"/>
          </a:xfrm>
          <a:prstGeom prst="rect">
            <a:avLst/>
          </a:prstGeom>
          <a:noFill/>
        </p:spPr>
        <p:txBody>
          <a:bodyPr wrap="square" rtlCol="0">
            <a:spAutoFit/>
          </a:bodyPr>
          <a:lstStyle/>
          <a:p>
            <a:pPr algn="ctr"/>
            <a:r>
              <a:rPr lang="fr-FR" sz="1400" dirty="0"/>
              <a:t>Nombreux domaines d’application</a:t>
            </a:r>
          </a:p>
        </p:txBody>
      </p:sp>
    </p:spTree>
    <p:extLst>
      <p:ext uri="{BB962C8B-B14F-4D97-AF65-F5344CB8AC3E}">
        <p14:creationId xmlns:p14="http://schemas.microsoft.com/office/powerpoint/2010/main" val="42719808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p:tgtEl>
                                          <p:spTgt spid="25"/>
                                        </p:tgtEl>
                                        <p:attrNameLst>
                                          <p:attrName>ppt_y</p:attrName>
                                        </p:attrNameLst>
                                      </p:cBhvr>
                                      <p:tavLst>
                                        <p:tav tm="0">
                                          <p:val>
                                            <p:strVal val="#ppt_y+#ppt_h*1.125000"/>
                                          </p:val>
                                        </p:tav>
                                        <p:tav tm="100000">
                                          <p:val>
                                            <p:strVal val="#ppt_y"/>
                                          </p:val>
                                        </p:tav>
                                      </p:tavLst>
                                    </p:anim>
                                    <p:animEffect transition="in" filter="wipe(up)">
                                      <p:cBhvr>
                                        <p:cTn id="8" dur="500"/>
                                        <p:tgtEl>
                                          <p:spTgt spid="2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ppt_y</p:attrName>
                                        </p:attrNameLst>
                                      </p:cBhvr>
                                      <p:tavLst>
                                        <p:tav tm="0">
                                          <p:val>
                                            <p:strVal val="#ppt_y-#ppt_h*1.125000"/>
                                          </p:val>
                                        </p:tav>
                                        <p:tav tm="100000">
                                          <p:val>
                                            <p:strVal val="#ppt_y"/>
                                          </p:val>
                                        </p:tav>
                                      </p:tavLst>
                                    </p:anim>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dissolv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heel(1)">
                                      <p:cBhvr>
                                        <p:cTn id="36"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
            <a:extLst>
              <a:ext uri="{FF2B5EF4-FFF2-40B4-BE49-F238E27FC236}">
                <a16:creationId xmlns:a16="http://schemas.microsoft.com/office/drawing/2014/main" id="{B4B57C56-8E23-F141-A1F5-A8D4D6BEAD8C}"/>
              </a:ext>
            </a:extLst>
          </p:cNvPr>
          <p:cNvSpPr>
            <a:spLocks noGrp="1"/>
          </p:cNvSpPr>
          <p:nvPr>
            <p:ph type="title"/>
          </p:nvPr>
        </p:nvSpPr>
        <p:spPr>
          <a:xfrm>
            <a:off x="716725" y="470726"/>
            <a:ext cx="6208057" cy="633192"/>
          </a:xfrm>
        </p:spPr>
        <p:txBody>
          <a:bodyPr>
            <a:normAutofit fontScale="90000"/>
          </a:bodyPr>
          <a:lstStyle/>
          <a:p>
            <a:r>
              <a:rPr lang="en-US" sz="4000" dirty="0">
                <a:latin typeface="Avenir Black" panose="02000503020000020003" pitchFamily="2" charset="0"/>
              </a:rPr>
              <a:t>Le TST (Text Style Transfer)</a:t>
            </a:r>
            <a:endParaRPr lang="fr-FR" sz="4000" dirty="0"/>
          </a:p>
        </p:txBody>
      </p:sp>
      <p:grpSp>
        <p:nvGrpSpPr>
          <p:cNvPr id="36" name="Groupe 35">
            <a:extLst>
              <a:ext uri="{FF2B5EF4-FFF2-40B4-BE49-F238E27FC236}">
                <a16:creationId xmlns:a16="http://schemas.microsoft.com/office/drawing/2014/main" id="{A5D037EE-0591-DB41-B754-5EC2BDD6E137}"/>
              </a:ext>
            </a:extLst>
          </p:cNvPr>
          <p:cNvGrpSpPr/>
          <p:nvPr/>
        </p:nvGrpSpPr>
        <p:grpSpPr>
          <a:xfrm>
            <a:off x="2030105" y="2986353"/>
            <a:ext cx="1892159" cy="1892159"/>
            <a:chOff x="2030105" y="2986353"/>
            <a:chExt cx="1892159" cy="1892159"/>
          </a:xfrm>
        </p:grpSpPr>
        <p:sp>
          <p:nvSpPr>
            <p:cNvPr id="20" name="Ellipse 19">
              <a:extLst>
                <a:ext uri="{FF2B5EF4-FFF2-40B4-BE49-F238E27FC236}">
                  <a16:creationId xmlns:a16="http://schemas.microsoft.com/office/drawing/2014/main" id="{75C1F74A-9A27-1143-8B39-134033772ACB}"/>
                </a:ext>
              </a:extLst>
            </p:cNvPr>
            <p:cNvSpPr>
              <a:spLocks noChangeAspect="1"/>
            </p:cNvSpPr>
            <p:nvPr/>
          </p:nvSpPr>
          <p:spPr>
            <a:xfrm>
              <a:off x="2030105" y="2986353"/>
              <a:ext cx="1892159" cy="1892159"/>
            </a:xfrm>
            <a:prstGeom prst="ellipse">
              <a:avLst/>
            </a:prstGeom>
            <a:noFill/>
            <a:ln w="571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B074B75-7FF1-8D46-B6E0-75B37D0C41E8}"/>
                </a:ext>
              </a:extLst>
            </p:cNvPr>
            <p:cNvSpPr txBox="1"/>
            <p:nvPr/>
          </p:nvSpPr>
          <p:spPr>
            <a:xfrm>
              <a:off x="2503573" y="3609266"/>
              <a:ext cx="945222" cy="646331"/>
            </a:xfrm>
            <a:prstGeom prst="rect">
              <a:avLst/>
            </a:prstGeom>
            <a:noFill/>
          </p:spPr>
          <p:txBody>
            <a:bodyPr wrap="square" rtlCol="0">
              <a:spAutoFit/>
            </a:bodyPr>
            <a:lstStyle/>
            <a:p>
              <a:pPr algn="ctr"/>
              <a:r>
                <a:rPr lang="fr-FR" dirty="0" err="1"/>
                <a:t>Text</a:t>
              </a:r>
              <a:r>
                <a:rPr lang="fr-FR" dirty="0"/>
                <a:t> </a:t>
              </a:r>
              <a:r>
                <a:rPr lang="fr-FR" dirty="0" err="1"/>
                <a:t>Detox</a:t>
              </a:r>
              <a:endParaRPr lang="fr-FR" dirty="0"/>
            </a:p>
          </p:txBody>
        </p:sp>
      </p:grpSp>
      <p:grpSp>
        <p:nvGrpSpPr>
          <p:cNvPr id="37" name="Groupe 36">
            <a:extLst>
              <a:ext uri="{FF2B5EF4-FFF2-40B4-BE49-F238E27FC236}">
                <a16:creationId xmlns:a16="http://schemas.microsoft.com/office/drawing/2014/main" id="{2267C41F-4B5D-B74E-9B34-E60C280666BE}"/>
              </a:ext>
            </a:extLst>
          </p:cNvPr>
          <p:cNvGrpSpPr/>
          <p:nvPr/>
        </p:nvGrpSpPr>
        <p:grpSpPr>
          <a:xfrm>
            <a:off x="716725" y="2134456"/>
            <a:ext cx="3595955" cy="3595955"/>
            <a:chOff x="716725" y="2134456"/>
            <a:chExt cx="3595955" cy="3595955"/>
          </a:xfrm>
        </p:grpSpPr>
        <p:sp>
          <p:nvSpPr>
            <p:cNvPr id="7" name="Ellipse 6">
              <a:extLst>
                <a:ext uri="{FF2B5EF4-FFF2-40B4-BE49-F238E27FC236}">
                  <a16:creationId xmlns:a16="http://schemas.microsoft.com/office/drawing/2014/main" id="{00750901-8778-3D4F-8A03-4A6FAB4D721A}"/>
                </a:ext>
              </a:extLst>
            </p:cNvPr>
            <p:cNvSpPr/>
            <p:nvPr/>
          </p:nvSpPr>
          <p:spPr>
            <a:xfrm>
              <a:off x="716725" y="2134456"/>
              <a:ext cx="3595955" cy="3595955"/>
            </a:xfrm>
            <a:prstGeom prst="ellipse">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42915308-2EE8-0E44-B338-2A010C59A445}"/>
                </a:ext>
              </a:extLst>
            </p:cNvPr>
            <p:cNvSpPr txBox="1"/>
            <p:nvPr/>
          </p:nvSpPr>
          <p:spPr>
            <a:xfrm>
              <a:off x="900804" y="3747765"/>
              <a:ext cx="945222" cy="369332"/>
            </a:xfrm>
            <a:prstGeom prst="rect">
              <a:avLst/>
            </a:prstGeom>
            <a:noFill/>
          </p:spPr>
          <p:txBody>
            <a:bodyPr wrap="square" rtlCol="0">
              <a:spAutoFit/>
            </a:bodyPr>
            <a:lstStyle/>
            <a:p>
              <a:pPr algn="ctr"/>
              <a:r>
                <a:rPr lang="fr-FR" dirty="0"/>
                <a:t>TST</a:t>
              </a:r>
            </a:p>
          </p:txBody>
        </p:sp>
      </p:grpSp>
      <p:sp>
        <p:nvSpPr>
          <p:cNvPr id="9" name="ZoneTexte 8">
            <a:extLst>
              <a:ext uri="{FF2B5EF4-FFF2-40B4-BE49-F238E27FC236}">
                <a16:creationId xmlns:a16="http://schemas.microsoft.com/office/drawing/2014/main" id="{B73DB288-B2D4-1D40-BBAF-B398E3C02467}"/>
              </a:ext>
            </a:extLst>
          </p:cNvPr>
          <p:cNvSpPr txBox="1"/>
          <p:nvPr/>
        </p:nvSpPr>
        <p:spPr>
          <a:xfrm>
            <a:off x="5150069" y="2427890"/>
            <a:ext cx="574196" cy="369332"/>
          </a:xfrm>
          <a:prstGeom prst="rect">
            <a:avLst/>
          </a:prstGeom>
          <a:noFill/>
        </p:spPr>
        <p:txBody>
          <a:bodyPr wrap="none" rtlCol="0">
            <a:spAutoFit/>
          </a:bodyPr>
          <a:lstStyle/>
          <a:p>
            <a:r>
              <a:rPr lang="fr-FR" dirty="0"/>
              <a:t>TST</a:t>
            </a:r>
          </a:p>
        </p:txBody>
      </p:sp>
      <p:grpSp>
        <p:nvGrpSpPr>
          <p:cNvPr id="38" name="Groupe 37">
            <a:extLst>
              <a:ext uri="{FF2B5EF4-FFF2-40B4-BE49-F238E27FC236}">
                <a16:creationId xmlns:a16="http://schemas.microsoft.com/office/drawing/2014/main" id="{CF225F5A-3B1E-D449-873C-AC141BDAAF33}"/>
              </a:ext>
            </a:extLst>
          </p:cNvPr>
          <p:cNvGrpSpPr/>
          <p:nvPr/>
        </p:nvGrpSpPr>
        <p:grpSpPr>
          <a:xfrm>
            <a:off x="5724265" y="1949790"/>
            <a:ext cx="2653799" cy="662766"/>
            <a:chOff x="5724265" y="1949790"/>
            <a:chExt cx="2653799" cy="662766"/>
          </a:xfrm>
        </p:grpSpPr>
        <p:cxnSp>
          <p:nvCxnSpPr>
            <p:cNvPr id="14" name="Connecteur droit avec flèche 13">
              <a:extLst>
                <a:ext uri="{FF2B5EF4-FFF2-40B4-BE49-F238E27FC236}">
                  <a16:creationId xmlns:a16="http://schemas.microsoft.com/office/drawing/2014/main" id="{CE001383-AFF8-F846-BB7F-D2C49132031B}"/>
                </a:ext>
              </a:extLst>
            </p:cNvPr>
            <p:cNvCxnSpPr>
              <a:stCxn id="9" idx="3"/>
            </p:cNvCxnSpPr>
            <p:nvPr/>
          </p:nvCxnSpPr>
          <p:spPr>
            <a:xfrm flipV="1">
              <a:off x="5724265" y="2134456"/>
              <a:ext cx="802659" cy="478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BA77DA1E-8C9F-6045-BAB8-D5ABEEB39E1E}"/>
                </a:ext>
              </a:extLst>
            </p:cNvPr>
            <p:cNvSpPr txBox="1"/>
            <p:nvPr/>
          </p:nvSpPr>
          <p:spPr>
            <a:xfrm>
              <a:off x="6593601" y="1949790"/>
              <a:ext cx="1784463" cy="369332"/>
            </a:xfrm>
            <a:prstGeom prst="rect">
              <a:avLst/>
            </a:prstGeom>
            <a:noFill/>
          </p:spPr>
          <p:txBody>
            <a:bodyPr wrap="none" rtlCol="0">
              <a:spAutoFit/>
            </a:bodyPr>
            <a:lstStyle/>
            <a:p>
              <a:r>
                <a:rPr lang="fr-FR" dirty="0"/>
                <a:t>Contenu (fond)</a:t>
              </a:r>
            </a:p>
          </p:txBody>
        </p:sp>
      </p:grpSp>
      <p:grpSp>
        <p:nvGrpSpPr>
          <p:cNvPr id="39" name="Groupe 38">
            <a:extLst>
              <a:ext uri="{FF2B5EF4-FFF2-40B4-BE49-F238E27FC236}">
                <a16:creationId xmlns:a16="http://schemas.microsoft.com/office/drawing/2014/main" id="{DEB99AEE-C864-CA44-8A06-8D06154387EF}"/>
              </a:ext>
            </a:extLst>
          </p:cNvPr>
          <p:cNvGrpSpPr/>
          <p:nvPr/>
        </p:nvGrpSpPr>
        <p:grpSpPr>
          <a:xfrm>
            <a:off x="5722395" y="2612556"/>
            <a:ext cx="2385636" cy="659866"/>
            <a:chOff x="5722395" y="2612556"/>
            <a:chExt cx="2385636" cy="659866"/>
          </a:xfrm>
        </p:grpSpPr>
        <p:cxnSp>
          <p:nvCxnSpPr>
            <p:cNvPr id="28" name="Connecteur droit avec flèche 27">
              <a:extLst>
                <a:ext uri="{FF2B5EF4-FFF2-40B4-BE49-F238E27FC236}">
                  <a16:creationId xmlns:a16="http://schemas.microsoft.com/office/drawing/2014/main" id="{2DE5B8CA-13DE-D24A-A696-39E5E27A7678}"/>
                </a:ext>
              </a:extLst>
            </p:cNvPr>
            <p:cNvCxnSpPr>
              <a:cxnSpLocks/>
            </p:cNvCxnSpPr>
            <p:nvPr/>
          </p:nvCxnSpPr>
          <p:spPr>
            <a:xfrm>
              <a:off x="5722395" y="2612556"/>
              <a:ext cx="806400" cy="475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654944E2-CC42-514A-8D41-403899541818}"/>
                </a:ext>
              </a:extLst>
            </p:cNvPr>
            <p:cNvSpPr txBox="1"/>
            <p:nvPr/>
          </p:nvSpPr>
          <p:spPr>
            <a:xfrm>
              <a:off x="6597425" y="2903090"/>
              <a:ext cx="1510606" cy="369332"/>
            </a:xfrm>
            <a:prstGeom prst="rect">
              <a:avLst/>
            </a:prstGeom>
            <a:noFill/>
          </p:spPr>
          <p:txBody>
            <a:bodyPr wrap="none" rtlCol="0">
              <a:spAutoFit/>
            </a:bodyPr>
            <a:lstStyle/>
            <a:p>
              <a:r>
                <a:rPr lang="fr-FR" dirty="0"/>
                <a:t>Style (forme)</a:t>
              </a:r>
            </a:p>
          </p:txBody>
        </p:sp>
      </p:grpSp>
      <p:grpSp>
        <p:nvGrpSpPr>
          <p:cNvPr id="40" name="Groupe 39">
            <a:extLst>
              <a:ext uri="{FF2B5EF4-FFF2-40B4-BE49-F238E27FC236}">
                <a16:creationId xmlns:a16="http://schemas.microsoft.com/office/drawing/2014/main" id="{160437EF-C9DD-8341-A2F7-D32C332B07CD}"/>
              </a:ext>
            </a:extLst>
          </p:cNvPr>
          <p:cNvGrpSpPr/>
          <p:nvPr/>
        </p:nvGrpSpPr>
        <p:grpSpPr>
          <a:xfrm>
            <a:off x="8378064" y="1949790"/>
            <a:ext cx="3384111" cy="1322632"/>
            <a:chOff x="8378064" y="1949790"/>
            <a:chExt cx="3384111" cy="1322632"/>
          </a:xfrm>
        </p:grpSpPr>
        <p:sp>
          <p:nvSpPr>
            <p:cNvPr id="24" name="Accolade fermante 23">
              <a:extLst>
                <a:ext uri="{FF2B5EF4-FFF2-40B4-BE49-F238E27FC236}">
                  <a16:creationId xmlns:a16="http://schemas.microsoft.com/office/drawing/2014/main" id="{26B23783-2DE0-694A-AC47-780EF4C6179F}"/>
                </a:ext>
              </a:extLst>
            </p:cNvPr>
            <p:cNvSpPr/>
            <p:nvPr/>
          </p:nvSpPr>
          <p:spPr>
            <a:xfrm>
              <a:off x="8378064" y="1949790"/>
              <a:ext cx="429781" cy="1322632"/>
            </a:xfrm>
            <a:prstGeom prst="rightBrace">
              <a:avLst>
                <a:gd name="adj1" fmla="val 9684"/>
                <a:gd name="adj2" fmla="val 4920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ln w="38100">
                  <a:solidFill>
                    <a:schemeClr val="tx1"/>
                  </a:solidFill>
                </a:ln>
              </a:endParaRPr>
            </a:p>
          </p:txBody>
        </p:sp>
        <p:sp>
          <p:nvSpPr>
            <p:cNvPr id="30" name="ZoneTexte 29">
              <a:extLst>
                <a:ext uri="{FF2B5EF4-FFF2-40B4-BE49-F238E27FC236}">
                  <a16:creationId xmlns:a16="http://schemas.microsoft.com/office/drawing/2014/main" id="{DB611DAE-DE96-B849-8EAA-944EFE11AD6C}"/>
                </a:ext>
              </a:extLst>
            </p:cNvPr>
            <p:cNvSpPr txBox="1"/>
            <p:nvPr/>
          </p:nvSpPr>
          <p:spPr>
            <a:xfrm>
              <a:off x="8975835" y="2427890"/>
              <a:ext cx="2786340" cy="369332"/>
            </a:xfrm>
            <a:prstGeom prst="rect">
              <a:avLst/>
            </a:prstGeom>
            <a:noFill/>
          </p:spPr>
          <p:txBody>
            <a:bodyPr wrap="none" rtlCol="0">
              <a:spAutoFit/>
            </a:bodyPr>
            <a:lstStyle/>
            <a:p>
              <a:r>
                <a:rPr lang="fr-FR" dirty="0"/>
                <a:t>Concepts assez ambigus</a:t>
              </a:r>
            </a:p>
          </p:txBody>
        </p:sp>
      </p:grpSp>
      <p:grpSp>
        <p:nvGrpSpPr>
          <p:cNvPr id="41" name="Groupe 40">
            <a:extLst>
              <a:ext uri="{FF2B5EF4-FFF2-40B4-BE49-F238E27FC236}">
                <a16:creationId xmlns:a16="http://schemas.microsoft.com/office/drawing/2014/main" id="{11438A78-9DAA-4044-9679-347CEFED8251}"/>
              </a:ext>
            </a:extLst>
          </p:cNvPr>
          <p:cNvGrpSpPr/>
          <p:nvPr/>
        </p:nvGrpSpPr>
        <p:grpSpPr>
          <a:xfrm>
            <a:off x="8975834" y="2797222"/>
            <a:ext cx="2786341" cy="1458375"/>
            <a:chOff x="8975834" y="2797222"/>
            <a:chExt cx="2786341" cy="1458375"/>
          </a:xfrm>
        </p:grpSpPr>
        <p:sp>
          <p:nvSpPr>
            <p:cNvPr id="31" name="ZoneTexte 30">
              <a:extLst>
                <a:ext uri="{FF2B5EF4-FFF2-40B4-BE49-F238E27FC236}">
                  <a16:creationId xmlns:a16="http://schemas.microsoft.com/office/drawing/2014/main" id="{D8E6D3F6-68E3-3D48-8398-7CC4ABC67425}"/>
                </a:ext>
              </a:extLst>
            </p:cNvPr>
            <p:cNvSpPr txBox="1"/>
            <p:nvPr/>
          </p:nvSpPr>
          <p:spPr>
            <a:xfrm>
              <a:off x="8975834" y="3609266"/>
              <a:ext cx="2786341" cy="646331"/>
            </a:xfrm>
            <a:prstGeom prst="rect">
              <a:avLst/>
            </a:prstGeom>
            <a:noFill/>
          </p:spPr>
          <p:txBody>
            <a:bodyPr wrap="square" rtlCol="0">
              <a:spAutoFit/>
            </a:bodyPr>
            <a:lstStyle/>
            <a:p>
              <a:pPr algn="ctr"/>
              <a:r>
                <a:rPr lang="fr-FR" dirty="0"/>
                <a:t>Peuvent changer le sens d’une phrase</a:t>
              </a:r>
            </a:p>
          </p:txBody>
        </p:sp>
        <p:cxnSp>
          <p:nvCxnSpPr>
            <p:cNvPr id="32" name="Connecteur droit avec flèche 31">
              <a:extLst>
                <a:ext uri="{FF2B5EF4-FFF2-40B4-BE49-F238E27FC236}">
                  <a16:creationId xmlns:a16="http://schemas.microsoft.com/office/drawing/2014/main" id="{A092CB35-A78B-3947-90C6-356186BE6E28}"/>
                </a:ext>
              </a:extLst>
            </p:cNvPr>
            <p:cNvCxnSpPr>
              <a:cxnSpLocks/>
              <a:stCxn id="30" idx="2"/>
              <a:endCxn id="31" idx="0"/>
            </p:cNvCxnSpPr>
            <p:nvPr/>
          </p:nvCxnSpPr>
          <p:spPr>
            <a:xfrm>
              <a:off x="10369005" y="2797222"/>
              <a:ext cx="0" cy="812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35" name="Image 34">
            <a:extLst>
              <a:ext uri="{FF2B5EF4-FFF2-40B4-BE49-F238E27FC236}">
                <a16:creationId xmlns:a16="http://schemas.microsoft.com/office/drawing/2014/main" id="{B159A14A-C8BF-1949-8622-CFB3EA8DCAE2}"/>
              </a:ext>
            </a:extLst>
          </p:cNvPr>
          <p:cNvPicPr>
            <a:picLocks noChangeAspect="1"/>
          </p:cNvPicPr>
          <p:nvPr/>
        </p:nvPicPr>
        <p:blipFill>
          <a:blip r:embed="rId3"/>
          <a:stretch>
            <a:fillRect/>
          </a:stretch>
        </p:blipFill>
        <p:spPr>
          <a:xfrm>
            <a:off x="5058730" y="5174022"/>
            <a:ext cx="6638667" cy="1112777"/>
          </a:xfrm>
          <a:prstGeom prst="rect">
            <a:avLst/>
          </a:prstGeom>
        </p:spPr>
      </p:pic>
    </p:spTree>
    <p:extLst>
      <p:ext uri="{BB962C8B-B14F-4D97-AF65-F5344CB8AC3E}">
        <p14:creationId xmlns:p14="http://schemas.microsoft.com/office/powerpoint/2010/main" val="37750861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heel(1)">
                                      <p:cBhvr>
                                        <p:cTn id="12" dur="20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p:tgtEl>
                                          <p:spTgt spid="38"/>
                                        </p:tgtEl>
                                        <p:attrNameLst>
                                          <p:attrName>ppt_x</p:attrName>
                                        </p:attrNameLst>
                                      </p:cBhvr>
                                      <p:tavLst>
                                        <p:tav tm="0">
                                          <p:val>
                                            <p:strVal val="#ppt_x-#ppt_w*1.125000"/>
                                          </p:val>
                                        </p:tav>
                                        <p:tav tm="100000">
                                          <p:val>
                                            <p:strVal val="#ppt_x"/>
                                          </p:val>
                                        </p:tav>
                                      </p:tavLst>
                                    </p:anim>
                                    <p:animEffect transition="in" filter="wipe(right)">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p:tgtEl>
                                          <p:spTgt spid="39"/>
                                        </p:tgtEl>
                                        <p:attrNameLst>
                                          <p:attrName>ppt_x</p:attrName>
                                        </p:attrNameLst>
                                      </p:cBhvr>
                                      <p:tavLst>
                                        <p:tav tm="0">
                                          <p:val>
                                            <p:strVal val="#ppt_x-#ppt_w*1.125000"/>
                                          </p:val>
                                        </p:tav>
                                        <p:tav tm="100000">
                                          <p:val>
                                            <p:strVal val="#ppt_x"/>
                                          </p:val>
                                        </p:tav>
                                      </p:tavLst>
                                    </p:anim>
                                    <p:animEffect transition="in" filter="wipe(right)">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nodeType="clickEffect">
                                  <p:stCondLst>
                                    <p:cond delay="0"/>
                                  </p:stCondLst>
                                  <p:childTnLst>
                                    <p:set>
                                      <p:cBhvr>
                                        <p:cTn id="33" dur="1" fill="hold">
                                          <p:stCondLst>
                                            <p:cond delay="0"/>
                                          </p:stCondLst>
                                        </p:cTn>
                                        <p:tgtEl>
                                          <p:spTgt spid="40"/>
                                        </p:tgtEl>
                                        <p:attrNameLst>
                                          <p:attrName>style.visibility</p:attrName>
                                        </p:attrNameLst>
                                      </p:cBhvr>
                                      <p:to>
                                        <p:strVal val="visible"/>
                                      </p:to>
                                    </p:set>
                                    <p:anim calcmode="lin" valueType="num">
                                      <p:cBhvr additive="base">
                                        <p:cTn id="34" dur="500"/>
                                        <p:tgtEl>
                                          <p:spTgt spid="40"/>
                                        </p:tgtEl>
                                        <p:attrNameLst>
                                          <p:attrName>ppt_x</p:attrName>
                                        </p:attrNameLst>
                                      </p:cBhvr>
                                      <p:tavLst>
                                        <p:tav tm="0">
                                          <p:val>
                                            <p:strVal val="#ppt_x-#ppt_w*1.125000"/>
                                          </p:val>
                                        </p:tav>
                                        <p:tav tm="100000">
                                          <p:val>
                                            <p:strVal val="#ppt_x"/>
                                          </p:val>
                                        </p:tav>
                                      </p:tavLst>
                                    </p:anim>
                                    <p:animEffect transition="in" filter="wipe(right)">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1" fill="hold" nodeType="clickEffect">
                                  <p:stCondLst>
                                    <p:cond delay="0"/>
                                  </p:stCondLst>
                                  <p:childTnLst>
                                    <p:set>
                                      <p:cBhvr>
                                        <p:cTn id="39" dur="1" fill="hold">
                                          <p:stCondLst>
                                            <p:cond delay="0"/>
                                          </p:stCondLst>
                                        </p:cTn>
                                        <p:tgtEl>
                                          <p:spTgt spid="41"/>
                                        </p:tgtEl>
                                        <p:attrNameLst>
                                          <p:attrName>style.visibility</p:attrName>
                                        </p:attrNameLst>
                                      </p:cBhvr>
                                      <p:to>
                                        <p:strVal val="visible"/>
                                      </p:to>
                                    </p:set>
                                    <p:anim calcmode="lin" valueType="num">
                                      <p:cBhvr additive="base">
                                        <p:cTn id="40" dur="500"/>
                                        <p:tgtEl>
                                          <p:spTgt spid="41"/>
                                        </p:tgtEl>
                                        <p:attrNameLst>
                                          <p:attrName>ppt_y</p:attrName>
                                        </p:attrNameLst>
                                      </p:cBhvr>
                                      <p:tavLst>
                                        <p:tav tm="0">
                                          <p:val>
                                            <p:strVal val="#ppt_y-#ppt_h*1.125000"/>
                                          </p:val>
                                        </p:tav>
                                        <p:tav tm="100000">
                                          <p:val>
                                            <p:strVal val="#ppt_y"/>
                                          </p:val>
                                        </p:tav>
                                      </p:tavLst>
                                    </p:anim>
                                    <p:animEffect transition="in" filter="wipe(down)">
                                      <p:cBhvr>
                                        <p:cTn id="4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
            <a:extLst>
              <a:ext uri="{FF2B5EF4-FFF2-40B4-BE49-F238E27FC236}">
                <a16:creationId xmlns:a16="http://schemas.microsoft.com/office/drawing/2014/main" id="{B4B57C56-8E23-F141-A1F5-A8D4D6BEAD8C}"/>
              </a:ext>
            </a:extLst>
          </p:cNvPr>
          <p:cNvSpPr>
            <a:spLocks noGrp="1"/>
          </p:cNvSpPr>
          <p:nvPr>
            <p:ph type="title"/>
          </p:nvPr>
        </p:nvSpPr>
        <p:spPr>
          <a:xfrm>
            <a:off x="716725" y="470726"/>
            <a:ext cx="6208057" cy="633192"/>
          </a:xfrm>
        </p:spPr>
        <p:txBody>
          <a:bodyPr>
            <a:normAutofit fontScale="90000"/>
          </a:bodyPr>
          <a:lstStyle/>
          <a:p>
            <a:r>
              <a:rPr lang="en-US" sz="4000" dirty="0">
                <a:latin typeface="Avenir Black" panose="02000503020000020003" pitchFamily="2" charset="0"/>
              </a:rPr>
              <a:t>Contribution des auteurs</a:t>
            </a:r>
            <a:endParaRPr lang="fr-FR" sz="4000" dirty="0"/>
          </a:p>
        </p:txBody>
      </p:sp>
      <p:sp>
        <p:nvSpPr>
          <p:cNvPr id="5" name="Forme libre 4">
            <a:extLst>
              <a:ext uri="{FF2B5EF4-FFF2-40B4-BE49-F238E27FC236}">
                <a16:creationId xmlns:a16="http://schemas.microsoft.com/office/drawing/2014/main" id="{F66C0BD4-7FAB-864E-957F-33CCE092A0C1}"/>
              </a:ext>
            </a:extLst>
          </p:cNvPr>
          <p:cNvSpPr/>
          <p:nvPr/>
        </p:nvSpPr>
        <p:spPr>
          <a:xfrm>
            <a:off x="4034639" y="3327603"/>
            <a:ext cx="1432071" cy="497082"/>
          </a:xfrm>
          <a:custGeom>
            <a:avLst/>
            <a:gdLst/>
            <a:ahLst/>
            <a:cxnLst/>
            <a:rect l="0" t="0" r="0" b="0"/>
            <a:pathLst>
              <a:path>
                <a:moveTo>
                  <a:pt x="0" y="0"/>
                </a:moveTo>
                <a:lnTo>
                  <a:pt x="0" y="248541"/>
                </a:lnTo>
                <a:lnTo>
                  <a:pt x="1432071" y="248541"/>
                </a:lnTo>
                <a:lnTo>
                  <a:pt x="1432071" y="497082"/>
                </a:lnTo>
              </a:path>
            </a:pathLst>
          </a:custGeom>
          <a:noFill/>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6" name="Forme libre 5">
            <a:extLst>
              <a:ext uri="{FF2B5EF4-FFF2-40B4-BE49-F238E27FC236}">
                <a16:creationId xmlns:a16="http://schemas.microsoft.com/office/drawing/2014/main" id="{68BC9ED2-1A9B-864D-A4B8-1FDDC1560D51}"/>
              </a:ext>
            </a:extLst>
          </p:cNvPr>
          <p:cNvSpPr/>
          <p:nvPr/>
        </p:nvSpPr>
        <p:spPr>
          <a:xfrm>
            <a:off x="2602568" y="3327603"/>
            <a:ext cx="1432071" cy="497082"/>
          </a:xfrm>
          <a:custGeom>
            <a:avLst/>
            <a:gdLst/>
            <a:ahLst/>
            <a:cxnLst/>
            <a:rect l="0" t="0" r="0" b="0"/>
            <a:pathLst>
              <a:path>
                <a:moveTo>
                  <a:pt x="1432071" y="0"/>
                </a:moveTo>
                <a:lnTo>
                  <a:pt x="1432071" y="248541"/>
                </a:lnTo>
                <a:lnTo>
                  <a:pt x="0" y="248541"/>
                </a:lnTo>
                <a:lnTo>
                  <a:pt x="0" y="497082"/>
                </a:lnTo>
              </a:path>
            </a:pathLst>
          </a:custGeom>
          <a:noFill/>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0" name="Arc 9">
            <a:extLst>
              <a:ext uri="{FF2B5EF4-FFF2-40B4-BE49-F238E27FC236}">
                <a16:creationId xmlns:a16="http://schemas.microsoft.com/office/drawing/2014/main" id="{FA6894CB-3851-C549-94D8-02524499A477}"/>
              </a:ext>
            </a:extLst>
          </p:cNvPr>
          <p:cNvSpPr/>
          <p:nvPr/>
        </p:nvSpPr>
        <p:spPr>
          <a:xfrm>
            <a:off x="3442874" y="2144073"/>
            <a:ext cx="1183530" cy="1183530"/>
          </a:xfrm>
          <a:prstGeom prst="arc">
            <a:avLst>
              <a:gd name="adj1" fmla="val 13200000"/>
              <a:gd name="adj2" fmla="val 19200000"/>
            </a:avLst>
          </a:prstGeom>
        </p:spPr>
        <p:style>
          <a:lnRef idx="2">
            <a:schemeClr val="accent3">
              <a:hueOff val="0"/>
              <a:satOff val="0"/>
              <a:lumOff val="0"/>
              <a:alphaOff val="0"/>
            </a:schemeClr>
          </a:lnRef>
          <a:fillRef idx="0">
            <a:schemeClr val="accent3">
              <a:hueOff val="0"/>
              <a:satOff val="0"/>
              <a:lumOff val="0"/>
              <a:alphaOff val="0"/>
            </a:schemeClr>
          </a:fillRef>
          <a:effectRef idx="0">
            <a:schemeClr val="accent3">
              <a:hueOff val="0"/>
              <a:satOff val="0"/>
              <a:lumOff val="0"/>
              <a:alphaOff val="0"/>
            </a:schemeClr>
          </a:effectRef>
          <a:fontRef idx="minor">
            <a:schemeClr val="tx1">
              <a:hueOff val="0"/>
              <a:satOff val="0"/>
              <a:lumOff val="0"/>
              <a:alphaOff val="0"/>
            </a:schemeClr>
          </a:fontRef>
        </p:style>
      </p:sp>
      <p:sp>
        <p:nvSpPr>
          <p:cNvPr id="11" name="Arc 10">
            <a:extLst>
              <a:ext uri="{FF2B5EF4-FFF2-40B4-BE49-F238E27FC236}">
                <a16:creationId xmlns:a16="http://schemas.microsoft.com/office/drawing/2014/main" id="{8CF4374B-CD47-B04B-AE39-4D41F68EAC77}"/>
              </a:ext>
            </a:extLst>
          </p:cNvPr>
          <p:cNvSpPr/>
          <p:nvPr/>
        </p:nvSpPr>
        <p:spPr>
          <a:xfrm>
            <a:off x="3442874" y="2144073"/>
            <a:ext cx="1183530" cy="1183530"/>
          </a:xfrm>
          <a:prstGeom prst="arc">
            <a:avLst>
              <a:gd name="adj1" fmla="val 2400000"/>
              <a:gd name="adj2" fmla="val 8400000"/>
            </a:avLst>
          </a:prstGeom>
        </p:spPr>
        <p:style>
          <a:lnRef idx="2">
            <a:schemeClr val="accent3">
              <a:hueOff val="0"/>
              <a:satOff val="0"/>
              <a:lumOff val="0"/>
              <a:alphaOff val="0"/>
            </a:schemeClr>
          </a:lnRef>
          <a:fillRef idx="0">
            <a:schemeClr val="accent3">
              <a:hueOff val="0"/>
              <a:satOff val="0"/>
              <a:lumOff val="0"/>
              <a:alphaOff val="0"/>
            </a:schemeClr>
          </a:fillRef>
          <a:effectRef idx="0">
            <a:schemeClr val="accent3">
              <a:hueOff val="0"/>
              <a:satOff val="0"/>
              <a:lumOff val="0"/>
              <a:alphaOff val="0"/>
            </a:schemeClr>
          </a:effectRef>
          <a:fontRef idx="minor">
            <a:schemeClr val="tx1">
              <a:hueOff val="0"/>
              <a:satOff val="0"/>
              <a:lumOff val="0"/>
              <a:alphaOff val="0"/>
            </a:schemeClr>
          </a:fontRef>
        </p:style>
      </p:sp>
      <p:sp>
        <p:nvSpPr>
          <p:cNvPr id="12" name="Forme libre 11">
            <a:extLst>
              <a:ext uri="{FF2B5EF4-FFF2-40B4-BE49-F238E27FC236}">
                <a16:creationId xmlns:a16="http://schemas.microsoft.com/office/drawing/2014/main" id="{0BB57F90-6B7B-2E4A-97AF-373B57C7C864}"/>
              </a:ext>
            </a:extLst>
          </p:cNvPr>
          <p:cNvSpPr/>
          <p:nvPr/>
        </p:nvSpPr>
        <p:spPr>
          <a:xfrm>
            <a:off x="2851109" y="2357108"/>
            <a:ext cx="2367060" cy="757459"/>
          </a:xfrm>
          <a:custGeom>
            <a:avLst/>
            <a:gdLst>
              <a:gd name="connsiteX0" fmla="*/ 0 w 2367060"/>
              <a:gd name="connsiteY0" fmla="*/ 0 h 757459"/>
              <a:gd name="connsiteX1" fmla="*/ 2367060 w 2367060"/>
              <a:gd name="connsiteY1" fmla="*/ 0 h 757459"/>
              <a:gd name="connsiteX2" fmla="*/ 2367060 w 2367060"/>
              <a:gd name="connsiteY2" fmla="*/ 757459 h 757459"/>
              <a:gd name="connsiteX3" fmla="*/ 0 w 2367060"/>
              <a:gd name="connsiteY3" fmla="*/ 757459 h 757459"/>
              <a:gd name="connsiteX4" fmla="*/ 0 w 2367060"/>
              <a:gd name="connsiteY4" fmla="*/ 0 h 757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7060" h="757459">
                <a:moveTo>
                  <a:pt x="0" y="0"/>
                </a:moveTo>
                <a:lnTo>
                  <a:pt x="2367060" y="0"/>
                </a:lnTo>
                <a:lnTo>
                  <a:pt x="2367060" y="757459"/>
                </a:lnTo>
                <a:lnTo>
                  <a:pt x="0" y="757459"/>
                </a:lnTo>
                <a:lnTo>
                  <a:pt x="0" y="0"/>
                </a:lnTo>
                <a:close/>
              </a:path>
            </a:pathLst>
          </a:custGeom>
          <a:noFill/>
          <a:ln>
            <a:noFill/>
          </a:ln>
          <a:sp3d/>
        </p:spPr>
        <p:style>
          <a:lnRef idx="1">
            <a:scrgbClr r="0" g="0" b="0"/>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Mise en place de 2 nouvelles méthodes de </a:t>
            </a:r>
            <a:r>
              <a:rPr lang="fr-FR" sz="1700" i="1" kern="1200" dirty="0" err="1">
                <a:solidFill>
                  <a:schemeClr val="tx1"/>
                </a:solidFill>
              </a:rPr>
              <a:t>text-detoxification</a:t>
            </a:r>
            <a:r>
              <a:rPr lang="fr-FR" sz="1700" kern="1200" dirty="0">
                <a:solidFill>
                  <a:schemeClr val="tx1"/>
                </a:solidFill>
              </a:rPr>
              <a:t> :</a:t>
            </a:r>
          </a:p>
        </p:txBody>
      </p:sp>
      <p:sp>
        <p:nvSpPr>
          <p:cNvPr id="13" name="Arc 12">
            <a:extLst>
              <a:ext uri="{FF2B5EF4-FFF2-40B4-BE49-F238E27FC236}">
                <a16:creationId xmlns:a16="http://schemas.microsoft.com/office/drawing/2014/main" id="{E518FFF5-4D97-B246-B099-50D67CEAA929}"/>
              </a:ext>
            </a:extLst>
          </p:cNvPr>
          <p:cNvSpPr/>
          <p:nvPr/>
        </p:nvSpPr>
        <p:spPr>
          <a:xfrm>
            <a:off x="2010803" y="3824685"/>
            <a:ext cx="1183530" cy="1183530"/>
          </a:xfrm>
          <a:prstGeom prst="arc">
            <a:avLst>
              <a:gd name="adj1" fmla="val 13200000"/>
              <a:gd name="adj2" fmla="val 19200000"/>
            </a:avLst>
          </a:prstGeom>
        </p:spPr>
        <p:style>
          <a:lnRef idx="2">
            <a:schemeClr val="accent3">
              <a:hueOff val="0"/>
              <a:satOff val="0"/>
              <a:lumOff val="0"/>
              <a:alphaOff val="0"/>
            </a:schemeClr>
          </a:lnRef>
          <a:fillRef idx="0">
            <a:schemeClr val="accent3">
              <a:hueOff val="0"/>
              <a:satOff val="0"/>
              <a:lumOff val="0"/>
              <a:alphaOff val="0"/>
            </a:schemeClr>
          </a:fillRef>
          <a:effectRef idx="0">
            <a:schemeClr val="accent3">
              <a:hueOff val="0"/>
              <a:satOff val="0"/>
              <a:lumOff val="0"/>
              <a:alphaOff val="0"/>
            </a:schemeClr>
          </a:effectRef>
          <a:fontRef idx="minor">
            <a:schemeClr val="tx1">
              <a:hueOff val="0"/>
              <a:satOff val="0"/>
              <a:lumOff val="0"/>
              <a:alphaOff val="0"/>
            </a:schemeClr>
          </a:fontRef>
        </p:style>
      </p:sp>
      <p:sp>
        <p:nvSpPr>
          <p:cNvPr id="15" name="Arc 14">
            <a:extLst>
              <a:ext uri="{FF2B5EF4-FFF2-40B4-BE49-F238E27FC236}">
                <a16:creationId xmlns:a16="http://schemas.microsoft.com/office/drawing/2014/main" id="{1334F682-8EDA-C642-AB42-0CCB05B5CDFA}"/>
              </a:ext>
            </a:extLst>
          </p:cNvPr>
          <p:cNvSpPr/>
          <p:nvPr/>
        </p:nvSpPr>
        <p:spPr>
          <a:xfrm>
            <a:off x="2010803" y="3824685"/>
            <a:ext cx="1183530" cy="1183530"/>
          </a:xfrm>
          <a:prstGeom prst="arc">
            <a:avLst>
              <a:gd name="adj1" fmla="val 2400000"/>
              <a:gd name="adj2" fmla="val 8400000"/>
            </a:avLst>
          </a:prstGeom>
        </p:spPr>
        <p:style>
          <a:lnRef idx="2">
            <a:schemeClr val="accent3">
              <a:hueOff val="0"/>
              <a:satOff val="0"/>
              <a:lumOff val="0"/>
              <a:alphaOff val="0"/>
            </a:schemeClr>
          </a:lnRef>
          <a:fillRef idx="0">
            <a:schemeClr val="accent3">
              <a:hueOff val="0"/>
              <a:satOff val="0"/>
              <a:lumOff val="0"/>
              <a:alphaOff val="0"/>
            </a:schemeClr>
          </a:fillRef>
          <a:effectRef idx="0">
            <a:schemeClr val="accent3">
              <a:hueOff val="0"/>
              <a:satOff val="0"/>
              <a:lumOff val="0"/>
              <a:alphaOff val="0"/>
            </a:schemeClr>
          </a:effectRef>
          <a:fontRef idx="minor">
            <a:schemeClr val="tx1">
              <a:hueOff val="0"/>
              <a:satOff val="0"/>
              <a:lumOff val="0"/>
              <a:alphaOff val="0"/>
            </a:schemeClr>
          </a:fontRef>
        </p:style>
      </p:sp>
      <p:sp>
        <p:nvSpPr>
          <p:cNvPr id="17" name="Forme libre 16">
            <a:extLst>
              <a:ext uri="{FF2B5EF4-FFF2-40B4-BE49-F238E27FC236}">
                <a16:creationId xmlns:a16="http://schemas.microsoft.com/office/drawing/2014/main" id="{066EE7F2-782A-1A40-ACE8-1EB160EFA9AA}"/>
              </a:ext>
            </a:extLst>
          </p:cNvPr>
          <p:cNvSpPr/>
          <p:nvPr/>
        </p:nvSpPr>
        <p:spPr>
          <a:xfrm>
            <a:off x="1419038" y="4037721"/>
            <a:ext cx="2367060" cy="757459"/>
          </a:xfrm>
          <a:custGeom>
            <a:avLst/>
            <a:gdLst>
              <a:gd name="connsiteX0" fmla="*/ 0 w 2367060"/>
              <a:gd name="connsiteY0" fmla="*/ 0 h 757459"/>
              <a:gd name="connsiteX1" fmla="*/ 2367060 w 2367060"/>
              <a:gd name="connsiteY1" fmla="*/ 0 h 757459"/>
              <a:gd name="connsiteX2" fmla="*/ 2367060 w 2367060"/>
              <a:gd name="connsiteY2" fmla="*/ 757459 h 757459"/>
              <a:gd name="connsiteX3" fmla="*/ 0 w 2367060"/>
              <a:gd name="connsiteY3" fmla="*/ 757459 h 757459"/>
              <a:gd name="connsiteX4" fmla="*/ 0 w 2367060"/>
              <a:gd name="connsiteY4" fmla="*/ 0 h 757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7060" h="757459">
                <a:moveTo>
                  <a:pt x="0" y="0"/>
                </a:moveTo>
                <a:lnTo>
                  <a:pt x="2367060" y="0"/>
                </a:lnTo>
                <a:lnTo>
                  <a:pt x="2367060" y="757459"/>
                </a:lnTo>
                <a:lnTo>
                  <a:pt x="0" y="757459"/>
                </a:lnTo>
                <a:lnTo>
                  <a:pt x="0" y="0"/>
                </a:lnTo>
                <a:close/>
              </a:path>
            </a:pathLst>
          </a:custGeom>
          <a:noFill/>
          <a:ln>
            <a:noFill/>
          </a:ln>
          <a:sp3d/>
        </p:spPr>
        <p:style>
          <a:lnRef idx="1">
            <a:scrgbClr r="0" g="0" b="0"/>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fr-FR" sz="1700" kern="1200" dirty="0" err="1">
                <a:solidFill>
                  <a:schemeClr val="tx1"/>
                </a:solidFill>
              </a:rPr>
              <a:t>ParaGeDi</a:t>
            </a:r>
            <a:endParaRPr lang="fr-FR" sz="1700" kern="1200" dirty="0">
              <a:solidFill>
                <a:schemeClr val="tx1"/>
              </a:solidFill>
            </a:endParaRPr>
          </a:p>
        </p:txBody>
      </p:sp>
      <p:sp>
        <p:nvSpPr>
          <p:cNvPr id="19" name="Arc 18">
            <a:extLst>
              <a:ext uri="{FF2B5EF4-FFF2-40B4-BE49-F238E27FC236}">
                <a16:creationId xmlns:a16="http://schemas.microsoft.com/office/drawing/2014/main" id="{47EB75F4-2278-4B42-B832-3F0607034B09}"/>
              </a:ext>
            </a:extLst>
          </p:cNvPr>
          <p:cNvSpPr/>
          <p:nvPr/>
        </p:nvSpPr>
        <p:spPr>
          <a:xfrm>
            <a:off x="4874946" y="3824685"/>
            <a:ext cx="1183530" cy="1183530"/>
          </a:xfrm>
          <a:prstGeom prst="arc">
            <a:avLst>
              <a:gd name="adj1" fmla="val 13200000"/>
              <a:gd name="adj2" fmla="val 19200000"/>
            </a:avLst>
          </a:prstGeom>
        </p:spPr>
        <p:style>
          <a:lnRef idx="2">
            <a:schemeClr val="accent3">
              <a:hueOff val="0"/>
              <a:satOff val="0"/>
              <a:lumOff val="0"/>
              <a:alphaOff val="0"/>
            </a:schemeClr>
          </a:lnRef>
          <a:fillRef idx="0">
            <a:schemeClr val="accent3">
              <a:hueOff val="0"/>
              <a:satOff val="0"/>
              <a:lumOff val="0"/>
              <a:alphaOff val="0"/>
            </a:schemeClr>
          </a:fillRef>
          <a:effectRef idx="0">
            <a:schemeClr val="accent3">
              <a:hueOff val="0"/>
              <a:satOff val="0"/>
              <a:lumOff val="0"/>
              <a:alphaOff val="0"/>
            </a:schemeClr>
          </a:effectRef>
          <a:fontRef idx="minor">
            <a:schemeClr val="tx1">
              <a:hueOff val="0"/>
              <a:satOff val="0"/>
              <a:lumOff val="0"/>
              <a:alphaOff val="0"/>
            </a:schemeClr>
          </a:fontRef>
        </p:style>
      </p:sp>
      <p:sp>
        <p:nvSpPr>
          <p:cNvPr id="21" name="Arc 20">
            <a:extLst>
              <a:ext uri="{FF2B5EF4-FFF2-40B4-BE49-F238E27FC236}">
                <a16:creationId xmlns:a16="http://schemas.microsoft.com/office/drawing/2014/main" id="{E869FE14-AEEA-4740-9F4E-443901892435}"/>
              </a:ext>
            </a:extLst>
          </p:cNvPr>
          <p:cNvSpPr/>
          <p:nvPr/>
        </p:nvSpPr>
        <p:spPr>
          <a:xfrm>
            <a:off x="4874946" y="3824685"/>
            <a:ext cx="1183530" cy="1183530"/>
          </a:xfrm>
          <a:prstGeom prst="arc">
            <a:avLst>
              <a:gd name="adj1" fmla="val 2400000"/>
              <a:gd name="adj2" fmla="val 8400000"/>
            </a:avLst>
          </a:prstGeom>
        </p:spPr>
        <p:style>
          <a:lnRef idx="2">
            <a:schemeClr val="accent3">
              <a:hueOff val="0"/>
              <a:satOff val="0"/>
              <a:lumOff val="0"/>
              <a:alphaOff val="0"/>
            </a:schemeClr>
          </a:lnRef>
          <a:fillRef idx="0">
            <a:schemeClr val="accent3">
              <a:hueOff val="0"/>
              <a:satOff val="0"/>
              <a:lumOff val="0"/>
              <a:alphaOff val="0"/>
            </a:schemeClr>
          </a:fillRef>
          <a:effectRef idx="0">
            <a:schemeClr val="accent3">
              <a:hueOff val="0"/>
              <a:satOff val="0"/>
              <a:lumOff val="0"/>
              <a:alphaOff val="0"/>
            </a:schemeClr>
          </a:effectRef>
          <a:fontRef idx="minor">
            <a:schemeClr val="tx1">
              <a:hueOff val="0"/>
              <a:satOff val="0"/>
              <a:lumOff val="0"/>
              <a:alphaOff val="0"/>
            </a:schemeClr>
          </a:fontRef>
        </p:style>
      </p:sp>
      <p:sp>
        <p:nvSpPr>
          <p:cNvPr id="22" name="Forme libre 21">
            <a:extLst>
              <a:ext uri="{FF2B5EF4-FFF2-40B4-BE49-F238E27FC236}">
                <a16:creationId xmlns:a16="http://schemas.microsoft.com/office/drawing/2014/main" id="{F45D7EAF-600A-E145-8B2E-F7428AEE8A17}"/>
              </a:ext>
            </a:extLst>
          </p:cNvPr>
          <p:cNvSpPr/>
          <p:nvPr/>
        </p:nvSpPr>
        <p:spPr>
          <a:xfrm>
            <a:off x="4283181" y="4037721"/>
            <a:ext cx="2367060" cy="757459"/>
          </a:xfrm>
          <a:custGeom>
            <a:avLst/>
            <a:gdLst>
              <a:gd name="connsiteX0" fmla="*/ 0 w 2367060"/>
              <a:gd name="connsiteY0" fmla="*/ 0 h 757459"/>
              <a:gd name="connsiteX1" fmla="*/ 2367060 w 2367060"/>
              <a:gd name="connsiteY1" fmla="*/ 0 h 757459"/>
              <a:gd name="connsiteX2" fmla="*/ 2367060 w 2367060"/>
              <a:gd name="connsiteY2" fmla="*/ 757459 h 757459"/>
              <a:gd name="connsiteX3" fmla="*/ 0 w 2367060"/>
              <a:gd name="connsiteY3" fmla="*/ 757459 h 757459"/>
              <a:gd name="connsiteX4" fmla="*/ 0 w 2367060"/>
              <a:gd name="connsiteY4" fmla="*/ 0 h 757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7060" h="757459">
                <a:moveTo>
                  <a:pt x="0" y="0"/>
                </a:moveTo>
                <a:lnTo>
                  <a:pt x="2367060" y="0"/>
                </a:lnTo>
                <a:lnTo>
                  <a:pt x="2367060" y="757459"/>
                </a:lnTo>
                <a:lnTo>
                  <a:pt x="0" y="757459"/>
                </a:lnTo>
                <a:lnTo>
                  <a:pt x="0" y="0"/>
                </a:lnTo>
                <a:close/>
              </a:path>
            </a:pathLst>
          </a:custGeom>
          <a:noFill/>
          <a:ln>
            <a:noFill/>
          </a:ln>
          <a:sp3d/>
        </p:spPr>
        <p:style>
          <a:lnRef idx="1">
            <a:scrgbClr r="0" g="0" b="0"/>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fr-FR" sz="1700" kern="1200" dirty="0" err="1">
                <a:solidFill>
                  <a:schemeClr val="tx1"/>
                </a:solidFill>
              </a:rPr>
              <a:t>CondBERT</a:t>
            </a:r>
            <a:endParaRPr lang="fr-FR" sz="1700" kern="1200" dirty="0">
              <a:solidFill>
                <a:schemeClr val="tx1"/>
              </a:solidFill>
            </a:endParaRPr>
          </a:p>
        </p:txBody>
      </p:sp>
      <p:sp>
        <p:nvSpPr>
          <p:cNvPr id="25" name="Arc 24">
            <a:extLst>
              <a:ext uri="{FF2B5EF4-FFF2-40B4-BE49-F238E27FC236}">
                <a16:creationId xmlns:a16="http://schemas.microsoft.com/office/drawing/2014/main" id="{894E7F8C-F533-F444-BE77-02959E868851}"/>
              </a:ext>
            </a:extLst>
          </p:cNvPr>
          <p:cNvSpPr/>
          <p:nvPr/>
        </p:nvSpPr>
        <p:spPr>
          <a:xfrm>
            <a:off x="6307017" y="2144073"/>
            <a:ext cx="1183530" cy="1183530"/>
          </a:xfrm>
          <a:prstGeom prst="arc">
            <a:avLst>
              <a:gd name="adj1" fmla="val 13200000"/>
              <a:gd name="adj2" fmla="val 19200000"/>
            </a:avLst>
          </a:prstGeom>
        </p:spPr>
        <p:style>
          <a:lnRef idx="2">
            <a:schemeClr val="accent3">
              <a:hueOff val="0"/>
              <a:satOff val="0"/>
              <a:lumOff val="0"/>
              <a:alphaOff val="0"/>
            </a:schemeClr>
          </a:lnRef>
          <a:fillRef idx="0">
            <a:schemeClr val="accent3">
              <a:hueOff val="0"/>
              <a:satOff val="0"/>
              <a:lumOff val="0"/>
              <a:alphaOff val="0"/>
            </a:schemeClr>
          </a:fillRef>
          <a:effectRef idx="0">
            <a:schemeClr val="accent3">
              <a:hueOff val="0"/>
              <a:satOff val="0"/>
              <a:lumOff val="0"/>
              <a:alphaOff val="0"/>
            </a:schemeClr>
          </a:effectRef>
          <a:fontRef idx="minor">
            <a:schemeClr val="tx1">
              <a:hueOff val="0"/>
              <a:satOff val="0"/>
              <a:lumOff val="0"/>
              <a:alphaOff val="0"/>
            </a:schemeClr>
          </a:fontRef>
        </p:style>
      </p:sp>
      <p:sp>
        <p:nvSpPr>
          <p:cNvPr id="26" name="Arc 25">
            <a:extLst>
              <a:ext uri="{FF2B5EF4-FFF2-40B4-BE49-F238E27FC236}">
                <a16:creationId xmlns:a16="http://schemas.microsoft.com/office/drawing/2014/main" id="{3391CC24-D8BC-EC4C-BC71-A6B619EF4285}"/>
              </a:ext>
            </a:extLst>
          </p:cNvPr>
          <p:cNvSpPr/>
          <p:nvPr/>
        </p:nvSpPr>
        <p:spPr>
          <a:xfrm>
            <a:off x="6307017" y="2144073"/>
            <a:ext cx="1183530" cy="1183530"/>
          </a:xfrm>
          <a:prstGeom prst="arc">
            <a:avLst>
              <a:gd name="adj1" fmla="val 2400000"/>
              <a:gd name="adj2" fmla="val 8400000"/>
            </a:avLst>
          </a:prstGeom>
        </p:spPr>
        <p:style>
          <a:lnRef idx="2">
            <a:schemeClr val="accent3">
              <a:hueOff val="0"/>
              <a:satOff val="0"/>
              <a:lumOff val="0"/>
              <a:alphaOff val="0"/>
            </a:schemeClr>
          </a:lnRef>
          <a:fillRef idx="0">
            <a:schemeClr val="accent3">
              <a:hueOff val="0"/>
              <a:satOff val="0"/>
              <a:lumOff val="0"/>
              <a:alphaOff val="0"/>
            </a:schemeClr>
          </a:fillRef>
          <a:effectRef idx="0">
            <a:schemeClr val="accent3">
              <a:hueOff val="0"/>
              <a:satOff val="0"/>
              <a:lumOff val="0"/>
              <a:alphaOff val="0"/>
            </a:schemeClr>
          </a:effectRef>
          <a:fontRef idx="minor">
            <a:schemeClr val="tx1">
              <a:hueOff val="0"/>
              <a:satOff val="0"/>
              <a:lumOff val="0"/>
              <a:alphaOff val="0"/>
            </a:schemeClr>
          </a:fontRef>
        </p:style>
      </p:sp>
      <p:sp>
        <p:nvSpPr>
          <p:cNvPr id="27" name="Forme libre 26">
            <a:extLst>
              <a:ext uri="{FF2B5EF4-FFF2-40B4-BE49-F238E27FC236}">
                <a16:creationId xmlns:a16="http://schemas.microsoft.com/office/drawing/2014/main" id="{B558521C-7D88-4040-A56B-A68FA2337AC0}"/>
              </a:ext>
            </a:extLst>
          </p:cNvPr>
          <p:cNvSpPr/>
          <p:nvPr/>
        </p:nvSpPr>
        <p:spPr>
          <a:xfrm>
            <a:off x="5715252" y="2357108"/>
            <a:ext cx="2367060" cy="757459"/>
          </a:xfrm>
          <a:custGeom>
            <a:avLst/>
            <a:gdLst>
              <a:gd name="connsiteX0" fmla="*/ 0 w 2367060"/>
              <a:gd name="connsiteY0" fmla="*/ 0 h 757459"/>
              <a:gd name="connsiteX1" fmla="*/ 2367060 w 2367060"/>
              <a:gd name="connsiteY1" fmla="*/ 0 h 757459"/>
              <a:gd name="connsiteX2" fmla="*/ 2367060 w 2367060"/>
              <a:gd name="connsiteY2" fmla="*/ 757459 h 757459"/>
              <a:gd name="connsiteX3" fmla="*/ 0 w 2367060"/>
              <a:gd name="connsiteY3" fmla="*/ 757459 h 757459"/>
              <a:gd name="connsiteX4" fmla="*/ 0 w 2367060"/>
              <a:gd name="connsiteY4" fmla="*/ 0 h 757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7060" h="757459">
                <a:moveTo>
                  <a:pt x="0" y="0"/>
                </a:moveTo>
                <a:lnTo>
                  <a:pt x="2367060" y="0"/>
                </a:lnTo>
                <a:lnTo>
                  <a:pt x="2367060" y="757459"/>
                </a:lnTo>
                <a:lnTo>
                  <a:pt x="0" y="757459"/>
                </a:lnTo>
                <a:lnTo>
                  <a:pt x="0" y="0"/>
                </a:lnTo>
                <a:close/>
              </a:path>
            </a:pathLst>
          </a:custGeom>
          <a:noFill/>
          <a:ln>
            <a:noFill/>
          </a:ln>
          <a:sp3d/>
        </p:spPr>
        <p:style>
          <a:lnRef idx="1">
            <a:scrgbClr r="0" g="0" b="0"/>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fr-FR" sz="1700" kern="1200" dirty="0">
                <a:solidFill>
                  <a:schemeClr val="tx1"/>
                </a:solidFill>
              </a:rPr>
              <a:t>Évaluation des méthodes </a:t>
            </a:r>
          </a:p>
        </p:txBody>
      </p:sp>
      <p:sp>
        <p:nvSpPr>
          <p:cNvPr id="42" name="Arc 41">
            <a:extLst>
              <a:ext uri="{FF2B5EF4-FFF2-40B4-BE49-F238E27FC236}">
                <a16:creationId xmlns:a16="http://schemas.microsoft.com/office/drawing/2014/main" id="{25B07B82-8B08-C943-A4A8-1DB18C6F02F4}"/>
              </a:ext>
            </a:extLst>
          </p:cNvPr>
          <p:cNvSpPr/>
          <p:nvPr/>
        </p:nvSpPr>
        <p:spPr>
          <a:xfrm>
            <a:off x="8330854" y="3866689"/>
            <a:ext cx="1183530" cy="1183530"/>
          </a:xfrm>
          <a:prstGeom prst="arc">
            <a:avLst>
              <a:gd name="adj1" fmla="val 13200000"/>
              <a:gd name="adj2" fmla="val 19200000"/>
            </a:avLst>
          </a:prstGeom>
        </p:spPr>
        <p:style>
          <a:lnRef idx="2">
            <a:schemeClr val="accent3">
              <a:hueOff val="0"/>
              <a:satOff val="0"/>
              <a:lumOff val="0"/>
              <a:alphaOff val="0"/>
            </a:schemeClr>
          </a:lnRef>
          <a:fillRef idx="0">
            <a:schemeClr val="accent3">
              <a:hueOff val="0"/>
              <a:satOff val="0"/>
              <a:lumOff val="0"/>
              <a:alphaOff val="0"/>
            </a:schemeClr>
          </a:fillRef>
          <a:effectRef idx="0">
            <a:schemeClr val="accent3">
              <a:hueOff val="0"/>
              <a:satOff val="0"/>
              <a:lumOff val="0"/>
              <a:alphaOff val="0"/>
            </a:schemeClr>
          </a:effectRef>
          <a:fontRef idx="minor">
            <a:schemeClr val="tx1">
              <a:hueOff val="0"/>
              <a:satOff val="0"/>
              <a:lumOff val="0"/>
              <a:alphaOff val="0"/>
            </a:schemeClr>
          </a:fontRef>
        </p:style>
      </p:sp>
      <p:sp>
        <p:nvSpPr>
          <p:cNvPr id="43" name="Arc 42">
            <a:extLst>
              <a:ext uri="{FF2B5EF4-FFF2-40B4-BE49-F238E27FC236}">
                <a16:creationId xmlns:a16="http://schemas.microsoft.com/office/drawing/2014/main" id="{0DC305F8-E01B-EF47-990E-A7C90D204351}"/>
              </a:ext>
            </a:extLst>
          </p:cNvPr>
          <p:cNvSpPr/>
          <p:nvPr/>
        </p:nvSpPr>
        <p:spPr>
          <a:xfrm>
            <a:off x="8330854" y="3866689"/>
            <a:ext cx="1183530" cy="1183530"/>
          </a:xfrm>
          <a:prstGeom prst="arc">
            <a:avLst>
              <a:gd name="adj1" fmla="val 2400000"/>
              <a:gd name="adj2" fmla="val 8400000"/>
            </a:avLst>
          </a:prstGeom>
        </p:spPr>
        <p:style>
          <a:lnRef idx="2">
            <a:schemeClr val="accent3">
              <a:hueOff val="0"/>
              <a:satOff val="0"/>
              <a:lumOff val="0"/>
              <a:alphaOff val="0"/>
            </a:schemeClr>
          </a:lnRef>
          <a:fillRef idx="0">
            <a:schemeClr val="accent3">
              <a:hueOff val="0"/>
              <a:satOff val="0"/>
              <a:lumOff val="0"/>
              <a:alphaOff val="0"/>
            </a:schemeClr>
          </a:fillRef>
          <a:effectRef idx="0">
            <a:schemeClr val="accent3">
              <a:hueOff val="0"/>
              <a:satOff val="0"/>
              <a:lumOff val="0"/>
              <a:alphaOff val="0"/>
            </a:schemeClr>
          </a:effectRef>
          <a:fontRef idx="minor">
            <a:schemeClr val="tx1">
              <a:hueOff val="0"/>
              <a:satOff val="0"/>
              <a:lumOff val="0"/>
              <a:alphaOff val="0"/>
            </a:schemeClr>
          </a:fontRef>
        </p:style>
      </p:sp>
      <p:sp>
        <p:nvSpPr>
          <p:cNvPr id="44" name="Forme libre 43">
            <a:extLst>
              <a:ext uri="{FF2B5EF4-FFF2-40B4-BE49-F238E27FC236}">
                <a16:creationId xmlns:a16="http://schemas.microsoft.com/office/drawing/2014/main" id="{B39801B9-F4E3-5A4D-8317-6722E19755BB}"/>
              </a:ext>
            </a:extLst>
          </p:cNvPr>
          <p:cNvSpPr/>
          <p:nvPr/>
        </p:nvSpPr>
        <p:spPr>
          <a:xfrm>
            <a:off x="6307017" y="3973206"/>
            <a:ext cx="4639438" cy="970495"/>
          </a:xfrm>
          <a:custGeom>
            <a:avLst/>
            <a:gdLst>
              <a:gd name="connsiteX0" fmla="*/ 0 w 2367060"/>
              <a:gd name="connsiteY0" fmla="*/ 0 h 757459"/>
              <a:gd name="connsiteX1" fmla="*/ 2367060 w 2367060"/>
              <a:gd name="connsiteY1" fmla="*/ 0 h 757459"/>
              <a:gd name="connsiteX2" fmla="*/ 2367060 w 2367060"/>
              <a:gd name="connsiteY2" fmla="*/ 757459 h 757459"/>
              <a:gd name="connsiteX3" fmla="*/ 0 w 2367060"/>
              <a:gd name="connsiteY3" fmla="*/ 757459 h 757459"/>
              <a:gd name="connsiteX4" fmla="*/ 0 w 2367060"/>
              <a:gd name="connsiteY4" fmla="*/ 0 h 757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7060" h="757459">
                <a:moveTo>
                  <a:pt x="0" y="0"/>
                </a:moveTo>
                <a:lnTo>
                  <a:pt x="2367060" y="0"/>
                </a:lnTo>
                <a:lnTo>
                  <a:pt x="2367060" y="757459"/>
                </a:lnTo>
                <a:lnTo>
                  <a:pt x="0" y="757459"/>
                </a:lnTo>
                <a:lnTo>
                  <a:pt x="0" y="0"/>
                </a:lnTo>
                <a:close/>
              </a:path>
            </a:pathLst>
          </a:custGeom>
          <a:noFill/>
          <a:ln>
            <a:noFill/>
          </a:ln>
          <a:sp3d/>
        </p:spPr>
        <p:style>
          <a:lnRef idx="1">
            <a:scrgbClr r="0" g="0" b="0"/>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fr-FR" sz="1700" dirty="0">
                <a:solidFill>
                  <a:schemeClr val="tx1"/>
                </a:solidFill>
              </a:rPr>
              <a:t>Ecriture d’un corpus de phrases qui ont le même sens, mais avec et sans « </a:t>
            </a:r>
            <a:r>
              <a:rPr lang="fr-FR" sz="1700" i="1" dirty="0" err="1">
                <a:solidFill>
                  <a:schemeClr val="tx1"/>
                </a:solidFill>
              </a:rPr>
              <a:t>toxic</a:t>
            </a:r>
            <a:r>
              <a:rPr lang="fr-FR" sz="1700" i="1" dirty="0">
                <a:solidFill>
                  <a:schemeClr val="tx1"/>
                </a:solidFill>
              </a:rPr>
              <a:t> style »</a:t>
            </a:r>
            <a:endParaRPr lang="fr-FR" sz="1700" i="1" kern="1200" dirty="0">
              <a:solidFill>
                <a:schemeClr val="tx1"/>
              </a:solidFill>
            </a:endParaRPr>
          </a:p>
        </p:txBody>
      </p:sp>
      <p:cxnSp>
        <p:nvCxnSpPr>
          <p:cNvPr id="46" name="Connecteur droit 45">
            <a:extLst>
              <a:ext uri="{FF2B5EF4-FFF2-40B4-BE49-F238E27FC236}">
                <a16:creationId xmlns:a16="http://schemas.microsoft.com/office/drawing/2014/main" id="{05291437-D5A1-1746-B3DB-FDA50C13F7E1}"/>
              </a:ext>
            </a:extLst>
          </p:cNvPr>
          <p:cNvCxnSpPr>
            <a:cxnSpLocks/>
          </p:cNvCxnSpPr>
          <p:nvPr/>
        </p:nvCxnSpPr>
        <p:spPr>
          <a:xfrm>
            <a:off x="6898781" y="3327602"/>
            <a:ext cx="2023838" cy="53908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8119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par>
                                <p:cTn id="11" presetID="9"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p:tgtEl>
                                          <p:spTgt spid="6"/>
                                        </p:tgtEl>
                                        <p:attrNameLst>
                                          <p:attrName>ppt_y</p:attrName>
                                        </p:attrNameLst>
                                      </p:cBhvr>
                                      <p:tavLst>
                                        <p:tav tm="0">
                                          <p:val>
                                            <p:strVal val="#ppt_y-#ppt_h*1.125000"/>
                                          </p:val>
                                        </p:tav>
                                        <p:tav tm="100000">
                                          <p:val>
                                            <p:strVal val="#ppt_y"/>
                                          </p:val>
                                        </p:tav>
                                      </p:tavLst>
                                    </p:anim>
                                    <p:animEffect transition="in" filter="wipe(down)">
                                      <p:cBhvr>
                                        <p:cTn id="19" dur="500"/>
                                        <p:tgtEl>
                                          <p:spTgt spid="6"/>
                                        </p:tgtEl>
                                      </p:cBhvr>
                                    </p:animEffect>
                                  </p:childTnLst>
                                </p:cTn>
                              </p:par>
                              <p:par>
                                <p:cTn id="20" presetID="12" presetClass="entr" presetSubtype="1"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p:tgtEl>
                                          <p:spTgt spid="15"/>
                                        </p:tgtEl>
                                        <p:attrNameLst>
                                          <p:attrName>ppt_y</p:attrName>
                                        </p:attrNameLst>
                                      </p:cBhvr>
                                      <p:tavLst>
                                        <p:tav tm="0">
                                          <p:val>
                                            <p:strVal val="#ppt_y-#ppt_h*1.125000"/>
                                          </p:val>
                                        </p:tav>
                                        <p:tav tm="100000">
                                          <p:val>
                                            <p:strVal val="#ppt_y"/>
                                          </p:val>
                                        </p:tav>
                                      </p:tavLst>
                                    </p:anim>
                                    <p:animEffect transition="in" filter="wipe(down)">
                                      <p:cBhvr>
                                        <p:cTn id="23" dur="500"/>
                                        <p:tgtEl>
                                          <p:spTgt spid="15"/>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p:tgtEl>
                                          <p:spTgt spid="17"/>
                                        </p:tgtEl>
                                        <p:attrNameLst>
                                          <p:attrName>ppt_y</p:attrName>
                                        </p:attrNameLst>
                                      </p:cBhvr>
                                      <p:tavLst>
                                        <p:tav tm="0">
                                          <p:val>
                                            <p:strVal val="#ppt_y-#ppt_h*1.125000"/>
                                          </p:val>
                                        </p:tav>
                                        <p:tav tm="100000">
                                          <p:val>
                                            <p:strVal val="#ppt_y"/>
                                          </p:val>
                                        </p:tav>
                                      </p:tavLst>
                                    </p:anim>
                                    <p:animEffect transition="in" filter="wipe(down)">
                                      <p:cBhvr>
                                        <p:cTn id="27" dur="500"/>
                                        <p:tgtEl>
                                          <p:spTgt spid="17"/>
                                        </p:tgtEl>
                                      </p:cBhvr>
                                    </p:animEffect>
                                  </p:childTnLst>
                                </p:cTn>
                              </p:par>
                              <p:par>
                                <p:cTn id="28" presetID="12" presetClass="entr" presetSubtype="1"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p:tgtEl>
                                          <p:spTgt spid="13"/>
                                        </p:tgtEl>
                                        <p:attrNameLst>
                                          <p:attrName>ppt_y</p:attrName>
                                        </p:attrNameLst>
                                      </p:cBhvr>
                                      <p:tavLst>
                                        <p:tav tm="0">
                                          <p:val>
                                            <p:strVal val="#ppt_y-#ppt_h*1.125000"/>
                                          </p:val>
                                        </p:tav>
                                        <p:tav tm="100000">
                                          <p:val>
                                            <p:strVal val="#ppt_y"/>
                                          </p:val>
                                        </p:tav>
                                      </p:tavLst>
                                    </p:anim>
                                    <p:animEffect transition="in" filter="wipe(dow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p:tgtEl>
                                          <p:spTgt spid="5"/>
                                        </p:tgtEl>
                                        <p:attrNameLst>
                                          <p:attrName>ppt_y</p:attrName>
                                        </p:attrNameLst>
                                      </p:cBhvr>
                                      <p:tavLst>
                                        <p:tav tm="0">
                                          <p:val>
                                            <p:strVal val="#ppt_y-#ppt_h*1.125000"/>
                                          </p:val>
                                        </p:tav>
                                        <p:tav tm="100000">
                                          <p:val>
                                            <p:strVal val="#ppt_y"/>
                                          </p:val>
                                        </p:tav>
                                      </p:tavLst>
                                    </p:anim>
                                    <p:animEffect transition="in" filter="wipe(down)">
                                      <p:cBhvr>
                                        <p:cTn id="37" dur="500"/>
                                        <p:tgtEl>
                                          <p:spTgt spid="5"/>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p:tgtEl>
                                          <p:spTgt spid="22"/>
                                        </p:tgtEl>
                                        <p:attrNameLst>
                                          <p:attrName>ppt_y</p:attrName>
                                        </p:attrNameLst>
                                      </p:cBhvr>
                                      <p:tavLst>
                                        <p:tav tm="0">
                                          <p:val>
                                            <p:strVal val="#ppt_y-#ppt_h*1.125000"/>
                                          </p:val>
                                        </p:tav>
                                        <p:tav tm="100000">
                                          <p:val>
                                            <p:strVal val="#ppt_y"/>
                                          </p:val>
                                        </p:tav>
                                      </p:tavLst>
                                    </p:anim>
                                    <p:animEffect transition="in" filter="wipe(down)">
                                      <p:cBhvr>
                                        <p:cTn id="41" dur="500"/>
                                        <p:tgtEl>
                                          <p:spTgt spid="22"/>
                                        </p:tgtEl>
                                      </p:cBhvr>
                                    </p:animEffect>
                                  </p:childTnLst>
                                </p:cTn>
                              </p:par>
                              <p:par>
                                <p:cTn id="42" presetID="12" presetClass="entr" presetSubtype="1"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p:tgtEl>
                                          <p:spTgt spid="21"/>
                                        </p:tgtEl>
                                        <p:attrNameLst>
                                          <p:attrName>ppt_y</p:attrName>
                                        </p:attrNameLst>
                                      </p:cBhvr>
                                      <p:tavLst>
                                        <p:tav tm="0">
                                          <p:val>
                                            <p:strVal val="#ppt_y-#ppt_h*1.125000"/>
                                          </p:val>
                                        </p:tav>
                                        <p:tav tm="100000">
                                          <p:val>
                                            <p:strVal val="#ppt_y"/>
                                          </p:val>
                                        </p:tav>
                                      </p:tavLst>
                                    </p:anim>
                                    <p:animEffect transition="in" filter="wipe(down)">
                                      <p:cBhvr>
                                        <p:cTn id="45" dur="500"/>
                                        <p:tgtEl>
                                          <p:spTgt spid="21"/>
                                        </p:tgtEl>
                                      </p:cBhvr>
                                    </p:animEffect>
                                  </p:childTnLst>
                                </p:cTn>
                              </p:par>
                              <p:par>
                                <p:cTn id="46" presetID="12" presetClass="entr" presetSubtype="1"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p:tgtEl>
                                          <p:spTgt spid="19"/>
                                        </p:tgtEl>
                                        <p:attrNameLst>
                                          <p:attrName>ppt_y</p:attrName>
                                        </p:attrNameLst>
                                      </p:cBhvr>
                                      <p:tavLst>
                                        <p:tav tm="0">
                                          <p:val>
                                            <p:strVal val="#ppt_y-#ppt_h*1.125000"/>
                                          </p:val>
                                        </p:tav>
                                        <p:tav tm="100000">
                                          <p:val>
                                            <p:strVal val="#ppt_y"/>
                                          </p:val>
                                        </p:tav>
                                      </p:tavLst>
                                    </p:anim>
                                    <p:animEffect transition="in" filter="wipe(down)">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8"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p:tgtEl>
                                          <p:spTgt spid="25"/>
                                        </p:tgtEl>
                                        <p:attrNameLst>
                                          <p:attrName>ppt_x</p:attrName>
                                        </p:attrNameLst>
                                      </p:cBhvr>
                                      <p:tavLst>
                                        <p:tav tm="0">
                                          <p:val>
                                            <p:strVal val="#ppt_x-#ppt_w*1.125000"/>
                                          </p:val>
                                        </p:tav>
                                        <p:tav tm="100000">
                                          <p:val>
                                            <p:strVal val="#ppt_x"/>
                                          </p:val>
                                        </p:tav>
                                      </p:tavLst>
                                    </p:anim>
                                    <p:animEffect transition="in" filter="wipe(right)">
                                      <p:cBhvr>
                                        <p:cTn id="55" dur="500"/>
                                        <p:tgtEl>
                                          <p:spTgt spid="25"/>
                                        </p:tgtEl>
                                      </p:cBhvr>
                                    </p:animEffect>
                                  </p:childTnLst>
                                </p:cTn>
                              </p:par>
                              <p:par>
                                <p:cTn id="56" presetID="12" presetClass="entr" presetSubtype="8"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500"/>
                                        <p:tgtEl>
                                          <p:spTgt spid="26"/>
                                        </p:tgtEl>
                                        <p:attrNameLst>
                                          <p:attrName>ppt_x</p:attrName>
                                        </p:attrNameLst>
                                      </p:cBhvr>
                                      <p:tavLst>
                                        <p:tav tm="0">
                                          <p:val>
                                            <p:strVal val="#ppt_x-#ppt_w*1.125000"/>
                                          </p:val>
                                        </p:tav>
                                        <p:tav tm="100000">
                                          <p:val>
                                            <p:strVal val="#ppt_x"/>
                                          </p:val>
                                        </p:tav>
                                      </p:tavLst>
                                    </p:anim>
                                    <p:animEffect transition="in" filter="wipe(right)">
                                      <p:cBhvr>
                                        <p:cTn id="59" dur="500"/>
                                        <p:tgtEl>
                                          <p:spTgt spid="26"/>
                                        </p:tgtEl>
                                      </p:cBhvr>
                                    </p:animEffect>
                                  </p:childTnLst>
                                </p:cTn>
                              </p:par>
                              <p:par>
                                <p:cTn id="60" presetID="12" presetClass="entr" presetSubtype="8"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additive="base">
                                        <p:cTn id="62" dur="500"/>
                                        <p:tgtEl>
                                          <p:spTgt spid="27"/>
                                        </p:tgtEl>
                                        <p:attrNameLst>
                                          <p:attrName>ppt_x</p:attrName>
                                        </p:attrNameLst>
                                      </p:cBhvr>
                                      <p:tavLst>
                                        <p:tav tm="0">
                                          <p:val>
                                            <p:strVal val="#ppt_x-#ppt_w*1.125000"/>
                                          </p:val>
                                        </p:tav>
                                        <p:tav tm="100000">
                                          <p:val>
                                            <p:strVal val="#ppt_x"/>
                                          </p:val>
                                        </p:tav>
                                      </p:tavLst>
                                    </p:anim>
                                    <p:animEffect transition="in" filter="wipe(right)">
                                      <p:cBhvr>
                                        <p:cTn id="63" dur="5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1" fill="hold" nodeType="clickEffect">
                                  <p:stCondLst>
                                    <p:cond delay="0"/>
                                  </p:stCondLst>
                                  <p:childTnLst>
                                    <p:set>
                                      <p:cBhvr>
                                        <p:cTn id="67" dur="1" fill="hold">
                                          <p:stCondLst>
                                            <p:cond delay="0"/>
                                          </p:stCondLst>
                                        </p:cTn>
                                        <p:tgtEl>
                                          <p:spTgt spid="46"/>
                                        </p:tgtEl>
                                        <p:attrNameLst>
                                          <p:attrName>style.visibility</p:attrName>
                                        </p:attrNameLst>
                                      </p:cBhvr>
                                      <p:to>
                                        <p:strVal val="visible"/>
                                      </p:to>
                                    </p:set>
                                    <p:anim calcmode="lin" valueType="num">
                                      <p:cBhvr additive="base">
                                        <p:cTn id="68" dur="500"/>
                                        <p:tgtEl>
                                          <p:spTgt spid="46"/>
                                        </p:tgtEl>
                                        <p:attrNameLst>
                                          <p:attrName>ppt_y</p:attrName>
                                        </p:attrNameLst>
                                      </p:cBhvr>
                                      <p:tavLst>
                                        <p:tav tm="0">
                                          <p:val>
                                            <p:strVal val="#ppt_y-#ppt_h*1.125000"/>
                                          </p:val>
                                        </p:tav>
                                        <p:tav tm="100000">
                                          <p:val>
                                            <p:strVal val="#ppt_y"/>
                                          </p:val>
                                        </p:tav>
                                      </p:tavLst>
                                    </p:anim>
                                    <p:animEffect transition="in" filter="wipe(down)">
                                      <p:cBhvr>
                                        <p:cTn id="69" dur="500"/>
                                        <p:tgtEl>
                                          <p:spTgt spid="46"/>
                                        </p:tgtEl>
                                      </p:cBhvr>
                                    </p:animEffect>
                                  </p:childTnLst>
                                </p:cTn>
                              </p:par>
                              <p:par>
                                <p:cTn id="70" presetID="12" presetClass="entr" presetSubtype="1"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additive="base">
                                        <p:cTn id="72" dur="500"/>
                                        <p:tgtEl>
                                          <p:spTgt spid="42"/>
                                        </p:tgtEl>
                                        <p:attrNameLst>
                                          <p:attrName>ppt_y</p:attrName>
                                        </p:attrNameLst>
                                      </p:cBhvr>
                                      <p:tavLst>
                                        <p:tav tm="0">
                                          <p:val>
                                            <p:strVal val="#ppt_y-#ppt_h*1.125000"/>
                                          </p:val>
                                        </p:tav>
                                        <p:tav tm="100000">
                                          <p:val>
                                            <p:strVal val="#ppt_y"/>
                                          </p:val>
                                        </p:tav>
                                      </p:tavLst>
                                    </p:anim>
                                    <p:animEffect transition="in" filter="wipe(down)">
                                      <p:cBhvr>
                                        <p:cTn id="73" dur="500"/>
                                        <p:tgtEl>
                                          <p:spTgt spid="42"/>
                                        </p:tgtEl>
                                      </p:cBhvr>
                                    </p:animEffect>
                                  </p:childTnLst>
                                </p:cTn>
                              </p:par>
                              <p:par>
                                <p:cTn id="74" presetID="12" presetClass="entr" presetSubtype="1" fill="hold" grpId="1" nodeType="withEffect">
                                  <p:stCondLst>
                                    <p:cond delay="0"/>
                                  </p:stCondLst>
                                  <p:childTnLst>
                                    <p:set>
                                      <p:cBhvr>
                                        <p:cTn id="75" dur="1" fill="hold">
                                          <p:stCondLst>
                                            <p:cond delay="0"/>
                                          </p:stCondLst>
                                        </p:cTn>
                                        <p:tgtEl>
                                          <p:spTgt spid="44"/>
                                        </p:tgtEl>
                                        <p:attrNameLst>
                                          <p:attrName>style.visibility</p:attrName>
                                        </p:attrNameLst>
                                      </p:cBhvr>
                                      <p:to>
                                        <p:strVal val="visible"/>
                                      </p:to>
                                    </p:set>
                                    <p:anim calcmode="lin" valueType="num">
                                      <p:cBhvr additive="base">
                                        <p:cTn id="76" dur="500"/>
                                        <p:tgtEl>
                                          <p:spTgt spid="44"/>
                                        </p:tgtEl>
                                        <p:attrNameLst>
                                          <p:attrName>ppt_y</p:attrName>
                                        </p:attrNameLst>
                                      </p:cBhvr>
                                      <p:tavLst>
                                        <p:tav tm="0">
                                          <p:val>
                                            <p:strVal val="#ppt_y-#ppt_h*1.125000"/>
                                          </p:val>
                                        </p:tav>
                                        <p:tav tm="100000">
                                          <p:val>
                                            <p:strVal val="#ppt_y"/>
                                          </p:val>
                                        </p:tav>
                                      </p:tavLst>
                                    </p:anim>
                                    <p:animEffect transition="in" filter="wipe(down)">
                                      <p:cBhvr>
                                        <p:cTn id="77" dur="500"/>
                                        <p:tgtEl>
                                          <p:spTgt spid="44"/>
                                        </p:tgtEl>
                                      </p:cBhvr>
                                    </p:animEffect>
                                  </p:childTnLst>
                                </p:cTn>
                              </p:par>
                              <p:par>
                                <p:cTn id="78" presetID="12" presetClass="entr" presetSubtype="1" fill="hold" nodeType="withEffect">
                                  <p:stCondLst>
                                    <p:cond delay="0"/>
                                  </p:stCondLst>
                                  <p:childTnLst>
                                    <p:set>
                                      <p:cBhvr>
                                        <p:cTn id="79" dur="1" fill="hold">
                                          <p:stCondLst>
                                            <p:cond delay="0"/>
                                          </p:stCondLst>
                                        </p:cTn>
                                        <p:tgtEl>
                                          <p:spTgt spid="43"/>
                                        </p:tgtEl>
                                        <p:attrNameLst>
                                          <p:attrName>style.visibility</p:attrName>
                                        </p:attrNameLst>
                                      </p:cBhvr>
                                      <p:to>
                                        <p:strVal val="visible"/>
                                      </p:to>
                                    </p:set>
                                    <p:anim calcmode="lin" valueType="num">
                                      <p:cBhvr additive="base">
                                        <p:cTn id="80" dur="500"/>
                                        <p:tgtEl>
                                          <p:spTgt spid="43"/>
                                        </p:tgtEl>
                                        <p:attrNameLst>
                                          <p:attrName>ppt_y</p:attrName>
                                        </p:attrNameLst>
                                      </p:cBhvr>
                                      <p:tavLst>
                                        <p:tav tm="0">
                                          <p:val>
                                            <p:strVal val="#ppt_y-#ppt_h*1.125000"/>
                                          </p:val>
                                        </p:tav>
                                        <p:tav tm="100000">
                                          <p:val>
                                            <p:strVal val="#ppt_y"/>
                                          </p:val>
                                        </p:tav>
                                      </p:tavLst>
                                    </p:anim>
                                    <p:animEffect transition="in" filter="wipe(down)">
                                      <p:cBhvr>
                                        <p:cTn id="8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22" grpId="0"/>
      <p:bldP spid="27" grpId="0"/>
      <p:bldP spid="4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
            <a:extLst>
              <a:ext uri="{FF2B5EF4-FFF2-40B4-BE49-F238E27FC236}">
                <a16:creationId xmlns:a16="http://schemas.microsoft.com/office/drawing/2014/main" id="{B4B57C56-8E23-F141-A1F5-A8D4D6BEAD8C}"/>
              </a:ext>
            </a:extLst>
          </p:cNvPr>
          <p:cNvSpPr>
            <a:spLocks noGrp="1"/>
          </p:cNvSpPr>
          <p:nvPr>
            <p:ph type="title"/>
          </p:nvPr>
        </p:nvSpPr>
        <p:spPr>
          <a:xfrm>
            <a:off x="716725" y="470726"/>
            <a:ext cx="6208057" cy="633192"/>
          </a:xfrm>
        </p:spPr>
        <p:txBody>
          <a:bodyPr>
            <a:normAutofit fontScale="90000"/>
          </a:bodyPr>
          <a:lstStyle/>
          <a:p>
            <a:r>
              <a:rPr lang="en-US" sz="4000" dirty="0">
                <a:latin typeface="Avenir Black" panose="02000503020000020003" pitchFamily="2" charset="0"/>
              </a:rPr>
              <a:t>État de </a:t>
            </a:r>
            <a:r>
              <a:rPr lang="en-US" sz="4000" dirty="0" err="1">
                <a:latin typeface="Avenir Black" panose="02000503020000020003" pitchFamily="2" charset="0"/>
              </a:rPr>
              <a:t>l’art</a:t>
            </a:r>
            <a:r>
              <a:rPr lang="en-US" sz="4000" dirty="0">
                <a:latin typeface="Avenir Black" panose="02000503020000020003" pitchFamily="2" charset="0"/>
              </a:rPr>
              <a:t> &amp; travaux </a:t>
            </a:r>
            <a:r>
              <a:rPr lang="en-US" sz="4000" dirty="0" err="1">
                <a:latin typeface="Avenir Black" panose="02000503020000020003" pitchFamily="2" charset="0"/>
              </a:rPr>
              <a:t>liés</a:t>
            </a:r>
            <a:endParaRPr lang="fr-FR" sz="4000" dirty="0"/>
          </a:p>
        </p:txBody>
      </p:sp>
      <p:sp>
        <p:nvSpPr>
          <p:cNvPr id="2" name="ZoneTexte 1">
            <a:extLst>
              <a:ext uri="{FF2B5EF4-FFF2-40B4-BE49-F238E27FC236}">
                <a16:creationId xmlns:a16="http://schemas.microsoft.com/office/drawing/2014/main" id="{A3383F1A-3DCD-724C-A117-DC29D7FC0141}"/>
              </a:ext>
            </a:extLst>
          </p:cNvPr>
          <p:cNvSpPr txBox="1"/>
          <p:nvPr/>
        </p:nvSpPr>
        <p:spPr>
          <a:xfrm>
            <a:off x="716725" y="1219420"/>
            <a:ext cx="6697667" cy="646331"/>
          </a:xfrm>
          <a:prstGeom prst="rect">
            <a:avLst/>
          </a:prstGeom>
          <a:noFill/>
        </p:spPr>
        <p:txBody>
          <a:bodyPr wrap="none" rtlCol="0">
            <a:spAutoFit/>
          </a:bodyPr>
          <a:lstStyle/>
          <a:p>
            <a:r>
              <a:rPr lang="fr-FR" dirty="0"/>
              <a:t>Dans le transfert de style, on relève 3 catégories de modèles : </a:t>
            </a:r>
          </a:p>
          <a:p>
            <a:endParaRPr lang="fr-FR" dirty="0"/>
          </a:p>
        </p:txBody>
      </p:sp>
      <p:sp>
        <p:nvSpPr>
          <p:cNvPr id="7" name="Forme libre 6">
            <a:extLst>
              <a:ext uri="{FF2B5EF4-FFF2-40B4-BE49-F238E27FC236}">
                <a16:creationId xmlns:a16="http://schemas.microsoft.com/office/drawing/2014/main" id="{57255DA0-CBD8-504E-BE57-5D316415172F}"/>
              </a:ext>
            </a:extLst>
          </p:cNvPr>
          <p:cNvSpPr/>
          <p:nvPr/>
        </p:nvSpPr>
        <p:spPr>
          <a:xfrm>
            <a:off x="716724" y="2326381"/>
            <a:ext cx="10758551" cy="907200"/>
          </a:xfrm>
          <a:custGeom>
            <a:avLst/>
            <a:gdLst>
              <a:gd name="connsiteX0" fmla="*/ 0 w 10758551"/>
              <a:gd name="connsiteY0" fmla="*/ 0 h 907200"/>
              <a:gd name="connsiteX1" fmla="*/ 10758551 w 10758551"/>
              <a:gd name="connsiteY1" fmla="*/ 0 h 907200"/>
              <a:gd name="connsiteX2" fmla="*/ 10758551 w 10758551"/>
              <a:gd name="connsiteY2" fmla="*/ 907200 h 907200"/>
              <a:gd name="connsiteX3" fmla="*/ 0 w 10758551"/>
              <a:gd name="connsiteY3" fmla="*/ 907200 h 907200"/>
              <a:gd name="connsiteX4" fmla="*/ 0 w 10758551"/>
              <a:gd name="connsiteY4" fmla="*/ 0 h 90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8551" h="907200">
                <a:moveTo>
                  <a:pt x="0" y="0"/>
                </a:moveTo>
                <a:lnTo>
                  <a:pt x="10758551" y="0"/>
                </a:lnTo>
                <a:lnTo>
                  <a:pt x="10758551" y="907200"/>
                </a:lnTo>
                <a:lnTo>
                  <a:pt x="0" y="907200"/>
                </a:lnTo>
                <a:lnTo>
                  <a:pt x="0" y="0"/>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34983" tIns="333248" rIns="834983" bIns="113792" numCol="1" spcCol="1270" anchor="t" anchorCtr="0">
            <a:noAutofit/>
          </a:bodyPr>
          <a:lstStyle/>
          <a:p>
            <a:pPr marL="171450" lvl="1" indent="-171450" algn="l" defTabSz="711200" rtl="0">
              <a:lnSpc>
                <a:spcPct val="90000"/>
              </a:lnSpc>
              <a:spcBef>
                <a:spcPct val="0"/>
              </a:spcBef>
              <a:spcAft>
                <a:spcPct val="15000"/>
              </a:spcAft>
              <a:buChar char="•"/>
            </a:pPr>
            <a:r>
              <a:rPr lang="fr-FR" sz="1600" kern="1200" dirty="0"/>
              <a:t>Problème : la plupart des méthodes ne sont pas efficace en termes de préservation du sens des phrases</a:t>
            </a:r>
          </a:p>
        </p:txBody>
      </p:sp>
      <p:sp>
        <p:nvSpPr>
          <p:cNvPr id="8" name="Forme libre 7">
            <a:extLst>
              <a:ext uri="{FF2B5EF4-FFF2-40B4-BE49-F238E27FC236}">
                <a16:creationId xmlns:a16="http://schemas.microsoft.com/office/drawing/2014/main" id="{ADC25333-1778-6740-A6ED-3EAD1CE1FFB2}"/>
              </a:ext>
            </a:extLst>
          </p:cNvPr>
          <p:cNvSpPr/>
          <p:nvPr/>
        </p:nvSpPr>
        <p:spPr>
          <a:xfrm>
            <a:off x="1254651" y="2090221"/>
            <a:ext cx="7530985" cy="472320"/>
          </a:xfrm>
          <a:custGeom>
            <a:avLst/>
            <a:gdLst>
              <a:gd name="connsiteX0" fmla="*/ 0 w 7530985"/>
              <a:gd name="connsiteY0" fmla="*/ 78722 h 472320"/>
              <a:gd name="connsiteX1" fmla="*/ 78722 w 7530985"/>
              <a:gd name="connsiteY1" fmla="*/ 0 h 472320"/>
              <a:gd name="connsiteX2" fmla="*/ 7452263 w 7530985"/>
              <a:gd name="connsiteY2" fmla="*/ 0 h 472320"/>
              <a:gd name="connsiteX3" fmla="*/ 7530985 w 7530985"/>
              <a:gd name="connsiteY3" fmla="*/ 78722 h 472320"/>
              <a:gd name="connsiteX4" fmla="*/ 7530985 w 7530985"/>
              <a:gd name="connsiteY4" fmla="*/ 393598 h 472320"/>
              <a:gd name="connsiteX5" fmla="*/ 7452263 w 7530985"/>
              <a:gd name="connsiteY5" fmla="*/ 472320 h 472320"/>
              <a:gd name="connsiteX6" fmla="*/ 78722 w 7530985"/>
              <a:gd name="connsiteY6" fmla="*/ 472320 h 472320"/>
              <a:gd name="connsiteX7" fmla="*/ 0 w 7530985"/>
              <a:gd name="connsiteY7" fmla="*/ 393598 h 472320"/>
              <a:gd name="connsiteX8" fmla="*/ 0 w 7530985"/>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30985" h="472320">
                <a:moveTo>
                  <a:pt x="0" y="78722"/>
                </a:moveTo>
                <a:cubicBezTo>
                  <a:pt x="0" y="35245"/>
                  <a:pt x="35245" y="0"/>
                  <a:pt x="78722" y="0"/>
                </a:cubicBezTo>
                <a:lnTo>
                  <a:pt x="7452263" y="0"/>
                </a:lnTo>
                <a:cubicBezTo>
                  <a:pt x="7495740" y="0"/>
                  <a:pt x="7530985" y="35245"/>
                  <a:pt x="7530985" y="78722"/>
                </a:cubicBezTo>
                <a:lnTo>
                  <a:pt x="7530985" y="393598"/>
                </a:lnTo>
                <a:cubicBezTo>
                  <a:pt x="7530985" y="437075"/>
                  <a:pt x="7495740" y="472320"/>
                  <a:pt x="7452263" y="472320"/>
                </a:cubicBezTo>
                <a:lnTo>
                  <a:pt x="78722" y="472320"/>
                </a:lnTo>
                <a:cubicBezTo>
                  <a:pt x="35245" y="472320"/>
                  <a:pt x="0" y="437075"/>
                  <a:pt x="0" y="393598"/>
                </a:cubicBezTo>
                <a:lnTo>
                  <a:pt x="0" y="78722"/>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307710" tIns="23057" rIns="307710" bIns="23057" numCol="1" spcCol="1270" anchor="ctr" anchorCtr="0">
            <a:noAutofit/>
          </a:bodyPr>
          <a:lstStyle/>
          <a:p>
            <a:pPr marL="0" lvl="0" indent="0" algn="l" defTabSz="711200">
              <a:lnSpc>
                <a:spcPct val="90000"/>
              </a:lnSpc>
              <a:spcBef>
                <a:spcPct val="0"/>
              </a:spcBef>
              <a:spcAft>
                <a:spcPct val="35000"/>
              </a:spcAft>
              <a:buNone/>
            </a:pPr>
            <a:r>
              <a:rPr lang="fr-FR" sz="1600" kern="1200" dirty="0" err="1"/>
              <a:t>Disentangled</a:t>
            </a:r>
            <a:r>
              <a:rPr lang="fr-FR" sz="1600" kern="1200" dirty="0"/>
              <a:t> latent </a:t>
            </a:r>
            <a:r>
              <a:rPr lang="fr-FR" sz="1600" kern="1200" dirty="0" err="1"/>
              <a:t>representation</a:t>
            </a:r>
            <a:endParaRPr lang="fr-FR" sz="1600" kern="1200" dirty="0"/>
          </a:p>
        </p:txBody>
      </p:sp>
      <p:sp>
        <p:nvSpPr>
          <p:cNvPr id="9" name="Forme libre 8">
            <a:extLst>
              <a:ext uri="{FF2B5EF4-FFF2-40B4-BE49-F238E27FC236}">
                <a16:creationId xmlns:a16="http://schemas.microsoft.com/office/drawing/2014/main" id="{7FA09541-1D66-544E-9649-9329ADAD12D8}"/>
              </a:ext>
            </a:extLst>
          </p:cNvPr>
          <p:cNvSpPr/>
          <p:nvPr/>
        </p:nvSpPr>
        <p:spPr>
          <a:xfrm>
            <a:off x="716724" y="3556141"/>
            <a:ext cx="10758551" cy="1159200"/>
          </a:xfrm>
          <a:custGeom>
            <a:avLst/>
            <a:gdLst>
              <a:gd name="connsiteX0" fmla="*/ 0 w 10758551"/>
              <a:gd name="connsiteY0" fmla="*/ 0 h 1159200"/>
              <a:gd name="connsiteX1" fmla="*/ 10758551 w 10758551"/>
              <a:gd name="connsiteY1" fmla="*/ 0 h 1159200"/>
              <a:gd name="connsiteX2" fmla="*/ 10758551 w 10758551"/>
              <a:gd name="connsiteY2" fmla="*/ 1159200 h 1159200"/>
              <a:gd name="connsiteX3" fmla="*/ 0 w 10758551"/>
              <a:gd name="connsiteY3" fmla="*/ 1159200 h 1159200"/>
              <a:gd name="connsiteX4" fmla="*/ 0 w 10758551"/>
              <a:gd name="connsiteY4" fmla="*/ 0 h 115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8551" h="1159200">
                <a:moveTo>
                  <a:pt x="0" y="0"/>
                </a:moveTo>
                <a:lnTo>
                  <a:pt x="10758551" y="0"/>
                </a:lnTo>
                <a:lnTo>
                  <a:pt x="10758551" y="1159200"/>
                </a:lnTo>
                <a:lnTo>
                  <a:pt x="0" y="1159200"/>
                </a:lnTo>
                <a:lnTo>
                  <a:pt x="0" y="0"/>
                </a:lnTo>
                <a:close/>
              </a:path>
            </a:pathLst>
          </a:custGeom>
        </p:spPr>
        <p:style>
          <a:lnRef idx="2">
            <a:schemeClr val="accent3">
              <a:hueOff val="-575241"/>
              <a:satOff val="-2454"/>
              <a:lumOff val="9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34983" tIns="333248" rIns="834983" bIns="113792" numCol="1" spcCol="1270" anchor="t" anchorCtr="0">
            <a:noAutofit/>
          </a:bodyPr>
          <a:lstStyle/>
          <a:p>
            <a:pPr marL="171450" lvl="1" indent="-171450" algn="l" defTabSz="711200">
              <a:lnSpc>
                <a:spcPct val="90000"/>
              </a:lnSpc>
              <a:spcBef>
                <a:spcPct val="0"/>
              </a:spcBef>
              <a:spcAft>
                <a:spcPct val="15000"/>
              </a:spcAft>
              <a:buChar char="•"/>
            </a:pPr>
            <a:r>
              <a:rPr lang="fr-FR" sz="1600" kern="1200" dirty="0" err="1"/>
              <a:t>Delete-Retreive-Generate</a:t>
            </a:r>
            <a:r>
              <a:rPr lang="fr-FR" sz="1600" kern="1200" dirty="0"/>
              <a:t> : remplace les mots d'autres mots en se basant sur l'utilisation des ces mots dans d'autres phrases</a:t>
            </a:r>
          </a:p>
          <a:p>
            <a:pPr marL="171450" lvl="1" indent="-171450" algn="l" defTabSz="711200" rtl="0">
              <a:lnSpc>
                <a:spcPct val="90000"/>
              </a:lnSpc>
              <a:spcBef>
                <a:spcPct val="0"/>
              </a:spcBef>
              <a:spcAft>
                <a:spcPct val="15000"/>
              </a:spcAft>
              <a:buChar char="•"/>
            </a:pPr>
            <a:r>
              <a:rPr lang="fr-FR" sz="1600" kern="1200" dirty="0" err="1"/>
              <a:t>Mask</a:t>
            </a:r>
            <a:r>
              <a:rPr lang="fr-FR" sz="1600" kern="1200" dirty="0"/>
              <a:t>-and-</a:t>
            </a:r>
            <a:r>
              <a:rPr lang="fr-FR" sz="1600" kern="1200" dirty="0" err="1"/>
              <a:t>Infill</a:t>
            </a:r>
            <a:r>
              <a:rPr lang="fr-FR" sz="1600" kern="1200" dirty="0"/>
              <a:t> : remplace des mots en utilisant la méthode MLM (</a:t>
            </a:r>
            <a:r>
              <a:rPr lang="fr-FR" sz="1600" kern="1200" dirty="0" err="1"/>
              <a:t>Masking</a:t>
            </a:r>
            <a:r>
              <a:rPr lang="fr-FR" sz="1600" kern="1200" dirty="0"/>
              <a:t> </a:t>
            </a:r>
            <a:r>
              <a:rPr lang="fr-FR" sz="1600" kern="1200" dirty="0" err="1"/>
              <a:t>Language</a:t>
            </a:r>
            <a:r>
              <a:rPr lang="fr-FR" sz="1600" kern="1200" dirty="0"/>
              <a:t> </a:t>
            </a:r>
            <a:r>
              <a:rPr lang="fr-FR" sz="1600" kern="1200" dirty="0" err="1"/>
              <a:t>Models</a:t>
            </a:r>
            <a:r>
              <a:rPr lang="fr-FR" sz="1600" kern="1200" dirty="0"/>
              <a:t>)</a:t>
            </a:r>
          </a:p>
        </p:txBody>
      </p:sp>
      <p:sp>
        <p:nvSpPr>
          <p:cNvPr id="14" name="Forme libre 13">
            <a:extLst>
              <a:ext uri="{FF2B5EF4-FFF2-40B4-BE49-F238E27FC236}">
                <a16:creationId xmlns:a16="http://schemas.microsoft.com/office/drawing/2014/main" id="{244725DE-6F32-6A4E-975D-854548635963}"/>
              </a:ext>
            </a:extLst>
          </p:cNvPr>
          <p:cNvSpPr/>
          <p:nvPr/>
        </p:nvSpPr>
        <p:spPr>
          <a:xfrm>
            <a:off x="1254651" y="3319981"/>
            <a:ext cx="7530985" cy="472320"/>
          </a:xfrm>
          <a:custGeom>
            <a:avLst/>
            <a:gdLst>
              <a:gd name="connsiteX0" fmla="*/ 0 w 7530985"/>
              <a:gd name="connsiteY0" fmla="*/ 78722 h 472320"/>
              <a:gd name="connsiteX1" fmla="*/ 78722 w 7530985"/>
              <a:gd name="connsiteY1" fmla="*/ 0 h 472320"/>
              <a:gd name="connsiteX2" fmla="*/ 7452263 w 7530985"/>
              <a:gd name="connsiteY2" fmla="*/ 0 h 472320"/>
              <a:gd name="connsiteX3" fmla="*/ 7530985 w 7530985"/>
              <a:gd name="connsiteY3" fmla="*/ 78722 h 472320"/>
              <a:gd name="connsiteX4" fmla="*/ 7530985 w 7530985"/>
              <a:gd name="connsiteY4" fmla="*/ 393598 h 472320"/>
              <a:gd name="connsiteX5" fmla="*/ 7452263 w 7530985"/>
              <a:gd name="connsiteY5" fmla="*/ 472320 h 472320"/>
              <a:gd name="connsiteX6" fmla="*/ 78722 w 7530985"/>
              <a:gd name="connsiteY6" fmla="*/ 472320 h 472320"/>
              <a:gd name="connsiteX7" fmla="*/ 0 w 7530985"/>
              <a:gd name="connsiteY7" fmla="*/ 393598 h 472320"/>
              <a:gd name="connsiteX8" fmla="*/ 0 w 7530985"/>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30985" h="472320">
                <a:moveTo>
                  <a:pt x="0" y="78722"/>
                </a:moveTo>
                <a:cubicBezTo>
                  <a:pt x="0" y="35245"/>
                  <a:pt x="35245" y="0"/>
                  <a:pt x="78722" y="0"/>
                </a:cubicBezTo>
                <a:lnTo>
                  <a:pt x="7452263" y="0"/>
                </a:lnTo>
                <a:cubicBezTo>
                  <a:pt x="7495740" y="0"/>
                  <a:pt x="7530985" y="35245"/>
                  <a:pt x="7530985" y="78722"/>
                </a:cubicBezTo>
                <a:lnTo>
                  <a:pt x="7530985" y="393598"/>
                </a:lnTo>
                <a:cubicBezTo>
                  <a:pt x="7530985" y="437075"/>
                  <a:pt x="7495740" y="472320"/>
                  <a:pt x="7452263" y="472320"/>
                </a:cubicBezTo>
                <a:lnTo>
                  <a:pt x="78722" y="472320"/>
                </a:lnTo>
                <a:cubicBezTo>
                  <a:pt x="35245" y="472320"/>
                  <a:pt x="0" y="437075"/>
                  <a:pt x="0" y="393598"/>
                </a:cubicBezTo>
                <a:lnTo>
                  <a:pt x="0" y="78722"/>
                </a:lnTo>
                <a:close/>
              </a:path>
            </a:pathLst>
          </a:custGeom>
        </p:spPr>
        <p:style>
          <a:lnRef idx="2">
            <a:schemeClr val="lt1">
              <a:hueOff val="0"/>
              <a:satOff val="0"/>
              <a:lumOff val="0"/>
              <a:alphaOff val="0"/>
            </a:schemeClr>
          </a:lnRef>
          <a:fillRef idx="1">
            <a:schemeClr val="accent3">
              <a:hueOff val="-575241"/>
              <a:satOff val="-2454"/>
              <a:lumOff val="98"/>
              <a:alphaOff val="0"/>
            </a:schemeClr>
          </a:fillRef>
          <a:effectRef idx="0">
            <a:schemeClr val="accent3">
              <a:hueOff val="-575241"/>
              <a:satOff val="-2454"/>
              <a:lumOff val="98"/>
              <a:alphaOff val="0"/>
            </a:schemeClr>
          </a:effectRef>
          <a:fontRef idx="minor">
            <a:schemeClr val="lt1"/>
          </a:fontRef>
        </p:style>
        <p:txBody>
          <a:bodyPr spcFirstLastPara="0" vert="horz" wrap="square" lIns="307710" tIns="23057" rIns="307710" bIns="23057" numCol="1" spcCol="1270" anchor="ctr" anchorCtr="0">
            <a:noAutofit/>
          </a:bodyPr>
          <a:lstStyle/>
          <a:p>
            <a:pPr marL="0" lvl="0" indent="0" algn="l" defTabSz="711200">
              <a:lnSpc>
                <a:spcPct val="90000"/>
              </a:lnSpc>
              <a:spcBef>
                <a:spcPct val="0"/>
              </a:spcBef>
              <a:spcAft>
                <a:spcPct val="35000"/>
              </a:spcAft>
              <a:buNone/>
            </a:pPr>
            <a:r>
              <a:rPr lang="fr-FR" sz="1600" kern="1200" dirty="0" err="1"/>
              <a:t>Pointwise</a:t>
            </a:r>
            <a:r>
              <a:rPr lang="fr-FR" sz="1600" kern="1200" dirty="0"/>
              <a:t> </a:t>
            </a:r>
            <a:r>
              <a:rPr lang="fr-FR" sz="1600" kern="1200" dirty="0" err="1"/>
              <a:t>edition</a:t>
            </a:r>
            <a:endParaRPr lang="fr-FR" sz="1600" kern="1200" dirty="0"/>
          </a:p>
        </p:txBody>
      </p:sp>
      <p:sp>
        <p:nvSpPr>
          <p:cNvPr id="16" name="Forme libre 15">
            <a:extLst>
              <a:ext uri="{FF2B5EF4-FFF2-40B4-BE49-F238E27FC236}">
                <a16:creationId xmlns:a16="http://schemas.microsoft.com/office/drawing/2014/main" id="{2E0DB3C5-7A27-2D42-AF45-4E0B8FCDFFE5}"/>
              </a:ext>
            </a:extLst>
          </p:cNvPr>
          <p:cNvSpPr/>
          <p:nvPr/>
        </p:nvSpPr>
        <p:spPr>
          <a:xfrm>
            <a:off x="716724" y="5037901"/>
            <a:ext cx="10758551" cy="907200"/>
          </a:xfrm>
          <a:custGeom>
            <a:avLst/>
            <a:gdLst>
              <a:gd name="connsiteX0" fmla="*/ 0 w 10758551"/>
              <a:gd name="connsiteY0" fmla="*/ 0 h 907200"/>
              <a:gd name="connsiteX1" fmla="*/ 10758551 w 10758551"/>
              <a:gd name="connsiteY1" fmla="*/ 0 h 907200"/>
              <a:gd name="connsiteX2" fmla="*/ 10758551 w 10758551"/>
              <a:gd name="connsiteY2" fmla="*/ 907200 h 907200"/>
              <a:gd name="connsiteX3" fmla="*/ 0 w 10758551"/>
              <a:gd name="connsiteY3" fmla="*/ 907200 h 907200"/>
              <a:gd name="connsiteX4" fmla="*/ 0 w 10758551"/>
              <a:gd name="connsiteY4" fmla="*/ 0 h 90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8551" h="907200">
                <a:moveTo>
                  <a:pt x="0" y="0"/>
                </a:moveTo>
                <a:lnTo>
                  <a:pt x="10758551" y="0"/>
                </a:lnTo>
                <a:lnTo>
                  <a:pt x="10758551" y="907200"/>
                </a:lnTo>
                <a:lnTo>
                  <a:pt x="0" y="907200"/>
                </a:lnTo>
                <a:lnTo>
                  <a:pt x="0" y="0"/>
                </a:lnTo>
                <a:close/>
              </a:path>
            </a:pathLst>
          </a:custGeom>
        </p:spPr>
        <p:style>
          <a:lnRef idx="2">
            <a:schemeClr val="accent3">
              <a:hueOff val="-1150482"/>
              <a:satOff val="-4908"/>
              <a:lumOff val="19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34983" tIns="333248" rIns="834983" bIns="113792" numCol="1" spcCol="1270" anchor="t" anchorCtr="0">
            <a:noAutofit/>
          </a:bodyPr>
          <a:lstStyle/>
          <a:p>
            <a:pPr marL="171450" lvl="1" indent="-171450" algn="l" defTabSz="711200" rtl="0">
              <a:lnSpc>
                <a:spcPct val="90000"/>
              </a:lnSpc>
              <a:spcBef>
                <a:spcPct val="0"/>
              </a:spcBef>
              <a:spcAft>
                <a:spcPct val="15000"/>
              </a:spcAft>
              <a:buChar char="•"/>
            </a:pPr>
            <a:r>
              <a:rPr lang="fr-FR" sz="1600" kern="1200" dirty="0"/>
              <a:t>STRAP : retirer le style des phrases en les paraphrasant puis en entraînant le modèle sur ces paraphrases pour refaire la phrase initiale</a:t>
            </a:r>
          </a:p>
        </p:txBody>
      </p:sp>
      <p:sp>
        <p:nvSpPr>
          <p:cNvPr id="20" name="Forme libre 19">
            <a:extLst>
              <a:ext uri="{FF2B5EF4-FFF2-40B4-BE49-F238E27FC236}">
                <a16:creationId xmlns:a16="http://schemas.microsoft.com/office/drawing/2014/main" id="{AE40A384-226C-9C4B-BD70-0BAF7F31D27C}"/>
              </a:ext>
            </a:extLst>
          </p:cNvPr>
          <p:cNvSpPr/>
          <p:nvPr/>
        </p:nvSpPr>
        <p:spPr>
          <a:xfrm>
            <a:off x="1254651" y="4801741"/>
            <a:ext cx="7530985" cy="472320"/>
          </a:xfrm>
          <a:custGeom>
            <a:avLst/>
            <a:gdLst>
              <a:gd name="connsiteX0" fmla="*/ 0 w 7530985"/>
              <a:gd name="connsiteY0" fmla="*/ 78722 h 472320"/>
              <a:gd name="connsiteX1" fmla="*/ 78722 w 7530985"/>
              <a:gd name="connsiteY1" fmla="*/ 0 h 472320"/>
              <a:gd name="connsiteX2" fmla="*/ 7452263 w 7530985"/>
              <a:gd name="connsiteY2" fmla="*/ 0 h 472320"/>
              <a:gd name="connsiteX3" fmla="*/ 7530985 w 7530985"/>
              <a:gd name="connsiteY3" fmla="*/ 78722 h 472320"/>
              <a:gd name="connsiteX4" fmla="*/ 7530985 w 7530985"/>
              <a:gd name="connsiteY4" fmla="*/ 393598 h 472320"/>
              <a:gd name="connsiteX5" fmla="*/ 7452263 w 7530985"/>
              <a:gd name="connsiteY5" fmla="*/ 472320 h 472320"/>
              <a:gd name="connsiteX6" fmla="*/ 78722 w 7530985"/>
              <a:gd name="connsiteY6" fmla="*/ 472320 h 472320"/>
              <a:gd name="connsiteX7" fmla="*/ 0 w 7530985"/>
              <a:gd name="connsiteY7" fmla="*/ 393598 h 472320"/>
              <a:gd name="connsiteX8" fmla="*/ 0 w 7530985"/>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30985" h="472320">
                <a:moveTo>
                  <a:pt x="0" y="78722"/>
                </a:moveTo>
                <a:cubicBezTo>
                  <a:pt x="0" y="35245"/>
                  <a:pt x="35245" y="0"/>
                  <a:pt x="78722" y="0"/>
                </a:cubicBezTo>
                <a:lnTo>
                  <a:pt x="7452263" y="0"/>
                </a:lnTo>
                <a:cubicBezTo>
                  <a:pt x="7495740" y="0"/>
                  <a:pt x="7530985" y="35245"/>
                  <a:pt x="7530985" y="78722"/>
                </a:cubicBezTo>
                <a:lnTo>
                  <a:pt x="7530985" y="393598"/>
                </a:lnTo>
                <a:cubicBezTo>
                  <a:pt x="7530985" y="437075"/>
                  <a:pt x="7495740" y="472320"/>
                  <a:pt x="7452263" y="472320"/>
                </a:cubicBezTo>
                <a:lnTo>
                  <a:pt x="78722" y="472320"/>
                </a:lnTo>
                <a:cubicBezTo>
                  <a:pt x="35245" y="472320"/>
                  <a:pt x="0" y="437075"/>
                  <a:pt x="0" y="393598"/>
                </a:cubicBezTo>
                <a:lnTo>
                  <a:pt x="0" y="78722"/>
                </a:lnTo>
                <a:close/>
              </a:path>
            </a:pathLst>
          </a:custGeom>
        </p:spPr>
        <p:style>
          <a:lnRef idx="2">
            <a:schemeClr val="lt1">
              <a:hueOff val="0"/>
              <a:satOff val="0"/>
              <a:lumOff val="0"/>
              <a:alphaOff val="0"/>
            </a:schemeClr>
          </a:lnRef>
          <a:fillRef idx="1">
            <a:schemeClr val="accent3">
              <a:hueOff val="-1150482"/>
              <a:satOff val="-4908"/>
              <a:lumOff val="196"/>
              <a:alphaOff val="0"/>
            </a:schemeClr>
          </a:fillRef>
          <a:effectRef idx="0">
            <a:schemeClr val="accent3">
              <a:hueOff val="-1150482"/>
              <a:satOff val="-4908"/>
              <a:lumOff val="196"/>
              <a:alphaOff val="0"/>
            </a:schemeClr>
          </a:effectRef>
          <a:fontRef idx="minor">
            <a:schemeClr val="lt1"/>
          </a:fontRef>
        </p:style>
        <p:txBody>
          <a:bodyPr spcFirstLastPara="0" vert="horz" wrap="square" lIns="307710" tIns="23057" rIns="307710" bIns="23057" numCol="1" spcCol="1270" anchor="ctr" anchorCtr="0">
            <a:noAutofit/>
          </a:bodyPr>
          <a:lstStyle/>
          <a:p>
            <a:pPr marL="0" lvl="0" indent="0" algn="l" defTabSz="711200">
              <a:lnSpc>
                <a:spcPct val="90000"/>
              </a:lnSpc>
              <a:spcBef>
                <a:spcPct val="0"/>
              </a:spcBef>
              <a:spcAft>
                <a:spcPct val="35000"/>
              </a:spcAft>
              <a:buNone/>
            </a:pPr>
            <a:r>
              <a:rPr lang="fr-FR" sz="1600" kern="1200" dirty="0"/>
              <a:t>Back-translation and cycle </a:t>
            </a:r>
            <a:r>
              <a:rPr lang="fr-FR" sz="1600" kern="1200" dirty="0" err="1"/>
              <a:t>consistency</a:t>
            </a:r>
            <a:endParaRPr lang="fr-FR" sz="1600" kern="1200" dirty="0"/>
          </a:p>
        </p:txBody>
      </p:sp>
    </p:spTree>
    <p:extLst>
      <p:ext uri="{BB962C8B-B14F-4D97-AF65-F5344CB8AC3E}">
        <p14:creationId xmlns:p14="http://schemas.microsoft.com/office/powerpoint/2010/main" val="27564323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0-#ppt_w/2"/>
                                          </p:val>
                                        </p:tav>
                                        <p:tav tm="100000">
                                          <p:val>
                                            <p:strVal val="#ppt_x"/>
                                          </p:val>
                                        </p:tav>
                                      </p:tavLst>
                                    </p:anim>
                                    <p:anim calcmode="lin" valueType="num">
                                      <p:cBhvr additive="base">
                                        <p:cTn id="23" dur="500" fill="hold"/>
                                        <p:tgtEl>
                                          <p:spTgt spid="14"/>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0-#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7" grpId="0" animBg="1"/>
      <p:bldP spid="8" grpId="0" animBg="1"/>
      <p:bldP spid="9" grpId="0" animBg="1"/>
      <p:bldP spid="14" grpId="0" animBg="1"/>
      <p:bldP spid="16"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
            <a:extLst>
              <a:ext uri="{FF2B5EF4-FFF2-40B4-BE49-F238E27FC236}">
                <a16:creationId xmlns:a16="http://schemas.microsoft.com/office/drawing/2014/main" id="{B4B57C56-8E23-F141-A1F5-A8D4D6BEAD8C}"/>
              </a:ext>
            </a:extLst>
          </p:cNvPr>
          <p:cNvSpPr>
            <a:spLocks noGrp="1"/>
          </p:cNvSpPr>
          <p:nvPr>
            <p:ph type="title"/>
          </p:nvPr>
        </p:nvSpPr>
        <p:spPr>
          <a:xfrm>
            <a:off x="716725" y="470726"/>
            <a:ext cx="6208057" cy="633192"/>
          </a:xfrm>
        </p:spPr>
        <p:txBody>
          <a:bodyPr>
            <a:normAutofit fontScale="90000"/>
          </a:bodyPr>
          <a:lstStyle/>
          <a:p>
            <a:r>
              <a:rPr lang="en-US" sz="4000" dirty="0">
                <a:latin typeface="Avenir Black" panose="02000503020000020003" pitchFamily="2" charset="0"/>
              </a:rPr>
              <a:t>1ère alternative : </a:t>
            </a:r>
            <a:r>
              <a:rPr lang="en-US" sz="4000" dirty="0" err="1">
                <a:solidFill>
                  <a:schemeClr val="accent2"/>
                </a:solidFill>
                <a:latin typeface="Avenir Black" panose="02000503020000020003" pitchFamily="2" charset="0"/>
              </a:rPr>
              <a:t>Para</a:t>
            </a:r>
            <a:r>
              <a:rPr lang="en-US" sz="4000" dirty="0" err="1">
                <a:solidFill>
                  <a:schemeClr val="accent3"/>
                </a:solidFill>
                <a:latin typeface="Avenir Black" panose="02000503020000020003" pitchFamily="2" charset="0"/>
              </a:rPr>
              <a:t>GeDi</a:t>
            </a:r>
            <a:endParaRPr lang="fr-FR" sz="4000" dirty="0">
              <a:solidFill>
                <a:schemeClr val="accent3"/>
              </a:solidFill>
            </a:endParaRPr>
          </a:p>
        </p:txBody>
      </p:sp>
      <p:cxnSp>
        <p:nvCxnSpPr>
          <p:cNvPr id="4" name="Connecteur droit avec flèche 3">
            <a:extLst>
              <a:ext uri="{FF2B5EF4-FFF2-40B4-BE49-F238E27FC236}">
                <a16:creationId xmlns:a16="http://schemas.microsoft.com/office/drawing/2014/main" id="{66D5B684-52D9-AB4A-8743-7BC0912E156C}"/>
              </a:ext>
            </a:extLst>
          </p:cNvPr>
          <p:cNvCxnSpPr>
            <a:cxnSpLocks/>
          </p:cNvCxnSpPr>
          <p:nvPr/>
        </p:nvCxnSpPr>
        <p:spPr>
          <a:xfrm>
            <a:off x="5181599" y="4277707"/>
            <a:ext cx="1722162"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1D0FC8FD-3E84-074A-A274-61B45E447CC0}"/>
              </a:ext>
            </a:extLst>
          </p:cNvPr>
          <p:cNvCxnSpPr>
            <a:cxnSpLocks/>
          </p:cNvCxnSpPr>
          <p:nvPr/>
        </p:nvCxnSpPr>
        <p:spPr>
          <a:xfrm flipV="1">
            <a:off x="5202619" y="1024259"/>
            <a:ext cx="1" cy="325344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CFFFD90C-0D0F-E041-B184-6F73FFB0CE0D}"/>
              </a:ext>
            </a:extLst>
          </p:cNvPr>
          <p:cNvCxnSpPr>
            <a:cxnSpLocks/>
          </p:cNvCxnSpPr>
          <p:nvPr/>
        </p:nvCxnSpPr>
        <p:spPr>
          <a:xfrm>
            <a:off x="6096000" y="2148889"/>
            <a:ext cx="807762" cy="0"/>
          </a:xfrm>
          <a:prstGeom prst="straightConnector1">
            <a:avLst/>
          </a:prstGeom>
          <a:ln w="38100">
            <a:solidFill>
              <a:schemeClr val="accent3"/>
            </a:solidFill>
            <a:tailEnd type="triangle"/>
          </a:ln>
        </p:spPr>
        <p:style>
          <a:lnRef idx="1">
            <a:schemeClr val="accent2"/>
          </a:lnRef>
          <a:fillRef idx="0">
            <a:schemeClr val="accent2"/>
          </a:fillRef>
          <a:effectRef idx="0">
            <a:schemeClr val="accent2"/>
          </a:effectRef>
          <a:fontRef idx="minor">
            <a:schemeClr val="tx1"/>
          </a:fontRef>
        </p:style>
      </p:cxnSp>
      <p:cxnSp>
        <p:nvCxnSpPr>
          <p:cNvPr id="34" name="Connecteur droit 33">
            <a:extLst>
              <a:ext uri="{FF2B5EF4-FFF2-40B4-BE49-F238E27FC236}">
                <a16:creationId xmlns:a16="http://schemas.microsoft.com/office/drawing/2014/main" id="{7AA85786-0089-BC46-9434-00523B0CAD95}"/>
              </a:ext>
            </a:extLst>
          </p:cNvPr>
          <p:cNvCxnSpPr>
            <a:cxnSpLocks/>
          </p:cNvCxnSpPr>
          <p:nvPr/>
        </p:nvCxnSpPr>
        <p:spPr>
          <a:xfrm flipV="1">
            <a:off x="6117020" y="1024261"/>
            <a:ext cx="0" cy="112462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3DB39331-FE9F-7C44-86D7-51EFA6F5334C}"/>
              </a:ext>
            </a:extLst>
          </p:cNvPr>
          <p:cNvSpPr txBox="1"/>
          <p:nvPr/>
        </p:nvSpPr>
        <p:spPr>
          <a:xfrm>
            <a:off x="6924782" y="1103918"/>
            <a:ext cx="4733526" cy="3693319"/>
          </a:xfrm>
          <a:prstGeom prst="rect">
            <a:avLst/>
          </a:prstGeom>
          <a:noFill/>
        </p:spPr>
        <p:txBody>
          <a:bodyPr wrap="square" rtlCol="0">
            <a:spAutoFit/>
          </a:bodyPr>
          <a:lstStyle/>
          <a:p>
            <a:r>
              <a:rPr lang="fr-FR" dirty="0"/>
              <a:t>Consiste à </a:t>
            </a:r>
            <a:r>
              <a:rPr lang="fr-FR" b="1" dirty="0">
                <a:solidFill>
                  <a:schemeClr val="accent3"/>
                </a:solidFill>
              </a:rPr>
              <a:t>gé</a:t>
            </a:r>
            <a:r>
              <a:rPr lang="fr-FR" dirty="0"/>
              <a:t>nérer un texte à partir de zéro, mais guidé par un modèle de langue entrainé sur des aspects spécifiques du texte tels que le style, le thème, etc. Les auteurs décrivent formellement ce modèle grâce des formules mathématiques définissant le modèle de génération.</a:t>
            </a:r>
            <a:br>
              <a:rPr lang="fr-FR" dirty="0"/>
            </a:br>
            <a:endParaRPr lang="fr-FR" dirty="0"/>
          </a:p>
          <a:p>
            <a:endParaRPr lang="fr-FR" dirty="0"/>
          </a:p>
          <a:p>
            <a:r>
              <a:rPr lang="fr-FR" dirty="0"/>
              <a:t>Afin de permettre à </a:t>
            </a:r>
            <a:r>
              <a:rPr lang="fr-FR" dirty="0" err="1"/>
              <a:t>GeDi</a:t>
            </a:r>
            <a:r>
              <a:rPr lang="fr-FR" dirty="0"/>
              <a:t> de conserver le sens du texte d'entrée, ils ont remplacé le modèle langage de base par un modèle capable de </a:t>
            </a:r>
            <a:r>
              <a:rPr lang="fr-FR" b="1" dirty="0">
                <a:solidFill>
                  <a:schemeClr val="accent2"/>
                </a:solidFill>
              </a:rPr>
              <a:t>para</a:t>
            </a:r>
            <a:r>
              <a:rPr lang="fr-FR" dirty="0"/>
              <a:t>phraser.</a:t>
            </a:r>
          </a:p>
        </p:txBody>
      </p:sp>
      <p:pic>
        <p:nvPicPr>
          <p:cNvPr id="52" name="Image 51">
            <a:extLst>
              <a:ext uri="{FF2B5EF4-FFF2-40B4-BE49-F238E27FC236}">
                <a16:creationId xmlns:a16="http://schemas.microsoft.com/office/drawing/2014/main" id="{750C36D2-3A07-0C42-A7F4-0903C62029EA}"/>
              </a:ext>
            </a:extLst>
          </p:cNvPr>
          <p:cNvPicPr>
            <a:picLocks noChangeAspect="1"/>
          </p:cNvPicPr>
          <p:nvPr/>
        </p:nvPicPr>
        <p:blipFill rotWithShape="1">
          <a:blip r:embed="rId3"/>
          <a:srcRect l="20520" r="25855" b="2928"/>
          <a:stretch/>
        </p:blipFill>
        <p:spPr>
          <a:xfrm>
            <a:off x="533692" y="1341393"/>
            <a:ext cx="4120055" cy="2936314"/>
          </a:xfrm>
          <a:prstGeom prst="rect">
            <a:avLst/>
          </a:prstGeom>
        </p:spPr>
      </p:pic>
      <p:sp>
        <p:nvSpPr>
          <p:cNvPr id="54" name="ZoneTexte 53">
            <a:extLst>
              <a:ext uri="{FF2B5EF4-FFF2-40B4-BE49-F238E27FC236}">
                <a16:creationId xmlns:a16="http://schemas.microsoft.com/office/drawing/2014/main" id="{C4FFA7A7-1E35-F04D-BBBF-E0CAAD7C29D1}"/>
              </a:ext>
            </a:extLst>
          </p:cNvPr>
          <p:cNvSpPr txBox="1"/>
          <p:nvPr/>
        </p:nvSpPr>
        <p:spPr>
          <a:xfrm>
            <a:off x="533692" y="5060176"/>
            <a:ext cx="11124616" cy="923330"/>
          </a:xfrm>
          <a:prstGeom prst="rect">
            <a:avLst/>
          </a:prstGeom>
          <a:noFill/>
        </p:spPr>
        <p:txBody>
          <a:bodyPr wrap="square">
            <a:spAutoFit/>
          </a:bodyPr>
          <a:lstStyle/>
          <a:p>
            <a:r>
              <a:rPr lang="fr-FR" dirty="0"/>
              <a:t>Le processus consiste à détecter les mots toxiques dans l’entrée, puis la paraphraser en choisissant parmi les mots toxiques ceux qui respectent une formule mathématique calculant un compromis entre les paraphrases les plus probables avec les mots les moins toxiques. </a:t>
            </a:r>
          </a:p>
        </p:txBody>
      </p:sp>
    </p:spTree>
    <p:extLst>
      <p:ext uri="{BB962C8B-B14F-4D97-AF65-F5344CB8AC3E}">
        <p14:creationId xmlns:p14="http://schemas.microsoft.com/office/powerpoint/2010/main" val="11780509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p:tgtEl>
                                          <p:spTgt spid="34"/>
                                        </p:tgtEl>
                                        <p:attrNameLst>
                                          <p:attrName>ppt_x</p:attrName>
                                        </p:attrNameLst>
                                      </p:cBhvr>
                                      <p:tavLst>
                                        <p:tav tm="0">
                                          <p:val>
                                            <p:strVal val="#ppt_x-#ppt_w*1.125000"/>
                                          </p:val>
                                        </p:tav>
                                        <p:tav tm="100000">
                                          <p:val>
                                            <p:strVal val="#ppt_x"/>
                                          </p:val>
                                        </p:tav>
                                      </p:tavLst>
                                    </p:anim>
                                    <p:animEffect transition="in" filter="wipe(right)">
                                      <p:cBhvr>
                                        <p:cTn id="8" dur="500"/>
                                        <p:tgtEl>
                                          <p:spTgt spid="34"/>
                                        </p:tgtEl>
                                      </p:cBhvr>
                                    </p:animEffect>
                                  </p:childTnLst>
                                </p:cTn>
                              </p:par>
                              <p:par>
                                <p:cTn id="9" presetID="1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ppt_x</p:attrName>
                                        </p:attrNameLst>
                                      </p:cBhvr>
                                      <p:tavLst>
                                        <p:tav tm="0">
                                          <p:val>
                                            <p:strVal val="#ppt_x-#ppt_w*1.125000"/>
                                          </p:val>
                                        </p:tav>
                                        <p:tav tm="100000">
                                          <p:val>
                                            <p:strVal val="#ppt_x"/>
                                          </p:val>
                                        </p:tav>
                                      </p:tavLst>
                                    </p:anim>
                                    <p:animEffect transition="in" filter="wipe(right)">
                                      <p:cBhvr>
                                        <p:cTn id="12" dur="500"/>
                                        <p:tgtEl>
                                          <p:spTgt spid="12"/>
                                        </p:tgtEl>
                                      </p:cBhvr>
                                    </p:animEffect>
                                  </p:childTnLst>
                                </p:cTn>
                              </p:par>
                              <p:par>
                                <p:cTn id="13" presetID="12" presetClass="entr" presetSubtype="8"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p:tgtEl>
                                          <p:spTgt spid="28"/>
                                        </p:tgtEl>
                                        <p:attrNameLst>
                                          <p:attrName>ppt_x</p:attrName>
                                        </p:attrNameLst>
                                      </p:cBhvr>
                                      <p:tavLst>
                                        <p:tav tm="0">
                                          <p:val>
                                            <p:strVal val="#ppt_x-#ppt_w*1.125000"/>
                                          </p:val>
                                        </p:tav>
                                        <p:tav tm="100000">
                                          <p:val>
                                            <p:strVal val="#ppt_x"/>
                                          </p:val>
                                        </p:tav>
                                      </p:tavLst>
                                    </p:anim>
                                    <p:animEffect transition="in" filter="wipe(right)">
                                      <p:cBhvr>
                                        <p:cTn id="16" dur="500"/>
                                        <p:tgtEl>
                                          <p:spTgt spid="28"/>
                                        </p:tgtEl>
                                      </p:cBhvr>
                                    </p:animEffect>
                                  </p:childTnLst>
                                </p:cTn>
                              </p:par>
                              <p:par>
                                <p:cTn id="17" presetID="1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ppt_x</p:attrName>
                                        </p:attrNameLst>
                                      </p:cBhvr>
                                      <p:tavLst>
                                        <p:tav tm="0">
                                          <p:val>
                                            <p:strVal val="#ppt_x-#ppt_w*1.125000"/>
                                          </p:val>
                                        </p:tav>
                                        <p:tav tm="100000">
                                          <p:val>
                                            <p:strVal val="#ppt_x"/>
                                          </p:val>
                                        </p:tav>
                                      </p:tavLst>
                                    </p:anim>
                                    <p:animEffect transition="in" filter="wipe(right)">
                                      <p:cBhvr>
                                        <p:cTn id="20" dur="500"/>
                                        <p:tgtEl>
                                          <p:spTgt spid="4"/>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p:tgtEl>
                                          <p:spTgt spid="37"/>
                                        </p:tgtEl>
                                        <p:attrNameLst>
                                          <p:attrName>ppt_x</p:attrName>
                                        </p:attrNameLst>
                                      </p:cBhvr>
                                      <p:tavLst>
                                        <p:tav tm="0">
                                          <p:val>
                                            <p:strVal val="#ppt_x-#ppt_w*1.125000"/>
                                          </p:val>
                                        </p:tav>
                                        <p:tav tm="100000">
                                          <p:val>
                                            <p:strVal val="#ppt_x"/>
                                          </p:val>
                                        </p:tav>
                                      </p:tavLst>
                                    </p:anim>
                                    <p:animEffect transition="in" filter="wipe(right)">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dissolve">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p:tgtEl>
                                          <p:spTgt spid="54"/>
                                        </p:tgtEl>
                                        <p:attrNameLst>
                                          <p:attrName>ppt_y</p:attrName>
                                        </p:attrNameLst>
                                      </p:cBhvr>
                                      <p:tavLst>
                                        <p:tav tm="0">
                                          <p:val>
                                            <p:strVal val="#ppt_y+#ppt_h*1.125000"/>
                                          </p:val>
                                        </p:tav>
                                        <p:tav tm="100000">
                                          <p:val>
                                            <p:strVal val="#ppt_y"/>
                                          </p:val>
                                        </p:tav>
                                      </p:tavLst>
                                    </p:anim>
                                    <p:animEffect transition="in" filter="wipe(up)">
                                      <p:cBhvr>
                                        <p:cTn id="3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
            <a:extLst>
              <a:ext uri="{FF2B5EF4-FFF2-40B4-BE49-F238E27FC236}">
                <a16:creationId xmlns:a16="http://schemas.microsoft.com/office/drawing/2014/main" id="{B4B57C56-8E23-F141-A1F5-A8D4D6BEAD8C}"/>
              </a:ext>
            </a:extLst>
          </p:cNvPr>
          <p:cNvSpPr>
            <a:spLocks noGrp="1"/>
          </p:cNvSpPr>
          <p:nvPr>
            <p:ph type="title"/>
          </p:nvPr>
        </p:nvSpPr>
        <p:spPr>
          <a:xfrm>
            <a:off x="716725" y="470726"/>
            <a:ext cx="6724599" cy="633192"/>
          </a:xfrm>
        </p:spPr>
        <p:txBody>
          <a:bodyPr>
            <a:normAutofit fontScale="90000"/>
          </a:bodyPr>
          <a:lstStyle/>
          <a:p>
            <a:r>
              <a:rPr lang="en-US" sz="4000" dirty="0">
                <a:latin typeface="Avenir Black" panose="02000503020000020003" pitchFamily="2" charset="0"/>
              </a:rPr>
              <a:t>2ème alternative : </a:t>
            </a:r>
            <a:r>
              <a:rPr lang="en-US" sz="4000" dirty="0" err="1">
                <a:solidFill>
                  <a:schemeClr val="accent2"/>
                </a:solidFill>
                <a:latin typeface="Avenir Black" panose="02000503020000020003" pitchFamily="2" charset="0"/>
              </a:rPr>
              <a:t>Cond</a:t>
            </a:r>
            <a:r>
              <a:rPr lang="en-US" sz="4000" dirty="0" err="1">
                <a:solidFill>
                  <a:schemeClr val="accent3"/>
                </a:solidFill>
                <a:latin typeface="Avenir Black" panose="02000503020000020003" pitchFamily="2" charset="0"/>
              </a:rPr>
              <a:t>BERT</a:t>
            </a:r>
            <a:endParaRPr lang="fr-FR" sz="4000" dirty="0">
              <a:solidFill>
                <a:schemeClr val="accent3"/>
              </a:solidFill>
            </a:endParaRPr>
          </a:p>
        </p:txBody>
      </p:sp>
      <p:cxnSp>
        <p:nvCxnSpPr>
          <p:cNvPr id="4" name="Connecteur droit avec flèche 3">
            <a:extLst>
              <a:ext uri="{FF2B5EF4-FFF2-40B4-BE49-F238E27FC236}">
                <a16:creationId xmlns:a16="http://schemas.microsoft.com/office/drawing/2014/main" id="{66D5B684-52D9-AB4A-8743-7BC0912E156C}"/>
              </a:ext>
            </a:extLst>
          </p:cNvPr>
          <p:cNvCxnSpPr>
            <a:cxnSpLocks/>
          </p:cNvCxnSpPr>
          <p:nvPr/>
        </p:nvCxnSpPr>
        <p:spPr>
          <a:xfrm>
            <a:off x="5181599" y="4277707"/>
            <a:ext cx="1722162"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1D0FC8FD-3E84-074A-A274-61B45E447CC0}"/>
              </a:ext>
            </a:extLst>
          </p:cNvPr>
          <p:cNvCxnSpPr>
            <a:cxnSpLocks/>
          </p:cNvCxnSpPr>
          <p:nvPr/>
        </p:nvCxnSpPr>
        <p:spPr>
          <a:xfrm flipV="1">
            <a:off x="5202619" y="1024259"/>
            <a:ext cx="1" cy="325344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CFFFD90C-0D0F-E041-B184-6F73FFB0CE0D}"/>
              </a:ext>
            </a:extLst>
          </p:cNvPr>
          <p:cNvCxnSpPr>
            <a:cxnSpLocks/>
          </p:cNvCxnSpPr>
          <p:nvPr/>
        </p:nvCxnSpPr>
        <p:spPr>
          <a:xfrm>
            <a:off x="6096000" y="2148889"/>
            <a:ext cx="807762" cy="0"/>
          </a:xfrm>
          <a:prstGeom prst="straightConnector1">
            <a:avLst/>
          </a:prstGeom>
          <a:ln w="38100">
            <a:solidFill>
              <a:schemeClr val="accent3"/>
            </a:solidFill>
            <a:tailEnd type="triangle"/>
          </a:ln>
        </p:spPr>
        <p:style>
          <a:lnRef idx="1">
            <a:schemeClr val="accent2"/>
          </a:lnRef>
          <a:fillRef idx="0">
            <a:schemeClr val="accent2"/>
          </a:fillRef>
          <a:effectRef idx="0">
            <a:schemeClr val="accent2"/>
          </a:effectRef>
          <a:fontRef idx="minor">
            <a:schemeClr val="tx1"/>
          </a:fontRef>
        </p:style>
      </p:cxnSp>
      <p:cxnSp>
        <p:nvCxnSpPr>
          <p:cNvPr id="34" name="Connecteur droit 33">
            <a:extLst>
              <a:ext uri="{FF2B5EF4-FFF2-40B4-BE49-F238E27FC236}">
                <a16:creationId xmlns:a16="http://schemas.microsoft.com/office/drawing/2014/main" id="{7AA85786-0089-BC46-9434-00523B0CAD95}"/>
              </a:ext>
            </a:extLst>
          </p:cNvPr>
          <p:cNvCxnSpPr>
            <a:cxnSpLocks/>
          </p:cNvCxnSpPr>
          <p:nvPr/>
        </p:nvCxnSpPr>
        <p:spPr>
          <a:xfrm flipV="1">
            <a:off x="6117020" y="1024261"/>
            <a:ext cx="0" cy="112462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3DB39331-FE9F-7C44-86D7-51EFA6F5334C}"/>
              </a:ext>
            </a:extLst>
          </p:cNvPr>
          <p:cNvSpPr txBox="1"/>
          <p:nvPr/>
        </p:nvSpPr>
        <p:spPr>
          <a:xfrm>
            <a:off x="6924782" y="1103918"/>
            <a:ext cx="4733526" cy="3693319"/>
          </a:xfrm>
          <a:prstGeom prst="rect">
            <a:avLst/>
          </a:prstGeom>
          <a:noFill/>
        </p:spPr>
        <p:txBody>
          <a:bodyPr wrap="square" rtlCol="0">
            <a:spAutoFit/>
          </a:bodyPr>
          <a:lstStyle/>
          <a:p>
            <a:r>
              <a:rPr lang="fr-FR" dirty="0"/>
              <a:t>Consiste à </a:t>
            </a:r>
            <a:r>
              <a:rPr lang="fr-FR" b="1" dirty="0">
                <a:solidFill>
                  <a:schemeClr val="accent3"/>
                </a:solidFill>
              </a:rPr>
              <a:t>gé</a:t>
            </a:r>
            <a:r>
              <a:rPr lang="fr-FR" dirty="0"/>
              <a:t>nérer un texte à partir de zéro, mais guidé par un modèle de langue entrainé sur des aspects spécifiques du texte tels que le style, le thème, etc. Les auteurs décrivent formellement ce modèle grâce des formules mathématiques définissant le modèle de génération.</a:t>
            </a:r>
            <a:br>
              <a:rPr lang="fr-FR" dirty="0"/>
            </a:br>
            <a:endParaRPr lang="fr-FR" dirty="0"/>
          </a:p>
          <a:p>
            <a:endParaRPr lang="fr-FR" dirty="0"/>
          </a:p>
          <a:p>
            <a:r>
              <a:rPr lang="fr-FR" dirty="0"/>
              <a:t>Afin de permettre à </a:t>
            </a:r>
            <a:r>
              <a:rPr lang="fr-FR" dirty="0" err="1"/>
              <a:t>GeDi</a:t>
            </a:r>
            <a:r>
              <a:rPr lang="fr-FR" dirty="0"/>
              <a:t> de conserver le sens du texte d'entrée, ils ont remplacé le modèle langage de base par un modèle capable de </a:t>
            </a:r>
            <a:r>
              <a:rPr lang="fr-FR" b="1" dirty="0">
                <a:solidFill>
                  <a:schemeClr val="accent2"/>
                </a:solidFill>
              </a:rPr>
              <a:t>para</a:t>
            </a:r>
            <a:r>
              <a:rPr lang="fr-FR" dirty="0"/>
              <a:t>phraser.</a:t>
            </a:r>
          </a:p>
        </p:txBody>
      </p:sp>
    </p:spTree>
    <p:extLst>
      <p:ext uri="{BB962C8B-B14F-4D97-AF65-F5344CB8AC3E}">
        <p14:creationId xmlns:p14="http://schemas.microsoft.com/office/powerpoint/2010/main" val="12979806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p:tgtEl>
                                          <p:spTgt spid="34"/>
                                        </p:tgtEl>
                                        <p:attrNameLst>
                                          <p:attrName>ppt_x</p:attrName>
                                        </p:attrNameLst>
                                      </p:cBhvr>
                                      <p:tavLst>
                                        <p:tav tm="0">
                                          <p:val>
                                            <p:strVal val="#ppt_x-#ppt_w*1.125000"/>
                                          </p:val>
                                        </p:tav>
                                        <p:tav tm="100000">
                                          <p:val>
                                            <p:strVal val="#ppt_x"/>
                                          </p:val>
                                        </p:tav>
                                      </p:tavLst>
                                    </p:anim>
                                    <p:animEffect transition="in" filter="wipe(right)">
                                      <p:cBhvr>
                                        <p:cTn id="8" dur="500"/>
                                        <p:tgtEl>
                                          <p:spTgt spid="34"/>
                                        </p:tgtEl>
                                      </p:cBhvr>
                                    </p:animEffect>
                                  </p:childTnLst>
                                </p:cTn>
                              </p:par>
                              <p:par>
                                <p:cTn id="9" presetID="1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ppt_x</p:attrName>
                                        </p:attrNameLst>
                                      </p:cBhvr>
                                      <p:tavLst>
                                        <p:tav tm="0">
                                          <p:val>
                                            <p:strVal val="#ppt_x-#ppt_w*1.125000"/>
                                          </p:val>
                                        </p:tav>
                                        <p:tav tm="100000">
                                          <p:val>
                                            <p:strVal val="#ppt_x"/>
                                          </p:val>
                                        </p:tav>
                                      </p:tavLst>
                                    </p:anim>
                                    <p:animEffect transition="in" filter="wipe(right)">
                                      <p:cBhvr>
                                        <p:cTn id="12" dur="500"/>
                                        <p:tgtEl>
                                          <p:spTgt spid="12"/>
                                        </p:tgtEl>
                                      </p:cBhvr>
                                    </p:animEffect>
                                  </p:childTnLst>
                                </p:cTn>
                              </p:par>
                              <p:par>
                                <p:cTn id="13" presetID="12" presetClass="entr" presetSubtype="8"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p:tgtEl>
                                          <p:spTgt spid="28"/>
                                        </p:tgtEl>
                                        <p:attrNameLst>
                                          <p:attrName>ppt_x</p:attrName>
                                        </p:attrNameLst>
                                      </p:cBhvr>
                                      <p:tavLst>
                                        <p:tav tm="0">
                                          <p:val>
                                            <p:strVal val="#ppt_x-#ppt_w*1.125000"/>
                                          </p:val>
                                        </p:tav>
                                        <p:tav tm="100000">
                                          <p:val>
                                            <p:strVal val="#ppt_x"/>
                                          </p:val>
                                        </p:tav>
                                      </p:tavLst>
                                    </p:anim>
                                    <p:animEffect transition="in" filter="wipe(right)">
                                      <p:cBhvr>
                                        <p:cTn id="16" dur="500"/>
                                        <p:tgtEl>
                                          <p:spTgt spid="28"/>
                                        </p:tgtEl>
                                      </p:cBhvr>
                                    </p:animEffect>
                                  </p:childTnLst>
                                </p:cTn>
                              </p:par>
                              <p:par>
                                <p:cTn id="17" presetID="1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ppt_x</p:attrName>
                                        </p:attrNameLst>
                                      </p:cBhvr>
                                      <p:tavLst>
                                        <p:tav tm="0">
                                          <p:val>
                                            <p:strVal val="#ppt_x-#ppt_w*1.125000"/>
                                          </p:val>
                                        </p:tav>
                                        <p:tav tm="100000">
                                          <p:val>
                                            <p:strVal val="#ppt_x"/>
                                          </p:val>
                                        </p:tav>
                                      </p:tavLst>
                                    </p:anim>
                                    <p:animEffect transition="in" filter="wipe(right)">
                                      <p:cBhvr>
                                        <p:cTn id="20" dur="500"/>
                                        <p:tgtEl>
                                          <p:spTgt spid="4"/>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p:tgtEl>
                                          <p:spTgt spid="37"/>
                                        </p:tgtEl>
                                        <p:attrNameLst>
                                          <p:attrName>ppt_x</p:attrName>
                                        </p:attrNameLst>
                                      </p:cBhvr>
                                      <p:tavLst>
                                        <p:tav tm="0">
                                          <p:val>
                                            <p:strVal val="#ppt_x-#ppt_w*1.125000"/>
                                          </p:val>
                                        </p:tav>
                                        <p:tav tm="100000">
                                          <p:val>
                                            <p:strVal val="#ppt_x"/>
                                          </p:val>
                                        </p:tav>
                                      </p:tavLst>
                                    </p:anim>
                                    <p:animEffect transition="in" filter="wipe(right)">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theme/theme1.xml><?xml version="1.0" encoding="utf-8"?>
<a:theme xmlns:a="http://schemas.openxmlformats.org/drawingml/2006/main" name="Glow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1988</TotalTime>
  <Words>586</Words>
  <Application>Microsoft Macintosh PowerPoint</Application>
  <PresentationFormat>Grand écran</PresentationFormat>
  <Paragraphs>63</Paragraphs>
  <Slides>9</Slides>
  <Notes>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Avenir Black</vt:lpstr>
      <vt:lpstr>Avenir Next LT Pro</vt:lpstr>
      <vt:lpstr>Bell MT</vt:lpstr>
      <vt:lpstr>Calibri</vt:lpstr>
      <vt:lpstr>Segoe Script</vt:lpstr>
      <vt:lpstr>GlowVTI</vt:lpstr>
      <vt:lpstr>Text Detoxification using Large Pre-trained Neural Models</vt:lpstr>
      <vt:lpstr>Sommaire</vt:lpstr>
      <vt:lpstr>Contexte de l’article</vt:lpstr>
      <vt:lpstr>La “text-detoxification”</vt:lpstr>
      <vt:lpstr>Le TST (Text Style Transfer)</vt:lpstr>
      <vt:lpstr>Contribution des auteurs</vt:lpstr>
      <vt:lpstr>État de l’art &amp; travaux liés</vt:lpstr>
      <vt:lpstr>1ère alternative : ParaGeDi</vt:lpstr>
      <vt:lpstr>2ème alternative : CondBERT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Detoxification using Large Pre-trained Neural Models</dc:title>
  <dc:creator>FADILI Yanis</dc:creator>
  <cp:lastModifiedBy>FADILI Yanis</cp:lastModifiedBy>
  <cp:revision>8</cp:revision>
  <dcterms:created xsi:type="dcterms:W3CDTF">2021-12-13T12:20:54Z</dcterms:created>
  <dcterms:modified xsi:type="dcterms:W3CDTF">2021-12-14T21:29:06Z</dcterms:modified>
</cp:coreProperties>
</file>