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443" r:id="rId5"/>
    <p:sldId id="282" r:id="rId6"/>
    <p:sldId id="499" r:id="rId7"/>
    <p:sldId id="567" r:id="rId8"/>
    <p:sldId id="568" r:id="rId9"/>
    <p:sldId id="569" r:id="rId10"/>
    <p:sldId id="570" r:id="rId11"/>
    <p:sldId id="571" r:id="rId12"/>
    <p:sldId id="572" r:id="rId13"/>
    <p:sldId id="573" r:id="rId14"/>
    <p:sldId id="574" r:id="rId15"/>
    <p:sldId id="543" r:id="rId16"/>
    <p:sldId id="544" r:id="rId17"/>
    <p:sldId id="576" r:id="rId18"/>
    <p:sldId id="581" r:id="rId19"/>
    <p:sldId id="582" r:id="rId20"/>
    <p:sldId id="583" r:id="rId21"/>
    <p:sldId id="545" r:id="rId22"/>
    <p:sldId id="546" r:id="rId23"/>
    <p:sldId id="547" r:id="rId24"/>
    <p:sldId id="549" r:id="rId25"/>
    <p:sldId id="550" r:id="rId26"/>
    <p:sldId id="552" r:id="rId27"/>
    <p:sldId id="553" r:id="rId28"/>
    <p:sldId id="551" r:id="rId29"/>
    <p:sldId id="554" r:id="rId30"/>
    <p:sldId id="555" r:id="rId31"/>
    <p:sldId id="556" r:id="rId32"/>
    <p:sldId id="557" r:id="rId33"/>
    <p:sldId id="558" r:id="rId34"/>
    <p:sldId id="559" r:id="rId35"/>
    <p:sldId id="560" r:id="rId36"/>
    <p:sldId id="561" r:id="rId37"/>
    <p:sldId id="562" r:id="rId38"/>
    <p:sldId id="563" r:id="rId39"/>
    <p:sldId id="476" r:id="rId40"/>
    <p:sldId id="264" r:id="rId41"/>
  </p:sldIdLst>
  <p:sldSz cx="9144000" cy="5143500" type="screen16x9"/>
  <p:notesSz cx="6858000" cy="9144000"/>
  <p:custDataLst>
    <p:tags r:id="rId4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4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ktr" initials="z" lastIdx="1" clrIdx="0"/>
  <p:cmAuthor id="0" name="LZF" initials="L" lastIdx="2" clrIdx="0"/>
  <p:cmAuthor id="2" name="LY" initials="LY" lastIdx="7" clrIdx="2"/>
  <p:cmAuthor id="3" name="guiqiu xu" initials="gx"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2F33"/>
    <a:srgbClr val="FAFAFA"/>
    <a:srgbClr val="02AE96"/>
    <a:srgbClr val="7AC044"/>
    <a:srgbClr val="39A6DE"/>
    <a:srgbClr val="FF9900"/>
    <a:srgbClr val="1F84B7"/>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84230" autoAdjust="0"/>
  </p:normalViewPr>
  <p:slideViewPr>
    <p:cSldViewPr showGuides="1">
      <p:cViewPr varScale="1">
        <p:scale>
          <a:sx n="91" d="100"/>
          <a:sy n="91" d="100"/>
        </p:scale>
        <p:origin x="1037" y="72"/>
      </p:cViewPr>
      <p:guideLst>
        <p:guide orient="horz" pos="154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5.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4471E65-909F-4C1E-B5DF-97EA5A6B8468}"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charset="0"/>
              </a:defRPr>
            </a:lvl1pPr>
          </a:lstStyle>
          <a:p>
            <a:fld id="{E5261E17-13A2-4608-B20E-9499F269BBD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a:solidFill>
                  <a:srgbClr val="000000"/>
                </a:solidFill>
                <a:effectLst/>
                <a:latin typeface="-apple-system"/>
                <a:ea typeface="+mn-ea"/>
                <a:cs typeface="+mn-cs"/>
              </a:rPr>
              <a:t>欢迎大家学习</a:t>
            </a:r>
            <a:r>
              <a:rPr lang="en-US" altLang="zh-CN" sz="1200" b="0" i="0" kern="1200">
                <a:solidFill>
                  <a:srgbClr val="000000"/>
                </a:solidFill>
                <a:effectLst/>
                <a:latin typeface="-apple-system"/>
                <a:ea typeface="+mn-ea"/>
                <a:cs typeface="+mn-cs"/>
              </a:rPr>
              <a:t>《</a:t>
            </a:r>
            <a:r>
              <a:rPr lang="zh-CN" altLang="en-US" sz="1200" b="0" i="0" kern="1200">
                <a:solidFill>
                  <a:srgbClr val="000000"/>
                </a:solidFill>
                <a:effectLst/>
                <a:latin typeface="-apple-system"/>
                <a:ea typeface="+mn-ea"/>
                <a:cs typeface="+mn-cs"/>
              </a:rPr>
              <a:t>机器学习技术与应用</a:t>
            </a:r>
            <a:r>
              <a:rPr lang="en-US" altLang="zh-CN" sz="1200" b="0" i="0" kern="1200">
                <a:solidFill>
                  <a:srgbClr val="000000"/>
                </a:solidFill>
                <a:effectLst/>
                <a:latin typeface="-apple-system"/>
                <a:ea typeface="+mn-ea"/>
                <a:cs typeface="+mn-cs"/>
              </a:rPr>
              <a:t>》</a:t>
            </a:r>
            <a:r>
              <a:rPr lang="zh-CN" altLang="en-US" sz="1200" b="0" i="0" kern="1200">
                <a:solidFill>
                  <a:srgbClr val="000000"/>
                </a:solidFill>
                <a:effectLst/>
                <a:latin typeface="-apple-system"/>
                <a:ea typeface="+mn-ea"/>
                <a:cs typeface="+mn-cs"/>
              </a:rPr>
              <a:t>课程，本视频将带领大家继续学习</a:t>
            </a:r>
            <a:r>
              <a:rPr lang="en-US" altLang="zh-CN" sz="1200" b="0" i="0" kern="1200">
                <a:solidFill>
                  <a:srgbClr val="000000"/>
                </a:solidFill>
                <a:effectLst/>
                <a:latin typeface="-apple-system"/>
                <a:ea typeface="+mn-ea"/>
                <a:cs typeface="+mn-cs"/>
              </a:rPr>
              <a:t>《</a:t>
            </a:r>
            <a:r>
              <a:rPr lang="zh-CN" altLang="en-US" sz="1200" b="0" i="0" kern="1200">
                <a:solidFill>
                  <a:srgbClr val="000000"/>
                </a:solidFill>
                <a:effectLst/>
                <a:latin typeface="-apple-system"/>
                <a:ea typeface="+mn-ea"/>
                <a:cs typeface="+mn-cs"/>
              </a:rPr>
              <a:t>机器学习技术与应用</a:t>
            </a:r>
            <a:r>
              <a:rPr lang="en-US" altLang="zh-CN" sz="1200" b="0" i="0" kern="1200">
                <a:solidFill>
                  <a:srgbClr val="000000"/>
                </a:solidFill>
                <a:effectLst/>
                <a:latin typeface="-apple-system"/>
                <a:ea typeface="+mn-ea"/>
                <a:cs typeface="+mn-cs"/>
              </a:rPr>
              <a:t>》</a:t>
            </a:r>
            <a:r>
              <a:rPr lang="zh-CN" altLang="en-US" sz="1200" b="0" i="0" kern="1200">
                <a:solidFill>
                  <a:srgbClr val="000000"/>
                </a:solidFill>
                <a:effectLst/>
                <a:latin typeface="-apple-system"/>
                <a:ea typeface="+mn-ea"/>
                <a:cs typeface="+mn-cs"/>
              </a:rPr>
              <a:t>第三章，线性回归预测与逻辑回归分类。</a:t>
            </a:r>
            <a:endParaRPr lang="zh-CN" altLang="en-US" sz="1200" b="0" i="0" kern="1200">
              <a:solidFill>
                <a:srgbClr val="000000"/>
              </a:solidFill>
              <a:effectLst/>
              <a:latin typeface="-apple-system"/>
              <a:ea typeface="+mn-ea"/>
              <a:cs typeface="+mn-cs"/>
            </a:endParaRPr>
          </a:p>
        </p:txBody>
      </p:sp>
      <p:sp>
        <p:nvSpPr>
          <p:cNvPr id="4" name="灯片编号占位符 3"/>
          <p:cNvSpPr>
            <a:spLocks noGrp="1"/>
          </p:cNvSpPr>
          <p:nvPr>
            <p:ph type="sldNum" sz="quarter" idx="10"/>
          </p:nvPr>
        </p:nvSpPr>
        <p:spPr/>
        <p:txBody>
          <a:bodyPr/>
          <a:lstStyle/>
          <a:p>
            <a:fld id="{79D40AD5-F72B-4C18-A71C-1B8C6EE629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我们使用广告投入与销售额的数据</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建立线性回归模型，并求得模型的均方误差、和确定系数</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用于评估模型。</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示例中代码先导入必要的包，接着定义了一个函数，该函数实现数据划分、模型实例化、模型训练、数据预测以及模型的评价。</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示例代码块先读入数据</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接着调用前面实现的方法</a:t>
            </a:r>
            <a:r>
              <a:rPr kumimoji="0" lang="zh-CN" altLang="zh-CN" sz="1800" b="0" i="0" u="none" strike="noStrike" cap="none" normalizeH="0" baseline="0">
                <a:ln>
                  <a:noFill/>
                </a:ln>
                <a:solidFill>
                  <a:srgbClr val="A9B7C6"/>
                </a:solidFill>
                <a:effectLst/>
                <a:latin typeface="Consolas" panose="020B0609020204030204" pitchFamily="49" charset="0"/>
              </a:rPr>
              <a:t>linearRegressionModel</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分别使用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TV</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Newspaper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Radio</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单项特征以及三者结合过后的特征对模型进行测试。</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观察运行结果不难发现，当使用单项特征对模型进行拟合时，均出现了欠拟合的情况，模型在训练数据集和测试数据集上的误差都很大。以上情况的原因主要是模型过于简单和训练不足。当我们使用增加特征量的方法，同时将</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Newspaper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Radio</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TV</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三个特征同时对模型进行拟合时，均方误差减少，确定系数上升为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，解决了欠拟合问题。</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800">
                <a:effectLst/>
                <a:latin typeface="Cambria" panose="02040503050406030204" pitchFamily="18" charset="0"/>
                <a:ea typeface="宋体" panose="02010600030101010101" pitchFamily="2" charset="-122"/>
                <a:cs typeface="Times New Roman" panose="02020603050405020304" pitchFamily="18" charset="0"/>
              </a:rPr>
              <a:t>为更好的观察模型在测试集的表现情况，我们将数据可视化展示</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linearRegressionModel</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函数的尾部添加</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可视化</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代码。</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展示结果如右图所示。</a:t>
            </a:r>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多重共线性</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(Multicollinearity)</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指线性回归模型中的自变量之间由于存在高度相关关系。在现实中特征之间完全独立的情况其实非常少，因为大部分数据统计手段或者收集者并不考虑统计学或者机器学习建模时的需求，现实数据多多少少都会存在一些相关性，适度的多重共线性不成问题，但当出现严重共线性问题时，会导致分析结果不稳定，出现回归系数的符号与实际情况完全相反的情况。我们如何判断特征样本之间是否存在多重共线性呢？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Numpy</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中可以使用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np.corrcoef</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方法来获得皮尔逊相关系数矩阵，测量变量之间的线性关联。</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Corrcoef</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的返回值可以通常解释为，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完全正相关、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+0.8</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强正相关、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+0.6</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中等正相关、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不关联、</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-0.6</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中度负相关、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-0.8</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强烈的负相关、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完全负相关，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corrcoef</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常用参数如</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表所示。</a:t>
            </a:r>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示例代码中</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corrcoef</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求解样本向量间的相关系数。</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图中</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ABC</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分别对应</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testData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中的第</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2</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3</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行。对结果进行分析不难看出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C</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之间为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0.47</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C</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之间为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0.3</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之间的相关系统达到了</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0.97</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，为强烈相关，也就是有多重共线性。</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0" indent="0" algn="just">
              <a:spcBef>
                <a:spcPts val="900"/>
              </a:spcBef>
              <a:spcAft>
                <a:spcPts val="900"/>
              </a:spcAft>
              <a:buFontTx/>
              <a:buNone/>
            </a:pP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针对具有多重共线性样本，是需要对这些特征因素进行处理后再加入模型的。解决这种共线性的常用方法有：</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lvl="0" indent="0" algn="just">
              <a:spcBef>
                <a:spcPts val="900"/>
              </a:spcBef>
              <a:spcAft>
                <a:spcPts val="900"/>
              </a:spcAft>
              <a:buFontTx/>
              <a:buNone/>
            </a:pP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b="0">
                <a:effectLst/>
                <a:latin typeface="Cambria" panose="02040503050406030204" pitchFamily="18" charset="0"/>
                <a:ea typeface="宋体" panose="02010600030101010101" pitchFamily="2" charset="-122"/>
                <a:cs typeface="Times New Roman" panose="02020603050405020304" pitchFamily="18" charset="0"/>
              </a:rPr>
              <a:t>1</a:t>
            </a: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手动移除出共线性的变量</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indent="0" algn="just">
              <a:spcBef>
                <a:spcPts val="900"/>
              </a:spcBef>
              <a:spcAft>
                <a:spcPts val="900"/>
              </a:spcAft>
              <a:buFontTx/>
              <a:buNone/>
            </a:pP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根据业务删除相关系数较大的特征，然后再做回归分析。此方法是最直接的方法，但有的时候我们不希望把某个特征从模型中剔除，这样就要考虑使用其他方法。</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lvl="0" indent="0" algn="just">
              <a:spcBef>
                <a:spcPts val="900"/>
              </a:spcBef>
              <a:spcAft>
                <a:spcPts val="900"/>
              </a:spcAft>
              <a:buFontTx/>
              <a:buNone/>
            </a:pP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b="0">
                <a:effectLst/>
                <a:latin typeface="Cambria" panose="02040503050406030204" pitchFamily="18" charset="0"/>
                <a:ea typeface="宋体" panose="02010600030101010101" pitchFamily="2" charset="-122"/>
                <a:cs typeface="Times New Roman" panose="02020603050405020304" pitchFamily="18" charset="0"/>
              </a:rPr>
              <a:t>2</a:t>
            </a: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逐步回归法</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indent="0" algn="just">
              <a:spcBef>
                <a:spcPts val="900"/>
              </a:spcBef>
              <a:spcAft>
                <a:spcPts val="900"/>
              </a:spcAft>
              <a:buFontTx/>
              <a:buNone/>
            </a:pP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让系统自动进行特征的选择剔除，使用逐步回归将共线性的特征自动剔除出去。此种解决办法有个问题是，可能算法会剔除掉本不想剔除的特征，如果有此类情况产生，此时最好是使用岭回归进行分析。</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lvl="0" indent="0" algn="just">
              <a:spcBef>
                <a:spcPts val="900"/>
              </a:spcBef>
              <a:spcAft>
                <a:spcPts val="900"/>
              </a:spcAft>
              <a:buFontTx/>
              <a:buNone/>
            </a:pP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b="0">
                <a:effectLst/>
                <a:latin typeface="Cambria" panose="02040503050406030204" pitchFamily="18" charset="0"/>
                <a:ea typeface="宋体" panose="02010600030101010101" pitchFamily="2" charset="-122"/>
                <a:cs typeface="Times New Roman" panose="02020603050405020304" pitchFamily="18" charset="0"/>
              </a:rPr>
              <a:t>3</a:t>
            </a: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增加样本容量</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indent="0" algn="just">
              <a:spcBef>
                <a:spcPts val="900"/>
              </a:spcBef>
              <a:spcAft>
                <a:spcPts val="900"/>
              </a:spcAft>
              <a:buFontTx/>
              <a:buNone/>
            </a:pP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在实际操作中可能并不太适合，原因是样本量的收集需要成本时间等。</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lvl="0" indent="0" algn="just">
              <a:spcBef>
                <a:spcPts val="900"/>
              </a:spcBef>
              <a:spcAft>
                <a:spcPts val="900"/>
              </a:spcAft>
              <a:buFontTx/>
              <a:buNone/>
            </a:pP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b="0">
                <a:effectLst/>
                <a:latin typeface="Cambria" panose="02040503050406030204" pitchFamily="18" charset="0"/>
                <a:ea typeface="宋体" panose="02010600030101010101" pitchFamily="2" charset="-122"/>
                <a:cs typeface="Times New Roman" panose="02020603050405020304" pitchFamily="18" charset="0"/>
              </a:rPr>
              <a:t>4</a:t>
            </a:r>
            <a:r>
              <a:rPr lang="zh-CN" altLang="en-US" sz="1800" b="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岭回归</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pPr marL="0" indent="0" algn="just">
              <a:spcBef>
                <a:spcPts val="900"/>
              </a:spcBef>
              <a:spcAft>
                <a:spcPts val="900"/>
              </a:spcAft>
              <a:buFontTx/>
              <a:buNone/>
            </a:pPr>
            <a:r>
              <a:rPr lang="zh-CN" altLang="zh-CN" sz="1800" b="0">
                <a:effectLst/>
                <a:latin typeface="Cambria" panose="02040503050406030204" pitchFamily="18" charset="0"/>
                <a:ea typeface="宋体" panose="02010600030101010101" pitchFamily="2" charset="-122"/>
                <a:cs typeface="Times New Roman" panose="02020603050405020304" pitchFamily="18" charset="0"/>
              </a:rPr>
              <a:t>岭回归也称为脊回归，广泛用于共线性数据分析，是一种改良版的最小二乘法。</a:t>
            </a:r>
            <a:endParaRPr lang="zh-CN" altLang="zh-CN" sz="1800" b="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marL="0" marR="0" lvl="0" indent="304800" algn="l" defTabSz="914400" rtl="0" eaLnBrk="0" fontAlgn="base" latinLnBrk="0" hangingPunct="0">
                  <a:lnSpc>
                    <a:spcPct val="100000"/>
                  </a:lnSpc>
                  <a:spcBef>
                    <a:spcPts val="900"/>
                  </a:spcBef>
                  <a:spcAft>
                    <a:spcPts val="900"/>
                  </a:spcAft>
                  <a:buClrTx/>
                  <a:buSzTx/>
                  <a:buFontTx/>
                  <a:buNone/>
                  <a:defRPr/>
                </a:pPr>
                <a:r>
                  <a:rPr lang="zh-CN" altLang="zh-CN" sz="1800">
                    <a:latin typeface="微软雅黑" panose="020B0503020204020204" pitchFamily="34" charset="-122"/>
                    <a:ea typeface="微软雅黑" panose="020B0503020204020204" pitchFamily="34" charset="-122"/>
                  </a:rPr>
                  <a:t>岭回归也称为脊回归，广泛用于共线性数据分析。岭回归是一种改良版的最小二乘法，相当于给最小二乘法加上了一个</a:t>
                </a:r>
                <a:r>
                  <a:rPr lang="en-US" altLang="zh-CN" sz="1800">
                    <a:latin typeface="微软雅黑" panose="020B0503020204020204" pitchFamily="34" charset="-122"/>
                    <a:ea typeface="微软雅黑" panose="020B0503020204020204" pitchFamily="34" charset="-122"/>
                  </a:rPr>
                  <a:t>L2</a:t>
                </a:r>
                <a:r>
                  <a:rPr lang="zh-CN" altLang="zh-CN" sz="1800">
                    <a:latin typeface="微软雅黑" panose="020B0503020204020204" pitchFamily="34" charset="-122"/>
                    <a:ea typeface="微软雅黑" panose="020B0503020204020204" pitchFamily="34" charset="-122"/>
                  </a:rPr>
                  <a:t>正则项</a:t>
                </a: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p>
                <a:pPr indent="304800">
                  <a:spcBef>
                    <a:spcPts val="900"/>
                  </a:spcBef>
                  <a:spcAft>
                    <a:spcPts val="900"/>
                  </a:spcAft>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岭回归使用岭参数</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与一个单位矩阵</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的乘积作为正则化项，这样我们就能对</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求逆了，从而有效避免了“精确相关关系”带来的影响；对于存在“高度相关关系”的矩阵，我们也可以通过调大</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，来让</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矩阵的行列式变大，从而让逆矩阵变小</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，以此控制参数向量</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的偏移。当</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越大，模型越不容易受到共线性的影响。</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a:effectLst/>
                <a:latin typeface="Cambria" panose="02040503050406030204" pitchFamily="18" charset="0"/>
                <a:ea typeface="宋体" panose="02010600030101010101" pitchFamily="2" charset="-122"/>
                <a:cs typeface="Times New Roman" panose="02020603050405020304" pitchFamily="18" charset="0"/>
              </a:rPr>
              <a:t>在</a:t>
            </a:r>
            <a:r>
              <a:rPr lang="en-US" altLang="zh-CN" sz="1200">
                <a:effectLst/>
                <a:latin typeface="Cambria" panose="02040503050406030204" pitchFamily="18" charset="0"/>
                <a:ea typeface="宋体" panose="02010600030101010101" pitchFamily="2" charset="-122"/>
                <a:cs typeface="Times New Roman" panose="02020603050405020304" pitchFamily="18" charset="0"/>
              </a:rPr>
              <a:t>sklearn</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中，</a:t>
            </a:r>
            <a:r>
              <a:rPr lang="en-US" altLang="zh-CN" sz="1200">
                <a:effectLst/>
                <a:latin typeface="Cambria" panose="02040503050406030204" pitchFamily="18" charset="0"/>
                <a:ea typeface="宋体" panose="02010600030101010101" pitchFamily="2" charset="-122"/>
                <a:cs typeface="Times New Roman" panose="02020603050405020304" pitchFamily="18" charset="0"/>
              </a:rPr>
              <a:t> sklearn.linear_model.Ridge</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类用于带有</a:t>
            </a:r>
            <a:r>
              <a:rPr lang="en-US" altLang="zh-CN" sz="1200">
                <a:effectLst/>
                <a:latin typeface="Cambria" panose="02040503050406030204" pitchFamily="18" charset="0"/>
                <a:ea typeface="宋体" panose="02010600030101010101" pitchFamily="2" charset="-122"/>
                <a:cs typeface="Times New Roman" panose="02020603050405020304" pitchFamily="18" charset="0"/>
              </a:rPr>
              <a:t>L2</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正则化的线性最小二乘法回归。</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岭回归模型的主要参数如表所示。</a:t>
            </a:r>
            <a:endParaRPr lang="zh-CN" altLang="zh-CN" sz="12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0" i="0">
                <a:solidFill>
                  <a:srgbClr val="172B4D"/>
                </a:solidFill>
                <a:effectLst/>
                <a:latin typeface="-apple-system"/>
              </a:rPr>
              <a:t>本章节共分为以下三个内容 ，包括</a:t>
            </a:r>
            <a:r>
              <a:rPr lang="zh-CN" altLang="en-US" sz="1200" b="0"/>
              <a:t>线性回归与逻辑回归的基本知识、“</a:t>
            </a:r>
            <a:r>
              <a:rPr lang="zh-CN" altLang="en-US" sz="1800" b="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实验：波士顿房价线性回归预测</a:t>
            </a:r>
            <a:r>
              <a:rPr lang="zh-CN" altLang="en-US" sz="1200" b="0"/>
              <a:t>”以及“</a:t>
            </a:r>
            <a:r>
              <a:rPr lang="zh-CN" altLang="en-US" sz="1800" b="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实验：鸢尾花逻辑回归分类</a:t>
            </a:r>
            <a:r>
              <a:rPr lang="zh-CN" altLang="en-US" sz="1200" b="0"/>
              <a:t>”</a:t>
            </a:r>
            <a:r>
              <a:rPr lang="zh-CN" altLang="en-US" sz="1200" b="0" i="0">
                <a:solidFill>
                  <a:srgbClr val="172B4D"/>
                </a:solidFill>
                <a:effectLst/>
                <a:latin typeface="-apple-system"/>
              </a:rPr>
              <a:t>三个部分；本视频继续重点讲解</a:t>
            </a:r>
            <a:r>
              <a:rPr lang="zh-CN" altLang="en-US" sz="1200" b="0"/>
              <a:t>线性回归与逻辑回归的基本知识</a:t>
            </a:r>
            <a:r>
              <a:rPr lang="zh-CN" altLang="en-US" sz="1200" b="0" i="0">
                <a:solidFill>
                  <a:srgbClr val="172B4D"/>
                </a:solidFill>
                <a:effectLst/>
                <a:latin typeface="-apple-system"/>
              </a:rPr>
              <a:t>。</a:t>
            </a:r>
            <a:endParaRPr lang="zh-CN" altLang="en-US" sz="1050" b="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304800">
              <a:spcBef>
                <a:spcPts val="900"/>
              </a:spcBef>
              <a:spcAft>
                <a:spcPts val="900"/>
              </a:spcAft>
            </a:pPr>
            <a:r>
              <a:rPr lang="zh-CN" altLang="en-US" sz="1200">
                <a:effectLst/>
                <a:latin typeface="Cambria" panose="02040503050406030204" pitchFamily="18" charset="0"/>
                <a:ea typeface="宋体" panose="02010600030101010101" pitchFamily="2" charset="-122"/>
                <a:cs typeface="Times New Roman" panose="02020603050405020304" pitchFamily="18" charset="0"/>
              </a:rPr>
              <a:t>在前面的广告与销售额</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数据集的基础上增加两个高度相关的特征，</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并查看</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特征间的相关</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性。示例代码块实现查看特征相关性。</a:t>
            </a:r>
            <a:endParaRPr lang="zh-CN" altLang="zh-CN" sz="12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通过对图进行分析不难发现，</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radio</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和新加的</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add_colum1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add_colum2</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这三个特征之间很着很强的共线性。</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a:effectLst/>
                <a:latin typeface="Cambria" panose="02040503050406030204" pitchFamily="18" charset="0"/>
                <a:ea typeface="宋体" panose="02010600030101010101" pitchFamily="2" charset="-122"/>
                <a:cs typeface="Times New Roman" panose="02020603050405020304" pitchFamily="18" charset="0"/>
              </a:rPr>
              <a:t>使用普通最小二乘法</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和</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岭回归对销售进行预测。</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示例代码中先导入必要的包，接着读入并划分数据集，然后构建岭回归模型。</a:t>
            </a:r>
            <a:endParaRPr lang="zh-CN" altLang="zh-CN" sz="12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该示例代码构建</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最小二乘法回归模型</a:t>
            </a:r>
            <a:r>
              <a:rPr kumimoji="0" lang="zh-CN" altLang="en-US"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，并绘制两种回归算法的性能评分图。</a:t>
            </a:r>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从图中得知</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alpha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取值在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50</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左右，模型最优。在本例所使用的数据集中，岭回归的总体表现优于普通小最二乘法，当然并不能说岭回归就优于最小二乘法，岭回归主要用于具有多重生共线性的数据样本。</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a:solidFill>
                  <a:schemeClr val="tx1"/>
                </a:solidFill>
                <a:effectLst/>
                <a:cs typeface="+mn-cs"/>
              </a:rPr>
              <a:t>本节内容先讲到这里，在这一节中，我们学习</a:t>
            </a:r>
            <a:r>
              <a:rPr lang="zh-CN" altLang="zh-CN">
                <a:effectLst/>
                <a:sym typeface="+mn-ea"/>
              </a:rPr>
              <a:t>了</a:t>
            </a:r>
            <a:r>
              <a:rPr lang="zh-CN" altLang="en-US">
                <a:effectLst/>
                <a:sym typeface="+mn-ea"/>
              </a:rPr>
              <a:t>过拟合和欠拟合、多重共线性问题以及岭回归</a:t>
            </a:r>
            <a:r>
              <a:rPr lang="zh-CN" altLang="en-US" b="0">
                <a:blipFill>
                  <a:blip r:embed="rId3"/>
                  <a:stretch>
                    <a:fillRect/>
                  </a:stretch>
                </a:blipFill>
                <a:latin typeface="微软雅黑" panose="020B0503020204020204" pitchFamily="34" charset="-122"/>
                <a:ea typeface="微软雅黑" panose="020B0503020204020204" pitchFamily="34" charset="-122"/>
                <a:sym typeface="+mn-ea"/>
              </a:rPr>
              <a:t>。</a:t>
            </a:r>
            <a:endParaRPr lang="en-US" altLang="zh-CN" b="0">
              <a:blipFill>
                <a:blip r:embed="rId3"/>
                <a:stretch>
                  <a:fillRect/>
                </a:stretch>
              </a:blip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6304432C-78DD-4A8B-9537-04AB4C7DFF2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a:sym typeface="+mn-ea"/>
              </a:rPr>
              <a:t>谢谢各位同学的观看学习，下节内容将</a:t>
            </a:r>
            <a:r>
              <a:rPr lang="zh-CN" altLang="en-US">
                <a:effectLst/>
                <a:sym typeface="+mn-ea"/>
              </a:rPr>
              <a:t>学习</a:t>
            </a:r>
            <a:r>
              <a:rPr lang="zh-CN" altLang="zh-CN" sz="1800" b="0">
                <a:solidFill>
                  <a:srgbClr val="4F81BD"/>
                </a:solidFill>
                <a:effectLst/>
                <a:latin typeface="Calibri" panose="020F0502020204030204" charset="0"/>
                <a:ea typeface="宋体" panose="02010600030101010101" pitchFamily="2" charset="-122"/>
                <a:cs typeface="Times New Roman" panose="02020603050405020304" pitchFamily="18" charset="0"/>
              </a:rPr>
              <a:t>波士顿房价线性回归预测</a:t>
            </a:r>
            <a:r>
              <a:rPr lang="zh-CN" altLang="en-US" sz="1800" b="0">
                <a:solidFill>
                  <a:srgbClr val="4F81BD"/>
                </a:solidFill>
                <a:effectLst/>
                <a:latin typeface="Calibri" panose="020F0502020204030204" charset="0"/>
                <a:ea typeface="宋体" panose="02010600030101010101" pitchFamily="2" charset="-122"/>
                <a:cs typeface="Times New Roman" panose="02020603050405020304" pitchFamily="18" charset="0"/>
              </a:rPr>
              <a:t>。</a:t>
            </a:r>
            <a:endParaRPr lang="zh-CN" altLang="zh-CN" sz="1800" b="0">
              <a:solidFill>
                <a:srgbClr val="4F81BD"/>
              </a:solidFill>
              <a:effectLst/>
              <a:latin typeface="Calibri" panose="020F0502020204030204" charset="0"/>
              <a:ea typeface="宋体" panose="02010600030101010101" pitchFamily="2" charset="-122"/>
              <a:cs typeface="Times New Roman" panose="02020603050405020304" pitchFamily="18" charset="0"/>
            </a:endParaRPr>
          </a:p>
          <a:p>
            <a:pPr eaLnBrk="1" hangingPunct="1">
              <a:spcBef>
                <a:spcPct val="0"/>
              </a:spcBef>
            </a:pPr>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C067DB-D43D-48A6-B779-86BC39E01E1C}" type="slidenum">
              <a:rPr lang="zh-CN" altLang="en-US">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3765" rtl="0" eaLnBrk="0" fontAlgn="base" latinLnBrk="0" hangingPunct="0">
              <a:lnSpc>
                <a:spcPct val="100000"/>
              </a:lnSpc>
              <a:spcBef>
                <a:spcPct val="30000"/>
              </a:spcBef>
              <a:spcAft>
                <a:spcPct val="0"/>
              </a:spcAft>
              <a:buClrTx/>
              <a:buSzTx/>
              <a:buFontTx/>
              <a:buNone/>
              <a:defRPr/>
            </a:pPr>
            <a:r>
              <a:rPr lang="zh-CN" altLang="en-US" b="0" i="0">
                <a:solidFill>
                  <a:srgbClr val="000000"/>
                </a:solidFill>
                <a:effectLst/>
                <a:latin typeface="-apple-system"/>
              </a:rPr>
              <a:t>那么经过上一节的学习，我们对线性回归有了理解，在本节开讲之前，首先帮助大家对上节做一个整体的回顾，大体就是以下几个内容：</a:t>
            </a:r>
            <a:r>
              <a:rPr lang="zh-CN" altLang="en-US" b="0">
                <a:blipFill>
                  <a:blip r:embed="rId3"/>
                  <a:stretch>
                    <a:fillRect/>
                  </a:stretch>
                </a:blipFill>
                <a:latin typeface="微软雅黑" panose="020B0503020204020204" pitchFamily="34" charset="-122"/>
                <a:ea typeface="微软雅黑" panose="020B0503020204020204" pitchFamily="34" charset="-122"/>
                <a:sym typeface="+mn-ea"/>
              </a:rPr>
              <a:t>线性回归的概念、最小二乘法、回归方程的评估方法。</a:t>
            </a:r>
            <a:endParaRPr lang="zh-CN" altLang="en-US" b="1">
              <a:solidFill>
                <a:schemeClr val="bg1"/>
              </a:solidFill>
              <a:latin typeface="+mn-ea"/>
              <a:sym typeface="+mn-ea"/>
            </a:endParaRPr>
          </a:p>
        </p:txBody>
      </p:sp>
      <p:sp>
        <p:nvSpPr>
          <p:cNvPr id="4" name="灯片编号占位符 3"/>
          <p:cNvSpPr>
            <a:spLocks noGrp="1"/>
          </p:cNvSpPr>
          <p:nvPr>
            <p:ph type="sldNum" sz="quarter" idx="10"/>
          </p:nvPr>
        </p:nvSpPr>
        <p:spPr/>
        <p:txBody>
          <a:bodyPr/>
          <a:lstStyle/>
          <a:p>
            <a:fld id="{79D40AD5-F72B-4C18-A71C-1B8C6EE629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a:solidFill>
                  <a:schemeClr val="tx1"/>
                </a:solidFill>
                <a:latin typeface="+mn-lt"/>
                <a:ea typeface="+mn-ea"/>
                <a:cs typeface="+mn-cs"/>
              </a:rPr>
              <a:t>回到本章内容的学习，现在继续学习第一节的内容，</a:t>
            </a:r>
            <a:r>
              <a:rPr lang="zh-CN" sz="1200" kern="1200">
                <a:solidFill>
                  <a:schemeClr val="tx1"/>
                </a:solidFill>
                <a:latin typeface="+mn-lt"/>
                <a:ea typeface="+mn-ea"/>
                <a:cs typeface="+mn-cs"/>
              </a:rPr>
              <a:t>本节内容学习</a:t>
            </a:r>
            <a:r>
              <a:rPr lang="zh-CN" altLang="en-US" sz="1200" kern="1200">
                <a:solidFill>
                  <a:schemeClr val="tx1"/>
                </a:solidFill>
                <a:latin typeface="+mn-lt"/>
                <a:ea typeface="+mn-ea"/>
                <a:cs typeface="+mn-cs"/>
              </a:rPr>
              <a:t>线性</a:t>
            </a:r>
            <a:r>
              <a:rPr lang="zh-CN" sz="1200" kern="1200">
                <a:solidFill>
                  <a:schemeClr val="tx1"/>
                </a:solidFill>
                <a:latin typeface="+mn-lt"/>
                <a:ea typeface="+mn-ea"/>
                <a:cs typeface="+mn-cs"/>
              </a:rPr>
              <a:t>回归</a:t>
            </a:r>
            <a:r>
              <a:rPr lang="zh-CN" altLang="en-US" sz="1200" kern="1200">
                <a:solidFill>
                  <a:schemeClr val="tx1"/>
                </a:solidFill>
                <a:latin typeface="+mn-lt"/>
                <a:ea typeface="+mn-ea"/>
                <a:cs typeface="+mn-cs"/>
              </a:rPr>
              <a:t>以及逻辑回归</a:t>
            </a:r>
            <a:r>
              <a:rPr lang="zh-CN" sz="1200" kern="1200">
                <a:solidFill>
                  <a:schemeClr val="tx1"/>
                </a:solidFill>
                <a:latin typeface="+mn-lt"/>
                <a:ea typeface="+mn-ea"/>
                <a:cs typeface="+mn-cs"/>
              </a:rPr>
              <a:t>需要的一些基本知识。</a:t>
            </a:r>
            <a:endParaRPr 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我们先来看看过拟合与欠拟合的概念。</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过拟合是指过于依赖训练数据集的特征，将数据的规律精细化、复杂化，模型的复杂度不断上升，以至于模型对训练集的拟合表现很好，但是无法泛化到测试数据集上；欠拟合是指对训练数据集的特征规律未能有效地捕抓到，以至于模型对训练集的拟合效果欠缺，因此也无法泛化到测试数据集上。</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该图展示了模型误差与模型复杂度的关系。</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当模型过于简单，对于训练数据和测试数据均无法有效表达时，模型处于欠拟合状态；当模型过于复杂，虽然在训练数据上有更好的表现，但是对于测试数据却无法有效预测，模型无法泛化，处于过拟合状态。追求泛化误差最小的目标就是最可能地让模型处于两者中间的理想状态。</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宋体" panose="02010600030101010101" pitchFamily="2" charset="-122"/>
                <a:ea typeface="宋体" panose="02010600030101010101" pitchFamily="2" charset="-122"/>
                <a:cs typeface="Times New Roman" panose="02020603050405020304" pitchFamily="18" charset="0"/>
              </a:rPr>
              <a:t>我们来看一个广告投入与销售额的关系的例子，这是一个回归问题。</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现有数据集</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Advertising.csv</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数据集包含了</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200</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个不同市场的产品销售额，每个销售额对应</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3</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种广告媒体投入成本，分别是：</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TV, Radio,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Newspaper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示例代码中我们先</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pandas</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库读取数据集，得到相应矩阵。使用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matplotlib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库画出：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TV</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Radio</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Newspaper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与产品销售额的数据散点图，以便观察数据分布。</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该示例代码块实现绘图的部分功能。</a:t>
            </a:r>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onsolas" panose="020B0609020204030204" pitchFamily="49" charset="0"/>
                <a:ea typeface="宋体" panose="02010600030101010101" pitchFamily="2" charset="-122"/>
                <a:cs typeface="Times New Roman" panose="02020603050405020304" pitchFamily="18" charset="0"/>
              </a:rPr>
              <a:t>图中展示了三种</a:t>
            </a:r>
            <a:r>
              <a:rPr lang="zh-CN" altLang="zh-CN" sz="1800">
                <a:effectLst/>
                <a:latin typeface="Consolas" panose="020B0609020204030204" pitchFamily="49" charset="0"/>
                <a:ea typeface="宋体" panose="02010600030101010101" pitchFamily="2" charset="-122"/>
                <a:cs typeface="Times New Roman" panose="02020603050405020304" pitchFamily="18" charset="0"/>
              </a:rPr>
              <a:t>广告投放与销售额数据</a:t>
            </a:r>
            <a:r>
              <a:rPr lang="zh-CN" altLang="en-US" sz="1800">
                <a:effectLst/>
                <a:latin typeface="Consolas" panose="020B0609020204030204" pitchFamily="49" charset="0"/>
                <a:ea typeface="宋体" panose="02010600030101010101" pitchFamily="2" charset="-122"/>
                <a:cs typeface="Times New Roman" panose="02020603050405020304" pitchFamily="18" charset="0"/>
              </a:rPr>
              <a:t>分布。</a:t>
            </a:r>
            <a:endParaRPr lang="zh-CN" altLang="zh-CN" sz="1800">
              <a:effectLst/>
              <a:latin typeface="Consolas" panose="020B0609020204030204" pitchFamily="49"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流程图: 延期 6"/>
          <p:cNvSpPr/>
          <p:nvPr userDrawn="1"/>
        </p:nvSpPr>
        <p:spPr>
          <a:xfrm>
            <a:off x="0" y="127000"/>
            <a:ext cx="357188" cy="357188"/>
          </a:xfrm>
          <a:prstGeom prst="flowChartDelay">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10"/>
          <p:cNvGrpSpPr/>
          <p:nvPr userDrawn="1"/>
        </p:nvGrpSpPr>
        <p:grpSpPr bwMode="auto">
          <a:xfrm>
            <a:off x="53975" y="241300"/>
            <a:ext cx="201613" cy="123825"/>
            <a:chOff x="4268305" y="3578898"/>
            <a:chExt cx="212129" cy="128842"/>
          </a:xfrm>
        </p:grpSpPr>
        <p:sp>
          <p:nvSpPr>
            <p:cNvPr id="9" name="自由: 形状 34"/>
            <p:cNvSpPr/>
            <p:nvPr/>
          </p:nvSpPr>
          <p:spPr>
            <a:xfrm rot="18900000">
              <a:off x="4351820"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10" name="自由: 形状 34"/>
            <p:cNvSpPr/>
            <p:nvPr/>
          </p:nvSpPr>
          <p:spPr>
            <a:xfrm rot="18900000">
              <a:off x="4268305"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3" name="流程图: 延期 2"/>
          <p:cNvSpPr/>
          <p:nvPr userDrawn="1"/>
        </p:nvSpPr>
        <p:spPr>
          <a:xfrm>
            <a:off x="0" y="127000"/>
            <a:ext cx="357188" cy="357188"/>
          </a:xfrm>
          <a:prstGeom prst="flowChartDelay">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10"/>
          <p:cNvGrpSpPr/>
          <p:nvPr userDrawn="1"/>
        </p:nvGrpSpPr>
        <p:grpSpPr bwMode="auto">
          <a:xfrm>
            <a:off x="53975" y="241300"/>
            <a:ext cx="201613" cy="123825"/>
            <a:chOff x="4268305" y="3578898"/>
            <a:chExt cx="212129" cy="128842"/>
          </a:xfrm>
        </p:grpSpPr>
        <p:sp>
          <p:nvSpPr>
            <p:cNvPr id="5" name="自由: 形状 34"/>
            <p:cNvSpPr/>
            <p:nvPr/>
          </p:nvSpPr>
          <p:spPr>
            <a:xfrm rot="18900000">
              <a:off x="4351820"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自由: 形状 34"/>
            <p:cNvSpPr/>
            <p:nvPr/>
          </p:nvSpPr>
          <p:spPr>
            <a:xfrm rot="18900000">
              <a:off x="4268305"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title"/>
          </p:nvPr>
        </p:nvSpPr>
        <p:spPr>
          <a:xfrm>
            <a:off x="396401" y="136419"/>
            <a:ext cx="6675929" cy="369080"/>
          </a:xfrm>
          <a:prstGeom prst="rect">
            <a:avLst/>
          </a:prstGeom>
        </p:spPr>
        <p:txBody>
          <a:bodyPr>
            <a:normAutofit/>
          </a:bodyPr>
          <a:lstStyle>
            <a:lvl1pPr algn="l">
              <a:defRPr sz="2200" b="1">
                <a:solidFill>
                  <a:srgbClr val="B22F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628650" y="1369219"/>
            <a:ext cx="7886700" cy="3263504"/>
          </a:xfrm>
        </p:spPr>
        <p:txBody>
          <a:bodyPr/>
          <a:lstStyle>
            <a:lvl1pPr>
              <a:defRPr>
                <a:solidFill>
                  <a:schemeClr val="tx1">
                    <a:lumMod val="65000"/>
                    <a:lumOff val="35000"/>
                  </a:schemeClr>
                </a:solidFill>
                <a:latin typeface="微软雅黑" panose="020B0503020204020204" pitchFamily="34" charset="-122"/>
                <a:ea typeface="微软雅黑" panose="020B0503020204020204" pitchFamily="34" charset="-122"/>
              </a:defRPr>
            </a:lvl1pPr>
            <a:lvl2pPr>
              <a:defRPr>
                <a:solidFill>
                  <a:schemeClr val="tx1">
                    <a:lumMod val="65000"/>
                    <a:lumOff val="35000"/>
                  </a:schemeClr>
                </a:solidFill>
                <a:latin typeface="微软雅黑" panose="020B0503020204020204" pitchFamily="34" charset="-122"/>
                <a:ea typeface="微软雅黑" panose="020B0503020204020204" pitchFamily="34" charset="-122"/>
              </a:defRPr>
            </a:lvl2pPr>
            <a:lvl3pPr>
              <a:defRPr>
                <a:solidFill>
                  <a:schemeClr val="tx1">
                    <a:lumMod val="65000"/>
                    <a:lumOff val="35000"/>
                  </a:schemeClr>
                </a:solidFill>
                <a:latin typeface="微软雅黑" panose="020B0503020204020204" pitchFamily="34" charset="-122"/>
                <a:ea typeface="微软雅黑" panose="020B0503020204020204" pitchFamily="34" charset="-122"/>
              </a:defRPr>
            </a:lvl3pPr>
            <a:lvl4pPr>
              <a:defRPr>
                <a:solidFill>
                  <a:schemeClr val="tx1">
                    <a:lumMod val="65000"/>
                    <a:lumOff val="35000"/>
                  </a:schemeClr>
                </a:solidFill>
                <a:latin typeface="微软雅黑" panose="020B0503020204020204" pitchFamily="34" charset="-122"/>
                <a:ea typeface="微软雅黑" panose="020B0503020204020204" pitchFamily="34" charset="-122"/>
              </a:defRPr>
            </a:lvl4pPr>
            <a:lvl5pPr>
              <a:defRPr>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pic>
        <p:nvPicPr>
          <p:cNvPr id="11" name="图片 127" descr="瑞翼教育LOGE.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848600" y="179388"/>
            <a:ext cx="10715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685800" rtl="0" eaLnBrk="0" fontAlgn="base" hangingPunct="0">
        <a:lnSpc>
          <a:spcPct val="90000"/>
        </a:lnSpc>
        <a:spcBef>
          <a:spcPct val="0"/>
        </a:spcBef>
        <a:spcAft>
          <a:spcPct val="0"/>
        </a:spcAft>
        <a:defRPr lang="en-US" sz="2300" kern="1200">
          <a:solidFill>
            <a:schemeClr val="tx1"/>
          </a:solidFill>
          <a:latin typeface="Lato" panose="020F0502020204030203" pitchFamily="34" charset="0"/>
          <a:ea typeface="+mj-ea"/>
          <a:cs typeface="+mj-cs"/>
        </a:defRPr>
      </a:lvl1pPr>
      <a:lvl2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2pPr>
      <a:lvl3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3pPr>
      <a:lvl4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4pPr>
      <a:lvl5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5pPr>
      <a:lvl6pPr marL="4572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6pPr>
      <a:lvl7pPr marL="9144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7pPr>
      <a:lvl8pPr marL="13716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8pPr>
      <a:lvl9pPr marL="18288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3200" kern="1200" dirty="0">
          <a:solidFill>
            <a:schemeClr val="tx1"/>
          </a:solidFill>
          <a:latin typeface="Lato" panose="020F0502020204030203" pitchFamily="34" charset="0"/>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Lato" panose="020F0502020204030203" pitchFamily="34" charset="0"/>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400" kern="1200" dirty="0">
          <a:solidFill>
            <a:schemeClr val="tx1"/>
          </a:solidFill>
          <a:latin typeface="Lato" panose="020F0502020204030203" pitchFamily="34" charset="0"/>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450"/>
            <a:ext cx="9144000" cy="5144400"/>
          </a:xfrm>
          <a:prstGeom prst="rect">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6"/>
          <p:cNvGrpSpPr/>
          <p:nvPr/>
        </p:nvGrpSpPr>
        <p:grpSpPr>
          <a:xfrm>
            <a:off x="0" y="-450"/>
            <a:ext cx="9144000" cy="5144400"/>
            <a:chOff x="0" y="-7447"/>
            <a:chExt cx="9144002" cy="5150950"/>
          </a:xfrm>
        </p:grpSpPr>
        <p:cxnSp>
          <p:nvCxnSpPr>
            <p:cNvPr id="38" name="直线连接符 2"/>
            <p:cNvCxnSpPr/>
            <p:nvPr/>
          </p:nvCxnSpPr>
          <p:spPr>
            <a:xfrm>
              <a:off x="0" y="2"/>
              <a:ext cx="1396002" cy="32629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39" name="直线连接符 3"/>
            <p:cNvCxnSpPr/>
            <p:nvPr/>
          </p:nvCxnSpPr>
          <p:spPr>
            <a:xfrm flipV="1">
              <a:off x="732051" y="326292"/>
              <a:ext cx="663953" cy="9096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4"/>
            <p:cNvCxnSpPr/>
            <p:nvPr/>
          </p:nvCxnSpPr>
          <p:spPr>
            <a:xfrm>
              <a:off x="2" y="0"/>
              <a:ext cx="732049"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1" name="直线连接符 5"/>
            <p:cNvCxnSpPr/>
            <p:nvPr/>
          </p:nvCxnSpPr>
          <p:spPr>
            <a:xfrm>
              <a:off x="2" y="1693190"/>
              <a:ext cx="1975651" cy="38939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2" name="直线连接符 6"/>
            <p:cNvCxnSpPr/>
            <p:nvPr/>
          </p:nvCxnSpPr>
          <p:spPr>
            <a:xfrm flipV="1">
              <a:off x="1396004" y="2"/>
              <a:ext cx="1205861" cy="32629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7"/>
            <p:cNvCxnSpPr/>
            <p:nvPr/>
          </p:nvCxnSpPr>
          <p:spPr>
            <a:xfrm flipV="1">
              <a:off x="1975652" y="0"/>
              <a:ext cx="626211" cy="20825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8"/>
            <p:cNvCxnSpPr/>
            <p:nvPr/>
          </p:nvCxnSpPr>
          <p:spPr>
            <a:xfrm flipH="1" flipV="1">
              <a:off x="1396003" y="326292"/>
              <a:ext cx="579648" cy="1756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9"/>
            <p:cNvCxnSpPr/>
            <p:nvPr/>
          </p:nvCxnSpPr>
          <p:spPr>
            <a:xfrm>
              <a:off x="732049" y="1235988"/>
              <a:ext cx="1243602" cy="84659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10"/>
            <p:cNvCxnSpPr/>
            <p:nvPr/>
          </p:nvCxnSpPr>
          <p:spPr>
            <a:xfrm flipV="1">
              <a:off x="573293" y="2082586"/>
              <a:ext cx="1402359" cy="8981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11"/>
            <p:cNvCxnSpPr/>
            <p:nvPr/>
          </p:nvCxnSpPr>
          <p:spPr>
            <a:xfrm>
              <a:off x="6676643" y="3311124"/>
              <a:ext cx="1561117" cy="27808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12"/>
            <p:cNvCxnSpPr/>
            <p:nvPr/>
          </p:nvCxnSpPr>
          <p:spPr>
            <a:xfrm flipH="1">
              <a:off x="1975651" y="1693189"/>
              <a:ext cx="1058384" cy="389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13"/>
            <p:cNvCxnSpPr/>
            <p:nvPr/>
          </p:nvCxnSpPr>
          <p:spPr>
            <a:xfrm>
              <a:off x="2601864" y="0"/>
              <a:ext cx="432172" cy="16931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14"/>
            <p:cNvCxnSpPr/>
            <p:nvPr/>
          </p:nvCxnSpPr>
          <p:spPr>
            <a:xfrm>
              <a:off x="574727" y="2980718"/>
              <a:ext cx="1321545" cy="3968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15"/>
            <p:cNvCxnSpPr/>
            <p:nvPr/>
          </p:nvCxnSpPr>
          <p:spPr>
            <a:xfrm flipH="1">
              <a:off x="1896273" y="2082586"/>
              <a:ext cx="79378" cy="128752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16"/>
            <p:cNvCxnSpPr/>
            <p:nvPr/>
          </p:nvCxnSpPr>
          <p:spPr>
            <a:xfrm>
              <a:off x="0" y="2980719"/>
              <a:ext cx="573294"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17"/>
            <p:cNvCxnSpPr/>
            <p:nvPr/>
          </p:nvCxnSpPr>
          <p:spPr>
            <a:xfrm>
              <a:off x="2" y="1693190"/>
              <a:ext cx="573293" cy="128752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18"/>
            <p:cNvCxnSpPr/>
            <p:nvPr/>
          </p:nvCxnSpPr>
          <p:spPr>
            <a:xfrm flipV="1">
              <a:off x="2" y="1235988"/>
              <a:ext cx="732049" cy="45720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19"/>
            <p:cNvCxnSpPr/>
            <p:nvPr/>
          </p:nvCxnSpPr>
          <p:spPr>
            <a:xfrm>
              <a:off x="8237761" y="3589204"/>
              <a:ext cx="906241" cy="15542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6" name="直线连接符 20"/>
            <p:cNvCxnSpPr/>
            <p:nvPr/>
          </p:nvCxnSpPr>
          <p:spPr>
            <a:xfrm flipV="1">
              <a:off x="8237758" y="1587364"/>
              <a:ext cx="906242" cy="20018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21"/>
            <p:cNvCxnSpPr/>
            <p:nvPr/>
          </p:nvCxnSpPr>
          <p:spPr>
            <a:xfrm>
              <a:off x="7496890" y="2151760"/>
              <a:ext cx="740870" cy="143744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66"/>
            <p:cNvCxnSpPr/>
            <p:nvPr/>
          </p:nvCxnSpPr>
          <p:spPr>
            <a:xfrm>
              <a:off x="2601864" y="2"/>
              <a:ext cx="1658135" cy="108469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9" name="直线连接符 67"/>
            <p:cNvCxnSpPr/>
            <p:nvPr/>
          </p:nvCxnSpPr>
          <p:spPr>
            <a:xfrm flipV="1">
              <a:off x="3448569" y="1084699"/>
              <a:ext cx="811428" cy="151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0" name="直线连接符 68"/>
            <p:cNvCxnSpPr/>
            <p:nvPr/>
          </p:nvCxnSpPr>
          <p:spPr>
            <a:xfrm>
              <a:off x="2601864" y="2"/>
              <a:ext cx="846706" cy="122854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69"/>
            <p:cNvCxnSpPr/>
            <p:nvPr/>
          </p:nvCxnSpPr>
          <p:spPr>
            <a:xfrm>
              <a:off x="3034037" y="1685743"/>
              <a:ext cx="1975651" cy="38939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2" name="直线连接符 70"/>
            <p:cNvCxnSpPr/>
            <p:nvPr/>
          </p:nvCxnSpPr>
          <p:spPr>
            <a:xfrm flipV="1">
              <a:off x="4259999" y="-7444"/>
              <a:ext cx="1375901" cy="109214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3" name="直线连接符 71"/>
            <p:cNvCxnSpPr/>
            <p:nvPr/>
          </p:nvCxnSpPr>
          <p:spPr>
            <a:xfrm flipV="1">
              <a:off x="5009687" y="-7447"/>
              <a:ext cx="626211" cy="20825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4" name="直线连接符 72"/>
            <p:cNvCxnSpPr/>
            <p:nvPr/>
          </p:nvCxnSpPr>
          <p:spPr>
            <a:xfrm flipH="1" flipV="1">
              <a:off x="4259999" y="1084701"/>
              <a:ext cx="749689" cy="99043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73"/>
            <p:cNvCxnSpPr/>
            <p:nvPr/>
          </p:nvCxnSpPr>
          <p:spPr>
            <a:xfrm>
              <a:off x="3448571" y="1235990"/>
              <a:ext cx="1561117" cy="83914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6" name="直线连接符 74"/>
            <p:cNvCxnSpPr/>
            <p:nvPr/>
          </p:nvCxnSpPr>
          <p:spPr>
            <a:xfrm flipV="1">
              <a:off x="3607328" y="2075139"/>
              <a:ext cx="1402359" cy="8981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7" name="直线连接符 75"/>
            <p:cNvCxnSpPr/>
            <p:nvPr/>
          </p:nvCxnSpPr>
          <p:spPr>
            <a:xfrm flipH="1">
              <a:off x="5009686" y="1685743"/>
              <a:ext cx="1058384" cy="389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76"/>
            <p:cNvCxnSpPr/>
            <p:nvPr/>
          </p:nvCxnSpPr>
          <p:spPr>
            <a:xfrm>
              <a:off x="5635899" y="-7447"/>
              <a:ext cx="432172" cy="16931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77"/>
            <p:cNvCxnSpPr/>
            <p:nvPr/>
          </p:nvCxnSpPr>
          <p:spPr>
            <a:xfrm flipH="1" flipV="1">
              <a:off x="1975653" y="2082586"/>
              <a:ext cx="1633111" cy="89068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0" name="直线连接符 78"/>
            <p:cNvCxnSpPr/>
            <p:nvPr/>
          </p:nvCxnSpPr>
          <p:spPr>
            <a:xfrm flipH="1">
              <a:off x="4260000" y="326294"/>
              <a:ext cx="95536" cy="75840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79"/>
            <p:cNvCxnSpPr/>
            <p:nvPr/>
          </p:nvCxnSpPr>
          <p:spPr>
            <a:xfrm flipV="1">
              <a:off x="1896274" y="2973273"/>
              <a:ext cx="1711057" cy="40428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2" name="直线连接符 80"/>
            <p:cNvCxnSpPr/>
            <p:nvPr/>
          </p:nvCxnSpPr>
          <p:spPr>
            <a:xfrm>
              <a:off x="3034037" y="1685743"/>
              <a:ext cx="573293" cy="128752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81"/>
            <p:cNvCxnSpPr/>
            <p:nvPr/>
          </p:nvCxnSpPr>
          <p:spPr>
            <a:xfrm flipV="1">
              <a:off x="3034035" y="1235991"/>
              <a:ext cx="414534" cy="44975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90"/>
            <p:cNvCxnSpPr/>
            <p:nvPr/>
          </p:nvCxnSpPr>
          <p:spPr>
            <a:xfrm flipH="1">
              <a:off x="5741737" y="1693190"/>
              <a:ext cx="326335" cy="161793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91"/>
            <p:cNvCxnSpPr/>
            <p:nvPr/>
          </p:nvCxnSpPr>
          <p:spPr>
            <a:xfrm flipH="1" flipV="1">
              <a:off x="5635900" y="0"/>
              <a:ext cx="1616497" cy="47869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6" name="直线连接符 92"/>
            <p:cNvCxnSpPr/>
            <p:nvPr/>
          </p:nvCxnSpPr>
          <p:spPr>
            <a:xfrm>
              <a:off x="5009688" y="2075135"/>
              <a:ext cx="732049"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93"/>
            <p:cNvCxnSpPr/>
            <p:nvPr/>
          </p:nvCxnSpPr>
          <p:spPr>
            <a:xfrm flipH="1" flipV="1">
              <a:off x="1" y="2973270"/>
              <a:ext cx="574726" cy="79231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8" name="直线连接符 94"/>
            <p:cNvCxnSpPr/>
            <p:nvPr/>
          </p:nvCxnSpPr>
          <p:spPr>
            <a:xfrm flipV="1">
              <a:off x="7252397" y="0"/>
              <a:ext cx="985363" cy="48943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9" name="直线连接符 95"/>
            <p:cNvCxnSpPr/>
            <p:nvPr/>
          </p:nvCxnSpPr>
          <p:spPr>
            <a:xfrm flipV="1">
              <a:off x="7690926" y="0"/>
              <a:ext cx="546832"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0" name="直线连接符 96"/>
            <p:cNvCxnSpPr/>
            <p:nvPr/>
          </p:nvCxnSpPr>
          <p:spPr>
            <a:xfrm flipH="1" flipV="1">
              <a:off x="7108818" y="0"/>
              <a:ext cx="143579" cy="47869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97"/>
            <p:cNvCxnSpPr/>
            <p:nvPr/>
          </p:nvCxnSpPr>
          <p:spPr>
            <a:xfrm flipV="1">
              <a:off x="6068071" y="478694"/>
              <a:ext cx="1184325" cy="121449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2" name="直线连接符 98"/>
            <p:cNvCxnSpPr/>
            <p:nvPr/>
          </p:nvCxnSpPr>
          <p:spPr>
            <a:xfrm flipV="1">
              <a:off x="573294" y="3370113"/>
              <a:ext cx="1322980" cy="39546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3" name="直线连接符 99"/>
            <p:cNvCxnSpPr/>
            <p:nvPr/>
          </p:nvCxnSpPr>
          <p:spPr>
            <a:xfrm flipH="1" flipV="1">
              <a:off x="7252396" y="489440"/>
              <a:ext cx="438530" cy="73910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4" name="直线连接符 100"/>
            <p:cNvCxnSpPr/>
            <p:nvPr/>
          </p:nvCxnSpPr>
          <p:spPr>
            <a:xfrm flipV="1">
              <a:off x="6068070" y="1235988"/>
              <a:ext cx="1622856" cy="45720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5" name="直线连接符 101"/>
            <p:cNvCxnSpPr/>
            <p:nvPr/>
          </p:nvCxnSpPr>
          <p:spPr>
            <a:xfrm flipH="1" flipV="1">
              <a:off x="1896275" y="3377560"/>
              <a:ext cx="961365" cy="7936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6" name="直线连接符 102"/>
            <p:cNvCxnSpPr/>
            <p:nvPr/>
          </p:nvCxnSpPr>
          <p:spPr>
            <a:xfrm flipH="1">
              <a:off x="573294" y="2973270"/>
              <a:ext cx="1435" cy="79231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103"/>
            <p:cNvCxnSpPr/>
            <p:nvPr/>
          </p:nvCxnSpPr>
          <p:spPr>
            <a:xfrm>
              <a:off x="3607329" y="2993390"/>
              <a:ext cx="2134408" cy="3177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104"/>
            <p:cNvCxnSpPr/>
            <p:nvPr/>
          </p:nvCxnSpPr>
          <p:spPr>
            <a:xfrm flipH="1">
              <a:off x="2857640" y="2973270"/>
              <a:ext cx="749689" cy="119797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9" name="直线连接符 105"/>
            <p:cNvCxnSpPr/>
            <p:nvPr/>
          </p:nvCxnSpPr>
          <p:spPr>
            <a:xfrm flipV="1">
              <a:off x="2857638" y="4171242"/>
              <a:ext cx="1322980"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0" name="直线连接符 132"/>
            <p:cNvCxnSpPr/>
            <p:nvPr/>
          </p:nvCxnSpPr>
          <p:spPr>
            <a:xfrm>
              <a:off x="6068072" y="1693191"/>
              <a:ext cx="608571" cy="161793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1" name="直线连接符 133"/>
            <p:cNvCxnSpPr/>
            <p:nvPr/>
          </p:nvCxnSpPr>
          <p:spPr>
            <a:xfrm flipV="1">
              <a:off x="6676641" y="2151760"/>
              <a:ext cx="820248" cy="115936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2" name="直线连接符 134"/>
            <p:cNvCxnSpPr/>
            <p:nvPr/>
          </p:nvCxnSpPr>
          <p:spPr>
            <a:xfrm>
              <a:off x="5741736" y="3311123"/>
              <a:ext cx="934906" cy="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3" name="直线连接符 135"/>
            <p:cNvCxnSpPr/>
            <p:nvPr/>
          </p:nvCxnSpPr>
          <p:spPr>
            <a:xfrm flipV="1">
              <a:off x="8237761" y="3311123"/>
              <a:ext cx="906241" cy="2780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136"/>
            <p:cNvCxnSpPr/>
            <p:nvPr/>
          </p:nvCxnSpPr>
          <p:spPr>
            <a:xfrm flipV="1">
              <a:off x="7496891" y="1235990"/>
              <a:ext cx="194037" cy="91577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137"/>
            <p:cNvCxnSpPr/>
            <p:nvPr/>
          </p:nvCxnSpPr>
          <p:spPr>
            <a:xfrm flipV="1">
              <a:off x="7496891" y="1587364"/>
              <a:ext cx="1647111" cy="564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6" name="直线连接符 138"/>
            <p:cNvCxnSpPr/>
            <p:nvPr/>
          </p:nvCxnSpPr>
          <p:spPr>
            <a:xfrm flipH="1" flipV="1">
              <a:off x="6068071" y="1693192"/>
              <a:ext cx="1428818" cy="45857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7" name="直线连接符 139"/>
            <p:cNvCxnSpPr/>
            <p:nvPr/>
          </p:nvCxnSpPr>
          <p:spPr>
            <a:xfrm flipV="1">
              <a:off x="4180620" y="3311126"/>
              <a:ext cx="1561117" cy="86011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8" name="直线连接符 140"/>
            <p:cNvCxnSpPr/>
            <p:nvPr/>
          </p:nvCxnSpPr>
          <p:spPr>
            <a:xfrm flipH="1" flipV="1">
              <a:off x="5741736" y="3311126"/>
              <a:ext cx="493913" cy="159206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9" name="直线连接符 141"/>
            <p:cNvCxnSpPr/>
            <p:nvPr/>
          </p:nvCxnSpPr>
          <p:spPr>
            <a:xfrm>
              <a:off x="8237761" y="0"/>
              <a:ext cx="906241" cy="158736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0" name="直线连接符 142"/>
            <p:cNvCxnSpPr/>
            <p:nvPr/>
          </p:nvCxnSpPr>
          <p:spPr>
            <a:xfrm>
              <a:off x="7690926" y="1235990"/>
              <a:ext cx="1453074" cy="35137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1" name="直线连接符 143"/>
            <p:cNvCxnSpPr/>
            <p:nvPr/>
          </p:nvCxnSpPr>
          <p:spPr>
            <a:xfrm flipH="1">
              <a:off x="1825713" y="3370113"/>
              <a:ext cx="70560" cy="147134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2" name="直线连接符 144"/>
            <p:cNvCxnSpPr/>
            <p:nvPr/>
          </p:nvCxnSpPr>
          <p:spPr>
            <a:xfrm>
              <a:off x="573294" y="3765580"/>
              <a:ext cx="1252421" cy="107588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3" name="直线连接符 145"/>
            <p:cNvCxnSpPr/>
            <p:nvPr/>
          </p:nvCxnSpPr>
          <p:spPr>
            <a:xfrm flipV="1">
              <a:off x="1825715" y="4171240"/>
              <a:ext cx="1031925" cy="67022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4" name="直线连接符 146"/>
            <p:cNvCxnSpPr/>
            <p:nvPr/>
          </p:nvCxnSpPr>
          <p:spPr>
            <a:xfrm flipH="1">
              <a:off x="2" y="3765582"/>
              <a:ext cx="573291" cy="52912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5" name="直线连接符 147"/>
            <p:cNvCxnSpPr/>
            <p:nvPr/>
          </p:nvCxnSpPr>
          <p:spPr>
            <a:xfrm flipH="1" flipV="1">
              <a:off x="3607330" y="2993392"/>
              <a:ext cx="573290" cy="11778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6" name="直线连接符 193"/>
            <p:cNvCxnSpPr/>
            <p:nvPr/>
          </p:nvCxnSpPr>
          <p:spPr>
            <a:xfrm>
              <a:off x="4180618" y="4171242"/>
              <a:ext cx="2055030" cy="7319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7" name="直线连接符 196"/>
            <p:cNvCxnSpPr/>
            <p:nvPr/>
          </p:nvCxnSpPr>
          <p:spPr>
            <a:xfrm flipH="1">
              <a:off x="5971052" y="4903193"/>
              <a:ext cx="264597"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8" name="直线连接符 197"/>
            <p:cNvCxnSpPr/>
            <p:nvPr/>
          </p:nvCxnSpPr>
          <p:spPr>
            <a:xfrm flipH="1">
              <a:off x="6235650" y="3311126"/>
              <a:ext cx="440992" cy="159206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9" name="直线连接符 198"/>
            <p:cNvCxnSpPr/>
            <p:nvPr/>
          </p:nvCxnSpPr>
          <p:spPr>
            <a:xfrm flipH="1" flipV="1">
              <a:off x="6235651" y="4903193"/>
              <a:ext cx="1528298"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0" name="直线连接符 199"/>
            <p:cNvCxnSpPr/>
            <p:nvPr/>
          </p:nvCxnSpPr>
          <p:spPr>
            <a:xfrm flipH="1">
              <a:off x="7763949" y="3589204"/>
              <a:ext cx="473812" cy="15542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1" name="直线连接符 200"/>
            <p:cNvCxnSpPr/>
            <p:nvPr/>
          </p:nvCxnSpPr>
          <p:spPr>
            <a:xfrm>
              <a:off x="6676641" y="3311124"/>
              <a:ext cx="1087306" cy="183237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2" name="直线连接符 213"/>
            <p:cNvCxnSpPr/>
            <p:nvPr/>
          </p:nvCxnSpPr>
          <p:spPr>
            <a:xfrm flipH="1" flipV="1">
              <a:off x="573293" y="3765583"/>
              <a:ext cx="560196" cy="137791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3" name="直线连接符 214"/>
            <p:cNvCxnSpPr/>
            <p:nvPr/>
          </p:nvCxnSpPr>
          <p:spPr>
            <a:xfrm flipH="1" flipV="1">
              <a:off x="2857639" y="4171243"/>
              <a:ext cx="590930" cy="97225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4" name="直线连接符 215"/>
            <p:cNvCxnSpPr/>
            <p:nvPr/>
          </p:nvCxnSpPr>
          <p:spPr>
            <a:xfrm flipH="1" flipV="1">
              <a:off x="3" y="4294702"/>
              <a:ext cx="1133488" cy="84879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5" name="直线连接符 234"/>
            <p:cNvCxnSpPr/>
            <p:nvPr/>
          </p:nvCxnSpPr>
          <p:spPr>
            <a:xfrm flipV="1">
              <a:off x="3448571" y="4171243"/>
              <a:ext cx="732049" cy="97226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6" name="直线连接符 235"/>
            <p:cNvCxnSpPr/>
            <p:nvPr/>
          </p:nvCxnSpPr>
          <p:spPr>
            <a:xfrm>
              <a:off x="1825713" y="4841460"/>
              <a:ext cx="1622856" cy="3020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7" name="直线连接符 236"/>
            <p:cNvCxnSpPr/>
            <p:nvPr/>
          </p:nvCxnSpPr>
          <p:spPr>
            <a:xfrm flipH="1">
              <a:off x="1133491" y="4841462"/>
              <a:ext cx="692222" cy="30204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8" name="直线连接符 246"/>
            <p:cNvCxnSpPr/>
            <p:nvPr/>
          </p:nvCxnSpPr>
          <p:spPr>
            <a:xfrm>
              <a:off x="4544450" y="4903193"/>
              <a:ext cx="1426602"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9" name="直线连接符 247"/>
            <p:cNvCxnSpPr/>
            <p:nvPr/>
          </p:nvCxnSpPr>
          <p:spPr>
            <a:xfrm flipV="1">
              <a:off x="3448571" y="4903192"/>
              <a:ext cx="1095881" cy="24030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0" name="直线连接符 248"/>
            <p:cNvCxnSpPr/>
            <p:nvPr/>
          </p:nvCxnSpPr>
          <p:spPr>
            <a:xfrm flipH="1" flipV="1">
              <a:off x="4180619" y="4171242"/>
              <a:ext cx="363831" cy="7319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1" name="直线连接符 259"/>
            <p:cNvCxnSpPr/>
            <p:nvPr/>
          </p:nvCxnSpPr>
          <p:spPr>
            <a:xfrm flipV="1">
              <a:off x="4355535" y="3"/>
              <a:ext cx="1280362" cy="326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2" name="直线连接符 270"/>
            <p:cNvCxnSpPr/>
            <p:nvPr/>
          </p:nvCxnSpPr>
          <p:spPr>
            <a:xfrm flipH="1" flipV="1">
              <a:off x="2601866" y="4"/>
              <a:ext cx="1753671" cy="3262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3" name="直线连接符 282"/>
            <p:cNvCxnSpPr/>
            <p:nvPr/>
          </p:nvCxnSpPr>
          <p:spPr>
            <a:xfrm flipV="1">
              <a:off x="4544450" y="4903193"/>
              <a:ext cx="1691198"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4" name="直线连接符 285"/>
            <p:cNvCxnSpPr/>
            <p:nvPr/>
          </p:nvCxnSpPr>
          <p:spPr>
            <a:xfrm flipH="1" flipV="1">
              <a:off x="1825714" y="4841460"/>
              <a:ext cx="294330" cy="3020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grpSp>
      <p:grpSp>
        <p:nvGrpSpPr>
          <p:cNvPr id="3" name="组合 125"/>
          <p:cNvGrpSpPr/>
          <p:nvPr/>
        </p:nvGrpSpPr>
        <p:grpSpPr>
          <a:xfrm>
            <a:off x="2214291" y="214041"/>
            <a:ext cx="4715419" cy="4715419"/>
            <a:chOff x="2214291" y="214041"/>
            <a:chExt cx="4715419" cy="4715419"/>
          </a:xfrm>
        </p:grpSpPr>
        <p:sp>
          <p:nvSpPr>
            <p:cNvPr id="125" name="椭圆 124"/>
            <p:cNvSpPr/>
            <p:nvPr/>
          </p:nvSpPr>
          <p:spPr>
            <a:xfrm>
              <a:off x="2214291" y="214041"/>
              <a:ext cx="4715419" cy="4715419"/>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sp>
          <p:nvSpPr>
            <p:cNvPr id="27" name="椭圆 26"/>
            <p:cNvSpPr/>
            <p:nvPr/>
          </p:nvSpPr>
          <p:spPr>
            <a:xfrm>
              <a:off x="2412000" y="411750"/>
              <a:ext cx="4320000" cy="43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grpSp>
      <p:sp>
        <p:nvSpPr>
          <p:cNvPr id="4" name="文本框 6"/>
          <p:cNvSpPr txBox="1"/>
          <p:nvPr/>
        </p:nvSpPr>
        <p:spPr>
          <a:xfrm>
            <a:off x="2398710" y="1787842"/>
            <a:ext cx="4299786" cy="1730375"/>
          </a:xfrm>
          <a:prstGeom prst="rect">
            <a:avLst/>
          </a:prstGeom>
          <a:noFill/>
        </p:spPr>
        <p:txBody>
          <a:bodyPr wrap="square" lIns="68580" tIns="34290" rIns="68580" bIns="34290" rtlCol="0">
            <a:spAutoFit/>
          </a:bodyPr>
          <a:lstStyle/>
          <a:p>
            <a:pPr algn="ctr">
              <a:lnSpc>
                <a:spcPct val="150000"/>
              </a:lnSpc>
            </a:pPr>
            <a:r>
              <a:rPr lang="zh-CN" altLang="en-US" sz="3600" b="1">
                <a:solidFill>
                  <a:schemeClr val="tx1">
                    <a:lumMod val="85000"/>
                    <a:lumOff val="15000"/>
                  </a:schemeClr>
                </a:solidFill>
                <a:latin typeface="微软雅黑" panose="020B0503020204020204" pitchFamily="34" charset="-122"/>
                <a:ea typeface="微软雅黑" panose="020B0503020204020204" pitchFamily="34" charset="-122"/>
              </a:rPr>
              <a:t>机器学习技术与应用</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600" b="1">
                <a:solidFill>
                  <a:schemeClr val="tx1">
                    <a:lumMod val="85000"/>
                    <a:lumOff val="15000"/>
                  </a:schemeClr>
                </a:solidFill>
                <a:latin typeface="微软雅黑" panose="020B0503020204020204" pitchFamily="34" charset="-122"/>
                <a:ea typeface="微软雅黑" panose="020B0503020204020204" pitchFamily="34" charset="-122"/>
              </a:rPr>
              <a:t>第三章</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3516195" y="3546430"/>
            <a:ext cx="2316480" cy="829945"/>
          </a:xfrm>
          <a:prstGeom prst="rect">
            <a:avLst/>
          </a:prstGeom>
        </p:spPr>
        <p:txBody>
          <a:bodyPr wrap="none">
            <a:spAutoFit/>
          </a:bodyPr>
          <a:lstStyle/>
          <a:p>
            <a:pPr algn="ctr"/>
            <a:r>
              <a:rPr sz="2400">
                <a:solidFill>
                  <a:schemeClr val="tx1">
                    <a:lumMod val="85000"/>
                    <a:lumOff val="15000"/>
                  </a:schemeClr>
                </a:solidFill>
                <a:latin typeface="微软雅黑" panose="020B0503020204020204" pitchFamily="34" charset="-122"/>
                <a:ea typeface="微软雅黑" panose="020B0503020204020204" pitchFamily="34" charset="-122"/>
              </a:rPr>
              <a:t>线性回归预测</a:t>
            </a:r>
            <a:endParaRPr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sz="2400">
                <a:solidFill>
                  <a:schemeClr val="tx1">
                    <a:lumMod val="85000"/>
                    <a:lumOff val="15000"/>
                  </a:schemeClr>
                </a:solidFill>
                <a:latin typeface="微软雅黑" panose="020B0503020204020204" pitchFamily="34" charset="-122"/>
                <a:ea typeface="微软雅黑" panose="020B0503020204020204" pitchFamily="34" charset="-122"/>
              </a:rPr>
              <a:t>与逻辑回归分类</a:t>
            </a:r>
            <a:endParaRPr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1332000" y="-668250"/>
            <a:ext cx="6480000" cy="64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sp>
        <p:nvSpPr>
          <p:cNvPr id="33" name="椭圆 32"/>
          <p:cNvSpPr/>
          <p:nvPr/>
        </p:nvSpPr>
        <p:spPr>
          <a:xfrm>
            <a:off x="1643042" y="785800"/>
            <a:ext cx="255704" cy="2557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椭圆 33"/>
          <p:cNvSpPr/>
          <p:nvPr/>
        </p:nvSpPr>
        <p:spPr>
          <a:xfrm>
            <a:off x="7143768" y="4286262"/>
            <a:ext cx="255704" cy="2557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自由: 形状 34"/>
          <p:cNvSpPr/>
          <p:nvPr/>
        </p:nvSpPr>
        <p:spPr>
          <a:xfrm rot="2700000">
            <a:off x="4519388" y="4407710"/>
            <a:ext cx="105225" cy="105225"/>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grpSp>
        <p:nvGrpSpPr>
          <p:cNvPr id="5" name="组合 135"/>
          <p:cNvGrpSpPr/>
          <p:nvPr/>
        </p:nvGrpSpPr>
        <p:grpSpPr>
          <a:xfrm>
            <a:off x="-642974" y="71420"/>
            <a:ext cx="500098" cy="1857370"/>
            <a:chOff x="-500098" y="0"/>
            <a:chExt cx="500098" cy="1857370"/>
          </a:xfrm>
        </p:grpSpPr>
        <p:sp>
          <p:nvSpPr>
            <p:cNvPr id="135" name="矩形 134"/>
            <p:cNvSpPr/>
            <p:nvPr/>
          </p:nvSpPr>
          <p:spPr>
            <a:xfrm>
              <a:off x="-500098" y="0"/>
              <a:ext cx="500098" cy="1857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428660" y="142858"/>
              <a:ext cx="357190" cy="214314"/>
            </a:xfrm>
            <a:prstGeom prst="rect">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428660" y="414322"/>
              <a:ext cx="357190" cy="214314"/>
            </a:xfrm>
            <a:prstGeom prst="rect">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428660" y="685786"/>
              <a:ext cx="357190" cy="214314"/>
            </a:xfrm>
            <a:prstGeom prst="rect">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428660" y="957250"/>
              <a:ext cx="357190" cy="214314"/>
            </a:xfrm>
            <a:prstGeom prst="rect">
              <a:avLst/>
            </a:prstGeom>
            <a:solidFill>
              <a:srgbClr val="02A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428660" y="1228714"/>
              <a:ext cx="357190" cy="214314"/>
            </a:xfrm>
            <a:prstGeom prst="rect">
              <a:avLst/>
            </a:prstGeom>
            <a:solidFill>
              <a:srgbClr val="7AC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428660" y="1500180"/>
              <a:ext cx="357190" cy="2143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136"/>
          <p:cNvGrpSpPr/>
          <p:nvPr/>
        </p:nvGrpSpPr>
        <p:grpSpPr>
          <a:xfrm>
            <a:off x="3275364" y="1214428"/>
            <a:ext cx="2593273" cy="528216"/>
            <a:chOff x="7230601" y="125831"/>
            <a:chExt cx="1770555" cy="360639"/>
          </a:xfrm>
        </p:grpSpPr>
        <p:pic>
          <p:nvPicPr>
            <p:cNvPr id="138" name="图片 137" descr="瑞翼教育（红灰版）"/>
            <p:cNvPicPr>
              <a:picLocks noChangeAspect="1"/>
            </p:cNvPicPr>
            <p:nvPr/>
          </p:nvPicPr>
          <p:blipFill>
            <a:blip r:embed="rId1" cstate="print"/>
            <a:stretch>
              <a:fillRect/>
            </a:stretch>
          </p:blipFill>
          <p:spPr>
            <a:xfrm>
              <a:off x="8165600" y="211909"/>
              <a:ext cx="835556" cy="188482"/>
            </a:xfrm>
            <a:prstGeom prst="rect">
              <a:avLst/>
            </a:prstGeom>
          </p:spPr>
        </p:pic>
        <p:pic>
          <p:nvPicPr>
            <p:cNvPr id="139" name="图片 138" descr="红色SUGON"/>
            <p:cNvPicPr>
              <a:picLocks noChangeAspect="1"/>
            </p:cNvPicPr>
            <p:nvPr/>
          </p:nvPicPr>
          <p:blipFill>
            <a:blip r:embed="rId2" cstate="print"/>
            <a:stretch>
              <a:fillRect/>
            </a:stretch>
          </p:blipFill>
          <p:spPr>
            <a:xfrm>
              <a:off x="7230601" y="125831"/>
              <a:ext cx="821606" cy="360639"/>
            </a:xfrm>
            <a:prstGeom prst="rect">
              <a:avLst/>
            </a:prstGeom>
          </p:spPr>
        </p:pic>
        <p:cxnSp>
          <p:nvCxnSpPr>
            <p:cNvPr id="140" name="直接连接符 139"/>
            <p:cNvCxnSpPr/>
            <p:nvPr/>
          </p:nvCxnSpPr>
          <p:spPr>
            <a:xfrm rot="5400000">
              <a:off x="7966099" y="305356"/>
              <a:ext cx="214314" cy="1588"/>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heckerboard(across)">
                                      <p:cBhvr>
                                        <p:cTn id="12" dur="500"/>
                                        <p:tgtEl>
                                          <p:spTgt spid="3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Bottom)">
                                      <p:cBhvr>
                                        <p:cTn id="28" dur="500"/>
                                        <p:tgtEl>
                                          <p:spTgt spid="4"/>
                                        </p:tgtEl>
                                      </p:cBhvr>
                                    </p:animEffect>
                                  </p:childTnLst>
                                </p:cTn>
                              </p:par>
                            </p:childTnLst>
                          </p:cTn>
                        </p:par>
                        <p:par>
                          <p:cTn id="29" fill="hold">
                            <p:stCondLst>
                              <p:cond delay="3000"/>
                            </p:stCondLst>
                            <p:childTnLst>
                              <p:par>
                                <p:cTn id="30" presetID="1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Bottom)">
                                      <p:cBhvr>
                                        <p:cTn id="32" dur="500"/>
                                        <p:tgtEl>
                                          <p:spTgt spid="13"/>
                                        </p:tgtEl>
                                      </p:cBhvr>
                                    </p:animEffect>
                                  </p:childTnLst>
                                </p:cTn>
                              </p:par>
                            </p:childTnLst>
                          </p:cTn>
                        </p:par>
                        <p:par>
                          <p:cTn id="33" fill="hold">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lide(fromBottom)">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31" grpId="0" animBg="1"/>
      <p:bldP spid="33" grpId="0" animBg="1"/>
      <p:bldP spid="34" grpId="0" animBg="1"/>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941070"/>
            <a:ext cx="7728585" cy="1234440"/>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多项式回归介绍</a:t>
            </a:r>
            <a:endParaRPr lang="zh-CN" altLang="en-US" sz="1200" b="1" dirty="0">
              <a:latin typeface="微软雅黑" panose="020B0503020204020204" pitchFamily="34" charset="-122"/>
              <a:ea typeface="微软雅黑" panose="020B0503020204020204" pitchFamily="34" charset="-122"/>
              <a:sym typeface="+mn-ea"/>
            </a:endParaRPr>
          </a:p>
          <a:p>
            <a:pPr>
              <a:lnSpc>
                <a:spcPct val="80000"/>
              </a:lnSpc>
            </a:pPr>
            <a:endParaRPr lang="en-US" sz="1200" dirty="0" smtClean="0">
              <a:sym typeface="+mn-ea"/>
            </a:endParaRPr>
          </a:p>
          <a:p>
            <a:pPr>
              <a:lnSpc>
                <a:spcPct val="80000"/>
              </a:lnSpc>
            </a:pPr>
            <a:r>
              <a:rPr lang="zh-CN" altLang="en-US" sz="1200" dirty="0"/>
              <a:t>假设现在有九个</a:t>
            </a:r>
            <a:r>
              <a:rPr lang="zh-CN" altLang="en-US" sz="1200" dirty="0" smtClean="0"/>
              <a:t>点</a:t>
            </a:r>
            <a:r>
              <a:rPr lang="en-US" altLang="zh-CN" sz="1200" dirty="0" smtClean="0"/>
              <a:t>,</a:t>
            </a:r>
            <a:endParaRPr lang="en-US" sz="1200" dirty="0" smtClean="0">
              <a:sym typeface="+mn-ea"/>
            </a:endParaRPr>
          </a:p>
          <a:p>
            <a:pPr>
              <a:lnSpc>
                <a:spcPct val="80000"/>
              </a:lnSpc>
            </a:pPr>
            <a:endParaRPr lang="en-US" altLang="zh-CN" sz="1200" dirty="0" smtClean="0"/>
          </a:p>
          <a:p>
            <a:pPr>
              <a:lnSpc>
                <a:spcPct val="80000"/>
              </a:lnSpc>
            </a:pPr>
            <a:r>
              <a:rPr lang="zh-CN" altLang="en-US" sz="1200" dirty="0" smtClean="0"/>
              <a:t>，</a:t>
            </a:r>
            <a:r>
              <a:rPr lang="zh-CN" altLang="en-US" sz="1200" dirty="0"/>
              <a:t>那么我们就一定可以用一个最高次不超过</a:t>
            </a:r>
            <a:r>
              <a:rPr lang="en-US" altLang="zh-CN" sz="1200" dirty="0"/>
              <a:t>8</a:t>
            </a:r>
            <a:r>
              <a:rPr lang="zh-CN" altLang="en-US" sz="1200" dirty="0"/>
              <a:t>次的表达式去拟合它</a:t>
            </a:r>
            <a:r>
              <a:rPr lang="zh-CN" altLang="en-US" sz="1200" dirty="0" smtClean="0"/>
              <a:t>。</a:t>
            </a:r>
            <a:r>
              <a:rPr lang="en-US" altLang="zh-CN" sz="1200" dirty="0" smtClean="0"/>
              <a:t>8</a:t>
            </a:r>
            <a:r>
              <a:rPr lang="zh-CN" altLang="en-US" sz="1200" dirty="0" smtClean="0"/>
              <a:t>次不能再多了！再多，参数比数</a:t>
            </a:r>
            <a:endParaRPr lang="en-US" altLang="zh-CN" sz="1200" dirty="0" smtClean="0"/>
          </a:p>
          <a:p>
            <a:pPr>
              <a:lnSpc>
                <a:spcPct val="80000"/>
              </a:lnSpc>
            </a:pPr>
            <a:r>
              <a:rPr lang="zh-CN" altLang="en-US" sz="1200" dirty="0" smtClean="0"/>
              <a:t>据多，会严重过拟合。</a:t>
            </a:r>
            <a:endParaRPr lang="en-US" altLang="zh-CN" sz="1200" dirty="0" smtClean="0"/>
          </a:p>
          <a:p>
            <a:pPr>
              <a:lnSpc>
                <a:spcPct val="80000"/>
              </a:lnSpc>
            </a:pPr>
            <a:r>
              <a:rPr lang="zh-CN" altLang="en-US" sz="1200" dirty="0"/>
              <a:t>随机产生九个点，然后进行实验，得到了如下结果：</a:t>
            </a:r>
            <a:endParaRPr sz="1200" dirty="0">
              <a:sym typeface="+mn-ea"/>
            </a:endParaRPr>
          </a:p>
        </p:txBody>
      </p:sp>
      <p:pic>
        <p:nvPicPr>
          <p:cNvPr id="3" name="图片 2"/>
          <p:cNvPicPr>
            <a:picLocks noChangeAspect="1"/>
          </p:cNvPicPr>
          <p:nvPr/>
        </p:nvPicPr>
        <p:blipFill>
          <a:blip r:embed="rId1"/>
          <a:stretch>
            <a:fillRect/>
          </a:stretch>
        </p:blipFill>
        <p:spPr>
          <a:xfrm>
            <a:off x="2509580" y="1304049"/>
            <a:ext cx="2800000" cy="278572"/>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8885" y="2266315"/>
            <a:ext cx="3830320" cy="25260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791845"/>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a:t>
            </a: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介绍</a:t>
            </a:r>
            <a:endParaRPr lang="en-US" altLang="zh-CN"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80000"/>
              </a:lnSpc>
            </a:pPr>
            <a:endParaRPr lang="zh-CN" altLang="en-US" sz="1200" b="1" dirty="0">
              <a:latin typeface="微软雅黑" panose="020B0503020204020204" pitchFamily="34" charset="-122"/>
              <a:ea typeface="微软雅黑" panose="020B0503020204020204" pitchFamily="34" charset="-122"/>
              <a:sym typeface="+mn-ea"/>
            </a:endParaRPr>
          </a:p>
          <a:p>
            <a:pPr>
              <a:lnSpc>
                <a:spcPct val="80000"/>
              </a:lnSpc>
            </a:pPr>
            <a:r>
              <a:rPr lang="zh-CN" altLang="en-US" sz="1200" dirty="0"/>
              <a:t>系数如下：</a:t>
            </a:r>
            <a:endParaRPr lang="en-US" sz="1200" dirty="0">
              <a:sym typeface="+mn-ea"/>
            </a:endParaRPr>
          </a:p>
          <a:p>
            <a:pPr>
              <a:lnSpc>
                <a:spcPct val="80000"/>
              </a:lnSpc>
            </a:pPr>
            <a:endParaRPr sz="1200" dirty="0">
              <a:sym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9520" y="2143037"/>
            <a:ext cx="8642639" cy="1012342"/>
          </a:xfrm>
          <a:prstGeom prst="rect">
            <a:avLst/>
          </a:prstGeom>
        </p:spPr>
      </p:pic>
      <p:sp>
        <p:nvSpPr>
          <p:cNvPr id="4" name="矩形 3"/>
          <p:cNvSpPr/>
          <p:nvPr/>
        </p:nvSpPr>
        <p:spPr>
          <a:xfrm>
            <a:off x="467158" y="3760097"/>
            <a:ext cx="8311601" cy="953135"/>
          </a:xfrm>
          <a:prstGeom prst="rect">
            <a:avLst/>
          </a:prstGeom>
        </p:spPr>
        <p:txBody>
          <a:bodyPr wrap="square">
            <a:spAutoFit/>
          </a:bodyPr>
          <a:lstStyle/>
          <a:p>
            <a:r>
              <a:rPr lang="zh-CN" altLang="en-US" sz="1400" dirty="0"/>
              <a:t>虽然</a:t>
            </a:r>
            <a:r>
              <a:rPr lang="en-US" altLang="zh-CN" sz="1400" dirty="0"/>
              <a:t>8</a:t>
            </a:r>
            <a:r>
              <a:rPr lang="zh-CN" altLang="en-US" sz="1400" dirty="0"/>
              <a:t>阶的曲线可以完美地通过所有的点，但是</a:t>
            </a:r>
            <a:r>
              <a:rPr lang="en-US" altLang="zh-CN" sz="1400" dirty="0"/>
              <a:t>8</a:t>
            </a:r>
            <a:r>
              <a:rPr lang="zh-CN" altLang="en-US" sz="1400" dirty="0"/>
              <a:t>的曲线的参数值都很大，也就很不稳定。而且从曲线图中很容易就可以看出，</a:t>
            </a:r>
            <a:r>
              <a:rPr lang="en-US" altLang="zh-CN" sz="1400" dirty="0"/>
              <a:t>8</a:t>
            </a:r>
            <a:r>
              <a:rPr lang="zh-CN" altLang="en-US" sz="1400" dirty="0"/>
              <a:t>阶的曲线虽然完美的通过了所有的点，但是并不能很好地反映九个点的分布。这里就存在过拟合。为了放着这种现象的发生，一种通常的做法是，在式子中加入一个惩罚因子，来限制参数</a:t>
            </a:r>
            <a:r>
              <a:rPr lang="zh-CN" altLang="en-US" sz="1400" dirty="0" smtClean="0"/>
              <a:t>大小</a:t>
            </a: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2773045"/>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线性回归问题</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rPr>
              <a:t>过拟合：过拟合指的是在训练集上模型表现很好，但是在测试集上效果很差，即模型的泛化能力不行。过拟合是模型训练过程中参数拟合的问题，由于训练数据本身有采样误差，拟合模型参数时这些采样误差都拟合进去带来的问题</a:t>
            </a:r>
            <a:endParaRPr lang="en-US" altLang="zh-CN" sz="2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endParaRPr lang="en-US" altLang="zh-CN" sz="2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070152" y="4204153"/>
            <a:ext cx="5783580" cy="414020"/>
          </a:xfrm>
          <a:prstGeom prst="rect">
            <a:avLst/>
          </a:prstGeom>
          <a:noFill/>
        </p:spPr>
        <p:txBody>
          <a:bodyPr wrap="none" rtlCol="0">
            <a:spAutoFit/>
          </a:bodyPr>
          <a:lstStyle/>
          <a:p>
            <a:r>
              <a:rPr lang="zh-CN" altLang="en-US" sz="2100" i="1" dirty="0" smtClean="0"/>
              <a:t>通俗的讲就是有的人学的很好，但是爱钻牛角尖</a:t>
            </a:r>
            <a:endParaRPr lang="zh-CN" altLang="en-US" sz="21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7" name="文本框 6"/>
          <p:cNvSpPr txBox="1"/>
          <p:nvPr/>
        </p:nvSpPr>
        <p:spPr>
          <a:xfrm>
            <a:off x="421568" y="699542"/>
            <a:ext cx="8136674" cy="234628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过拟合是指过于依赖训练数据集的特征，将数据的规律精细化、复杂化，模型的复杂度不断上升，以至于模型对训练集的拟合表现很好，但是无法泛化到测试数据集上</a:t>
            </a:r>
            <a:r>
              <a:rPr lang="zh-CN" altLang="en-US" sz="2000" ker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欠拟合是指对训练数据集的特征规律未能有效地捕抓到，以至于模型对训练集的拟合效果欠缺，因此也无法泛化到测试数据集上。</a:t>
            </a:r>
            <a:endParaRPr lang="zh-CN" altLang="zh-CN" sz="2000" ker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1907779" y="4803859"/>
            <a:ext cx="4824536"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1">
              <a:spcAft>
                <a:spcPts val="1000"/>
              </a:spcAft>
            </a:pPr>
            <a:r>
              <a:rPr lang="zh-CN" altLang="zh-CN" sz="16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模型复杂度与拟合误差的关系</a:t>
            </a:r>
            <a:endParaRPr lang="zh-CN" altLang="zh-CN" sz="16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9415" y="552450"/>
            <a:ext cx="5680075" cy="41351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58666" y="1177766"/>
                <a:ext cx="7728585" cy="3111500"/>
              </a:xfrm>
              <a:prstGeom prst="rect">
                <a:avLst/>
              </a:prstGeom>
              <a:noFill/>
            </p:spPr>
            <p:txBody>
              <a:bodyPr wrap="square" rtlCol="0">
                <a:spAutoFit/>
              </a:bodyPr>
              <a:lstStyle/>
              <a:p>
                <a:pPr>
                  <a:lnSpc>
                    <a:spcPct val="80000"/>
                  </a:lnSpc>
                </a:pP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Ridge</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回归和</a:t>
                </a: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Lasso</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en-US" altLang="zh-CN" sz="2100" dirty="0">
                    <a:latin typeface="微软雅黑" panose="020B0503020204020204" pitchFamily="34" charset="-122"/>
                    <a:ea typeface="微软雅黑" panose="020B0503020204020204" pitchFamily="34" charset="-122"/>
                  </a:rPr>
                  <a:t>Ridge</a:t>
                </a:r>
                <a:r>
                  <a:rPr lang="zh-CN" altLang="en-US" sz="2100" dirty="0">
                    <a:latin typeface="微软雅黑" panose="020B0503020204020204" pitchFamily="34" charset="-122"/>
                    <a:ea typeface="微软雅黑" panose="020B0503020204020204" pitchFamily="34" charset="-122"/>
                  </a:rPr>
                  <a:t>回归与</a:t>
                </a:r>
                <a:r>
                  <a:rPr lang="en-US" altLang="zh-CN" sz="2100" dirty="0">
                    <a:latin typeface="微软雅黑" panose="020B0503020204020204" pitchFamily="34" charset="-122"/>
                    <a:ea typeface="微软雅黑" panose="020B0503020204020204" pitchFamily="34" charset="-122"/>
                  </a:rPr>
                  <a:t>Lasso</a:t>
                </a:r>
                <a:r>
                  <a:rPr lang="zh-CN" altLang="en-US" sz="2100" dirty="0">
                    <a:latin typeface="微软雅黑" panose="020B0503020204020204" pitchFamily="34" charset="-122"/>
                    <a:ea typeface="微软雅黑" panose="020B0503020204020204" pitchFamily="34" charset="-122"/>
                  </a:rPr>
                  <a:t>回归的出现是为了解决线性回归出现的过拟合</a:t>
                </a:r>
                <a:endParaRPr lang="en-US" altLang="zh-CN" sz="2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sym typeface="+mn-ea"/>
                  </a:rPr>
                  <a:t>线性回归的损失函数：</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ea typeface="微软雅黑" panose="020B0503020204020204" pitchFamily="34" charset="-122"/>
                          <a:sym typeface="+mn-ea"/>
                        </a:rPr>
                        <m:t>𝑀𝑆𝐸</m:t>
                      </m:r>
                      <m:r>
                        <a:rPr lang="en-US" altLang="zh-CN" sz="2100" b="0" i="1" smtClean="0">
                          <a:latin typeface="Cambria Math" panose="02040503050406030204" pitchFamily="18" charset="0"/>
                          <a:ea typeface="微软雅黑" panose="020B0503020204020204" pitchFamily="34" charset="-122"/>
                          <a:sym typeface="+mn-ea"/>
                        </a:rPr>
                        <m:t>=</m:t>
                      </m:r>
                      <m:r>
                        <a:rPr lang="zh-CN" altLang="en-US" sz="2100" i="1">
                          <a:latin typeface="Cambria Math" panose="02040503050406030204" pitchFamily="18" charset="0"/>
                          <a:ea typeface="微软雅黑" panose="020B0503020204020204" pitchFamily="34" charset="-122"/>
                          <a:sym typeface="+mn-ea"/>
                        </a:rPr>
                        <m:t>𝑚</m:t>
                      </m:r>
                      <m:r>
                        <a:rPr lang="en-US" altLang="zh-CN" sz="2100" i="1">
                          <a:latin typeface="Cambria Math" panose="02040503050406030204" pitchFamily="18" charset="0"/>
                          <a:ea typeface="微软雅黑" panose="020B0503020204020204" pitchFamily="34" charset="-122"/>
                          <a:sym typeface="+mn-ea"/>
                        </a:rPr>
                        <m:t>𝑖𝑛</m:t>
                      </m:r>
                      <m:nary>
                        <m:naryPr>
                          <m:chr m:val="∑"/>
                          <m:subHide m:val="on"/>
                          <m:supHide m:val="on"/>
                          <m:ctrlPr>
                            <a:rPr lang="en-US" altLang="zh-CN" sz="2100" i="1">
                              <a:latin typeface="Cambria Math" panose="02040503050406030204" pitchFamily="18" charset="0"/>
                              <a:ea typeface="微软雅黑" panose="020B0503020204020204" pitchFamily="34" charset="-122"/>
                              <a:sym typeface="+mn-ea"/>
                            </a:rPr>
                          </m:ctrlPr>
                        </m:naryPr>
                        <m:sub/>
                        <m:sup/>
                        <m:e>
                          <m:sSup>
                            <m:sSupPr>
                              <m:ctrlPr>
                                <a:rPr lang="en-US" altLang="zh-CN" sz="2100" i="1">
                                  <a:latin typeface="Cambria Math" panose="02040503050406030204" pitchFamily="18" charset="0"/>
                                  <a:ea typeface="微软雅黑" panose="020B0503020204020204" pitchFamily="34" charset="-122"/>
                                  <a:sym typeface="+mn-ea"/>
                                </a:rPr>
                              </m:ctrlPr>
                            </m:sSupPr>
                            <m:e>
                              <m:d>
                                <m:dPr>
                                  <m:ctrlPr>
                                    <a:rPr lang="en-US" altLang="zh-CN" sz="2100" i="1">
                                      <a:latin typeface="Cambria Math" panose="02040503050406030204" pitchFamily="18" charset="0"/>
                                      <a:ea typeface="微软雅黑" panose="020B0503020204020204" pitchFamily="34" charset="-122"/>
                                      <a:sym typeface="+mn-ea"/>
                                    </a:rPr>
                                  </m:ctrlPr>
                                </m:dPr>
                                <m:e>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𝑦</m:t>
                                      </m:r>
                                    </m:e>
                                    <m:sub>
                                      <m:r>
                                        <a:rPr lang="en-US" altLang="zh-CN" sz="2100" i="1">
                                          <a:latin typeface="Cambria Math" panose="02040503050406030204" pitchFamily="18" charset="0"/>
                                          <a:ea typeface="微软雅黑" panose="020B0503020204020204" pitchFamily="34" charset="-122"/>
                                          <a:sym typeface="+mn-ea"/>
                                        </a:rPr>
                                        <m:t>𝑖</m:t>
                                      </m:r>
                                    </m:sub>
                                  </m:sSub>
                                  <m:r>
                                    <a:rPr lang="en-US" altLang="zh-CN" sz="2100" i="1">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𝑓</m:t>
                                  </m:r>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𝑖</m:t>
                                      </m:r>
                                    </m:sub>
                                  </m:sSub>
                                  <m:r>
                                    <a:rPr lang="en-US" altLang="zh-CN" sz="2100" b="0" i="1" smtClean="0">
                                      <a:latin typeface="Cambria Math" panose="02040503050406030204" pitchFamily="18" charset="0"/>
                                      <a:ea typeface="微软雅黑" panose="020B0503020204020204" pitchFamily="34" charset="-122"/>
                                      <a:sym typeface="+mn-ea"/>
                                    </a:rPr>
                                    <m:t>)</m:t>
                                  </m:r>
                                </m:e>
                              </m:d>
                            </m:e>
                            <m:sup>
                              <m:r>
                                <a:rPr lang="en-US" altLang="zh-CN" sz="2100" i="1">
                                  <a:latin typeface="Cambria Math" panose="02040503050406030204" pitchFamily="18" charset="0"/>
                                  <a:ea typeface="微软雅黑" panose="020B0503020204020204" pitchFamily="34" charset="-122"/>
                                  <a:sym typeface="+mn-ea"/>
                                </a:rPr>
                                <m:t>2</m:t>
                              </m:r>
                            </m:sup>
                          </m:sSup>
                        </m:e>
                      </m:nary>
                    </m:oMath>
                  </m:oMathPara>
                </a14:m>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endParaRPr lang="en-US" altLang="zh-CN" sz="21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58666" y="1177766"/>
                <a:ext cx="7728585" cy="3111500"/>
              </a:xfrm>
              <a:prstGeom prst="rect">
                <a:avLst/>
              </a:prstGeom>
              <a:blipFill rotWithShape="1">
                <a:blip r:embed="rId1"/>
                <a:stretch>
                  <a:fillRect l="-6" t="-954" r="6"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11994" y="1177766"/>
                <a:ext cx="7728585" cy="4050665"/>
              </a:xfrm>
              <a:prstGeom prst="rect">
                <a:avLst/>
              </a:prstGeom>
              <a:noFill/>
            </p:spPr>
            <p:txBody>
              <a:bodyPr wrap="square" rtlCol="0">
                <a:spAutoFit/>
              </a:bodyPr>
              <a:lstStyle/>
              <a:p>
                <a:pPr>
                  <a:lnSpc>
                    <a:spcPct val="80000"/>
                  </a:lnSpc>
                </a:pP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Ridge</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回归和</a:t>
                </a: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Lasso</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en-US" altLang="zh-CN" sz="2100" dirty="0">
                    <a:latin typeface="微软雅黑" panose="020B0503020204020204" pitchFamily="34" charset="-122"/>
                    <a:ea typeface="微软雅黑" panose="020B0503020204020204" pitchFamily="34" charset="-122"/>
                    <a:sym typeface="+mn-ea"/>
                  </a:rPr>
                  <a:t>Ridge</a:t>
                </a:r>
                <a:r>
                  <a:rPr lang="zh-CN" altLang="en-US" sz="2100" dirty="0">
                    <a:latin typeface="微软雅黑" panose="020B0503020204020204" pitchFamily="34" charset="-122"/>
                    <a:ea typeface="微软雅黑" panose="020B0503020204020204" pitchFamily="34" charset="-122"/>
                    <a:sym typeface="+mn-ea"/>
                  </a:rPr>
                  <a:t>回归的损失函数</a:t>
                </a:r>
                <a:r>
                  <a:rPr lang="en-US" altLang="zh-CN" sz="2100" dirty="0">
                    <a:latin typeface="微软雅黑" panose="020B0503020204020204" pitchFamily="34" charset="-122"/>
                    <a:ea typeface="微软雅黑" panose="020B0503020204020204" pitchFamily="34" charset="-122"/>
                    <a:sym typeface="+mn-ea"/>
                  </a:rPr>
                  <a:t>(L2</a:t>
                </a:r>
                <a:r>
                  <a:rPr lang="zh-CN" altLang="en-US" sz="2100" dirty="0">
                    <a:latin typeface="微软雅黑" panose="020B0503020204020204" pitchFamily="34" charset="-122"/>
                    <a:ea typeface="微软雅黑" panose="020B0503020204020204" pitchFamily="34" charset="-122"/>
                    <a:sym typeface="+mn-ea"/>
                  </a:rPr>
                  <a:t>范数惩罚项</a:t>
                </a:r>
                <a:r>
                  <a:rPr lang="en-US" altLang="zh-CN" sz="2100" dirty="0">
                    <a:latin typeface="微软雅黑" panose="020B0503020204020204" pitchFamily="34" charset="-122"/>
                    <a:ea typeface="微软雅黑" panose="020B0503020204020204" pitchFamily="34" charset="-122"/>
                    <a:sym typeface="+mn-ea"/>
                  </a:rPr>
                  <a:t>)</a:t>
                </a:r>
                <a:r>
                  <a:rPr lang="zh-CN" altLang="en-US" sz="2100" dirty="0">
                    <a:latin typeface="微软雅黑" panose="020B0503020204020204" pitchFamily="34" charset="-122"/>
                    <a:ea typeface="微软雅黑" panose="020B0503020204020204" pitchFamily="34" charset="-122"/>
                    <a:sym typeface="+mn-ea"/>
                  </a:rPr>
                  <a:t>：</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ea typeface="微软雅黑" panose="020B0503020204020204" pitchFamily="34" charset="-122"/>
                          <a:sym typeface="+mn-ea"/>
                        </a:rPr>
                        <m:t>𝑀𝑆𝐸</m:t>
                      </m:r>
                      <m:r>
                        <a:rPr lang="en-US" altLang="zh-CN" sz="2100" b="0" i="1" smtClean="0">
                          <a:latin typeface="Cambria Math" panose="02040503050406030204" pitchFamily="18" charset="0"/>
                          <a:ea typeface="微软雅黑" panose="020B0503020204020204" pitchFamily="34" charset="-122"/>
                          <a:sym typeface="+mn-ea"/>
                        </a:rPr>
                        <m:t>+</m:t>
                      </m:r>
                      <m:r>
                        <a:rPr lang="zh-CN" altLang="en-US" sz="2100" b="0" i="1" smtClean="0">
                          <a:latin typeface="Cambria Math" panose="02040503050406030204" pitchFamily="18" charset="0"/>
                          <a:ea typeface="微软雅黑" panose="020B0503020204020204" pitchFamily="34" charset="-122"/>
                          <a:sym typeface="+mn-ea"/>
                        </a:rPr>
                        <m:t>𝛼</m:t>
                      </m:r>
                      <m:nary>
                        <m:naryPr>
                          <m:chr m:val="∑"/>
                          <m:ctrlPr>
                            <a:rPr lang="en-US" altLang="zh-CN" sz="2100" i="1" smtClean="0">
                              <a:latin typeface="Cambria Math" panose="02040503050406030204" pitchFamily="18" charset="0"/>
                              <a:ea typeface="微软雅黑" panose="020B0503020204020204" pitchFamily="34" charset="-122"/>
                              <a:sym typeface="+mn-ea"/>
                            </a:rPr>
                          </m:ctrlPr>
                        </m:naryPr>
                        <m:sub>
                          <m:r>
                            <m:rPr>
                              <m:brk m:alnAt="23"/>
                            </m:rPr>
                            <a:rPr lang="en-US" altLang="zh-CN" sz="2100" i="1">
                              <a:latin typeface="Cambria Math" panose="02040503050406030204" pitchFamily="18" charset="0"/>
                              <a:ea typeface="微软雅黑" panose="020B0503020204020204" pitchFamily="34" charset="-122"/>
                              <a:sym typeface="+mn-ea"/>
                            </a:rPr>
                            <m:t>1</m:t>
                          </m:r>
                        </m:sub>
                        <m:sup>
                          <m:r>
                            <a:rPr lang="en-US" altLang="zh-CN" sz="2100" i="1">
                              <a:latin typeface="Cambria Math" panose="02040503050406030204" pitchFamily="18" charset="0"/>
                              <a:ea typeface="微软雅黑" panose="020B0503020204020204" pitchFamily="34" charset="-122"/>
                              <a:sym typeface="+mn-ea"/>
                            </a:rPr>
                            <m:t>𝑖</m:t>
                          </m:r>
                        </m:sup>
                        <m:e>
                          <m:sSubSup>
                            <m:sSubSupPr>
                              <m:ctrlPr>
                                <a:rPr lang="en-US" altLang="zh-CN" sz="2100" i="1">
                                  <a:latin typeface="Cambria Math" panose="02040503050406030204" pitchFamily="18" charset="0"/>
                                  <a:ea typeface="微软雅黑" panose="020B0503020204020204" pitchFamily="34" charset="-122"/>
                                  <a:sym typeface="+mn-ea"/>
                                </a:rPr>
                              </m:ctrlPr>
                            </m:sSubSup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i="1">
                                  <a:latin typeface="Cambria Math" panose="02040503050406030204" pitchFamily="18" charset="0"/>
                                  <a:ea typeface="微软雅黑" panose="020B0503020204020204" pitchFamily="34" charset="-122"/>
                                  <a:sym typeface="+mn-ea"/>
                                </a:rPr>
                                <m:t>𝑖</m:t>
                              </m:r>
                            </m:sub>
                            <m:sup>
                              <m:r>
                                <a:rPr lang="en-US" altLang="zh-CN" sz="2100" i="1">
                                  <a:latin typeface="Cambria Math" panose="02040503050406030204" pitchFamily="18" charset="0"/>
                                  <a:ea typeface="微软雅黑" panose="020B0503020204020204" pitchFamily="34" charset="-122"/>
                                  <a:sym typeface="+mn-ea"/>
                                </a:rPr>
                                <m:t>2</m:t>
                              </m:r>
                            </m:sup>
                          </m:sSubSup>
                        </m:e>
                      </m:nary>
                    </m:oMath>
                  </m:oMathPara>
                </a14:m>
                <a:endParaRPr lang="en-US" altLang="zh-CN"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en-US" altLang="zh-CN" sz="2100" dirty="0">
                    <a:latin typeface="微软雅黑" panose="020B0503020204020204" pitchFamily="34" charset="-122"/>
                    <a:ea typeface="微软雅黑" panose="020B0503020204020204" pitchFamily="34" charset="-122"/>
                    <a:sym typeface="+mn-ea"/>
                  </a:rPr>
                  <a:t>Lasso</a:t>
                </a:r>
                <a:r>
                  <a:rPr lang="zh-CN" altLang="en-US" sz="2100" dirty="0">
                    <a:latin typeface="微软雅黑" panose="020B0503020204020204" pitchFamily="34" charset="-122"/>
                    <a:ea typeface="微软雅黑" panose="020B0503020204020204" pitchFamily="34" charset="-122"/>
                    <a:sym typeface="+mn-ea"/>
                  </a:rPr>
                  <a:t>回归的损失函数</a:t>
                </a:r>
                <a:r>
                  <a:rPr lang="en-US" altLang="zh-CN" sz="2100" dirty="0">
                    <a:latin typeface="微软雅黑" panose="020B0503020204020204" pitchFamily="34" charset="-122"/>
                    <a:ea typeface="微软雅黑" panose="020B0503020204020204" pitchFamily="34" charset="-122"/>
                    <a:sym typeface="+mn-ea"/>
                  </a:rPr>
                  <a:t>(L1</a:t>
                </a:r>
                <a:r>
                  <a:rPr lang="zh-CN" altLang="en-US" sz="2100" dirty="0">
                    <a:latin typeface="微软雅黑" panose="020B0503020204020204" pitchFamily="34" charset="-122"/>
                    <a:ea typeface="微软雅黑" panose="020B0503020204020204" pitchFamily="34" charset="-122"/>
                    <a:sym typeface="+mn-ea"/>
                  </a:rPr>
                  <a:t>范数惩罚项</a:t>
                </a:r>
                <a:r>
                  <a:rPr lang="en-US" altLang="zh-CN" sz="2100" dirty="0">
                    <a:latin typeface="微软雅黑" panose="020B0503020204020204" pitchFamily="34" charset="-122"/>
                    <a:ea typeface="微软雅黑" panose="020B0503020204020204" pitchFamily="34" charset="-122"/>
                    <a:sym typeface="+mn-ea"/>
                  </a:rPr>
                  <a:t>)</a:t>
                </a:r>
                <a:r>
                  <a:rPr lang="zh-CN" altLang="en-US" sz="2100" dirty="0">
                    <a:latin typeface="微软雅黑" panose="020B0503020204020204" pitchFamily="34" charset="-122"/>
                    <a:ea typeface="微软雅黑" panose="020B0503020204020204" pitchFamily="34" charset="-122"/>
                    <a:sym typeface="+mn-ea"/>
                  </a:rPr>
                  <a:t>：</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ea typeface="微软雅黑" panose="020B0503020204020204" pitchFamily="34" charset="-122"/>
                          <a:sym typeface="+mn-ea"/>
                        </a:rPr>
                        <m:t>𝑀𝑆𝐸</m:t>
                      </m:r>
                      <m:r>
                        <a:rPr lang="en-US" altLang="zh-CN" sz="2100" i="1">
                          <a:latin typeface="Cambria Math" panose="02040503050406030204" pitchFamily="18" charset="0"/>
                          <a:ea typeface="微软雅黑" panose="020B0503020204020204" pitchFamily="34" charset="-122"/>
                          <a:sym typeface="+mn-ea"/>
                        </a:rPr>
                        <m:t>+</m:t>
                      </m:r>
                      <m:r>
                        <a:rPr lang="zh-CN" altLang="en-US" sz="2100" i="1" smtClean="0">
                          <a:latin typeface="Cambria Math" panose="02040503050406030204" pitchFamily="18" charset="0"/>
                          <a:ea typeface="微软雅黑" panose="020B0503020204020204" pitchFamily="34" charset="-122"/>
                          <a:sym typeface="+mn-ea"/>
                        </a:rPr>
                        <m:t>𝛼</m:t>
                      </m:r>
                      <m:nary>
                        <m:naryPr>
                          <m:chr m:val="∑"/>
                          <m:ctrlPr>
                            <a:rPr lang="en-US" altLang="zh-CN" sz="2100" i="1" smtClean="0">
                              <a:latin typeface="Cambria Math" panose="02040503050406030204" pitchFamily="18" charset="0"/>
                              <a:ea typeface="微软雅黑" panose="020B0503020204020204" pitchFamily="34" charset="-122"/>
                              <a:sym typeface="+mn-ea"/>
                            </a:rPr>
                          </m:ctrlPr>
                        </m:naryPr>
                        <m:sub>
                          <m:r>
                            <m:rPr>
                              <m:brk m:alnAt="23"/>
                            </m:rPr>
                            <a:rPr lang="en-US" altLang="zh-CN" sz="2100" i="1">
                              <a:latin typeface="Cambria Math" panose="02040503050406030204" pitchFamily="18" charset="0"/>
                              <a:ea typeface="微软雅黑" panose="020B0503020204020204" pitchFamily="34" charset="-122"/>
                              <a:sym typeface="+mn-ea"/>
                            </a:rPr>
                            <m:t>1</m:t>
                          </m:r>
                        </m:sub>
                        <m:sup>
                          <m:r>
                            <a:rPr lang="en-US" altLang="zh-CN" sz="2100" i="1">
                              <a:latin typeface="Cambria Math" panose="02040503050406030204" pitchFamily="18" charset="0"/>
                              <a:ea typeface="微软雅黑" panose="020B0503020204020204" pitchFamily="34" charset="-122"/>
                              <a:sym typeface="+mn-ea"/>
                            </a:rPr>
                            <m:t>𝑖</m:t>
                          </m:r>
                        </m:sup>
                        <m:e>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𝑖</m:t>
                              </m:r>
                            </m:sub>
                          </m:sSub>
                          <m:r>
                            <a:rPr lang="en-US" altLang="zh-CN" sz="2100" b="0" i="1" smtClean="0">
                              <a:latin typeface="Cambria Math" panose="02040503050406030204" pitchFamily="18" charset="0"/>
                              <a:ea typeface="微软雅黑" panose="020B0503020204020204" pitchFamily="34" charset="-122"/>
                              <a:sym typeface="+mn-ea"/>
                            </a:rPr>
                            <m:t>|</m:t>
                          </m:r>
                        </m:e>
                      </m:nary>
                    </m:oMath>
                  </m:oMathPara>
                </a14:m>
                <a:endParaRPr lang="en-US" altLang="zh-CN" sz="21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11994" y="1177766"/>
                <a:ext cx="7728585" cy="4050665"/>
              </a:xfrm>
              <a:prstGeom prst="rect">
                <a:avLst/>
              </a:prstGeom>
              <a:blipFill rotWithShape="1">
                <a:blip r:embed="rId1"/>
                <a:stretch>
                  <a:fillRect l="-2" t="-733" r="2" b="1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834390"/>
          </a:xfrm>
          <a:prstGeom prst="rect">
            <a:avLst/>
          </a:prstGeom>
          <a:noFill/>
        </p:spPr>
        <p:txBody>
          <a:bodyPr wrap="square" rtlCol="0">
            <a:spAutoFit/>
          </a:bodyPr>
          <a:lstStyle/>
          <a:p>
            <a:pPr>
              <a:lnSpc>
                <a:spcPct val="80000"/>
              </a:lnSpc>
            </a:pP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Ridge</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回归和</a:t>
            </a: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Lasso</a:t>
            </a: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endParaRPr lang="en-US" altLang="zh-CN" sz="2100"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0067" y="1650533"/>
            <a:ext cx="5278631" cy="325818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11994" y="1177766"/>
                <a:ext cx="7728585" cy="3258185"/>
              </a:xfrm>
              <a:prstGeom prst="rect">
                <a:avLst/>
              </a:prstGeom>
              <a:noFill/>
            </p:spPr>
            <p:txBody>
              <a:bodyPr wrap="square" rtlCol="0">
                <a:spAutoFit/>
              </a:bodyPr>
              <a:lstStyle/>
              <a:p>
                <a:pPr>
                  <a:lnSpc>
                    <a:spcPct val="80000"/>
                  </a:lnSpc>
                </a:pP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Ridge</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回归和</a:t>
                </a:r>
                <a:r>
                  <a:rPr lang="en-US" altLang="zh-CN"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Lasso</a:t>
                </a: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sym typeface="+mn-ea"/>
                  </a:rPr>
                  <a:t>为了防止参数</a:t>
                </a:r>
                <a14:m>
                  <m:oMath xmlns:m="http://schemas.openxmlformats.org/officeDocument/2006/math">
                    <m:sSub>
                      <m:sSubPr>
                        <m:ctrlPr>
                          <a:rPr lang="en-US" altLang="zh-CN" sz="210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𝑖</m:t>
                        </m:r>
                      </m:sub>
                    </m:sSub>
                  </m:oMath>
                </a14:m>
                <a:r>
                  <a:rPr lang="zh-CN" altLang="en-US" sz="2100" dirty="0">
                    <a:latin typeface="微软雅黑" panose="020B0503020204020204" pitchFamily="34" charset="-122"/>
                    <a:ea typeface="微软雅黑" panose="020B0503020204020204" pitchFamily="34" charset="-122"/>
                    <a:sym typeface="+mn-ea"/>
                  </a:rPr>
                  <a:t>过大，我们可以在目标函数后面加上约束项</a:t>
                </a:r>
                <a:endParaRPr lang="en-US" altLang="zh-CN"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en-US" altLang="zh-CN" sz="2100" dirty="0">
                    <a:latin typeface="微软雅黑" panose="020B0503020204020204" pitchFamily="34" charset="-122"/>
                    <a:ea typeface="微软雅黑" panose="020B0503020204020204" pitchFamily="34" charset="-122"/>
                  </a:rPr>
                  <a:t>L1</a:t>
                </a:r>
                <a:r>
                  <a:rPr lang="zh-CN" altLang="en-US" sz="2100" dirty="0">
                    <a:latin typeface="微软雅黑" panose="020B0503020204020204" pitchFamily="34" charset="-122"/>
                    <a:ea typeface="微软雅黑" panose="020B0503020204020204" pitchFamily="34" charset="-122"/>
                  </a:rPr>
                  <a:t>会趋向于产生少量的特征，而其他的特征都是</a:t>
                </a:r>
                <a:r>
                  <a:rPr lang="en-US" altLang="zh-CN" sz="2100" dirty="0">
                    <a:latin typeface="微软雅黑" panose="020B0503020204020204" pitchFamily="34" charset="-122"/>
                    <a:ea typeface="微软雅黑" panose="020B0503020204020204" pitchFamily="34" charset="-122"/>
                  </a:rPr>
                  <a:t>0</a:t>
                </a:r>
                <a:r>
                  <a:rPr lang="zh-CN" altLang="en-US" sz="2100" dirty="0">
                    <a:latin typeface="微软雅黑" panose="020B0503020204020204" pitchFamily="34" charset="-122"/>
                    <a:ea typeface="微软雅黑" panose="020B0503020204020204" pitchFamily="34" charset="-122"/>
                  </a:rPr>
                  <a:t>，而</a:t>
                </a:r>
                <a:r>
                  <a:rPr lang="en-US" altLang="zh-CN" sz="2100" dirty="0">
                    <a:latin typeface="微软雅黑" panose="020B0503020204020204" pitchFamily="34" charset="-122"/>
                    <a:ea typeface="微软雅黑" panose="020B0503020204020204" pitchFamily="34" charset="-122"/>
                  </a:rPr>
                  <a:t>L2</a:t>
                </a:r>
                <a:r>
                  <a:rPr lang="zh-CN" altLang="en-US" sz="2100" dirty="0">
                    <a:latin typeface="微软雅黑" panose="020B0503020204020204" pitchFamily="34" charset="-122"/>
                    <a:ea typeface="微软雅黑" panose="020B0503020204020204" pitchFamily="34" charset="-122"/>
                  </a:rPr>
                  <a:t>会选择更多的特征，这些特征都会接近于</a:t>
                </a:r>
                <a:r>
                  <a:rPr lang="en-US" altLang="zh-CN" sz="2100" dirty="0">
                    <a:latin typeface="微软雅黑" panose="020B0503020204020204" pitchFamily="34" charset="-122"/>
                    <a:ea typeface="微软雅黑" panose="020B0503020204020204" pitchFamily="34" charset="-122"/>
                  </a:rPr>
                  <a:t>0</a:t>
                </a:r>
                <a:endParaRPr lang="en-US" altLang="zh-CN" sz="2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sym typeface="+mn-ea"/>
                  </a:rPr>
                  <a:t>范式中，</a:t>
                </a:r>
                <a:r>
                  <a:rPr lang="en-US" altLang="zh-CN" sz="2100" dirty="0">
                    <a:latin typeface="微软雅黑" panose="020B0503020204020204" pitchFamily="34" charset="-122"/>
                    <a:ea typeface="微软雅黑" panose="020B0503020204020204" pitchFamily="34" charset="-122"/>
                    <a:sym typeface="+mn-ea"/>
                  </a:rPr>
                  <a:t>alpha</a:t>
                </a:r>
                <a:r>
                  <a:rPr lang="zh-CN" altLang="en-US" sz="2100" dirty="0">
                    <a:latin typeface="微软雅黑" panose="020B0503020204020204" pitchFamily="34" charset="-122"/>
                    <a:ea typeface="微软雅黑" panose="020B0503020204020204" pitchFamily="34" charset="-122"/>
                    <a:sym typeface="+mn-ea"/>
                  </a:rPr>
                  <a:t>是控制系数收缩量的复杂性参数：</a:t>
                </a:r>
                <a:r>
                  <a:rPr lang="en-US" altLang="zh-CN" sz="2100" dirty="0">
                    <a:latin typeface="微软雅黑" panose="020B0503020204020204" pitchFamily="34" charset="-122"/>
                    <a:ea typeface="微软雅黑" panose="020B0503020204020204" pitchFamily="34" charset="-122"/>
                    <a:sym typeface="+mn-ea"/>
                  </a:rPr>
                  <a:t>alpha</a:t>
                </a:r>
                <a:r>
                  <a:rPr lang="zh-CN" altLang="en-US" sz="2100" dirty="0">
                    <a:latin typeface="微软雅黑" panose="020B0503020204020204" pitchFamily="34" charset="-122"/>
                    <a:ea typeface="微软雅黑" panose="020B0503020204020204" pitchFamily="34" charset="-122"/>
                    <a:sym typeface="+mn-ea"/>
                  </a:rPr>
                  <a:t>的值越大，收缩量越大，这样系数对共线性的鲁棒性也更强</a:t>
                </a:r>
                <a:endParaRPr lang="en-US" altLang="zh-CN"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endParaRPr lang="en-US" altLang="zh-CN" sz="21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11994" y="1177766"/>
                <a:ext cx="7728585" cy="3258185"/>
              </a:xfrm>
              <a:prstGeom prst="rect">
                <a:avLst/>
              </a:prstGeom>
              <a:blipFill rotWithShape="1">
                <a:blip r:embed="rId1"/>
                <a:stretch>
                  <a:fillRect l="-2" t="-911" r="2"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5" name="文本框 4"/>
          <p:cNvSpPr txBox="1"/>
          <p:nvPr/>
        </p:nvSpPr>
        <p:spPr>
          <a:xfrm>
            <a:off x="395766" y="476277"/>
            <a:ext cx="8352468" cy="961289"/>
          </a:xfrm>
          <a:prstGeom prst="rect">
            <a:avLst/>
          </a:prstGeom>
          <a:noFill/>
        </p:spPr>
        <p:txBody>
          <a:bodyPr wrap="square">
            <a:spAutoFit/>
          </a:bodyPr>
          <a:lstStyle/>
          <a:p>
            <a:pPr marL="342900" indent="-342900">
              <a:lnSpc>
                <a:spcPct val="150000"/>
              </a:lnSpc>
              <a:spcBef>
                <a:spcPts val="900"/>
              </a:spcBef>
              <a:spcAft>
                <a:spcPts val="900"/>
              </a:spcAft>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TV</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 Radio</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 Newspaper</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广告投放与销售额预测回归分析</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1"/>
          <p:cNvSpPr>
            <a:spLocks noChangeArrowheads="1"/>
          </p:cNvSpPr>
          <p:nvPr/>
        </p:nvSpPr>
        <p:spPr bwMode="auto">
          <a:xfrm>
            <a:off x="395766" y="1464962"/>
            <a:ext cx="8136674" cy="35548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pandas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pd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numpy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np</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matplotlib.pyplot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plt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datas = pd.read_csv(</a:t>
            </a:r>
            <a:r>
              <a:rPr kumimoji="0" lang="zh-CN" altLang="zh-CN" sz="1500" b="0" i="0" u="none" strike="noStrike" cap="none" normalizeH="0" baseline="0">
                <a:ln>
                  <a:noFill/>
                </a:ln>
                <a:solidFill>
                  <a:srgbClr val="6A8759"/>
                </a:solidFill>
                <a:effectLst/>
                <a:latin typeface="Consolas" panose="020B0609020204030204" pitchFamily="49" charset="0"/>
              </a:rPr>
              <a:t>'datas/advertising.csv'</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names</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'TV'</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'Radio'</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'Newspaper'</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'Sales'</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skiprows</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1</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def </a:t>
            </a:r>
            <a:r>
              <a:rPr kumimoji="0" lang="zh-CN" altLang="zh-CN" sz="1500" b="0" i="0" u="none" strike="noStrike" cap="none" normalizeH="0" baseline="0">
                <a:ln>
                  <a:noFill/>
                </a:ln>
                <a:solidFill>
                  <a:srgbClr val="FFC66D"/>
                </a:solidFill>
                <a:effectLst/>
                <a:latin typeface="Consolas" panose="020B0609020204030204" pitchFamily="49" charset="0"/>
              </a:rPr>
              <a:t>showPlot1</a:t>
            </a:r>
            <a:r>
              <a:rPr kumimoji="0" lang="zh-CN" altLang="zh-CN" sz="1500" b="0" i="0" u="none" strike="noStrike" cap="none" normalizeH="0" baseline="0">
                <a:ln>
                  <a:noFill/>
                </a:ln>
                <a:solidFill>
                  <a:srgbClr val="A9B7C6"/>
                </a:solidFill>
                <a:effectLst/>
                <a:latin typeface="Consolas" panose="020B0609020204030204" pitchFamily="49" charset="0"/>
              </a:rPr>
              <a:t>(tv</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72737A"/>
                </a:solidFill>
                <a:effectLst/>
                <a:latin typeface="Consolas" panose="020B0609020204030204" pitchFamily="49" charset="0"/>
              </a:rPr>
              <a:t>radio</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72737A"/>
                </a:solidFill>
                <a:effectLst/>
                <a:latin typeface="Consolas" panose="020B0609020204030204" pitchFamily="49" charset="0"/>
              </a:rPr>
              <a:t>newspaper</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sales):</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指定默认字体：解决</a:t>
            </a:r>
            <a:r>
              <a:rPr kumimoji="0" lang="zh-CN" altLang="zh-CN" sz="1500" b="0" i="0" u="none" strike="noStrike" cap="none" normalizeH="0" baseline="0">
                <a:ln>
                  <a:noFill/>
                </a:ln>
                <a:solidFill>
                  <a:srgbClr val="808080"/>
                </a:solidFill>
                <a:effectLst/>
                <a:latin typeface="Consolas" panose="020B0609020204030204" pitchFamily="49" charset="0"/>
              </a:rPr>
              <a:t>plot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不能显示中文问题</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500" b="0" i="0" u="none" strike="noStrike" cap="none" normalizeH="0" baseline="0">
                <a:ln>
                  <a:noFill/>
                </a:ln>
                <a:solidFill>
                  <a:srgbClr val="A9B7C6"/>
                </a:solidFill>
                <a:effectLst/>
                <a:latin typeface="Consolas" panose="020B0609020204030204" pitchFamily="49" charset="0"/>
              </a:rPr>
              <a:t>plt.rcParams[</a:t>
            </a:r>
            <a:r>
              <a:rPr kumimoji="0" lang="zh-CN" altLang="zh-CN" sz="1500" b="0" i="0" u="none" strike="noStrike" cap="none" normalizeH="0" baseline="0">
                <a:ln>
                  <a:noFill/>
                </a:ln>
                <a:solidFill>
                  <a:srgbClr val="6A8759"/>
                </a:solidFill>
                <a:effectLst/>
                <a:latin typeface="Consolas" panose="020B0609020204030204" pitchFamily="49" charset="0"/>
              </a:rPr>
              <a:t>'font.sans-serif'</a:t>
            </a:r>
            <a:r>
              <a:rPr kumimoji="0" lang="zh-CN" altLang="zh-CN" sz="1500" b="0" i="0" u="none" strike="noStrike" cap="none" normalizeH="0" baseline="0">
                <a:ln>
                  <a:noFill/>
                </a:ln>
                <a:solidFill>
                  <a:srgbClr val="A9B7C6"/>
                </a:solidFill>
                <a:effectLst/>
                <a:latin typeface="Consolas" panose="020B0609020204030204" pitchFamily="49" charset="0"/>
              </a:rPr>
              <a:t>] = [</a:t>
            </a:r>
            <a:r>
              <a:rPr kumimoji="0" lang="zh-CN" altLang="zh-CN" sz="1500" b="0" i="0" u="none" strike="noStrike" cap="none" normalizeH="0" baseline="0">
                <a:ln>
                  <a:noFill/>
                </a:ln>
                <a:solidFill>
                  <a:srgbClr val="6A8759"/>
                </a:solidFill>
                <a:effectLst/>
                <a:latin typeface="Consolas" panose="020B0609020204030204" pitchFamily="49" charset="0"/>
              </a:rPr>
              <a:t>'Microsoft YaHei'</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plt.rcParams[</a:t>
            </a:r>
            <a:r>
              <a:rPr kumimoji="0" lang="zh-CN" altLang="zh-CN" sz="1500" b="0" i="0" u="none" strike="noStrike" cap="none" normalizeH="0" baseline="0">
                <a:ln>
                  <a:noFill/>
                </a:ln>
                <a:solidFill>
                  <a:srgbClr val="6A8759"/>
                </a:solidFill>
                <a:effectLst/>
                <a:latin typeface="Consolas" panose="020B0609020204030204" pitchFamily="49" charset="0"/>
              </a:rPr>
              <a:t>'axes.unicode_minus'</a:t>
            </a:r>
            <a:r>
              <a:rPr kumimoji="0" lang="zh-CN" altLang="zh-CN" sz="1500" b="0" i="0" u="none" strike="noStrike" cap="none" normalizeH="0" baseline="0">
                <a:ln>
                  <a:noFill/>
                </a:ln>
                <a:solidFill>
                  <a:srgbClr val="A9B7C6"/>
                </a:solidFill>
                <a:effectLst/>
                <a:latin typeface="Consolas" panose="020B0609020204030204" pitchFamily="49" charset="0"/>
              </a:rPr>
              <a:t>] = </a:t>
            </a:r>
            <a:r>
              <a:rPr kumimoji="0" lang="zh-CN" altLang="zh-CN" sz="1500" b="0" i="0" u="none" strike="noStrike" cap="none" normalizeH="0" baseline="0">
                <a:ln>
                  <a:noFill/>
                </a:ln>
                <a:solidFill>
                  <a:srgbClr val="CC7832"/>
                </a:solidFill>
                <a:effectLst/>
                <a:latin typeface="Consolas" panose="020B0609020204030204" pitchFamily="49" charset="0"/>
              </a:rPr>
              <a:t>False</a:t>
            </a:r>
            <a:br>
              <a:rPr kumimoji="0" lang="zh-CN" altLang="zh-CN" sz="1500" b="0" i="0" u="none" strike="noStrike" cap="none" normalizeH="0" baseline="0">
                <a:ln>
                  <a:noFill/>
                </a:ln>
                <a:solidFill>
                  <a:srgbClr val="CC7832"/>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此处必须添加此句代码方可改变标题字体大小</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500" b="0" i="0" u="none" strike="noStrike" cap="none" normalizeH="0" baseline="0">
                <a:ln>
                  <a:noFill/>
                </a:ln>
                <a:solidFill>
                  <a:srgbClr val="A9B7C6"/>
                </a:solidFill>
                <a:effectLst/>
                <a:latin typeface="Consolas" panose="020B0609020204030204" pitchFamily="49" charset="0"/>
              </a:rPr>
              <a:t>plt.rcParams[</a:t>
            </a:r>
            <a:r>
              <a:rPr kumimoji="0" lang="zh-CN" altLang="zh-CN" sz="1500" b="0" i="0" u="none" strike="noStrike" cap="none" normalizeH="0" baseline="0">
                <a:ln>
                  <a:noFill/>
                </a:ln>
                <a:solidFill>
                  <a:srgbClr val="6A8759"/>
                </a:solidFill>
                <a:effectLst/>
                <a:latin typeface="Consolas" panose="020B0609020204030204" pitchFamily="49" charset="0"/>
              </a:rPr>
              <a:t>'font.size'</a:t>
            </a:r>
            <a:r>
              <a:rPr kumimoji="0" lang="zh-CN" altLang="zh-CN" sz="1500" b="0" i="0" u="none" strike="noStrike" cap="none" normalizeH="0" baseline="0">
                <a:ln>
                  <a:noFill/>
                </a:ln>
                <a:solidFill>
                  <a:srgbClr val="A9B7C6"/>
                </a:solidFill>
                <a:effectLst/>
                <a:latin typeface="Consolas" panose="020B0609020204030204" pitchFamily="49" charset="0"/>
              </a:rPr>
              <a:t>] = </a:t>
            </a:r>
            <a:r>
              <a:rPr kumimoji="0" lang="zh-CN" altLang="zh-CN" sz="1500" b="0" i="0" u="none" strike="noStrike" cap="none" normalizeH="0" baseline="0">
                <a:ln>
                  <a:noFill/>
                </a:ln>
                <a:solidFill>
                  <a:srgbClr val="6897BB"/>
                </a:solidFill>
                <a:effectLst/>
                <a:latin typeface="Consolas" panose="020B0609020204030204" pitchFamily="49" charset="0"/>
              </a:rPr>
              <a:t>12</a:t>
            </a:r>
            <a:br>
              <a:rPr kumimoji="0" lang="zh-CN" altLang="zh-CN" sz="1500" b="0" i="0" u="none" strike="noStrike" cap="none" normalizeH="0" baseline="0">
                <a:ln>
                  <a:noFill/>
                </a:ln>
                <a:solidFill>
                  <a:srgbClr val="6897BB"/>
                </a:solidFill>
                <a:effectLst/>
                <a:latin typeface="Consolas" panose="020B0609020204030204" pitchFamily="49" charset="0"/>
              </a:rPr>
            </a:br>
            <a:r>
              <a:rPr kumimoji="0" lang="zh-CN" altLang="zh-CN" sz="1500" b="0" i="0" u="none" strike="noStrike" cap="none" normalizeH="0" baseline="0">
                <a:ln>
                  <a:noFill/>
                </a:ln>
                <a:solidFill>
                  <a:srgbClr val="6897BB"/>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plt.figure(</a:t>
            </a:r>
            <a:r>
              <a:rPr kumimoji="0" lang="zh-CN" altLang="zh-CN" sz="1500" b="0" i="0" u="none" strike="noStrike" cap="none" normalizeH="0" baseline="0">
                <a:ln>
                  <a:noFill/>
                </a:ln>
                <a:solidFill>
                  <a:srgbClr val="AA4926"/>
                </a:solidFill>
                <a:effectLst/>
                <a:latin typeface="Consolas" panose="020B0609020204030204" pitchFamily="49" charset="0"/>
              </a:rPr>
              <a:t>figsize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8</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897BB"/>
                </a:solidFill>
                <a:effectLst/>
                <a:latin typeface="Consolas" panose="020B0609020204030204" pitchFamily="49" charset="0"/>
              </a:rPr>
              <a:t>8</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plt.subplot(</a:t>
            </a:r>
            <a:r>
              <a:rPr kumimoji="0" lang="zh-CN" altLang="zh-CN" sz="1500" b="0" i="0" u="none" strike="noStrike" cap="none" normalizeH="0" baseline="0">
                <a:ln>
                  <a:noFill/>
                </a:ln>
                <a:solidFill>
                  <a:srgbClr val="6897BB"/>
                </a:solidFill>
                <a:effectLst/>
                <a:latin typeface="Consolas" panose="020B0609020204030204" pitchFamily="49" charset="0"/>
              </a:rPr>
              <a:t>311</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plt.scatter(tv</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sales</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'r'</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marker</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'o'</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'TV'</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plt.grid(</a:t>
            </a:r>
            <a:r>
              <a:rPr kumimoji="0" lang="zh-CN" altLang="zh-CN" sz="1500" b="0" i="0" u="none" strike="noStrike" cap="none" normalizeH="0" baseline="0">
                <a:ln>
                  <a:noFill/>
                </a:ln>
                <a:solidFill>
                  <a:srgbClr val="AA4926"/>
                </a:solidFill>
                <a:effectLst/>
                <a:latin typeface="Consolas" panose="020B0609020204030204" pitchFamily="49" charset="0"/>
              </a:rPr>
              <a:t>linestyle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369243" y="5194314"/>
            <a:ext cx="234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AutoShape 3"/>
          <p:cNvSpPr/>
          <p:nvPr/>
        </p:nvSpPr>
        <p:spPr bwMode="auto">
          <a:xfrm>
            <a:off x="299077" y="559845"/>
            <a:ext cx="4617480" cy="442946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15000"/>
              </a:schemeClr>
            </a:solid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sp>
        <p:nvSpPr>
          <p:cNvPr id="26" name="AutoShape 3"/>
          <p:cNvSpPr/>
          <p:nvPr/>
        </p:nvSpPr>
        <p:spPr bwMode="auto">
          <a:xfrm>
            <a:off x="951676" y="1095043"/>
            <a:ext cx="3314700" cy="3314696"/>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rgbClr val="B22F33"/>
          </a:solidFill>
          <a:ln>
            <a:no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grpSp>
        <p:nvGrpSpPr>
          <p:cNvPr id="36" name="组合 35"/>
          <p:cNvGrpSpPr/>
          <p:nvPr/>
        </p:nvGrpSpPr>
        <p:grpSpPr>
          <a:xfrm>
            <a:off x="4688840" y="3761105"/>
            <a:ext cx="515620" cy="508635"/>
            <a:chOff x="8392886" y="1806543"/>
            <a:chExt cx="501648" cy="501647"/>
          </a:xfrm>
        </p:grpSpPr>
        <p:sp>
          <p:nvSpPr>
            <p:cNvPr id="37" name="AutoShape 3"/>
            <p:cNvSpPr/>
            <p:nvPr/>
          </p:nvSpPr>
          <p:spPr bwMode="auto">
            <a:xfrm>
              <a:off x="8392886" y="1806543"/>
              <a:ext cx="501648" cy="501647"/>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defTabSz="685800" eaLnBrk="1" fontAlgn="auto" hangingPunct="1">
                <a:spcBef>
                  <a:spcPts val="0"/>
                </a:spcBef>
                <a:spcAft>
                  <a:spcPts val="0"/>
                </a:spcAft>
                <a:defRPr/>
              </a:pPr>
              <a:endParaRPr lang="en-US">
                <a:solidFill>
                  <a:prstClr val="black"/>
                </a:solidFill>
                <a:ea typeface="微软雅黑" panose="020B0503020204020204" pitchFamily="34" charset="-122"/>
                <a:sym typeface="Arial" panose="020B0604020202020204" pitchFamily="34" charset="0"/>
              </a:endParaRPr>
            </a:p>
          </p:txBody>
        </p:sp>
        <p:sp>
          <p:nvSpPr>
            <p:cNvPr id="38" name="Shape 3826"/>
            <p:cNvSpPr/>
            <p:nvPr/>
          </p:nvSpPr>
          <p:spPr>
            <a:xfrm>
              <a:off x="8517072" y="1943215"/>
              <a:ext cx="279033" cy="228300"/>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70"/>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70"/>
                    <a:pt x="7634" y="16800"/>
                    <a:pt x="7364" y="16800"/>
                  </a:cubicBezTo>
                  <a:lnTo>
                    <a:pt x="3436" y="16800"/>
                  </a:lnTo>
                  <a:cubicBezTo>
                    <a:pt x="3166" y="16800"/>
                    <a:pt x="2945" y="17070"/>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tx1">
                <a:lumMod val="75000"/>
                <a:lumOff val="25000"/>
              </a:schemeClr>
            </a:solidFill>
            <a:ln w="12700">
              <a:miter lim="400000"/>
            </a:ln>
          </p:spPr>
          <p:txBody>
            <a:bodyPr lIns="28575" tIns="28575" rIns="28575" bIns="28575" anchor="ctr"/>
            <a:lstStyle/>
            <a:p>
              <a:pPr defTabSz="685800" eaLnBrk="1" fontAlgn="auto" hangingPunct="1">
                <a:spcBef>
                  <a:spcPts val="0"/>
                </a:spcBef>
                <a:spcAft>
                  <a:spcPts val="0"/>
                </a:spcAft>
                <a:defRPr/>
              </a:pPr>
              <a:endParaRPr>
                <a:solidFill>
                  <a:prstClr val="black"/>
                </a:solidFill>
                <a:ea typeface="微软雅黑" panose="020B0503020204020204" pitchFamily="34" charset="-122"/>
                <a:sym typeface="Arial" panose="020B0604020202020204" pitchFamily="34" charset="0"/>
              </a:endParaRPr>
            </a:p>
          </p:txBody>
        </p:sp>
      </p:grpSp>
      <p:pic>
        <p:nvPicPr>
          <p:cNvPr id="45" name="图片 44"/>
          <p:cNvPicPr>
            <a:picLocks noChangeAspect="1"/>
          </p:cNvPicPr>
          <p:nvPr/>
        </p:nvPicPr>
        <p:blipFill>
          <a:blip r:embed="rId1"/>
          <a:stretch>
            <a:fillRect/>
          </a:stretch>
        </p:blipFill>
        <p:spPr>
          <a:xfrm>
            <a:off x="1187485" y="1707499"/>
            <a:ext cx="3443288" cy="2185988"/>
          </a:xfrm>
          <a:prstGeom prst="rect">
            <a:avLst/>
          </a:prstGeom>
        </p:spPr>
      </p:pic>
      <p:sp>
        <p:nvSpPr>
          <p:cNvPr id="46" name="AutoShape 3"/>
          <p:cNvSpPr/>
          <p:nvPr/>
        </p:nvSpPr>
        <p:spPr bwMode="auto">
          <a:xfrm>
            <a:off x="1526218" y="1726062"/>
            <a:ext cx="2165615" cy="216561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alpha val="80000"/>
            </a:schemeClr>
          </a:solidFill>
          <a:ln>
            <a:no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sp>
        <p:nvSpPr>
          <p:cNvPr id="47" name="PA-文本框 5"/>
          <p:cNvSpPr txBox="1"/>
          <p:nvPr>
            <p:custDataLst>
              <p:tags r:id="rId2"/>
            </p:custDataLst>
          </p:nvPr>
        </p:nvSpPr>
        <p:spPr>
          <a:xfrm>
            <a:off x="1259704" y="2854898"/>
            <a:ext cx="2700782" cy="415498"/>
          </a:xfrm>
          <a:prstGeom prst="rect">
            <a:avLst/>
          </a:prstGeom>
          <a:noFill/>
          <a:effectLst/>
        </p:spPr>
        <p:txBody>
          <a:bodyPr wrap="square" rtlCol="0">
            <a:spAutoFit/>
          </a:bodyPr>
          <a:lstStyle/>
          <a:p>
            <a:pPr algn="ctr" defTabSz="685800" eaLnBrk="1" fontAlgn="auto" hangingPunct="1">
              <a:spcBef>
                <a:spcPts val="0"/>
              </a:spcBef>
              <a:spcAft>
                <a:spcPts val="0"/>
              </a:spcAft>
              <a:defRPr/>
            </a:pPr>
            <a:r>
              <a:rPr lang="en-US" altLang="zh-CN" sz="2100" dirty="0">
                <a:solidFill>
                  <a:prstClr val="black"/>
                </a:solidFill>
                <a:ea typeface="微软雅黑" panose="020B0503020204020204" pitchFamily="34" charset="-122"/>
                <a:sym typeface="Arial" panose="020B0604020202020204" pitchFamily="34" charset="0"/>
              </a:rPr>
              <a:t>CONTENT</a:t>
            </a:r>
            <a:endParaRPr lang="zh-CN" altLang="en-US" sz="2100" dirty="0">
              <a:solidFill>
                <a:prstClr val="black"/>
              </a:solidFill>
              <a:ea typeface="微软雅黑" panose="020B0503020204020204" pitchFamily="34" charset="-122"/>
              <a:sym typeface="Arial" panose="020B0604020202020204" pitchFamily="34" charset="0"/>
            </a:endParaRPr>
          </a:p>
        </p:txBody>
      </p:sp>
      <p:sp>
        <p:nvSpPr>
          <p:cNvPr id="48" name="PA-文本框 7"/>
          <p:cNvSpPr txBox="1"/>
          <p:nvPr>
            <p:custDataLst>
              <p:tags r:id="rId3"/>
            </p:custDataLst>
          </p:nvPr>
        </p:nvSpPr>
        <p:spPr>
          <a:xfrm>
            <a:off x="1997009" y="2175552"/>
            <a:ext cx="1226171" cy="600164"/>
          </a:xfrm>
          <a:prstGeom prst="rect">
            <a:avLst/>
          </a:prstGeom>
          <a:noFill/>
        </p:spPr>
        <p:txBody>
          <a:bodyPr wrap="square" rtlCol="0">
            <a:spAutoFit/>
          </a:bodyPr>
          <a:lstStyle/>
          <a:p>
            <a:pPr algn="dist" defTabSz="685800" eaLnBrk="1" fontAlgn="auto" hangingPunct="1">
              <a:spcBef>
                <a:spcPts val="0"/>
              </a:spcBef>
              <a:spcAft>
                <a:spcPts val="0"/>
              </a:spcAft>
              <a:defRPr/>
            </a:pPr>
            <a:r>
              <a:rPr lang="zh-CN" altLang="en-US"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rPr>
              <a:t>目录</a:t>
            </a:r>
            <a:r>
              <a:rPr lang="en-US" altLang="zh-CN"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rPr>
              <a:t> </a:t>
            </a:r>
            <a:endParaRPr lang="zh-CN" altLang="en-US"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endParaRPr>
          </a:p>
        </p:txBody>
      </p:sp>
      <p:grpSp>
        <p:nvGrpSpPr>
          <p:cNvPr id="59" name="PA-组合 9"/>
          <p:cNvGrpSpPr/>
          <p:nvPr>
            <p:custDataLst>
              <p:tags r:id="rId4"/>
            </p:custDataLst>
          </p:nvPr>
        </p:nvGrpSpPr>
        <p:grpSpPr>
          <a:xfrm>
            <a:off x="5204512" y="3772267"/>
            <a:ext cx="3565525" cy="400110"/>
            <a:chOff x="-979815" y="947345"/>
            <a:chExt cx="3453023" cy="533479"/>
          </a:xfrm>
        </p:grpSpPr>
        <p:sp>
          <p:nvSpPr>
            <p:cNvPr id="60" name="PA-文本框 2" descr="章节序号4"/>
            <p:cNvSpPr txBox="1"/>
            <p:nvPr>
              <p:custDataLst>
                <p:tags r:id="rId5"/>
              </p:custDataLst>
            </p:nvPr>
          </p:nvSpPr>
          <p:spPr>
            <a:xfrm>
              <a:off x="-979815" y="947345"/>
              <a:ext cx="672974" cy="533479"/>
            </a:xfrm>
            <a:prstGeom prst="rect">
              <a:avLst/>
            </a:prstGeom>
            <a:noFill/>
          </p:spPr>
          <p:txBody>
            <a:bodyPr vert="horz" wrap="square" rtlCol="0">
              <a:spAutoFit/>
            </a:bodyPr>
            <a:lstStyle/>
            <a:p>
              <a:pPr algn="ctr" defTabSz="685800" eaLnBrk="1" fontAlgn="auto" hangingPunct="1">
                <a:spcBef>
                  <a:spcPts val="0"/>
                </a:spcBef>
                <a:spcAft>
                  <a:spcPts val="0"/>
                </a:spcAft>
                <a:defRPr/>
              </a:pPr>
              <a:r>
                <a:rPr lang="en-US" altLang="zh-CN" sz="2000" b="1">
                  <a:solidFill>
                    <a:prstClr val="black"/>
                  </a:solidFill>
                  <a:latin typeface="微软雅黑" panose="020B0503020204020204" pitchFamily="34" charset="-122"/>
                  <a:ea typeface="微软雅黑" panose="020B0503020204020204" pitchFamily="34" charset="-122"/>
                </a:rPr>
                <a:t>03</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61" name="PA-文本框 6" descr="章节标题4"/>
            <p:cNvSpPr txBox="1"/>
            <p:nvPr>
              <p:custDataLst>
                <p:tags r:id="rId6"/>
              </p:custDataLst>
            </p:nvPr>
          </p:nvSpPr>
          <p:spPr>
            <a:xfrm>
              <a:off x="-468165" y="968552"/>
              <a:ext cx="2941373" cy="49106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实验：鸢尾花逻辑回归分类</a:t>
              </a:r>
              <a:endPar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endParaRPr>
            </a:p>
          </p:txBody>
        </p:sp>
      </p:grpSp>
      <p:sp>
        <p:nvSpPr>
          <p:cNvPr id="28" name="文本框 6"/>
          <p:cNvSpPr txBox="1"/>
          <p:nvPr/>
        </p:nvSpPr>
        <p:spPr>
          <a:xfrm>
            <a:off x="251520" y="0"/>
            <a:ext cx="1428750" cy="685800"/>
          </a:xfrm>
          <a:prstGeom prst="rect">
            <a:avLst/>
          </a:prstGeom>
          <a:noFill/>
        </p:spPr>
        <p:txBody>
          <a:bodyPr lIns="68580" tIns="34290" rIns="68580" bIns="34290">
            <a:spAutoFit/>
          </a:bodyPr>
          <a:lstStyle/>
          <a:p>
            <a:pPr algn="ctr" eaLnBrk="1" fontAlgn="auto" hangingPunct="1">
              <a:spcBef>
                <a:spcPts val="0"/>
              </a:spcBef>
              <a:spcAft>
                <a:spcPts val="0"/>
              </a:spcAft>
              <a:defRPr/>
            </a:pPr>
            <a:r>
              <a:rPr lang="zh-CN" altLang="en-US" sz="4000" b="1" dirty="0">
                <a:solidFill>
                  <a:srgbClr val="B22F33"/>
                </a:solidFill>
                <a:latin typeface="微软雅黑" panose="020B0503020204020204" pitchFamily="34" charset="-122"/>
                <a:ea typeface="微软雅黑" panose="020B0503020204020204" pitchFamily="34" charset="-122"/>
              </a:rPr>
              <a:t>目录</a:t>
            </a:r>
            <a:endParaRPr lang="en-US" altLang="zh-CN" sz="4000" b="1" dirty="0">
              <a:solidFill>
                <a:srgbClr val="B22F33"/>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760118" y="956428"/>
            <a:ext cx="2177471" cy="529234"/>
            <a:chOff x="504060" y="2105458"/>
            <a:chExt cx="2177471" cy="529234"/>
          </a:xfrm>
        </p:grpSpPr>
        <p:grpSp>
          <p:nvGrpSpPr>
            <p:cNvPr id="30" name="组合 29"/>
            <p:cNvGrpSpPr/>
            <p:nvPr/>
          </p:nvGrpSpPr>
          <p:grpSpPr>
            <a:xfrm>
              <a:off x="504060" y="2133045"/>
              <a:ext cx="501648" cy="501647"/>
              <a:chOff x="676186" y="1799558"/>
              <a:chExt cx="501648" cy="501647"/>
            </a:xfrm>
          </p:grpSpPr>
          <p:sp>
            <p:nvSpPr>
              <p:cNvPr id="34" name="AutoShape 3"/>
              <p:cNvSpPr/>
              <p:nvPr/>
            </p:nvSpPr>
            <p:spPr bwMode="auto">
              <a:xfrm>
                <a:off x="676186" y="1799558"/>
                <a:ext cx="501648" cy="501647"/>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Shape 3660"/>
              <p:cNvSpPr/>
              <p:nvPr/>
            </p:nvSpPr>
            <p:spPr>
              <a:xfrm>
                <a:off x="776151" y="1910090"/>
                <a:ext cx="280580" cy="2805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tx1">
                  <a:lumMod val="75000"/>
                  <a:lumOff val="2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1" name="PA-组合 9"/>
            <p:cNvGrpSpPr/>
            <p:nvPr>
              <p:custDataLst>
                <p:tags r:id="rId7"/>
              </p:custDataLst>
            </p:nvPr>
          </p:nvGrpSpPr>
          <p:grpSpPr>
            <a:xfrm>
              <a:off x="1108430" y="2105458"/>
              <a:ext cx="1573101" cy="400110"/>
              <a:chOff x="376256" y="861103"/>
              <a:chExt cx="1573101" cy="400110"/>
            </a:xfrm>
          </p:grpSpPr>
          <p:sp>
            <p:nvSpPr>
              <p:cNvPr id="32" name="PA-文本框 2" descr="章节序号1"/>
              <p:cNvSpPr txBox="1"/>
              <p:nvPr>
                <p:custDataLst>
                  <p:tags r:id="rId8"/>
                </p:custDataLst>
              </p:nvPr>
            </p:nvSpPr>
            <p:spPr>
              <a:xfrm>
                <a:off x="376256" y="861103"/>
                <a:ext cx="646395" cy="400110"/>
              </a:xfrm>
              <a:prstGeom prst="rect">
                <a:avLst/>
              </a:prstGeom>
              <a:noFill/>
            </p:spPr>
            <p:txBody>
              <a:bodyPr vert="horz" wrap="square" rtlCol="0">
                <a:spAutoFit/>
              </a:bodyPr>
              <a:lstStyle>
                <a:defPPr>
                  <a:defRPr lang="zh-CN"/>
                </a:defPPr>
                <a:lvl1pPr algn="ctr" defTabSz="685800" eaLnBrk="1" fontAlgn="auto" hangingPunct="1">
                  <a:spcBef>
                    <a:spcPts val="0"/>
                  </a:spcBef>
                  <a:spcAft>
                    <a:spcPts val="0"/>
                  </a:spcAft>
                  <a:defRPr sz="2400" b="1">
                    <a:solidFill>
                      <a:prstClr val="black"/>
                    </a:solidFill>
                    <a:latin typeface="微软雅黑" panose="020B0503020204020204" pitchFamily="34" charset="-122"/>
                    <a:ea typeface="微软雅黑" panose="020B0503020204020204" pitchFamily="34" charset="-122"/>
                  </a:defRPr>
                </a:lvl1pPr>
              </a:lstStyle>
              <a:p>
                <a:r>
                  <a:rPr lang="en-US" altLang="zh-CN" sz="2000" dirty="0"/>
                  <a:t>01</a:t>
                </a:r>
                <a:endParaRPr lang="zh-CN" altLang="en-US" dirty="0"/>
              </a:p>
            </p:txBody>
          </p:sp>
          <p:sp>
            <p:nvSpPr>
              <p:cNvPr id="33" name="PA-文本框 6" descr="章节标题1"/>
              <p:cNvSpPr txBox="1"/>
              <p:nvPr>
                <p:custDataLst>
                  <p:tags r:id="rId9"/>
                </p:custDataLst>
              </p:nvPr>
            </p:nvSpPr>
            <p:spPr>
              <a:xfrm>
                <a:off x="605697" y="892913"/>
                <a:ext cx="1343660" cy="368300"/>
              </a:xfrm>
              <a:prstGeom prst="rect">
                <a:avLst/>
              </a:prstGeom>
              <a:noFill/>
            </p:spPr>
            <p:txBody>
              <a:bodyPr vert="horz"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rPr>
                  <a:t>  </a:t>
                </a:r>
                <a:r>
                  <a:rPr lang="zh-CN">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rPr>
                  <a:t>知识准备</a:t>
                </a:r>
                <a:endParaRPr kumimoji="0" lang="zh-CN" b="0" i="0" u="none" strike="noStrike" kern="1200" cap="none" spc="0" normalizeH="0" baseline="0" noProof="0" dirty="0">
                  <a:ln>
                    <a:noFill/>
                  </a:ln>
                  <a:gradFill>
                    <a:gsLst>
                      <a:gs pos="100000">
                        <a:srgbClr val="E35529"/>
                      </a:gs>
                      <a:gs pos="0">
                        <a:srgbClr val="C51729"/>
                      </a:gs>
                    </a:gsLst>
                    <a:lin ang="13500000" scaled="1"/>
                  </a:gradFill>
                  <a:effectLst/>
                  <a:uLnTx/>
                  <a:uFillTx/>
                  <a:latin typeface="微软雅黑" panose="020B0503020204020204" pitchFamily="34" charset="-122"/>
                  <a:ea typeface="微软雅黑" panose="020B0503020204020204" pitchFamily="34" charset="-122"/>
                </a:endParaRPr>
              </a:p>
            </p:txBody>
          </p:sp>
        </p:grpSp>
      </p:grpSp>
      <p:grpSp>
        <p:nvGrpSpPr>
          <p:cNvPr id="50" name="组合 49"/>
          <p:cNvGrpSpPr/>
          <p:nvPr/>
        </p:nvGrpSpPr>
        <p:grpSpPr>
          <a:xfrm>
            <a:off x="4929595" y="2133411"/>
            <a:ext cx="3945064" cy="645160"/>
            <a:chOff x="-467275" y="3860794"/>
            <a:chExt cx="3945064" cy="645160"/>
          </a:xfrm>
        </p:grpSpPr>
        <p:grpSp>
          <p:nvGrpSpPr>
            <p:cNvPr id="51" name="组合 50"/>
            <p:cNvGrpSpPr/>
            <p:nvPr/>
          </p:nvGrpSpPr>
          <p:grpSpPr>
            <a:xfrm>
              <a:off x="-467275" y="3976364"/>
              <a:ext cx="501648" cy="501015"/>
              <a:chOff x="-295149" y="3642877"/>
              <a:chExt cx="501648" cy="501015"/>
            </a:xfrm>
          </p:grpSpPr>
          <p:sp>
            <p:nvSpPr>
              <p:cNvPr id="55" name="AutoShape 3"/>
              <p:cNvSpPr/>
              <p:nvPr/>
            </p:nvSpPr>
            <p:spPr bwMode="auto">
              <a:xfrm>
                <a:off x="-295149" y="3642877"/>
                <a:ext cx="501648" cy="501015"/>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Shape 3626"/>
              <p:cNvSpPr/>
              <p:nvPr/>
            </p:nvSpPr>
            <p:spPr>
              <a:xfrm>
                <a:off x="-184615" y="3779745"/>
                <a:ext cx="280580" cy="254314"/>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lumMod val="75000"/>
                  <a:lumOff val="2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2" name="PA-组合 9"/>
            <p:cNvGrpSpPr/>
            <p:nvPr>
              <p:custDataLst>
                <p:tags r:id="rId10"/>
              </p:custDataLst>
            </p:nvPr>
          </p:nvGrpSpPr>
          <p:grpSpPr>
            <a:xfrm>
              <a:off x="126259" y="3860794"/>
              <a:ext cx="3351530" cy="645160"/>
              <a:chOff x="-23196" y="1232222"/>
              <a:chExt cx="3351530" cy="645160"/>
            </a:xfrm>
          </p:grpSpPr>
          <p:sp>
            <p:nvSpPr>
              <p:cNvPr id="53" name="PA-文本框 2" descr="章节序号2"/>
              <p:cNvSpPr txBox="1"/>
              <p:nvPr>
                <p:custDataLst>
                  <p:tags r:id="rId11"/>
                </p:custDataLst>
              </p:nvPr>
            </p:nvSpPr>
            <p:spPr>
              <a:xfrm>
                <a:off x="-23196" y="1412562"/>
                <a:ext cx="646395" cy="40005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02</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4" name="PA-文本框 6" descr="章节标题2"/>
              <p:cNvSpPr txBox="1"/>
              <p:nvPr>
                <p:custDataLst>
                  <p:tags r:id="rId12"/>
                </p:custDataLst>
              </p:nvPr>
            </p:nvSpPr>
            <p:spPr>
              <a:xfrm>
                <a:off x="500679" y="1232222"/>
                <a:ext cx="2827655" cy="64516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实验：波士顿房价线性回归预测</a:t>
                </a:r>
                <a:endPar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p:tgtEl>
                                          <p:spTgt spid="59"/>
                                        </p:tgtEl>
                                        <p:attrNameLst>
                                          <p:attrName>ppt_y</p:attrName>
                                        </p:attrNameLst>
                                      </p:cBhvr>
                                      <p:tavLst>
                                        <p:tav tm="0">
                                          <p:val>
                                            <p:strVal val="#ppt_y+#ppt_h*1.125000"/>
                                          </p:val>
                                        </p:tav>
                                        <p:tav tm="100000">
                                          <p:val>
                                            <p:strVal val="#ppt_y"/>
                                          </p:val>
                                        </p:tav>
                                      </p:tavLst>
                                    </p:anim>
                                    <p:animEffect transition="in" filter="wipe(up)">
                                      <p:cBhvr>
                                        <p:cTn id="13" dur="500"/>
                                        <p:tgtEl>
                                          <p:spTgt spid="59"/>
                                        </p:tgtEl>
                                      </p:cBhvr>
                                    </p:animEffect>
                                  </p:childTnLst>
                                </p:cTn>
                              </p:par>
                            </p:childTnLst>
                          </p:cTn>
                        </p:par>
                        <p:par>
                          <p:cTn id="14" fill="hold">
                            <p:stCondLst>
                              <p:cond delay="1000"/>
                            </p:stCondLst>
                            <p:childTnLst>
                              <p:par>
                                <p:cTn id="15" presetID="10" presetClass="entr" presetSubtype="0" fill="hold" nodeType="afterEffect">
                                  <p:stCondLst>
                                    <p:cond delay="50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6500"/>
                            </p:stCondLst>
                            <p:childTnLst>
                              <p:par>
                                <p:cTn id="19" presetID="10" presetClass="entr" presetSubtype="0" fill="hold" nodeType="afterEffect">
                                  <p:stCondLst>
                                    <p:cond delay="10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4" name="Rectangle 1"/>
          <p:cNvSpPr>
            <a:spLocks noChangeArrowheads="1"/>
          </p:cNvSpPr>
          <p:nvPr/>
        </p:nvSpPr>
        <p:spPr bwMode="auto">
          <a:xfrm>
            <a:off x="395766" y="843558"/>
            <a:ext cx="8064666" cy="309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A9B7C6"/>
                </a:solidFill>
                <a:effectLst/>
                <a:latin typeface="Consolas" panose="020B0609020204030204" pitchFamily="49" charset="0"/>
              </a:rPr>
              <a:t>plt.legend()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plt.subplot(</a:t>
            </a:r>
            <a:r>
              <a:rPr kumimoji="0" lang="zh-CN" altLang="zh-CN" sz="1500" b="0" i="0" u="none" strike="noStrike" cap="none" normalizeH="0" baseline="0">
                <a:ln>
                  <a:noFill/>
                </a:ln>
                <a:solidFill>
                  <a:srgbClr val="6897BB"/>
                </a:solidFill>
                <a:effectLst/>
                <a:latin typeface="Consolas" panose="020B0609020204030204" pitchFamily="49" charset="0"/>
              </a:rPr>
              <a:t>312</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plt.scatter(radio</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sales</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'b'</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marker</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'Radio'</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plt.grid(</a:t>
            </a:r>
            <a:r>
              <a:rPr kumimoji="0" lang="zh-CN" altLang="zh-CN" sz="1500" b="0" i="0" u="none" strike="noStrike" cap="none" normalizeH="0" baseline="0">
                <a:ln>
                  <a:noFill/>
                </a:ln>
                <a:solidFill>
                  <a:srgbClr val="AA4926"/>
                </a:solidFill>
                <a:effectLst/>
                <a:latin typeface="Consolas" panose="020B0609020204030204" pitchFamily="49" charset="0"/>
              </a:rPr>
              <a:t>linestyle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plt.legend()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plt.subplot(</a:t>
            </a:r>
            <a:r>
              <a:rPr kumimoji="0" lang="zh-CN" altLang="zh-CN" sz="1500" b="0" i="0" u="none" strike="noStrike" cap="none" normalizeH="0" baseline="0">
                <a:ln>
                  <a:noFill/>
                </a:ln>
                <a:solidFill>
                  <a:srgbClr val="6897BB"/>
                </a:solidFill>
                <a:effectLst/>
                <a:latin typeface="Consolas" panose="020B0609020204030204" pitchFamily="49" charset="0"/>
              </a:rPr>
              <a:t>313</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plt.scatter(newspaper</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sales</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'y'</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marker</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'v'</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'Newspaper'</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plt.xlabel(</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广告花费</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plt.ylabel(</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销售额</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plt.grid(</a:t>
            </a:r>
            <a:r>
              <a:rPr kumimoji="0" lang="zh-CN" altLang="zh-CN" sz="1500" b="0" i="0" u="none" strike="noStrike" cap="none" normalizeH="0" baseline="0">
                <a:ln>
                  <a:noFill/>
                </a:ln>
                <a:solidFill>
                  <a:srgbClr val="AA4926"/>
                </a:solidFill>
                <a:effectLst/>
                <a:latin typeface="Consolas" panose="020B0609020204030204" pitchFamily="49" charset="0"/>
              </a:rPr>
              <a:t>linestyle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plt.legend()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plt.show()</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showPlot1 (datas.TV</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datas.Radio</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datas.Newspaper</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datas.Sales)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659065"/>
            <a:ext cx="3985176" cy="3825369"/>
          </a:xfrm>
          <a:prstGeom prst="rect">
            <a:avLst/>
          </a:prstGeom>
          <a:noFill/>
          <a:ln>
            <a:noFill/>
          </a:ln>
        </p:spPr>
      </p:pic>
      <p:sp>
        <p:nvSpPr>
          <p:cNvPr id="6" name="文本框 5"/>
          <p:cNvSpPr txBox="1"/>
          <p:nvPr/>
        </p:nvSpPr>
        <p:spPr>
          <a:xfrm>
            <a:off x="2411760" y="4565631"/>
            <a:ext cx="4572000" cy="338554"/>
          </a:xfrm>
          <a:prstGeom prst="rect">
            <a:avLst/>
          </a:prstGeom>
          <a:noFill/>
        </p:spPr>
        <p:txBody>
          <a:bodyPr wrap="square">
            <a:spAutoFit/>
          </a:bodyPr>
          <a:lstStyle/>
          <a:p>
            <a:r>
              <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rPr>
              <a:t>广告投放与销售额数据分布图</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5" name="文本框 4"/>
          <p:cNvSpPr txBox="1"/>
          <p:nvPr/>
        </p:nvSpPr>
        <p:spPr>
          <a:xfrm>
            <a:off x="395766" y="624035"/>
            <a:ext cx="4572000" cy="400110"/>
          </a:xfrm>
          <a:prstGeom prst="rect">
            <a:avLst/>
          </a:prstGeom>
          <a:noFill/>
        </p:spPr>
        <p:txBody>
          <a:bodyPr wrap="square">
            <a:spAutoFit/>
          </a:bodyPr>
          <a:lstStyle/>
          <a:p>
            <a:pPr marL="342900" indent="-342900">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建立线性回归模型</a:t>
            </a:r>
            <a:endParaRPr lang="zh-CN" altLang="zh-CN" sz="2000" ker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95766" y="1155382"/>
            <a:ext cx="8244408" cy="393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pandas </a:t>
            </a:r>
            <a:r>
              <a:rPr kumimoji="0" lang="zh-CN" altLang="zh-CN" sz="1000" b="0" i="0" u="none" strike="noStrike" cap="none" normalizeH="0" baseline="0">
                <a:ln>
                  <a:noFill/>
                </a:ln>
                <a:solidFill>
                  <a:srgbClr val="CC7832"/>
                </a:solidFill>
                <a:effectLst/>
                <a:latin typeface="Consolas" panose="020B0609020204030204" pitchFamily="49" charset="0"/>
              </a:rPr>
              <a:t>as </a:t>
            </a:r>
            <a:r>
              <a:rPr kumimoji="0" lang="zh-CN" altLang="zh-CN" sz="1000" b="0" i="0" u="none" strike="noStrike" cap="none" normalizeH="0" baseline="0">
                <a:ln>
                  <a:noFill/>
                </a:ln>
                <a:solidFill>
                  <a:srgbClr val="A9B7C6"/>
                </a:solidFill>
                <a:effectLst/>
                <a:latin typeface="Consolas" panose="020B0609020204030204" pitchFamily="49" charset="0"/>
              </a:rPr>
              <a:t>pd</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numpy </a:t>
            </a:r>
            <a:r>
              <a:rPr kumimoji="0" lang="zh-CN" altLang="zh-CN" sz="1000" b="0" i="0" u="none" strike="noStrike" cap="none" normalizeH="0" baseline="0">
                <a:ln>
                  <a:noFill/>
                </a:ln>
                <a:solidFill>
                  <a:srgbClr val="CC7832"/>
                </a:solidFill>
                <a:effectLst/>
                <a:latin typeface="Consolas" panose="020B0609020204030204" pitchFamily="49" charset="0"/>
              </a:rPr>
              <a:t>as </a:t>
            </a:r>
            <a:r>
              <a:rPr kumimoji="0" lang="zh-CN" altLang="zh-CN" sz="1000" b="0" i="0" u="none" strike="noStrike" cap="none" normalizeH="0" baseline="0">
                <a:ln>
                  <a:noFill/>
                </a:ln>
                <a:solidFill>
                  <a:srgbClr val="A9B7C6"/>
                </a:solidFill>
                <a:effectLst/>
                <a:latin typeface="Consolas" panose="020B0609020204030204" pitchFamily="49" charset="0"/>
              </a:rPr>
              <a:t>np</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matplotlib.pyplot </a:t>
            </a:r>
            <a:r>
              <a:rPr kumimoji="0" lang="zh-CN" altLang="zh-CN" sz="1000" b="0" i="0" u="none" strike="noStrike" cap="none" normalizeH="0" baseline="0">
                <a:ln>
                  <a:noFill/>
                </a:ln>
                <a:solidFill>
                  <a:srgbClr val="CC7832"/>
                </a:solidFill>
                <a:effectLst/>
                <a:latin typeface="Consolas" panose="020B0609020204030204" pitchFamily="49" charset="0"/>
              </a:rPr>
              <a:t>as </a:t>
            </a:r>
            <a:r>
              <a:rPr kumimoji="0" lang="zh-CN" altLang="zh-CN" sz="1000" b="0" i="0" u="none" strike="noStrike" cap="none" normalizeH="0" baseline="0">
                <a:ln>
                  <a:noFill/>
                </a:ln>
                <a:solidFill>
                  <a:srgbClr val="A9B7C6"/>
                </a:solidFill>
                <a:effectLst/>
                <a:latin typeface="Consolas" panose="020B0609020204030204" pitchFamily="49" charset="0"/>
              </a:rPr>
              <a:t>plt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from </a:t>
            </a:r>
            <a:r>
              <a:rPr kumimoji="0" lang="zh-CN" altLang="zh-CN" sz="1000" b="0" i="0" u="none" strike="noStrike" cap="none" normalizeH="0" baseline="0">
                <a:ln>
                  <a:noFill/>
                </a:ln>
                <a:solidFill>
                  <a:srgbClr val="A9B7C6"/>
                </a:solidFill>
                <a:effectLst/>
                <a:latin typeface="Consolas" panose="020B0609020204030204" pitchFamily="49" charset="0"/>
              </a:rPr>
              <a:t>sklearn.linear_model </a:t>
            </a: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LinearRegression</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from </a:t>
            </a:r>
            <a:r>
              <a:rPr kumimoji="0" lang="zh-CN" altLang="zh-CN" sz="1000" b="0" i="0" u="none" strike="noStrike" cap="none" normalizeH="0" baseline="0">
                <a:ln>
                  <a:noFill/>
                </a:ln>
                <a:solidFill>
                  <a:srgbClr val="A9B7C6"/>
                </a:solidFill>
                <a:effectLst/>
                <a:latin typeface="Consolas" panose="020B0609020204030204" pitchFamily="49" charset="0"/>
              </a:rPr>
              <a:t>sklearn.metrics </a:t>
            </a: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mean_squared_error </a:t>
            </a:r>
            <a:r>
              <a:rPr kumimoji="0" lang="zh-CN" altLang="zh-CN" sz="1000" b="0" i="0" u="none" strike="noStrike" cap="none" normalizeH="0" baseline="0">
                <a:ln>
                  <a:noFill/>
                </a:ln>
                <a:solidFill>
                  <a:srgbClr val="CC7832"/>
                </a:solidFill>
                <a:effectLst/>
                <a:latin typeface="Consolas" panose="020B0609020204030204" pitchFamily="49" charset="0"/>
              </a:rPr>
              <a:t>as </a:t>
            </a:r>
            <a:r>
              <a:rPr kumimoji="0" lang="zh-CN" altLang="zh-CN" sz="1000" b="0" i="0" u="none" strike="noStrike" cap="none" normalizeH="0" baseline="0">
                <a:ln>
                  <a:noFill/>
                </a:ln>
                <a:solidFill>
                  <a:srgbClr val="A9B7C6"/>
                </a:solidFill>
                <a:effectLst/>
                <a:latin typeface="Consolas" panose="020B0609020204030204" pitchFamily="49" charset="0"/>
              </a:rPr>
              <a:t>MSE</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from </a:t>
            </a:r>
            <a:r>
              <a:rPr kumimoji="0" lang="zh-CN" altLang="zh-CN" sz="1000" b="0" i="0" u="none" strike="noStrike" cap="none" normalizeH="0" baseline="0">
                <a:ln>
                  <a:noFill/>
                </a:ln>
                <a:solidFill>
                  <a:srgbClr val="A9B7C6"/>
                </a:solidFill>
                <a:effectLst/>
                <a:latin typeface="Consolas" panose="020B0609020204030204" pitchFamily="49" charset="0"/>
              </a:rPr>
              <a:t>sklearn.model_selection </a:t>
            </a:r>
            <a:r>
              <a:rPr kumimoji="0" lang="zh-CN" altLang="zh-CN" sz="1000" b="0" i="0" u="none" strike="noStrike" cap="none" normalizeH="0" baseline="0">
                <a:ln>
                  <a:noFill/>
                </a:ln>
                <a:solidFill>
                  <a:srgbClr val="CC7832"/>
                </a:solidFill>
                <a:effectLst/>
                <a:latin typeface="Consolas" panose="020B0609020204030204" pitchFamily="49" charset="0"/>
              </a:rPr>
              <a:t>import </a:t>
            </a:r>
            <a:r>
              <a:rPr kumimoji="0" lang="zh-CN" altLang="zh-CN" sz="1000" b="0" i="0" u="none" strike="noStrike" cap="none" normalizeH="0" baseline="0">
                <a:ln>
                  <a:noFill/>
                </a:ln>
                <a:solidFill>
                  <a:srgbClr val="A9B7C6"/>
                </a:solidFill>
                <a:effectLst/>
                <a:latin typeface="Consolas" panose="020B0609020204030204" pitchFamily="49" charset="0"/>
              </a:rPr>
              <a:t>train_test_split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CC7832"/>
                </a:solidFill>
                <a:effectLst/>
                <a:latin typeface="Consolas" panose="020B0609020204030204" pitchFamily="49" charset="0"/>
              </a:rPr>
              <a:t>def </a:t>
            </a:r>
            <a:r>
              <a:rPr kumimoji="0" lang="zh-CN" altLang="zh-CN" sz="1000" b="0" i="0" u="none" strike="noStrike" cap="none" normalizeH="0" baseline="0">
                <a:ln>
                  <a:noFill/>
                </a:ln>
                <a:solidFill>
                  <a:srgbClr val="FFC66D"/>
                </a:solidFill>
                <a:effectLst/>
                <a:latin typeface="Consolas" panose="020B0609020204030204" pitchFamily="49" charset="0"/>
              </a:rPr>
              <a:t>linearRegressionModel</a:t>
            </a:r>
            <a:r>
              <a:rPr kumimoji="0" lang="zh-CN" altLang="zh-CN" sz="1000" b="0" i="0" u="none" strike="noStrike" cap="none" normalizeH="0" baseline="0">
                <a:ln>
                  <a:noFill/>
                </a:ln>
                <a:solidFill>
                  <a:srgbClr val="A9B7C6"/>
                </a:solidFill>
                <a:effectLst/>
                <a:latin typeface="Consolas" panose="020B0609020204030204" pitchFamily="49" charset="0"/>
              </a:rPr>
              <a:t>(x</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08080"/>
                </a:solidFill>
                <a:effectLst/>
                <a:latin typeface="Consolas" panose="020B0609020204030204" pitchFamily="49" charset="0"/>
              </a:rPr>
              <a:t># </a:t>
            </a:r>
            <a:r>
              <a:rPr kumimoji="0" lang="zh-CN" altLang="zh-CN" sz="1000" b="0" i="0" u="none" strike="noStrike" cap="none" normalizeH="0" baseline="0">
                <a:ln>
                  <a:noFill/>
                </a:ln>
                <a:solidFill>
                  <a:srgbClr val="808080"/>
                </a:solidFill>
                <a:effectLst/>
                <a:latin typeface="Arial" panose="020B0604020202020204" pitchFamily="34" charset="0"/>
                <a:cs typeface="Arial" panose="020B0604020202020204" pitchFamily="34" charset="0"/>
              </a:rPr>
              <a:t>将数据分为测试数据和训练数据两部分，训练集占</a:t>
            </a:r>
            <a:r>
              <a:rPr kumimoji="0" lang="zh-CN" altLang="zh-CN" sz="1000" b="0" i="0" u="none" strike="noStrike" cap="none" normalizeH="0" baseline="0">
                <a:ln>
                  <a:noFill/>
                </a:ln>
                <a:solidFill>
                  <a:srgbClr val="808080"/>
                </a:solidFill>
                <a:effectLst/>
                <a:latin typeface="Consolas" panose="020B0609020204030204" pitchFamily="49" charset="0"/>
              </a:rPr>
              <a:t>80%</a:t>
            </a:r>
            <a:r>
              <a:rPr kumimoji="0" lang="zh-CN" altLang="zh-CN" sz="1000" b="0" i="0" u="none" strike="noStrike" cap="none" normalizeH="0" baseline="0">
                <a:ln>
                  <a:noFill/>
                </a:ln>
                <a:solidFill>
                  <a:srgbClr val="808080"/>
                </a:solidFill>
                <a:effectLst/>
                <a:latin typeface="Arial" panose="020B0604020202020204" pitchFamily="34" charset="0"/>
                <a:cs typeface="Arial" panose="020B0604020202020204" pitchFamily="34" charset="0"/>
              </a:rPr>
              <a:t>，测试集点</a:t>
            </a:r>
            <a:r>
              <a:rPr kumimoji="0" lang="zh-CN" altLang="zh-CN" sz="1000" b="0" i="0" u="none" strike="noStrike" cap="none" normalizeH="0" baseline="0">
                <a:ln>
                  <a:noFill/>
                </a:ln>
                <a:solidFill>
                  <a:srgbClr val="808080"/>
                </a:solidFill>
                <a:effectLst/>
                <a:latin typeface="Consolas" panose="020B0609020204030204" pitchFamily="49" charset="0"/>
              </a:rPr>
              <a:t>20%</a:t>
            </a:r>
            <a:br>
              <a:rPr kumimoji="0" lang="zh-CN" altLang="zh-CN" sz="1000" b="0" i="0" u="none" strike="noStrike" cap="none" normalizeH="0" baseline="0">
                <a:ln>
                  <a:noFill/>
                </a:ln>
                <a:solidFill>
                  <a:srgbClr val="808080"/>
                </a:solidFill>
                <a:effectLst/>
                <a:latin typeface="Consolas" panose="020B0609020204030204" pitchFamily="49" charset="0"/>
              </a:rPr>
            </a:br>
            <a:r>
              <a:rPr kumimoji="0" lang="zh-CN" altLang="zh-CN" sz="1000" b="0" i="0" u="none" strike="noStrike" cap="none" normalizeH="0" baseline="0">
                <a:ln>
                  <a:noFill/>
                </a:ln>
                <a:solidFill>
                  <a:srgbClr val="808080"/>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x_train</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x_test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y_train</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y_test = train_test_split(x</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A4926"/>
                </a:solidFill>
                <a:effectLst/>
                <a:latin typeface="Consolas" panose="020B0609020204030204" pitchFamily="49" charset="0"/>
              </a:rPr>
              <a:t>test_size</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0.2</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A4926"/>
                </a:solidFill>
                <a:effectLst/>
                <a:latin typeface="Consolas" panose="020B0609020204030204" pitchFamily="49" charset="0"/>
              </a:rPr>
              <a:t>random_state</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123</a:t>
            </a:r>
            <a:r>
              <a:rPr kumimoji="0" lang="zh-CN" altLang="zh-CN" sz="1000" b="0" i="0" u="none" strike="noStrike" cap="none" normalizeH="0" baseline="0">
                <a:ln>
                  <a:noFill/>
                </a:ln>
                <a:solidFill>
                  <a:srgbClr val="A9B7C6"/>
                </a:solidFill>
                <a:effectLst/>
                <a:latin typeface="Consolas" panose="020B0609020204030204" pitchFamily="49" charset="0"/>
              </a:rPr>
              <a: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model = LinearRegression()</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model.fit(x_train</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y_train)</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model_w = model.coef_</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model_b = model.intercept_</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train_y_hat = model.predict(x_train)</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train_mse = MSE(y_train</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train_y_hat)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train_score = model.score(x_train</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y_train)</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test_y_hat = model.predict(x_test)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test_mse = MSE(y_test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test_y_hat)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test_score = model.score(x_test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y_test)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回归系数</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截距</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Consolas" panose="020B0609020204030204" pitchFamily="49" charset="0"/>
              </a:rPr>
              <a:t>.format(model_w</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model_b))</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训练集均方误差</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train_mse)</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测试集均方误差</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test_mse)</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训练集确定系数</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train_score)</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8888C6"/>
                </a:solidFill>
                <a:effectLst/>
                <a:latin typeface="Consolas" panose="020B0609020204030204" pitchFamily="49" charset="0"/>
              </a:rPr>
              <a:t>print</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6A8759"/>
                </a:solidFill>
                <a:effectLst/>
                <a:latin typeface="Arial" panose="020B0604020202020204" pitchFamily="34" charset="0"/>
                <a:cs typeface="Arial" panose="020B0604020202020204" pitchFamily="34" charset="0"/>
              </a:rPr>
              <a:t>测试集确定系数</a:t>
            </a:r>
            <a:r>
              <a:rPr kumimoji="0" lang="zh-CN" altLang="zh-CN" sz="1000" b="0" i="0" u="none" strike="noStrike" cap="none" normalizeH="0" baseline="0">
                <a:ln>
                  <a:noFill/>
                </a:ln>
                <a:solidFill>
                  <a:srgbClr val="6A8759"/>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 </a:t>
            </a:r>
            <a:r>
              <a:rPr kumimoji="0" lang="zh-CN" altLang="zh-CN" sz="1000" b="0" i="0" u="none" strike="noStrike" cap="none" normalizeH="0" baseline="0">
                <a:ln>
                  <a:noFill/>
                </a:ln>
                <a:solidFill>
                  <a:srgbClr val="A9B7C6"/>
                </a:solidFill>
                <a:effectLst/>
                <a:latin typeface="Consolas" panose="020B0609020204030204" pitchFamily="49" charset="0"/>
              </a:rPr>
              <a:t>test_score)</a:t>
            </a:r>
            <a:endParaRPr kumimoji="0" lang="zh-CN" altLang="zh-CN" sz="1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5" name="文本框 4"/>
          <p:cNvSpPr txBox="1"/>
          <p:nvPr/>
        </p:nvSpPr>
        <p:spPr>
          <a:xfrm>
            <a:off x="395766" y="771550"/>
            <a:ext cx="4572000" cy="400110"/>
          </a:xfrm>
          <a:prstGeom prst="rect">
            <a:avLst/>
          </a:prstGeom>
          <a:noFill/>
        </p:spPr>
        <p:txBody>
          <a:bodyPr wrap="square">
            <a:spAutoFit/>
          </a:bodyPr>
          <a:lstStyle/>
          <a:p>
            <a:pPr marL="342900" indent="-342900">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调用线性回归模型</a:t>
            </a:r>
            <a:endParaRPr lang="zh-CN" altLang="zh-CN" sz="2000" ker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95766" y="1445093"/>
            <a:ext cx="817834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导入数据</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datas = pd.read_csv(</a:t>
            </a:r>
            <a:r>
              <a:rPr kumimoji="0" lang="zh-CN" altLang="zh-CN" sz="1200" b="0" i="0" u="none" strike="noStrike" cap="none" normalizeH="0" baseline="0">
                <a:ln>
                  <a:noFill/>
                </a:ln>
                <a:solidFill>
                  <a:srgbClr val="6A8759"/>
                </a:solidFill>
                <a:effectLst/>
                <a:latin typeface="Consolas" panose="020B0609020204030204" pitchFamily="49" charset="0"/>
              </a:rPr>
              <a:t>'datas/advertising.csv'</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names</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'TV'</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'Radio'</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'Newspaper'</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'Sales'</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skiprows</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888C6"/>
                </a:solidFill>
                <a:effectLst/>
                <a:latin typeface="Consolas" panose="020B0609020204030204" pitchFamily="49" charset="0"/>
              </a:rPr>
              <a:t>print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'TV'</a:t>
            </a:r>
            <a:r>
              <a:rPr kumimoji="0" lang="zh-CN" altLang="zh-CN" sz="1200" b="0" i="0" u="none" strike="noStrike" cap="none" normalizeH="0" baseline="0">
                <a:ln>
                  <a:noFill/>
                </a:ln>
                <a:solidFill>
                  <a:srgbClr val="A9B7C6"/>
                </a:solidFill>
                <a:effectLst/>
                <a:latin typeface="Consolas" panose="020B0609020204030204" pitchFamily="49" charset="0"/>
              </a:rPr>
              <a:t>.center(</a:t>
            </a:r>
            <a:r>
              <a:rPr kumimoji="0" lang="zh-CN" altLang="zh-CN" sz="1200" b="0" i="0" u="none" strike="noStrike" cap="none" normalizeH="0" baseline="0">
                <a:ln>
                  <a:noFill/>
                </a:ln>
                <a:solidFill>
                  <a:srgbClr val="6897BB"/>
                </a:solidFill>
                <a:effectLst/>
                <a:latin typeface="Consolas" panose="020B0609020204030204" pitchFamily="49" charset="0"/>
              </a:rPr>
              <a:t>50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a:t>
            </a:r>
            <a:r>
              <a:rPr kumimoji="0" lang="zh-CN" altLang="zh-CN" sz="1200" b="0" i="0" u="none" strike="noStrike" cap="none" normalizeH="0" baseline="0">
                <a:ln>
                  <a:noFill/>
                </a:ln>
                <a:solidFill>
                  <a:srgbClr val="808080"/>
                </a:solidFill>
                <a:effectLst/>
                <a:latin typeface="Consolas" panose="020B0609020204030204" pitchFamily="49" charset="0"/>
              </a:rPr>
              <a:t>TV</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特征对模型进行测试</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linearRegressionModel(datas.TV.values.reshape(-</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datas.Sales.values)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888C6"/>
                </a:solidFill>
                <a:effectLst/>
                <a:latin typeface="Consolas" panose="020B0609020204030204" pitchFamily="49" charset="0"/>
              </a:rPr>
              <a:t>print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'Newspaper'</a:t>
            </a:r>
            <a:r>
              <a:rPr kumimoji="0" lang="zh-CN" altLang="zh-CN" sz="1200" b="0" i="0" u="none" strike="noStrike" cap="none" normalizeH="0" baseline="0">
                <a:ln>
                  <a:noFill/>
                </a:ln>
                <a:solidFill>
                  <a:srgbClr val="A9B7C6"/>
                </a:solidFill>
                <a:effectLst/>
                <a:latin typeface="Consolas" panose="020B0609020204030204" pitchFamily="49" charset="0"/>
              </a:rPr>
              <a:t>.center(</a:t>
            </a:r>
            <a:r>
              <a:rPr kumimoji="0" lang="zh-CN" altLang="zh-CN" sz="1200" b="0" i="0" u="none" strike="noStrike" cap="none" normalizeH="0" baseline="0">
                <a:ln>
                  <a:noFill/>
                </a:ln>
                <a:solidFill>
                  <a:srgbClr val="6897BB"/>
                </a:solidFill>
                <a:effectLst/>
                <a:latin typeface="Consolas" panose="020B0609020204030204" pitchFamily="49" charset="0"/>
              </a:rPr>
              <a:t>50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a:t>
            </a:r>
            <a:r>
              <a:rPr kumimoji="0" lang="zh-CN" altLang="zh-CN" sz="1200" b="0" i="0" u="none" strike="noStrike" cap="none" normalizeH="0" baseline="0">
                <a:ln>
                  <a:noFill/>
                </a:ln>
                <a:solidFill>
                  <a:srgbClr val="808080"/>
                </a:solidFill>
                <a:effectLst/>
                <a:latin typeface="Consolas" panose="020B0609020204030204" pitchFamily="49" charset="0"/>
              </a:rPr>
              <a:t>Newspaper</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特征对模型进行测试</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linearRegressionModel(datas.Newspaper.values.reshape(-</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datas.Sales.values)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888C6"/>
                </a:solidFill>
                <a:effectLst/>
                <a:latin typeface="Consolas" panose="020B0609020204030204" pitchFamily="49" charset="0"/>
              </a:rPr>
              <a:t>print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'Radio'</a:t>
            </a:r>
            <a:r>
              <a:rPr kumimoji="0" lang="zh-CN" altLang="zh-CN" sz="1200" b="0" i="0" u="none" strike="noStrike" cap="none" normalizeH="0" baseline="0">
                <a:ln>
                  <a:noFill/>
                </a:ln>
                <a:solidFill>
                  <a:srgbClr val="A9B7C6"/>
                </a:solidFill>
                <a:effectLst/>
                <a:latin typeface="Consolas" panose="020B0609020204030204" pitchFamily="49" charset="0"/>
              </a:rPr>
              <a:t>.center(</a:t>
            </a:r>
            <a:r>
              <a:rPr kumimoji="0" lang="zh-CN" altLang="zh-CN" sz="1200" b="0" i="0" u="none" strike="noStrike" cap="none" normalizeH="0" baseline="0">
                <a:ln>
                  <a:noFill/>
                </a:ln>
                <a:solidFill>
                  <a:srgbClr val="6897BB"/>
                </a:solidFill>
                <a:effectLst/>
                <a:latin typeface="Consolas" panose="020B0609020204030204" pitchFamily="49" charset="0"/>
              </a:rPr>
              <a:t>50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a:t>
            </a:r>
            <a:r>
              <a:rPr kumimoji="0" lang="zh-CN" altLang="zh-CN" sz="1200" b="0" i="0" u="none" strike="noStrike" cap="none" normalizeH="0" baseline="0">
                <a:ln>
                  <a:noFill/>
                </a:ln>
                <a:solidFill>
                  <a:srgbClr val="808080"/>
                </a:solidFill>
                <a:effectLst/>
                <a:latin typeface="Consolas" panose="020B0609020204030204" pitchFamily="49" charset="0"/>
              </a:rPr>
              <a:t>Radio</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特征对模型进行测试</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linearRegressionModel(datas.Radio.values.reshape(-</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datas.Sales.values)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print('Newspaper+Radio</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结合</a:t>
            </a:r>
            <a:r>
              <a:rPr kumimoji="0" lang="zh-CN" altLang="zh-CN" sz="1200" b="0" i="0" u="none" strike="noStrike" cap="none" normalizeH="0" baseline="0">
                <a:ln>
                  <a:noFill/>
                </a:ln>
                <a:solidFill>
                  <a:srgbClr val="808080"/>
                </a:solidFill>
                <a:effectLst/>
                <a:latin typeface="Consolas" panose="020B0609020204030204" pitchFamily="49" charset="0"/>
              </a:rPr>
              <a:t>'.center(50,'*'))</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a:t>
            </a:r>
            <a:r>
              <a:rPr kumimoji="0" lang="zh-CN" altLang="zh-CN" sz="1200" b="0" i="0" u="none" strike="noStrike" cap="none" normalizeH="0" baseline="0">
                <a:ln>
                  <a:noFill/>
                </a:ln>
                <a:solidFill>
                  <a:srgbClr val="808080"/>
                </a:solidFill>
                <a:effectLst/>
                <a:latin typeface="Consolas" panose="020B0609020204030204" pitchFamily="49" charset="0"/>
              </a:rPr>
              <a:t>Newspaper+Radio</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结合特征对模型进行测试</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Consolas" panose="020B0609020204030204" pitchFamily="49" charset="0"/>
              </a:rPr>
              <a:t># linearRegressionModel(datas[['Newspaper','Radio']],datas.Sales.values)</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8888C6"/>
                </a:solidFill>
                <a:effectLst/>
                <a:latin typeface="Consolas" panose="020B0609020204030204" pitchFamily="49" charset="0"/>
              </a:rPr>
              <a:t>print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Arial" panose="020B0604020202020204" pitchFamily="34" charset="0"/>
                <a:cs typeface="Arial" panose="020B0604020202020204" pitchFamily="34" charset="0"/>
              </a:rPr>
              <a:t>三者结合</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.center(</a:t>
            </a:r>
            <a:r>
              <a:rPr kumimoji="0" lang="zh-CN" altLang="zh-CN" sz="1200" b="0" i="0" u="none" strike="noStrike" cap="none" normalizeH="0" baseline="0">
                <a:ln>
                  <a:noFill/>
                </a:ln>
                <a:solidFill>
                  <a:srgbClr val="6897BB"/>
                </a:solidFill>
                <a:effectLst/>
                <a:latin typeface="Consolas" panose="020B0609020204030204" pitchFamily="49" charset="0"/>
              </a:rPr>
              <a:t>50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用三者结合特征对模型进行测试</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linearRegressionModel(datas.values</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datas.Sales.values)</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3" name="Rectangle 1"/>
          <p:cNvSpPr>
            <a:spLocks noChangeArrowheads="1"/>
          </p:cNvSpPr>
          <p:nvPr/>
        </p:nvSpPr>
        <p:spPr bwMode="auto">
          <a:xfrm>
            <a:off x="323528" y="618576"/>
            <a:ext cx="8244408"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A9B7C6"/>
                </a:solidFill>
                <a:effectLst/>
                <a:latin typeface="Consolas" panose="020B0609020204030204" pitchFamily="49" charset="0"/>
              </a:rPr>
              <a:t>************************TV************************</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回归系数</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0.04589456</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截距</a:t>
            </a:r>
            <a:r>
              <a:rPr kumimoji="0" lang="zh-CN" altLang="zh-CN" sz="1000" b="0" i="0" u="none" strike="noStrike" cap="none" normalizeH="0" baseline="0">
                <a:ln>
                  <a:noFill/>
                </a:ln>
                <a:solidFill>
                  <a:srgbClr val="A9B7C6"/>
                </a:solidFill>
                <a:effectLst/>
                <a:latin typeface="Consolas" panose="020B0609020204030204" pitchFamily="49" charset="0"/>
              </a:rPr>
              <a:t>7</a:t>
            </a:r>
            <a:r>
              <a:rPr kumimoji="0" lang="zh-CN" altLang="zh-CN" sz="1000" b="0" i="0" u="none" strike="noStrike" cap="none" normalizeH="0" baseline="0">
                <a:ln>
                  <a:noFill/>
                </a:ln>
                <a:solidFill>
                  <a:srgbClr val="6897BB"/>
                </a:solidFill>
                <a:effectLst/>
                <a:latin typeface="Consolas" panose="020B0609020204030204" pitchFamily="49" charset="0"/>
              </a:rPr>
              <a:t>.18152975636479</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10.644942468154593</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10.12517358873395</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0.5919754429541753</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0.6730407607852957</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********************Newspaper*********************</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回归系数</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0.05246045</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截距</a:t>
            </a:r>
            <a:r>
              <a:rPr kumimoji="0" lang="zh-CN" altLang="zh-CN" sz="1000" b="0" i="0" u="none" strike="noStrike" cap="none" normalizeH="0" baseline="0">
                <a:ln>
                  <a:noFill/>
                </a:ln>
                <a:solidFill>
                  <a:srgbClr val="A9B7C6"/>
                </a:solidFill>
                <a:effectLst/>
                <a:latin typeface="Consolas" panose="020B0609020204030204" pitchFamily="49" charset="0"/>
              </a:rPr>
              <a:t>12</a:t>
            </a:r>
            <a:r>
              <a:rPr kumimoji="0" lang="zh-CN" altLang="zh-CN" sz="1000" b="0" i="0" u="none" strike="noStrike" cap="none" normalizeH="0" baseline="0">
                <a:ln>
                  <a:noFill/>
                </a:ln>
                <a:solidFill>
                  <a:srgbClr val="6897BB"/>
                </a:solidFill>
                <a:effectLst/>
                <a:latin typeface="Consolas" panose="020B0609020204030204" pitchFamily="49" charset="0"/>
              </a:rPr>
              <a:t>.513383137853772</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24.732889200552087</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29.49427351654681</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0.05197926708304601</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0.04757926907143972</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**********************Radio***********************</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回归系数</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0.18866955</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截距</a:t>
            </a:r>
            <a:r>
              <a:rPr kumimoji="0" lang="zh-CN" altLang="zh-CN" sz="1000" b="0" i="0" u="none" strike="noStrike" cap="none" normalizeH="0" baseline="0">
                <a:ln>
                  <a:noFill/>
                </a:ln>
                <a:solidFill>
                  <a:srgbClr val="A9B7C6"/>
                </a:solidFill>
                <a:effectLst/>
                <a:latin typeface="Consolas" panose="020B0609020204030204" pitchFamily="49" charset="0"/>
              </a:rPr>
              <a:t>9</a:t>
            </a:r>
            <a:r>
              <a:rPr kumimoji="0" lang="zh-CN" altLang="zh-CN" sz="1000" b="0" i="0" u="none" strike="noStrike" cap="none" normalizeH="0" baseline="0">
                <a:ln>
                  <a:noFill/>
                </a:ln>
                <a:solidFill>
                  <a:srgbClr val="6897BB"/>
                </a:solidFill>
                <a:effectLst/>
                <a:latin typeface="Consolas" panose="020B0609020204030204" pitchFamily="49" charset="0"/>
              </a:rPr>
              <a:t>.723172811502462</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18.17292254439213</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18.020328334607562</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0.30342519994012307</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0.4180926587532028</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三者结合</a:t>
            </a:r>
            <a:r>
              <a:rPr kumimoji="0" lang="zh-CN" altLang="zh-CN" sz="1000" b="0" i="0" u="none" strike="noStrike" cap="none" normalizeH="0" baseline="0">
                <a:ln>
                  <a:noFill/>
                </a:ln>
                <a:solidFill>
                  <a:srgbClr val="A9B7C6"/>
                </a:solidFill>
                <a:effectLst/>
                <a:latin typeface="Consolas" panose="020B0609020204030204" pitchFamily="49" charset="0"/>
              </a:rPr>
              <a:t>***********************</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回归系数</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3.28005450e-17 </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3.91744690e-17  1.33639636e-16  1.00000000e+00</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CC7832"/>
                </a:solidFill>
                <a:effectLst/>
                <a:latin typeface="Consolas" panose="020B0609020204030204" pitchFamily="49" charset="0"/>
              </a:rPr>
              <a:t>,</a:t>
            </a: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截距</a:t>
            </a:r>
            <a:r>
              <a:rPr kumimoji="0" lang="zh-CN" altLang="zh-CN" sz="1000" b="0" i="0" u="none" strike="noStrike" cap="none" normalizeH="0" baseline="0">
                <a:ln>
                  <a:noFill/>
                </a:ln>
                <a:solidFill>
                  <a:srgbClr val="A9B7C6"/>
                </a:solidFill>
                <a:effectLst/>
                <a:latin typeface="Consolas" panose="020B0609020204030204" pitchFamily="49" charset="0"/>
              </a:rPr>
              <a:t>-</a:t>
            </a:r>
            <a:r>
              <a:rPr kumimoji="0" lang="zh-CN" altLang="zh-CN" sz="1000" b="0" i="0" u="none" strike="noStrike" cap="none" normalizeH="0" baseline="0">
                <a:ln>
                  <a:noFill/>
                </a:ln>
                <a:solidFill>
                  <a:srgbClr val="6897BB"/>
                </a:solidFill>
                <a:effectLst/>
                <a:latin typeface="Consolas" panose="020B0609020204030204" pitchFamily="49" charset="0"/>
              </a:rPr>
              <a:t>7.105427357601002e-15</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1.6869605568876676e-29</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测试集均方误差</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1.412061020345611e-29</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Consolas" panose="020B0609020204030204" pitchFamily="49" charset="0"/>
              </a:rPr>
              <a:t>- </a:t>
            </a:r>
            <a:br>
              <a:rPr kumimoji="0" lang="zh-CN" altLang="zh-CN" sz="1000" b="0" i="0" u="none" strike="noStrike" cap="none" normalizeH="0" baseline="0">
                <a:ln>
                  <a:noFill/>
                </a:ln>
                <a:solidFill>
                  <a:srgbClr val="A9B7C6"/>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训练集确定系数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1.0</a:t>
            </a:r>
            <a:br>
              <a:rPr kumimoji="0" lang="zh-CN" altLang="zh-CN" sz="1000" b="0" i="0" u="none" strike="noStrike" cap="none" normalizeH="0" baseline="0">
                <a:ln>
                  <a:noFill/>
                </a:ln>
                <a:solidFill>
                  <a:srgbClr val="6897BB"/>
                </a:solidFill>
                <a:effectLst/>
                <a:latin typeface="Consolas" panose="020B0609020204030204" pitchFamily="49" charset="0"/>
              </a:rPr>
            </a:br>
            <a:r>
              <a:rPr kumimoji="0" lang="zh-CN" altLang="zh-CN" sz="1000" b="0" i="0" u="none" strike="noStrike" cap="none" normalizeH="0" baseline="0">
                <a:ln>
                  <a:noFill/>
                </a:ln>
                <a:solidFill>
                  <a:srgbClr val="A9B7C6"/>
                </a:solidFill>
                <a:effectLst/>
                <a:latin typeface="Arial" panose="020B0604020202020204" pitchFamily="34" charset="0"/>
                <a:cs typeface="Arial" panose="020B0604020202020204" pitchFamily="34" charset="0"/>
              </a:rPr>
              <a:t>测试集确定系数</a:t>
            </a:r>
            <a:r>
              <a:rPr kumimoji="0" lang="zh-CN" altLang="zh-CN" sz="1000" b="0" i="0" u="none" strike="noStrike" cap="none" normalizeH="0" baseline="0">
                <a:ln>
                  <a:noFill/>
                </a:ln>
                <a:solidFill>
                  <a:srgbClr val="A9B7C6"/>
                </a:solidFill>
                <a:effectLst/>
                <a:latin typeface="Consolas" panose="020B0609020204030204" pitchFamily="49" charset="0"/>
              </a:rPr>
              <a:t>= </a:t>
            </a:r>
            <a:r>
              <a:rPr kumimoji="0" lang="zh-CN" altLang="zh-CN" sz="1000" b="0" i="0" u="none" strike="noStrike" cap="none" normalizeH="0" baseline="0">
                <a:ln>
                  <a:noFill/>
                </a:ln>
                <a:solidFill>
                  <a:srgbClr val="6897BB"/>
                </a:solidFill>
                <a:effectLst/>
                <a:latin typeface="Consolas" panose="020B0609020204030204" pitchFamily="49" charset="0"/>
              </a:rPr>
              <a:t>1.0</a:t>
            </a:r>
            <a:endParaRPr kumimoji="0" lang="zh-CN" altLang="zh-CN" sz="1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766" y="123719"/>
            <a:ext cx="6675929" cy="369080"/>
          </a:xfrm>
        </p:spPr>
        <p:txBody>
          <a:bodyPr>
            <a:noAutofit/>
          </a:bodyPr>
          <a:lstStyle/>
          <a:p>
            <a:r>
              <a:rPr lang="zh-CN" altLang="zh-CN"/>
              <a:t>过拟合与欠拟合</a:t>
            </a:r>
            <a:endParaRPr lang="zh-CN" altLang="en-US" dirty="0"/>
          </a:p>
        </p:txBody>
      </p:sp>
      <p:sp>
        <p:nvSpPr>
          <p:cNvPr id="4" name="Rectangle 1"/>
          <p:cNvSpPr>
            <a:spLocks noChangeArrowheads="1"/>
          </p:cNvSpPr>
          <p:nvPr/>
        </p:nvSpPr>
        <p:spPr bwMode="auto">
          <a:xfrm>
            <a:off x="395766" y="848665"/>
            <a:ext cx="2692134" cy="290848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数据可视化</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plt.figure()</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plt.subplot()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plt.plot(</a:t>
            </a:r>
            <a:r>
              <a:rPr kumimoji="0" lang="zh-CN" altLang="zh-CN" sz="1500" b="0" i="0" u="none" strike="noStrike" cap="none" normalizeH="0" baseline="0">
                <a:ln>
                  <a:noFill/>
                </a:ln>
                <a:solidFill>
                  <a:srgbClr val="8888C6"/>
                </a:solidFill>
                <a:effectLst/>
                <a:latin typeface="Consolas" panose="020B0609020204030204" pitchFamily="49" charset="0"/>
              </a:rPr>
              <a:t>range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8888C6"/>
                </a:solidFill>
                <a:effectLst/>
                <a:latin typeface="Consolas" panose="020B0609020204030204" pitchFamily="49" charset="0"/>
              </a:rPr>
              <a:t>len</a:t>
            </a:r>
            <a:r>
              <a:rPr kumimoji="0" lang="zh-CN" altLang="zh-CN" sz="1500" b="0" i="0" u="none" strike="noStrike" cap="none" normalizeH="0" baseline="0">
                <a:ln>
                  <a:noFill/>
                </a:ln>
                <a:solidFill>
                  <a:srgbClr val="A9B7C6"/>
                </a:solidFill>
                <a:effectLst/>
                <a:latin typeface="Consolas" panose="020B0609020204030204" pitchFamily="49" charset="0"/>
              </a:rPr>
              <a:t>(x_test))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y_test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真实值</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plt.plot(</a:t>
            </a:r>
            <a:r>
              <a:rPr kumimoji="0" lang="zh-CN" altLang="zh-CN" sz="1500" b="0" i="0" u="none" strike="noStrike" cap="none" normalizeH="0" baseline="0">
                <a:ln>
                  <a:noFill/>
                </a:ln>
                <a:solidFill>
                  <a:srgbClr val="8888C6"/>
                </a:solidFill>
                <a:effectLst/>
                <a:latin typeface="Consolas" panose="020B0609020204030204" pitchFamily="49" charset="0"/>
              </a:rPr>
              <a:t>range</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8888C6"/>
                </a:solidFill>
                <a:effectLst/>
                <a:latin typeface="Consolas" panose="020B0609020204030204" pitchFamily="49" charset="0"/>
              </a:rPr>
              <a:t>len</a:t>
            </a:r>
            <a:r>
              <a:rPr kumimoji="0" lang="zh-CN" altLang="zh-CN" sz="1500" b="0" i="0" u="none" strike="noStrike" cap="none" normalizeH="0" baseline="0">
                <a:ln>
                  <a:noFill/>
                </a:ln>
                <a:solidFill>
                  <a:srgbClr val="A9B7C6"/>
                </a:solidFill>
                <a:effectLst/>
                <a:latin typeface="Consolas" panose="020B0609020204030204" pitchFamily="49" charset="0"/>
              </a:rPr>
              <a:t>(x_test))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test_y_hat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'r--'</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拟合值</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plt.legend()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plt.show()</a:t>
            </a:r>
            <a:br>
              <a:rPr kumimoji="0" lang="zh-CN" altLang="zh-CN" sz="1500" b="0" i="0" u="none" strike="noStrike" cap="none" normalizeH="0" baseline="0">
                <a:ln>
                  <a:noFill/>
                </a:ln>
                <a:solidFill>
                  <a:srgbClr val="A9B7C6"/>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634734" y="627534"/>
            <a:ext cx="5126360" cy="3773571"/>
          </a:xfrm>
          <a:prstGeom prst="rect">
            <a:avLst/>
          </a:prstGeom>
          <a:noFill/>
          <a:ln>
            <a:noFill/>
          </a:ln>
        </p:spPr>
      </p:pic>
      <p:sp>
        <p:nvSpPr>
          <p:cNvPr id="8" name="文本框 7"/>
          <p:cNvSpPr txBox="1"/>
          <p:nvPr/>
        </p:nvSpPr>
        <p:spPr>
          <a:xfrm>
            <a:off x="3733730" y="4535840"/>
            <a:ext cx="4572000" cy="338554"/>
          </a:xfrm>
          <a:prstGeom prst="rect">
            <a:avLst/>
          </a:prstGeom>
          <a:noFill/>
        </p:spPr>
        <p:txBody>
          <a:bodyPr wrap="square">
            <a:spAutoFit/>
          </a:bodyPr>
          <a:lstStyle/>
          <a:p>
            <a:pPr algn="ctr" latinLnBrk="1">
              <a:spcAft>
                <a:spcPts val="1000"/>
              </a:spcAft>
            </a:pPr>
            <a:r>
              <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rPr>
              <a:t>测试集拟合表现</a:t>
            </a:r>
            <a:endPar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pPr>
              <a:spcBef>
                <a:spcPts val="1000"/>
              </a:spcBef>
            </a:pPr>
            <a:r>
              <a:rPr lang="zh-CN" altLang="zh-CN"/>
              <a:t>多重共线性问题</a:t>
            </a:r>
            <a:endParaRPr lang="zh-CN" altLang="zh-CN"/>
          </a:p>
        </p:txBody>
      </p:sp>
      <p:sp>
        <p:nvSpPr>
          <p:cNvPr id="5" name="文本框 4"/>
          <p:cNvSpPr txBox="1"/>
          <p:nvPr/>
        </p:nvSpPr>
        <p:spPr>
          <a:xfrm>
            <a:off x="395766" y="627534"/>
            <a:ext cx="7992658"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a:latin typeface="微软雅黑" panose="020B0503020204020204" pitchFamily="34" charset="-122"/>
                <a:ea typeface="微软雅黑" panose="020B0503020204020204" pitchFamily="34" charset="-122"/>
              </a:rPr>
              <a:t>多重共线性</a:t>
            </a:r>
            <a:r>
              <a:rPr lang="en-US" altLang="zh-CN">
                <a:latin typeface="微软雅黑" panose="020B0503020204020204" pitchFamily="34" charset="-122"/>
                <a:ea typeface="微软雅黑" panose="020B0503020204020204" pitchFamily="34" charset="-122"/>
              </a:rPr>
              <a:t>(Multicollinearity)</a:t>
            </a:r>
            <a:r>
              <a:rPr lang="zh-CN" altLang="zh-CN">
                <a:latin typeface="微软雅黑" panose="020B0503020204020204" pitchFamily="34" charset="-122"/>
                <a:ea typeface="微软雅黑" panose="020B0503020204020204" pitchFamily="34" charset="-122"/>
              </a:rPr>
              <a:t>是指线性回归模型中的自变量之间由于存在高度相关关系</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nvGraphicFramePr>
        <p:xfrm>
          <a:off x="539667" y="1614108"/>
          <a:ext cx="7704856" cy="2664296"/>
        </p:xfrm>
        <a:graphic>
          <a:graphicData uri="http://schemas.openxmlformats.org/drawingml/2006/table">
            <a:tbl>
              <a:tblPr firstRow="1" firstCol="1" bandRow="1">
                <a:tableStyleId>{5C22544A-7EE6-4342-B048-85BDC9FD1C3A}</a:tableStyleId>
              </a:tblPr>
              <a:tblGrid>
                <a:gridCol w="1080559"/>
                <a:gridCol w="6624297"/>
              </a:tblGrid>
              <a:tr h="341522">
                <a:tc>
                  <a:txBody>
                    <a:bodyPr/>
                    <a:lstStyle/>
                    <a:p>
                      <a:pPr indent="127000" algn="ctr">
                        <a:spcBef>
                          <a:spcPts val="900"/>
                        </a:spcBef>
                        <a:spcAft>
                          <a:spcPts val="900"/>
                        </a:spcAft>
                      </a:pPr>
                      <a:r>
                        <a:rPr lang="zh-CN" sz="1200">
                          <a:effectLst/>
                        </a:rPr>
                        <a:t>参数</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说明</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1028809">
                <a:tc>
                  <a:txBody>
                    <a:bodyPr/>
                    <a:lstStyle/>
                    <a:p>
                      <a:pPr indent="127000" algn="ctr">
                        <a:spcBef>
                          <a:spcPts val="900"/>
                        </a:spcBef>
                        <a:spcAft>
                          <a:spcPts val="900"/>
                        </a:spcAft>
                      </a:pPr>
                      <a:r>
                        <a:rPr lang="en-US" sz="1200">
                          <a:effectLst/>
                        </a:rPr>
                        <a:t>x</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array_like</a:t>
                      </a:r>
                      <a:r>
                        <a:rPr lang="zh-CN" sz="1200">
                          <a:effectLst/>
                        </a:rPr>
                        <a:t>，一维或二维数组，其中包含多个变量和观察值。 </a:t>
                      </a:r>
                      <a:endParaRPr lang="zh-CN" sz="1200">
                        <a:effectLst/>
                      </a:endParaRPr>
                    </a:p>
                    <a:p>
                      <a:pPr indent="127000">
                        <a:spcBef>
                          <a:spcPts val="900"/>
                        </a:spcBef>
                        <a:spcAft>
                          <a:spcPts val="900"/>
                        </a:spcAft>
                      </a:pPr>
                      <a:r>
                        <a:rPr lang="en-US" sz="1200">
                          <a:effectLst/>
                        </a:rPr>
                        <a:t>x</a:t>
                      </a:r>
                      <a:r>
                        <a:rPr lang="zh-CN" sz="1200">
                          <a:effectLst/>
                        </a:rPr>
                        <a:t>的每一行代表一个变量</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341522">
                <a:tc>
                  <a:txBody>
                    <a:bodyPr/>
                    <a:lstStyle/>
                    <a:p>
                      <a:pPr indent="127000" algn="ctr">
                        <a:spcBef>
                          <a:spcPts val="900"/>
                        </a:spcBef>
                        <a:spcAft>
                          <a:spcPts val="900"/>
                        </a:spcAft>
                      </a:pPr>
                      <a:r>
                        <a:rPr lang="en-US" sz="1200">
                          <a:effectLst/>
                        </a:rPr>
                        <a:t>y</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array_like, </a:t>
                      </a:r>
                      <a:r>
                        <a:rPr lang="zh-CN" sz="1200">
                          <a:effectLst/>
                        </a:rPr>
                        <a:t>可选，一组额外的变量和观察值。</a:t>
                      </a:r>
                      <a:r>
                        <a:rPr lang="en-US" sz="1200">
                          <a:effectLst/>
                        </a:rPr>
                        <a:t> y</a:t>
                      </a:r>
                      <a:r>
                        <a:rPr lang="zh-CN" sz="1200">
                          <a:effectLst/>
                        </a:rPr>
                        <a:t>与</a:t>
                      </a:r>
                      <a:r>
                        <a:rPr lang="en-US" sz="1200">
                          <a:effectLst/>
                        </a:rPr>
                        <a:t>x</a:t>
                      </a:r>
                      <a:r>
                        <a:rPr lang="zh-CN" sz="1200">
                          <a:effectLst/>
                        </a:rPr>
                        <a:t>具有相同的形状。</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952443">
                <a:tc>
                  <a:txBody>
                    <a:bodyPr/>
                    <a:lstStyle/>
                    <a:p>
                      <a:pPr indent="127000" algn="ctr">
                        <a:spcBef>
                          <a:spcPts val="900"/>
                        </a:spcBef>
                        <a:spcAft>
                          <a:spcPts val="900"/>
                        </a:spcAft>
                      </a:pPr>
                      <a:r>
                        <a:rPr lang="en-US" sz="1200">
                          <a:effectLst/>
                        </a:rPr>
                        <a:t>rowvar</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bool, </a:t>
                      </a:r>
                      <a:r>
                        <a:rPr lang="zh-CN" sz="1200">
                          <a:effectLst/>
                        </a:rPr>
                        <a:t>可选如果</a:t>
                      </a:r>
                      <a:r>
                        <a:rPr lang="en-US" sz="1200">
                          <a:effectLst/>
                        </a:rPr>
                        <a:t>rowvar</a:t>
                      </a:r>
                      <a:r>
                        <a:rPr lang="zh-CN" sz="1200">
                          <a:effectLst/>
                        </a:rPr>
                        <a:t>为</a:t>
                      </a:r>
                      <a:r>
                        <a:rPr lang="en-US" sz="1200">
                          <a:effectLst/>
                        </a:rPr>
                        <a:t>True</a:t>
                      </a:r>
                      <a:r>
                        <a:rPr lang="zh-CN" sz="1200">
                          <a:effectLst/>
                        </a:rPr>
                        <a:t>（默认值），则每一行代表一个变量，各列中带有观察值。 否则，该关系将转置：每一列代表一个变量，而行包含观察值。</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bl>
          </a:graphicData>
        </a:graphic>
      </p:graphicFrame>
      <p:sp>
        <p:nvSpPr>
          <p:cNvPr id="7" name="文本框 6"/>
          <p:cNvSpPr txBox="1"/>
          <p:nvPr/>
        </p:nvSpPr>
        <p:spPr>
          <a:xfrm>
            <a:off x="2286000" y="4484726"/>
            <a:ext cx="4572000" cy="369332"/>
          </a:xfrm>
          <a:prstGeom prst="rect">
            <a:avLst/>
          </a:prstGeom>
          <a:noFill/>
        </p:spPr>
        <p:txBody>
          <a:bodyPr wrap="square">
            <a:spAutoFit/>
          </a:bodyPr>
          <a:lstStyle/>
          <a:p>
            <a:pPr algn="ctr"/>
            <a:r>
              <a:rPr lang="en-US" altLang="zh-CN" sz="1800" kern="1000">
                <a:effectLst/>
                <a:latin typeface="微软雅黑" panose="020B0503020204020204" pitchFamily="34" charset="-122"/>
                <a:ea typeface="微软雅黑" panose="020B0503020204020204" pitchFamily="34" charset="-122"/>
                <a:cs typeface="Times New Roman" panose="02020603050405020304" pitchFamily="18" charset="0"/>
              </a:rPr>
              <a:t>np.corrcoef</a:t>
            </a:r>
            <a:r>
              <a:rPr lang="zh-CN" altLang="zh-CN" sz="1800" kern="1000">
                <a:effectLst/>
                <a:latin typeface="微软雅黑" panose="020B0503020204020204" pitchFamily="34" charset="-122"/>
                <a:ea typeface="微软雅黑" panose="020B0503020204020204" pitchFamily="34" charset="-122"/>
                <a:cs typeface="Times New Roman" panose="02020603050405020304" pitchFamily="18" charset="0"/>
              </a:rPr>
              <a:t>参数</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多重共线性问题</a:t>
            </a:r>
            <a:endParaRPr lang="zh-CN" altLang="en-US" dirty="0"/>
          </a:p>
        </p:txBody>
      </p:sp>
      <p:sp>
        <p:nvSpPr>
          <p:cNvPr id="3" name="Rectangle 1"/>
          <p:cNvSpPr>
            <a:spLocks noChangeArrowheads="1"/>
          </p:cNvSpPr>
          <p:nvPr/>
        </p:nvSpPr>
        <p:spPr bwMode="auto">
          <a:xfrm>
            <a:off x="395766" y="1038693"/>
            <a:ext cx="853244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matplotlib.pyplot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plt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numpy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np</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seaborn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sns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testData = np.array([</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3</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  </a:t>
            </a:r>
            <a:br>
              <a:rPr kumimoji="0" lang="zh-CN" altLang="zh-CN" sz="1200" b="0" i="0" u="none" strike="noStrike" cap="none" normalizeH="0" baseline="0">
                <a:ln>
                  <a:noFill/>
                </a:ln>
                <a:solidFill>
                  <a:srgbClr val="CC7832"/>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4</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6</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  </a:t>
            </a:r>
            <a:br>
              <a:rPr kumimoji="0" lang="zh-CN" altLang="zh-CN" sz="1200" b="0" i="0" u="none" strike="noStrike" cap="none" normalizeH="0" baseline="0">
                <a:ln>
                  <a:noFill/>
                </a:ln>
                <a:solidFill>
                  <a:srgbClr val="CC7832"/>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4</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3</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CC7832"/>
                </a:solidFill>
                <a:effectLst/>
                <a:latin typeface="Consolas" panose="020B0609020204030204" pitchFamily="49" charset="0"/>
              </a:rPr>
              <a:t>, </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 </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当只使用</a:t>
            </a:r>
            <a:r>
              <a:rPr kumimoji="0" lang="zh-CN" altLang="zh-CN" sz="1200" b="0" i="0" u="none" strike="noStrike" cap="none" normalizeH="0" baseline="0">
                <a:ln>
                  <a:noFill/>
                </a:ln>
                <a:solidFill>
                  <a:srgbClr val="808080"/>
                </a:solidFill>
                <a:effectLst/>
                <a:latin typeface="Consolas" panose="020B0609020204030204" pitchFamily="49" charset="0"/>
              </a:rPr>
              <a:t>x</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参数时，表示求解</a:t>
            </a:r>
            <a:r>
              <a:rPr kumimoji="0" lang="zh-CN" altLang="zh-CN" sz="1200" b="0" i="0" u="none" strike="noStrike" cap="none" normalizeH="0" baseline="0">
                <a:ln>
                  <a:noFill/>
                </a:ln>
                <a:solidFill>
                  <a:srgbClr val="808080"/>
                </a:solidFill>
                <a:effectLst/>
                <a:latin typeface="Consolas" panose="020B0609020204030204" pitchFamily="49" charset="0"/>
              </a:rPr>
              <a:t>x</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各行向的相似度</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rst = np.corrcoef(testData)</a:t>
            </a:r>
            <a:br>
              <a:rPr kumimoji="0" lang="zh-CN" altLang="zh-CN" sz="1200" b="0" i="0" u="none" strike="noStrike" cap="none" normalizeH="0" baseline="0">
                <a:ln>
                  <a:noFill/>
                </a:ln>
                <a:solidFill>
                  <a:srgbClr val="A9B7C6"/>
                </a:solidFill>
                <a:effectLst/>
                <a:latin typeface="Consolas" panose="020B0609020204030204" pitchFamily="49" charset="0"/>
              </a:rPr>
            </a:b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通过热力矩阵图进行可视化</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colums = [</a:t>
            </a:r>
            <a:r>
              <a:rPr kumimoji="0" lang="zh-CN" altLang="zh-CN" sz="1200" b="0" i="0" u="none" strike="noStrike" cap="none" normalizeH="0" baseline="0">
                <a:ln>
                  <a:noFill/>
                </a:ln>
                <a:solidFill>
                  <a:srgbClr val="6A8759"/>
                </a:solidFill>
                <a:effectLst/>
                <a:latin typeface="Consolas" panose="020B0609020204030204" pitchFamily="49" charset="0"/>
              </a:rPr>
              <a:t>'A'</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'B'</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'C'</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heatmap = sns.heatmap(rst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annot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True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是否显示相似度在方格中</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xticklabels</a:t>
            </a:r>
            <a:r>
              <a:rPr kumimoji="0" lang="zh-CN" altLang="zh-CN" sz="1200" b="0" i="0" u="none" strike="noStrike" cap="none" normalizeH="0" baseline="0">
                <a:ln>
                  <a:noFill/>
                </a:ln>
                <a:solidFill>
                  <a:srgbClr val="A9B7C6"/>
                </a:solidFill>
                <a:effectLst/>
                <a:latin typeface="Consolas" panose="020B0609020204030204" pitchFamily="49" charset="0"/>
              </a:rPr>
              <a:t>=colums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列标签</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yticklabels</a:t>
            </a:r>
            <a:r>
              <a:rPr kumimoji="0" lang="zh-CN" altLang="zh-CN" sz="1200" b="0" i="0" u="none" strike="noStrike" cap="none" normalizeH="0" baseline="0">
                <a:ln>
                  <a:noFill/>
                </a:ln>
                <a:solidFill>
                  <a:srgbClr val="A9B7C6"/>
                </a:solidFill>
                <a:effectLst/>
                <a:latin typeface="Consolas" panose="020B0609020204030204" pitchFamily="49" charset="0"/>
              </a:rPr>
              <a:t>=colums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行标签</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vmin</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0</a:t>
            </a:r>
            <a:br>
              <a:rPr kumimoji="0" lang="zh-CN" altLang="zh-CN" sz="1200" b="0" i="0" u="none" strike="noStrike" cap="none" normalizeH="0" baseline="0">
                <a:ln>
                  <a:noFill/>
                </a:ln>
                <a:solidFill>
                  <a:srgbClr val="6897BB"/>
                </a:solidFill>
                <a:effectLst/>
                <a:latin typeface="Consolas" panose="020B0609020204030204" pitchFamily="49" charset="0"/>
              </a:rPr>
            </a:br>
            <a:r>
              <a:rPr kumimoji="0" lang="zh-CN" altLang="zh-CN" sz="1200" b="0" i="0" u="none" strike="noStrike" cap="none" normalizeH="0" baseline="0">
                <a:ln>
                  <a:noFill/>
                </a:ln>
                <a:solidFill>
                  <a:srgbClr val="6897BB"/>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vmax</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br>
              <a:rPr kumimoji="0" lang="zh-CN" altLang="zh-CN" sz="1200" b="0" i="0" u="none" strike="noStrike" cap="none" normalizeH="0" baseline="0">
                <a:ln>
                  <a:noFill/>
                </a:ln>
                <a:solidFill>
                  <a:srgbClr val="6897BB"/>
                </a:solidFill>
                <a:effectLst/>
                <a:latin typeface="Consolas" panose="020B0609020204030204" pitchFamily="49" charset="0"/>
              </a:rPr>
            </a:br>
            <a:r>
              <a:rPr kumimoji="0" lang="zh-CN" altLang="zh-CN" sz="1200" b="0" i="0" u="none" strike="noStrike" cap="none" normalizeH="0" baseline="0">
                <a:ln>
                  <a:noFill/>
                </a:ln>
                <a:solidFill>
                  <a:srgbClr val="6897BB"/>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center</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0</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plt.show()</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395766" y="511817"/>
            <a:ext cx="7632848" cy="369332"/>
          </a:xfrm>
          <a:prstGeom prst="rect">
            <a:avLst/>
          </a:prstGeom>
          <a:noFill/>
        </p:spPr>
        <p:txBody>
          <a:bodyPr wrap="square">
            <a:spAutoFit/>
          </a:bodyPr>
          <a:lstStyle/>
          <a:p>
            <a:pPr marL="285750" indent="-285750">
              <a:buFont typeface="Arial" panose="020B0604020202020204" pitchFamily="34" charset="0"/>
              <a:buChar char="•"/>
            </a:pPr>
            <a:r>
              <a:rPr lang="zh-CN" altLang="zh-CN">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corrcoef</a:t>
            </a:r>
            <a:r>
              <a:rPr lang="zh-CN" altLang="zh-CN">
                <a:latin typeface="微软雅黑" panose="020B0503020204020204" pitchFamily="34" charset="-122"/>
                <a:ea typeface="微软雅黑" panose="020B0503020204020204" pitchFamily="34" charset="-122"/>
              </a:rPr>
              <a:t>求解样本向量间的相关系数。</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多重共线性问题</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41040" y="722429"/>
            <a:ext cx="4847183" cy="3470142"/>
          </a:xfrm>
          <a:prstGeom prst="rect">
            <a:avLst/>
          </a:prstGeom>
          <a:noFill/>
          <a:ln>
            <a:noFill/>
          </a:ln>
        </p:spPr>
      </p:pic>
      <p:sp>
        <p:nvSpPr>
          <p:cNvPr id="6" name="文本框 5"/>
          <p:cNvSpPr txBox="1"/>
          <p:nvPr/>
        </p:nvSpPr>
        <p:spPr>
          <a:xfrm>
            <a:off x="1741041" y="4386035"/>
            <a:ext cx="4572000" cy="338554"/>
          </a:xfrm>
          <a:prstGeom prst="rect">
            <a:avLst/>
          </a:prstGeom>
          <a:noFill/>
        </p:spPr>
        <p:txBody>
          <a:bodyPr wrap="square">
            <a:spAutoFit/>
          </a:bodyPr>
          <a:lstStyle/>
          <a:p>
            <a:pPr algn="ctr" latinLnBrk="1">
              <a:spcAft>
                <a:spcPts val="1000"/>
              </a:spcAft>
            </a:pPr>
            <a:r>
              <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rPr>
              <a:t>特征向量相关系数</a:t>
            </a:r>
            <a:endPar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多重共线性问题</a:t>
            </a:r>
            <a:endParaRPr lang="zh-CN" altLang="en-US" dirty="0"/>
          </a:p>
        </p:txBody>
      </p:sp>
      <p:sp>
        <p:nvSpPr>
          <p:cNvPr id="5" name="文本框 4"/>
          <p:cNvSpPr txBox="1"/>
          <p:nvPr/>
        </p:nvSpPr>
        <p:spPr>
          <a:xfrm>
            <a:off x="251520" y="771550"/>
            <a:ext cx="4572000" cy="2554545"/>
          </a:xfrm>
          <a:prstGeom prst="rect">
            <a:avLst/>
          </a:prstGeom>
          <a:noFill/>
        </p:spPr>
        <p:txBody>
          <a:bodyPr wrap="square">
            <a:spAutoFit/>
          </a:bodyPr>
          <a:lstStyle/>
          <a:p>
            <a:pPr indent="304800" algn="just">
              <a:spcBef>
                <a:spcPts val="900"/>
              </a:spcBef>
              <a:spcAft>
                <a:spcPts val="900"/>
              </a:spcAft>
            </a:pPr>
            <a:r>
              <a:rPr lang="zh-CN" altLang="zh-CN" sz="2000">
                <a:latin typeface="微软雅黑" panose="020B0503020204020204" pitchFamily="34" charset="-122"/>
                <a:ea typeface="微软雅黑" panose="020B0503020204020204" pitchFamily="34" charset="-122"/>
              </a:rPr>
              <a:t>解决这种共线性的常用方法有：</a:t>
            </a:r>
            <a:endParaRPr lang="en-US" altLang="zh-CN" sz="2000">
              <a:latin typeface="微软雅黑" panose="020B0503020204020204" pitchFamily="34" charset="-122"/>
              <a:ea typeface="微软雅黑" panose="020B0503020204020204" pitchFamily="34" charset="-122"/>
            </a:endParaRPr>
          </a:p>
          <a:p>
            <a:pPr marL="342900" indent="-342900" algn="just">
              <a:spcBef>
                <a:spcPts val="900"/>
              </a:spcBef>
              <a:spcAft>
                <a:spcPts val="900"/>
              </a:spcAft>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手动移除出共线性的变量</a:t>
            </a:r>
            <a:endParaRPr lang="zh-CN" altLang="zh-CN" sz="2000">
              <a:latin typeface="微软雅黑" panose="020B0503020204020204" pitchFamily="34" charset="-122"/>
              <a:ea typeface="微软雅黑" panose="020B0503020204020204" pitchFamily="34" charset="-122"/>
            </a:endParaRPr>
          </a:p>
          <a:p>
            <a:pPr marL="342900" indent="-342900" algn="just">
              <a:spcBef>
                <a:spcPts val="900"/>
              </a:spcBef>
              <a:spcAft>
                <a:spcPts val="900"/>
              </a:spcAft>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逐步回归法</a:t>
            </a:r>
            <a:endParaRPr lang="zh-CN" altLang="zh-CN" sz="2000">
              <a:latin typeface="微软雅黑" panose="020B0503020204020204" pitchFamily="34" charset="-122"/>
              <a:ea typeface="微软雅黑" panose="020B0503020204020204" pitchFamily="34" charset="-122"/>
            </a:endParaRPr>
          </a:p>
          <a:p>
            <a:pPr marL="342900" indent="-342900" algn="just">
              <a:spcBef>
                <a:spcPts val="900"/>
              </a:spcBef>
              <a:spcAft>
                <a:spcPts val="900"/>
              </a:spcAft>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增加样本容量</a:t>
            </a:r>
            <a:endParaRPr lang="zh-CN" altLang="zh-CN" sz="2000">
              <a:latin typeface="微软雅黑" panose="020B0503020204020204" pitchFamily="34" charset="-122"/>
              <a:ea typeface="微软雅黑" panose="020B0503020204020204" pitchFamily="34" charset="-122"/>
            </a:endParaRPr>
          </a:p>
          <a:p>
            <a:pPr marL="342900" indent="-342900" algn="just">
              <a:spcBef>
                <a:spcPts val="900"/>
              </a:spcBef>
              <a:spcAft>
                <a:spcPts val="900"/>
              </a:spcAft>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岭回归</a:t>
            </a:r>
            <a:endParaRPr lang="zh-CN"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48"/>
          <p:cNvSpPr>
            <a:spLocks noGrp="1"/>
          </p:cNvSpPr>
          <p:nvPr>
            <p:ph type="title"/>
          </p:nvPr>
        </p:nvSpPr>
        <p:spPr>
          <a:prstGeom prst="rect">
            <a:avLst/>
          </a:prstGeom>
        </p:spPr>
        <p:txBody>
          <a:bodyPr>
            <a:noAutofit/>
          </a:bodyPr>
          <a:lstStyle/>
          <a:p>
            <a:r>
              <a:rPr lang="zh-CN" altLang="en-US" dirty="0"/>
              <a:t>课前回顾</a:t>
            </a:r>
            <a:endParaRPr lang="zh-CN" altLang="en-US" dirty="0"/>
          </a:p>
        </p:txBody>
      </p:sp>
      <p:cxnSp>
        <p:nvCxnSpPr>
          <p:cNvPr id="38" name="直接连接符 37"/>
          <p:cNvCxnSpPr/>
          <p:nvPr/>
        </p:nvCxnSpPr>
        <p:spPr>
          <a:xfrm>
            <a:off x="2273300" y="1115060"/>
            <a:ext cx="12684" cy="172677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997618" y="1019408"/>
            <a:ext cx="5345843" cy="623576"/>
            <a:chOff x="2000793" y="1019408"/>
            <a:chExt cx="5345843" cy="623576"/>
          </a:xfrm>
        </p:grpSpPr>
        <p:sp>
          <p:nvSpPr>
            <p:cNvPr id="40" name="圆角矩形 39"/>
            <p:cNvSpPr/>
            <p:nvPr/>
          </p:nvSpPr>
          <p:spPr>
            <a:xfrm>
              <a:off x="2906033" y="1019408"/>
              <a:ext cx="4440603" cy="623576"/>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00793" y="1055037"/>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9"/>
            <p:cNvSpPr txBox="1">
              <a:spLocks noChangeArrowheads="1"/>
            </p:cNvSpPr>
            <p:nvPr/>
          </p:nvSpPr>
          <p:spPr bwMode="auto">
            <a:xfrm flipH="1">
              <a:off x="3120346" y="1146534"/>
              <a:ext cx="3809108" cy="367030"/>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zh-CN" altLang="en-US" sz="1800" b="1">
                  <a:solidFill>
                    <a:schemeClr val="bg1"/>
                  </a:solidFill>
                  <a:sym typeface="+mn-lt"/>
                </a:rPr>
                <a:t>线性回归的概念</a:t>
              </a:r>
              <a:endParaRPr lang="zh-CN" altLang="en-US" sz="1800" b="1">
                <a:solidFill>
                  <a:schemeClr val="bg1"/>
                </a:solidFill>
                <a:sym typeface="+mn-lt"/>
              </a:endParaRPr>
            </a:p>
          </p:txBody>
        </p:sp>
        <p:sp>
          <p:nvSpPr>
            <p:cNvPr id="43" name="椭圆 42"/>
            <p:cNvSpPr/>
            <p:nvPr/>
          </p:nvSpPr>
          <p:spPr>
            <a:xfrm>
              <a:off x="2058370" y="1116882"/>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09891" y="1115753"/>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01</a:t>
              </a:r>
              <a:endParaRPr lang="en-US" sz="2200" b="1" kern="0" dirty="0">
                <a:solidFill>
                  <a:schemeClr val="tx1">
                    <a:lumMod val="85000"/>
                    <a:lumOff val="15000"/>
                  </a:schemeClr>
                </a:solidFill>
                <a:latin typeface="+mn-ea"/>
                <a:cs typeface="+mn-ea"/>
                <a:sym typeface="+mn-lt"/>
              </a:endParaRPr>
            </a:p>
          </p:txBody>
        </p:sp>
        <p:sp>
          <p:nvSpPr>
            <p:cNvPr id="45" name="等腰三角形 44"/>
            <p:cNvSpPr/>
            <p:nvPr/>
          </p:nvSpPr>
          <p:spPr>
            <a:xfrm rot="5400000" flipH="1">
              <a:off x="2588391" y="1283816"/>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00793" y="1774349"/>
            <a:ext cx="5815965" cy="623570"/>
            <a:chOff x="2000793" y="1774349"/>
            <a:chExt cx="5815965" cy="623570"/>
          </a:xfrm>
        </p:grpSpPr>
        <p:sp>
          <p:nvSpPr>
            <p:cNvPr id="48" name="圆角矩形 47"/>
            <p:cNvSpPr/>
            <p:nvPr/>
          </p:nvSpPr>
          <p:spPr>
            <a:xfrm>
              <a:off x="2913923" y="1774349"/>
              <a:ext cx="4686935" cy="623570"/>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59"/>
            <p:cNvSpPr txBox="1">
              <a:spLocks noChangeArrowheads="1"/>
            </p:cNvSpPr>
            <p:nvPr/>
          </p:nvSpPr>
          <p:spPr bwMode="auto">
            <a:xfrm flipH="1">
              <a:off x="3120298" y="1901349"/>
              <a:ext cx="4696460" cy="369324"/>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zh-CN" altLang="en-US" sz="1800" b="1">
                  <a:solidFill>
                    <a:schemeClr val="bg1"/>
                  </a:solidFill>
                  <a:sym typeface="+mn-ea"/>
                </a:rPr>
                <a:t>最小二乘法</a:t>
              </a:r>
              <a:endParaRPr lang="zh-CN" altLang="en-US" sz="1800" b="1">
                <a:solidFill>
                  <a:schemeClr val="bg1"/>
                </a:solidFill>
              </a:endParaRPr>
            </a:p>
          </p:txBody>
        </p:sp>
        <p:sp>
          <p:nvSpPr>
            <p:cNvPr id="51" name="椭圆 50"/>
            <p:cNvSpPr/>
            <p:nvPr/>
          </p:nvSpPr>
          <p:spPr>
            <a:xfrm>
              <a:off x="2000793" y="1810068"/>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058370" y="1871913"/>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009891" y="1870784"/>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02</a:t>
              </a:r>
              <a:endParaRPr lang="en-US" sz="2200" b="1" kern="0" dirty="0">
                <a:solidFill>
                  <a:schemeClr val="tx1">
                    <a:lumMod val="85000"/>
                    <a:lumOff val="15000"/>
                  </a:schemeClr>
                </a:solidFill>
                <a:latin typeface="+mn-ea"/>
                <a:cs typeface="+mn-ea"/>
                <a:sym typeface="+mn-lt"/>
              </a:endParaRPr>
            </a:p>
          </p:txBody>
        </p:sp>
        <p:sp>
          <p:nvSpPr>
            <p:cNvPr id="54" name="等腰三角形 53"/>
            <p:cNvSpPr/>
            <p:nvPr/>
          </p:nvSpPr>
          <p:spPr>
            <a:xfrm rot="5400000" flipH="1">
              <a:off x="2588391" y="2038847"/>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989346" y="2529290"/>
            <a:ext cx="5353582" cy="623576"/>
            <a:chOff x="1989346" y="2529290"/>
            <a:chExt cx="5353582" cy="623576"/>
          </a:xfrm>
        </p:grpSpPr>
        <p:sp>
          <p:nvSpPr>
            <p:cNvPr id="70" name="圆角矩形 69"/>
            <p:cNvSpPr/>
            <p:nvPr/>
          </p:nvSpPr>
          <p:spPr>
            <a:xfrm>
              <a:off x="2902325" y="2529290"/>
              <a:ext cx="4440603" cy="623576"/>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59"/>
            <p:cNvSpPr txBox="1">
              <a:spLocks noChangeArrowheads="1"/>
            </p:cNvSpPr>
            <p:nvPr/>
          </p:nvSpPr>
          <p:spPr bwMode="auto">
            <a:xfrm flipH="1">
              <a:off x="3108898" y="2656506"/>
              <a:ext cx="3749118" cy="369324"/>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zh-CN" altLang="en-US" sz="1800" b="1">
                  <a:solidFill>
                    <a:schemeClr val="bg1"/>
                  </a:solidFill>
                  <a:sym typeface="+mn-ea"/>
                </a:rPr>
                <a:t>回归方程的评估方法</a:t>
              </a:r>
              <a:endParaRPr lang="zh-CN" altLang="en-US" sz="1800" b="1">
                <a:solidFill>
                  <a:schemeClr val="bg1"/>
                </a:solidFill>
                <a:sym typeface="+mn-ea"/>
              </a:endParaRPr>
            </a:p>
          </p:txBody>
        </p:sp>
        <p:sp>
          <p:nvSpPr>
            <p:cNvPr id="72" name="椭圆 71"/>
            <p:cNvSpPr/>
            <p:nvPr/>
          </p:nvSpPr>
          <p:spPr>
            <a:xfrm>
              <a:off x="1989346" y="2565009"/>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046923" y="2626854"/>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1998444" y="2625725"/>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03</a:t>
              </a:r>
              <a:endParaRPr lang="en-US" sz="2200" b="1" kern="0" dirty="0">
                <a:solidFill>
                  <a:schemeClr val="tx1">
                    <a:lumMod val="85000"/>
                    <a:lumOff val="15000"/>
                  </a:schemeClr>
                </a:solidFill>
                <a:latin typeface="+mn-ea"/>
                <a:cs typeface="+mn-ea"/>
                <a:sym typeface="+mn-lt"/>
              </a:endParaRPr>
            </a:p>
          </p:txBody>
        </p:sp>
        <p:sp>
          <p:nvSpPr>
            <p:cNvPr id="75" name="等腰三角形 74"/>
            <p:cNvSpPr/>
            <p:nvPr/>
          </p:nvSpPr>
          <p:spPr>
            <a:xfrm rot="5400000" flipH="1">
              <a:off x="2576944" y="2793788"/>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sp>
        <p:nvSpPr>
          <p:cNvPr id="6" name="文本框 5"/>
          <p:cNvSpPr txBox="1"/>
          <p:nvPr/>
        </p:nvSpPr>
        <p:spPr>
          <a:xfrm>
            <a:off x="395766" y="627534"/>
            <a:ext cx="8064666" cy="961289"/>
          </a:xfrm>
          <a:prstGeom prst="rect">
            <a:avLst/>
          </a:prstGeom>
          <a:noFill/>
        </p:spPr>
        <p:txBody>
          <a:bodyPr wrap="square">
            <a:spAutoFit/>
          </a:bodyPr>
          <a:lstStyle/>
          <a:p>
            <a:pPr marL="342900" indent="-342900" algn="just">
              <a:lnSpc>
                <a:spcPct val="150000"/>
              </a:lnSpc>
              <a:spcBef>
                <a:spcPts val="900"/>
              </a:spcBef>
              <a:spcAft>
                <a:spcPts val="900"/>
              </a:spcAft>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岭回归也称为脊回归，广泛用于共线性数据分析。岭回归是一种改良版的最小二乘法，相当于给最小二乘法加上了一个</a:t>
            </a:r>
            <a:r>
              <a:rPr lang="en-US" altLang="zh-CN" sz="2000">
                <a:latin typeface="微软雅黑" panose="020B0503020204020204" pitchFamily="34" charset="-122"/>
                <a:ea typeface="微软雅黑" panose="020B0503020204020204" pitchFamily="34" charset="-122"/>
              </a:rPr>
              <a:t>L2</a:t>
            </a:r>
            <a:r>
              <a:rPr lang="zh-CN" altLang="zh-CN" sz="2000">
                <a:latin typeface="微软雅黑" panose="020B0503020204020204" pitchFamily="34" charset="-122"/>
                <a:ea typeface="微软雅黑" panose="020B0503020204020204" pitchFamily="34" charset="-122"/>
              </a:rPr>
              <a:t>正则项</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395766" y="1723558"/>
                <a:ext cx="8064666" cy="877163"/>
              </a:xfrm>
              <a:prstGeom prst="rect">
                <a:avLst/>
              </a:prstGeom>
              <a:noFill/>
            </p:spPr>
            <p:txBody>
              <a:bodyPr wrap="square">
                <a:spAutoFit/>
              </a:bodyPr>
              <a:lstStyle/>
              <a:p>
                <a:pPr indent="304800">
                  <a:spcBef>
                    <a:spcPts val="900"/>
                  </a:spcBef>
                  <a:spcAft>
                    <a:spcPts val="900"/>
                  </a:spcAft>
                </a:pPr>
                <a:r>
                  <a:rPr lang="en-US" altLang="zh-CN" sz="1600">
                    <a:effectLst/>
                    <a:latin typeface="微软雅黑" panose="020B0503020204020204" pitchFamily="34" charset="-122"/>
                    <a:ea typeface="微软雅黑" panose="020B0503020204020204" pitchFamily="34" charset="-122"/>
                    <a:cs typeface="Times New Roman" panose="02020603050405020304" pitchFamily="18" charset="0"/>
                  </a:rPr>
                  <a:t>岭回归对</a:t>
                </a:r>
                <a14:m>
                  <m:oMath xmlns:m="http://schemas.openxmlformats.org/officeDocument/2006/math">
                    <m:r>
                      <a:rPr lang="en-US" altLang="zh-CN" sz="1600" i="1">
                        <a:effectLst/>
                        <a:latin typeface="Cambria Math" panose="02040503050406030204" pitchFamily="18" charset="0"/>
                        <a:cs typeface="Times New Roman" panose="02020603050405020304" pitchFamily="18" charset="0"/>
                      </a:rPr>
                      <m:t>𝑤</m:t>
                    </m:r>
                  </m:oMath>
                </a14:m>
                <a:r>
                  <a:rPr lang="en-US" altLang="zh-CN" sz="1600">
                    <a:effectLst/>
                    <a:latin typeface="微软雅黑" panose="020B0503020204020204" pitchFamily="34" charset="-122"/>
                    <a:ea typeface="微软雅黑" panose="020B0503020204020204" pitchFamily="34" charset="-122"/>
                    <a:cs typeface="Times New Roman" panose="02020603050405020304" pitchFamily="18" charset="0"/>
                  </a:rPr>
                  <a:t>的求解公式为：</a:t>
                </a:r>
                <a:endParaRPr lang="en-US" altLang="zh-CN" sz="160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rPr>
                          </m:ctrlPr>
                        </m:sSupPr>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395766" y="1723558"/>
                <a:ext cx="8064666" cy="877163"/>
              </a:xfrm>
              <a:prstGeom prst="rect">
                <a:avLst/>
              </a:prstGeom>
              <a:blipFill rotWithShape="1">
                <a:blip r:embed="rId1"/>
                <a:stretch>
                  <a:fillRect l="-2" t="-19" r="4" b="45"/>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sp>
        <p:nvSpPr>
          <p:cNvPr id="5" name="文本框 4"/>
          <p:cNvSpPr txBox="1"/>
          <p:nvPr/>
        </p:nvSpPr>
        <p:spPr>
          <a:xfrm>
            <a:off x="395766" y="571604"/>
            <a:ext cx="8064666" cy="874407"/>
          </a:xfrm>
          <a:prstGeom prst="rect">
            <a:avLst/>
          </a:prstGeom>
          <a:noFill/>
        </p:spPr>
        <p:txBody>
          <a:bodyPr wrap="square">
            <a:spAutoFit/>
          </a:bodyPr>
          <a:lstStyle/>
          <a:p>
            <a:pPr marL="285750" indent="-285750">
              <a:lnSpc>
                <a:spcPct val="150000"/>
              </a:lnSpc>
              <a:spcBef>
                <a:spcPts val="900"/>
              </a:spcBef>
              <a:spcAft>
                <a:spcPts val="900"/>
              </a:spcAft>
              <a:buFont typeface="Arial" panose="020B0604020202020204" pitchFamily="34" charset="0"/>
              <a:buChar char="•"/>
            </a:pP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rPr>
              <a:t> sklearn.linear_model.Ridge</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类用于带有</a:t>
            </a:r>
            <a:r>
              <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rPr>
              <a:t>L2</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正则化的线性最小二乘法回归。</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95766" y="1442716"/>
            <a:ext cx="8064666"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CC7832"/>
                </a:solidFill>
                <a:effectLst/>
                <a:latin typeface="Consolas" panose="020B0609020204030204" pitchFamily="49" charset="0"/>
              </a:rPr>
              <a:t>class </a:t>
            </a:r>
            <a:r>
              <a:rPr kumimoji="0" lang="zh-CN" altLang="zh-CN" sz="1500" b="0" i="0" u="none" strike="noStrike" cap="none" normalizeH="0" baseline="0">
                <a:ln>
                  <a:noFill/>
                </a:ln>
                <a:solidFill>
                  <a:srgbClr val="A9B7C6"/>
                </a:solidFill>
                <a:effectLst/>
                <a:latin typeface="Consolas" panose="020B0609020204030204" pitchFamily="49" charset="0"/>
              </a:rPr>
              <a:t>sklearn.linear_model.Ridge(alpha=</a:t>
            </a:r>
            <a:r>
              <a:rPr kumimoji="0" lang="zh-CN" altLang="zh-CN" sz="1500" b="0" i="0" u="none" strike="noStrike" cap="none" normalizeH="0" baseline="0">
                <a:ln>
                  <a:noFill/>
                </a:ln>
                <a:solidFill>
                  <a:srgbClr val="6897BB"/>
                </a:solidFill>
                <a:effectLst/>
                <a:latin typeface="Consolas" panose="020B0609020204030204" pitchFamily="49" charset="0"/>
              </a:rPr>
              <a:t>1.0</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fit_intercept=</a:t>
            </a:r>
            <a:r>
              <a:rPr kumimoji="0" lang="zh-CN" altLang="zh-CN" sz="1500" b="0" i="0" u="none" strike="noStrike" cap="none" normalizeH="0" baseline="0">
                <a:ln>
                  <a:noFill/>
                </a:ln>
                <a:solidFill>
                  <a:srgbClr val="CC7832"/>
                </a:solidFill>
                <a:effectLst/>
                <a:latin typeface="Consolas" panose="020B0609020204030204" pitchFamily="49" charset="0"/>
              </a:rPr>
              <a:t>True, </a:t>
            </a:r>
            <a:r>
              <a:rPr kumimoji="0" lang="zh-CN" altLang="zh-CN" sz="1500" b="0" i="0" u="none" strike="noStrike" cap="none" normalizeH="0" baseline="0">
                <a:ln>
                  <a:noFill/>
                </a:ln>
                <a:solidFill>
                  <a:srgbClr val="A9B7C6"/>
                </a:solidFill>
                <a:effectLst/>
                <a:latin typeface="Consolas" panose="020B0609020204030204" pitchFamily="49" charset="0"/>
              </a:rPr>
              <a:t>normalize=</a:t>
            </a:r>
            <a:r>
              <a:rPr kumimoji="0" lang="zh-CN" altLang="zh-CN" sz="1500" b="0" i="0" u="none" strike="noStrike" cap="none" normalizeH="0" baseline="0">
                <a:ln>
                  <a:noFill/>
                </a:ln>
                <a:solidFill>
                  <a:srgbClr val="CC7832"/>
                </a:solidFill>
                <a:effectLst/>
                <a:latin typeface="Consolas" panose="020B0609020204030204" pitchFamily="49" charset="0"/>
              </a:rPr>
              <a:t>False, </a:t>
            </a:r>
            <a:r>
              <a:rPr kumimoji="0" lang="zh-CN" altLang="zh-CN" sz="1500" b="0" i="0" u="none" strike="noStrike" cap="none" normalizeH="0" baseline="0">
                <a:ln>
                  <a:noFill/>
                </a:ln>
                <a:solidFill>
                  <a:srgbClr val="A9B7C6"/>
                </a:solidFill>
                <a:effectLst/>
                <a:latin typeface="Consolas" panose="020B0609020204030204" pitchFamily="49" charset="0"/>
              </a:rPr>
              <a:t>copy_X=</a:t>
            </a:r>
            <a:r>
              <a:rPr kumimoji="0" lang="zh-CN" altLang="zh-CN" sz="1500" b="0" i="0" u="none" strike="noStrike" cap="none" normalizeH="0" baseline="0">
                <a:ln>
                  <a:noFill/>
                </a:ln>
                <a:solidFill>
                  <a:srgbClr val="CC7832"/>
                </a:solidFill>
                <a:effectLst/>
                <a:latin typeface="Consolas" panose="020B0609020204030204" pitchFamily="49" charset="0"/>
              </a:rPr>
              <a:t>True, </a:t>
            </a:r>
            <a:r>
              <a:rPr kumimoji="0" lang="zh-CN" altLang="zh-CN" sz="1500" b="0" i="0" u="none" strike="noStrike" cap="none" normalizeH="0" baseline="0">
                <a:ln>
                  <a:noFill/>
                </a:ln>
                <a:solidFill>
                  <a:srgbClr val="A9B7C6"/>
                </a:solidFill>
                <a:effectLst/>
                <a:latin typeface="Consolas" panose="020B0609020204030204" pitchFamily="49" charset="0"/>
              </a:rPr>
              <a:t>max_iter=</a:t>
            </a:r>
            <a:r>
              <a:rPr kumimoji="0" lang="zh-CN" altLang="zh-CN" sz="1500" b="0" i="0" u="none" strike="noStrike" cap="none" normalizeH="0" baseline="0">
                <a:ln>
                  <a:noFill/>
                </a:ln>
                <a:solidFill>
                  <a:srgbClr val="CC7832"/>
                </a:solidFill>
                <a:effectLst/>
                <a:latin typeface="Consolas" panose="020B0609020204030204" pitchFamily="49" charset="0"/>
              </a:rPr>
              <a:t>None, </a:t>
            </a:r>
            <a:r>
              <a:rPr kumimoji="0" lang="zh-CN" altLang="zh-CN" sz="1500" b="0" i="0" u="none" strike="noStrike" cap="none" normalizeH="0" baseline="0">
                <a:ln>
                  <a:noFill/>
                </a:ln>
                <a:solidFill>
                  <a:srgbClr val="A9B7C6"/>
                </a:solidFill>
                <a:effectLst/>
                <a:latin typeface="Consolas" panose="020B0609020204030204" pitchFamily="49" charset="0"/>
              </a:rPr>
              <a:t>tol=</a:t>
            </a:r>
            <a:r>
              <a:rPr kumimoji="0" lang="zh-CN" altLang="zh-CN" sz="1500" b="0" i="0" u="none" strike="noStrike" cap="none" normalizeH="0" baseline="0">
                <a:ln>
                  <a:noFill/>
                </a:ln>
                <a:solidFill>
                  <a:srgbClr val="6897BB"/>
                </a:solidFill>
                <a:effectLst/>
                <a:latin typeface="Consolas" panose="020B0609020204030204" pitchFamily="49" charset="0"/>
              </a:rPr>
              <a:t>0.001</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solver=</a:t>
            </a:r>
            <a:r>
              <a:rPr kumimoji="0" lang="zh-CN" altLang="zh-CN" sz="1500" b="0" i="0" u="none" strike="noStrike" cap="none" normalizeH="0" baseline="0">
                <a:ln>
                  <a:noFill/>
                </a:ln>
                <a:solidFill>
                  <a:srgbClr val="6A8759"/>
                </a:solidFill>
                <a:effectLst/>
                <a:latin typeface="Consolas" panose="020B0609020204030204" pitchFamily="49" charset="0"/>
              </a:rPr>
              <a:t>'auto'</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random_state=</a:t>
            </a:r>
            <a:r>
              <a:rPr kumimoji="0" lang="zh-CN" altLang="zh-CN" sz="1500" b="0" i="0" u="none" strike="noStrike" cap="none" normalizeH="0" baseline="0">
                <a:ln>
                  <a:noFill/>
                </a:ln>
                <a:solidFill>
                  <a:srgbClr val="CC7832"/>
                </a:solidFill>
                <a:effectLst/>
                <a:latin typeface="Consolas" panose="020B0609020204030204" pitchFamily="49" charset="0"/>
              </a:rPr>
              <a:t>None</a:t>
            </a:r>
            <a:r>
              <a:rPr kumimoji="0" lang="zh-CN" altLang="zh-CN" sz="1500" b="0" i="0" u="none" strike="noStrike" cap="none" normalizeH="0" baseline="0">
                <a:ln>
                  <a:noFill/>
                </a:ln>
                <a:solidFill>
                  <a:srgbClr val="A9B7C6"/>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395766" y="2427734"/>
          <a:ext cx="8064666" cy="2007048"/>
        </p:xfrm>
        <a:graphic>
          <a:graphicData uri="http://schemas.openxmlformats.org/drawingml/2006/table">
            <a:tbl>
              <a:tblPr firstRow="1" firstCol="1" bandRow="1">
                <a:tableStyleId>{5C22544A-7EE6-4342-B048-85BDC9FD1C3A}</a:tableStyleId>
              </a:tblPr>
              <a:tblGrid>
                <a:gridCol w="1518954"/>
                <a:gridCol w="6545712"/>
              </a:tblGrid>
              <a:tr h="257683">
                <a:tc>
                  <a:txBody>
                    <a:bodyPr/>
                    <a:lstStyle/>
                    <a:p>
                      <a:pPr indent="127000">
                        <a:spcBef>
                          <a:spcPts val="900"/>
                        </a:spcBef>
                        <a:spcAft>
                          <a:spcPts val="900"/>
                        </a:spcAft>
                      </a:pPr>
                      <a:r>
                        <a:rPr lang="en-US" sz="1200">
                          <a:effectLst/>
                        </a:rPr>
                        <a:t>参数</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含义</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257683">
                <a:tc>
                  <a:txBody>
                    <a:bodyPr/>
                    <a:lstStyle/>
                    <a:p>
                      <a:pPr indent="127000">
                        <a:spcBef>
                          <a:spcPts val="900"/>
                        </a:spcBef>
                        <a:spcAft>
                          <a:spcPts val="900"/>
                        </a:spcAft>
                      </a:pPr>
                      <a:r>
                        <a:rPr lang="en-US" sz="1200">
                          <a:effectLst/>
                        </a:rPr>
                        <a:t>alpha</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正则化强度：</a:t>
                      </a:r>
                      <a:r>
                        <a:rPr lang="en-US" sz="1200">
                          <a:effectLst/>
                        </a:rPr>
                        <a:t>float</a:t>
                      </a:r>
                      <a:r>
                        <a:rPr lang="zh-CN" sz="1200">
                          <a:effectLst/>
                        </a:rPr>
                        <a:t>型，较大的值指定较强的正则化。</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488158">
                <a:tc>
                  <a:txBody>
                    <a:bodyPr/>
                    <a:lstStyle/>
                    <a:p>
                      <a:pPr indent="127000">
                        <a:spcBef>
                          <a:spcPts val="900"/>
                        </a:spcBef>
                        <a:spcAft>
                          <a:spcPts val="900"/>
                        </a:spcAft>
                      </a:pPr>
                      <a:r>
                        <a:rPr lang="en-US" sz="1200">
                          <a:effectLst/>
                        </a:rPr>
                        <a:t>fit_intercept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截距（</a:t>
                      </a:r>
                      <a:r>
                        <a:rPr lang="en-US" sz="1200">
                          <a:effectLst/>
                        </a:rPr>
                        <a:t>boolean</a:t>
                      </a:r>
                      <a:r>
                        <a:rPr lang="zh-CN" sz="1200">
                          <a:effectLst/>
                        </a:rPr>
                        <a:t>型，默认为</a:t>
                      </a:r>
                      <a:r>
                        <a:rPr lang="en-US" sz="1200">
                          <a:effectLst/>
                        </a:rPr>
                        <a:t>True</a:t>
                      </a:r>
                      <a:r>
                        <a:rPr lang="zh-CN" sz="1200">
                          <a:effectLst/>
                        </a:rPr>
                        <a:t>）：是否计算此模型的截距，如果设置为</a:t>
                      </a:r>
                      <a:r>
                        <a:rPr lang="en-US" sz="1200">
                          <a:effectLst/>
                        </a:rPr>
                        <a:t>false</a:t>
                      </a:r>
                      <a:r>
                        <a:rPr lang="zh-CN" sz="1200">
                          <a:effectLst/>
                        </a:rPr>
                        <a:t>，则不会在计算中使用截距（例如，数据预期已经居中）。</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257683">
                <a:tc>
                  <a:txBody>
                    <a:bodyPr/>
                    <a:lstStyle/>
                    <a:p>
                      <a:pPr indent="127000">
                        <a:spcBef>
                          <a:spcPts val="900"/>
                        </a:spcBef>
                        <a:spcAft>
                          <a:spcPts val="900"/>
                        </a:spcAft>
                      </a:pPr>
                      <a:r>
                        <a:rPr lang="en-US" sz="1200">
                          <a:effectLst/>
                        </a:rPr>
                        <a:t>normalize</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归一化（</a:t>
                      </a:r>
                      <a:r>
                        <a:rPr lang="en-US" sz="1200">
                          <a:effectLst/>
                        </a:rPr>
                        <a:t>boolean</a:t>
                      </a:r>
                      <a:r>
                        <a:rPr lang="zh-CN" sz="1200">
                          <a:effectLst/>
                        </a:rPr>
                        <a:t>型，默认为</a:t>
                      </a:r>
                      <a:r>
                        <a:rPr lang="en-US" sz="1200">
                          <a:effectLst/>
                        </a:rPr>
                        <a:t>False</a:t>
                      </a:r>
                      <a:r>
                        <a:rPr lang="zh-CN" sz="1200">
                          <a:effectLst/>
                        </a:rPr>
                        <a:t>）：是否在回归前对</a:t>
                      </a:r>
                      <a:r>
                        <a:rPr lang="en-US" sz="1200">
                          <a:effectLst/>
                        </a:rPr>
                        <a:t>X</a:t>
                      </a:r>
                      <a:r>
                        <a:rPr lang="zh-CN" sz="1200">
                          <a:effectLst/>
                        </a:rPr>
                        <a:t>执行归一化操作。</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257683">
                <a:tc>
                  <a:txBody>
                    <a:bodyPr/>
                    <a:lstStyle/>
                    <a:p>
                      <a:pPr indent="127000">
                        <a:spcBef>
                          <a:spcPts val="900"/>
                        </a:spcBef>
                        <a:spcAft>
                          <a:spcPts val="900"/>
                        </a:spcAft>
                      </a:pPr>
                      <a:r>
                        <a:rPr lang="en-US" sz="1200">
                          <a:effectLst/>
                        </a:rPr>
                        <a:t>copy_X</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复制</a:t>
                      </a:r>
                      <a:r>
                        <a:rPr lang="en-US" sz="1200">
                          <a:effectLst/>
                        </a:rPr>
                        <a:t>X</a:t>
                      </a:r>
                      <a:r>
                        <a:rPr lang="zh-CN" sz="1200">
                          <a:effectLst/>
                        </a:rPr>
                        <a:t>（</a:t>
                      </a:r>
                      <a:r>
                        <a:rPr lang="en-US" sz="1200">
                          <a:effectLst/>
                        </a:rPr>
                        <a:t>boolean</a:t>
                      </a:r>
                      <a:r>
                        <a:rPr lang="zh-CN" sz="1200">
                          <a:effectLst/>
                        </a:rPr>
                        <a:t>型，默认为</a:t>
                      </a:r>
                      <a:r>
                        <a:rPr lang="en-US" sz="1200">
                          <a:effectLst/>
                        </a:rPr>
                        <a:t>True</a:t>
                      </a:r>
                      <a:r>
                        <a:rPr lang="zh-CN" sz="1200">
                          <a:effectLst/>
                        </a:rPr>
                        <a:t>）：如果为</a:t>
                      </a:r>
                      <a:r>
                        <a:rPr lang="en-US" sz="1200">
                          <a:effectLst/>
                        </a:rPr>
                        <a:t>True</a:t>
                      </a:r>
                      <a:r>
                        <a:rPr lang="zh-CN" sz="1200">
                          <a:effectLst/>
                        </a:rPr>
                        <a:t>，将复制</a:t>
                      </a:r>
                      <a:r>
                        <a:rPr lang="en-US" sz="1200">
                          <a:effectLst/>
                        </a:rPr>
                        <a:t>X; </a:t>
                      </a:r>
                      <a:r>
                        <a:rPr lang="zh-CN" sz="1200">
                          <a:effectLst/>
                        </a:rPr>
                        <a:t>否则，它可能被覆盖。</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488158">
                <a:tc>
                  <a:txBody>
                    <a:bodyPr/>
                    <a:lstStyle/>
                    <a:p>
                      <a:pPr indent="127000">
                        <a:spcBef>
                          <a:spcPts val="900"/>
                        </a:spcBef>
                        <a:spcAft>
                          <a:spcPts val="900"/>
                        </a:spcAft>
                      </a:pPr>
                      <a:r>
                        <a:rPr lang="en-US" sz="1200">
                          <a:effectLst/>
                        </a:rPr>
                        <a:t>solver</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求解方法：用于计算的求解方法，有</a:t>
                      </a:r>
                      <a:r>
                        <a:rPr lang="en-US" sz="1200">
                          <a:effectLst/>
                        </a:rPr>
                        <a:t>{'auto'</a:t>
                      </a:r>
                      <a:r>
                        <a:rPr lang="zh-CN" sz="1200">
                          <a:effectLst/>
                        </a:rPr>
                        <a:t>，</a:t>
                      </a:r>
                      <a:r>
                        <a:rPr lang="en-US" sz="1200">
                          <a:effectLst/>
                        </a:rPr>
                        <a:t>'svd'</a:t>
                      </a:r>
                      <a:r>
                        <a:rPr lang="zh-CN" sz="1200">
                          <a:effectLst/>
                        </a:rPr>
                        <a:t>，</a:t>
                      </a:r>
                      <a:r>
                        <a:rPr lang="en-US" sz="1200">
                          <a:effectLst/>
                        </a:rPr>
                        <a:t>'cholesky'</a:t>
                      </a:r>
                      <a:r>
                        <a:rPr lang="zh-CN" sz="1200">
                          <a:effectLst/>
                        </a:rPr>
                        <a:t>，</a:t>
                      </a:r>
                      <a:r>
                        <a:rPr lang="en-US" sz="1200">
                          <a:effectLst/>
                        </a:rPr>
                        <a:t>'lsqr'</a:t>
                      </a:r>
                      <a:r>
                        <a:rPr lang="zh-CN" sz="1200">
                          <a:effectLst/>
                        </a:rPr>
                        <a:t>，</a:t>
                      </a:r>
                      <a:r>
                        <a:rPr lang="en-US" sz="1200">
                          <a:effectLst/>
                        </a:rPr>
                        <a:t>'sparse_cg'</a:t>
                      </a:r>
                      <a:r>
                        <a:rPr lang="zh-CN" sz="1200">
                          <a:effectLst/>
                        </a:rPr>
                        <a:t>，</a:t>
                      </a:r>
                      <a:r>
                        <a:rPr lang="en-US" sz="1200">
                          <a:effectLst/>
                        </a:rPr>
                        <a:t>'sag'}</a:t>
                      </a:r>
                      <a:r>
                        <a:rPr lang="zh-CN" sz="1200">
                          <a:effectLst/>
                        </a:rPr>
                        <a:t>几种选择，通常使用</a:t>
                      </a:r>
                      <a:r>
                        <a:rPr lang="en-US" sz="1200">
                          <a:effectLst/>
                        </a:rPr>
                        <a:t>'auto'</a:t>
                      </a:r>
                      <a:r>
                        <a:rPr lang="zh-CN" sz="1200">
                          <a:effectLst/>
                        </a:rPr>
                        <a:t>根据数据类型自动选择求解器。</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bl>
          </a:graphicData>
        </a:graphic>
      </p:graphicFrame>
      <p:sp>
        <p:nvSpPr>
          <p:cNvPr id="8" name="文本框 7"/>
          <p:cNvSpPr txBox="1"/>
          <p:nvPr/>
        </p:nvSpPr>
        <p:spPr>
          <a:xfrm>
            <a:off x="2142099" y="4534853"/>
            <a:ext cx="4572000" cy="369332"/>
          </a:xfrm>
          <a:prstGeom prst="rect">
            <a:avLst/>
          </a:prstGeom>
          <a:noFill/>
        </p:spPr>
        <p:txBody>
          <a:bodyPr wrap="square">
            <a:spAutoFit/>
          </a:bodyPr>
          <a:lstStyle/>
          <a:p>
            <a:pPr indent="279400" algn="ctr">
              <a:spcAft>
                <a:spcPts val="1000"/>
              </a:spcAft>
            </a:pPr>
            <a:r>
              <a:rPr lang="en-US" altLang="zh-CN" sz="1800" kern="1000">
                <a:effectLst/>
                <a:latin typeface="微软雅黑" panose="020B0503020204020204" pitchFamily="34" charset="-122"/>
                <a:ea typeface="微软雅黑" panose="020B0503020204020204" pitchFamily="34" charset="-122"/>
                <a:cs typeface="Times New Roman" panose="02020603050405020304" pitchFamily="18" charset="0"/>
              </a:rPr>
              <a:t>Ridge</a:t>
            </a:r>
            <a:r>
              <a:rPr lang="zh-CN" altLang="zh-CN" sz="1800" kern="1000">
                <a:effectLst/>
                <a:latin typeface="微软雅黑" panose="020B0503020204020204" pitchFamily="34" charset="-122"/>
                <a:ea typeface="微软雅黑" panose="020B0503020204020204" pitchFamily="34" charset="-122"/>
                <a:cs typeface="Times New Roman" panose="02020603050405020304" pitchFamily="18" charset="0"/>
              </a:rPr>
              <a:t>常用参数解释</a:t>
            </a:r>
            <a:endPar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sp>
        <p:nvSpPr>
          <p:cNvPr id="4" name="Rectangle 1"/>
          <p:cNvSpPr>
            <a:spLocks noChangeArrowheads="1"/>
          </p:cNvSpPr>
          <p:nvPr/>
        </p:nvSpPr>
        <p:spPr bwMode="auto">
          <a:xfrm>
            <a:off x="366476" y="1401654"/>
            <a:ext cx="8388424"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numpy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np</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pandas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pd</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matplotlib.pyplot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plt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seaborn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sns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datas = pd.read_csv(</a:t>
            </a:r>
            <a:r>
              <a:rPr kumimoji="0" lang="zh-CN" altLang="zh-CN" sz="1200" b="0" i="0" u="none" strike="noStrike" cap="none" normalizeH="0" baseline="0">
                <a:ln>
                  <a:noFill/>
                </a:ln>
                <a:solidFill>
                  <a:srgbClr val="6A8759"/>
                </a:solidFill>
                <a:effectLst/>
                <a:latin typeface="Consolas" panose="020B0609020204030204" pitchFamily="49" charset="0"/>
              </a:rPr>
              <a:t>'datas/advertising_ridge.csv'</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x_datas = datas.iloc[:</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0</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y_datas = datas.iloc[:</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获得相关系数矩阵</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x_datas_corr = x_datas.corr()</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column_names = x_datas.columns</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sns.heatmap(x_datas_corr</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annot=</a:t>
            </a:r>
            <a:r>
              <a:rPr kumimoji="0" lang="zh-CN" altLang="zh-CN" sz="1200" b="0" i="0" u="none" strike="noStrike" cap="none" normalizeH="0" baseline="0">
                <a:ln>
                  <a:noFill/>
                </a:ln>
                <a:solidFill>
                  <a:srgbClr val="CC7832"/>
                </a:solidFill>
                <a:effectLst/>
                <a:latin typeface="Consolas" panose="020B0609020204030204" pitchFamily="49" charset="0"/>
              </a:rPr>
              <a:t>True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是否显示相似度在方格中</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xticklabels=column_names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列标签</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yticklabels=column_names </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行标签</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vmin=</a:t>
            </a:r>
            <a:r>
              <a:rPr kumimoji="0" lang="zh-CN" altLang="zh-CN" sz="1200" b="0" i="0" u="none" strike="noStrike" cap="none" normalizeH="0" baseline="0">
                <a:ln>
                  <a:noFill/>
                </a:ln>
                <a:solidFill>
                  <a:srgbClr val="6897BB"/>
                </a:solidFill>
                <a:effectLst/>
                <a:latin typeface="Consolas" panose="020B0609020204030204" pitchFamily="49" charset="0"/>
              </a:rPr>
              <a:t>0</a:t>
            </a:r>
            <a:br>
              <a:rPr kumimoji="0" lang="zh-CN" altLang="zh-CN" sz="1200" b="0" i="0" u="none" strike="noStrike" cap="none" normalizeH="0" baseline="0">
                <a:ln>
                  <a:noFill/>
                </a:ln>
                <a:solidFill>
                  <a:srgbClr val="6897BB"/>
                </a:solidFill>
                <a:effectLst/>
                <a:latin typeface="Consolas" panose="020B0609020204030204" pitchFamily="49" charset="0"/>
              </a:rPr>
            </a:br>
            <a:r>
              <a:rPr kumimoji="0" lang="zh-CN" altLang="zh-CN" sz="1200" b="0" i="0" u="none" strike="noStrike" cap="none" normalizeH="0" baseline="0">
                <a:ln>
                  <a:noFill/>
                </a:ln>
                <a:solidFill>
                  <a:srgbClr val="6897BB"/>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vmax=</a:t>
            </a:r>
            <a:r>
              <a:rPr kumimoji="0" lang="zh-CN" altLang="zh-CN" sz="1200" b="0" i="0" u="none" strike="noStrike" cap="none" normalizeH="0" baseline="0">
                <a:ln>
                  <a:noFill/>
                </a:ln>
                <a:solidFill>
                  <a:srgbClr val="6897BB"/>
                </a:solidFill>
                <a:effectLst/>
                <a:latin typeface="Consolas" panose="020B0609020204030204" pitchFamily="49" charset="0"/>
              </a:rPr>
              <a:t>1</a:t>
            </a:r>
            <a:br>
              <a:rPr kumimoji="0" lang="zh-CN" altLang="zh-CN" sz="1200" b="0" i="0" u="none" strike="noStrike" cap="none" normalizeH="0" baseline="0">
                <a:ln>
                  <a:noFill/>
                </a:ln>
                <a:solidFill>
                  <a:srgbClr val="6897BB"/>
                </a:solidFill>
                <a:effectLst/>
                <a:latin typeface="Consolas" panose="020B0609020204030204" pitchFamily="49" charset="0"/>
              </a:rPr>
            </a:br>
            <a:r>
              <a:rPr kumimoji="0" lang="zh-CN" altLang="zh-CN" sz="1200" b="0" i="0" u="none" strike="noStrike" cap="none" normalizeH="0" baseline="0">
                <a:ln>
                  <a:noFill/>
                </a:ln>
                <a:solidFill>
                  <a:srgbClr val="6897BB"/>
                </a:solidFill>
                <a:effectLst/>
                <a:latin typeface="Consolas" panose="020B0609020204030204" pitchFamily="49" charset="0"/>
              </a:rPr>
              <a:t>            </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center=</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plt.figure()</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plt.show()</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395766" y="468125"/>
            <a:ext cx="7992658" cy="874407"/>
          </a:xfrm>
          <a:prstGeom prst="rect">
            <a:avLst/>
          </a:prstGeom>
          <a:noFill/>
        </p:spPr>
        <p:txBody>
          <a:bodyPr wrap="square">
            <a:spAutoFit/>
          </a:bodyPr>
          <a:lstStyle/>
          <a:p>
            <a:pPr marL="285750" indent="-285750">
              <a:lnSpc>
                <a:spcPct val="150000"/>
              </a:lnSpc>
              <a:spcBef>
                <a:spcPts val="900"/>
              </a:spcBef>
              <a:spcAft>
                <a:spcPts val="900"/>
              </a:spcAft>
              <a:buFont typeface="Arial" panose="020B0604020202020204" pitchFamily="34" charset="0"/>
              <a:buChar char="•"/>
            </a:pPr>
            <a:r>
              <a:rPr lang="zh-CN" altLang="en-US" sz="1800">
                <a:effectLst/>
                <a:latin typeface="微软雅黑" panose="020B0503020204020204" pitchFamily="34" charset="-122"/>
                <a:ea typeface="微软雅黑" panose="020B0503020204020204" pitchFamily="34" charset="-122"/>
                <a:cs typeface="Times New Roman" panose="02020603050405020304" pitchFamily="18" charset="0"/>
              </a:rPr>
              <a:t>在前面的广告与销售额</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数据集的基础上增加两个高度相关的特征，</a:t>
            </a:r>
            <a:r>
              <a:rPr lang="zh-CN" altLang="en-US" sz="1800">
                <a:effectLst/>
                <a:latin typeface="微软雅黑" panose="020B0503020204020204" pitchFamily="34" charset="-122"/>
                <a:ea typeface="微软雅黑" panose="020B0503020204020204" pitchFamily="34" charset="-122"/>
                <a:cs typeface="Times New Roman" panose="02020603050405020304" pitchFamily="18" charset="0"/>
              </a:rPr>
              <a:t>先查看</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特征间的相关</a:t>
            </a:r>
            <a:r>
              <a:rPr lang="zh-CN" altLang="en-US" sz="1800">
                <a:effectLst/>
                <a:latin typeface="微软雅黑" panose="020B0503020204020204" pitchFamily="34" charset="-122"/>
                <a:ea typeface="微软雅黑" panose="020B0503020204020204" pitchFamily="34" charset="-122"/>
                <a:cs typeface="Times New Roman" panose="02020603050405020304" pitchFamily="18" charset="0"/>
              </a:rPr>
              <a:t>性。</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536" y="336782"/>
            <a:ext cx="6675929" cy="369080"/>
          </a:xfrm>
        </p:spPr>
        <p:txBody>
          <a:bodyPr>
            <a:noAutofit/>
          </a:bodyPr>
          <a:lstStyle/>
          <a:p>
            <a:r>
              <a:rPr lang="zh-CN" altLang="en-US"/>
              <a:t>岭回归</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727544"/>
            <a:ext cx="4495378" cy="3485721"/>
          </a:xfrm>
          <a:prstGeom prst="rect">
            <a:avLst/>
          </a:prstGeom>
          <a:noFill/>
          <a:ln>
            <a:noFill/>
          </a:ln>
        </p:spPr>
      </p:pic>
      <p:sp>
        <p:nvSpPr>
          <p:cNvPr id="6" name="文本框 5"/>
          <p:cNvSpPr txBox="1"/>
          <p:nvPr/>
        </p:nvSpPr>
        <p:spPr>
          <a:xfrm>
            <a:off x="467544" y="4397931"/>
            <a:ext cx="7632848" cy="369332"/>
          </a:xfrm>
          <a:prstGeom prst="rect">
            <a:avLst/>
          </a:prstGeom>
          <a:noFill/>
        </p:spPr>
        <p:txBody>
          <a:bodyPr wrap="square">
            <a:spAutoFit/>
          </a:bodyPr>
          <a:lstStyle/>
          <a:p>
            <a:pPr algn="ctr" latinLnBrk="1">
              <a:spcAft>
                <a:spcPts val="1000"/>
              </a:spcAft>
            </a:pP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特征间的相关性</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sp>
        <p:nvSpPr>
          <p:cNvPr id="5" name="文本框 4"/>
          <p:cNvSpPr txBox="1"/>
          <p:nvPr/>
        </p:nvSpPr>
        <p:spPr>
          <a:xfrm>
            <a:off x="402459" y="627534"/>
            <a:ext cx="7920650" cy="369332"/>
          </a:xfrm>
          <a:prstGeom prst="rect">
            <a:avLst/>
          </a:prstGeom>
          <a:noFill/>
        </p:spPr>
        <p:txBody>
          <a:bodyPr wrap="square">
            <a:spAutoFit/>
          </a:bodyPr>
          <a:lstStyle/>
          <a:p>
            <a:pPr marL="285750" indent="-285750">
              <a:spcBef>
                <a:spcPts val="900"/>
              </a:spcBef>
              <a:spcAft>
                <a:spcPts val="900"/>
              </a:spcAft>
              <a:buFont typeface="Arial" panose="020B0604020202020204" pitchFamily="34" charset="0"/>
              <a:buChar char="•"/>
            </a:pP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使用普通最小二乘法</a:t>
            </a:r>
            <a:r>
              <a:rPr lang="zh-CN" altLang="en-US" sz="180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岭回归对销售进行预测。</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521804" y="1127015"/>
            <a:ext cx="810039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C7832"/>
                </a:solidFill>
                <a:effectLst/>
                <a:latin typeface="Consolas" panose="020B0609020204030204" pitchFamily="49" charset="0"/>
              </a:rPr>
              <a:t>from </a:t>
            </a:r>
            <a:r>
              <a:rPr kumimoji="0" lang="zh-CN" altLang="zh-CN" sz="1200" b="0" i="0" u="none" strike="noStrike" cap="none" normalizeH="0" baseline="0">
                <a:ln>
                  <a:noFill/>
                </a:ln>
                <a:solidFill>
                  <a:srgbClr val="A9B7C6"/>
                </a:solidFill>
                <a:effectLst/>
                <a:latin typeface="Consolas" panose="020B0609020204030204" pitchFamily="49" charset="0"/>
              </a:rPr>
              <a:t>sklearn.linear_model </a:t>
            </a: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Ridge</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LinearRegression</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from </a:t>
            </a:r>
            <a:r>
              <a:rPr kumimoji="0" lang="zh-CN" altLang="zh-CN" sz="1200" b="0" i="0" u="none" strike="noStrike" cap="none" normalizeH="0" baseline="0">
                <a:ln>
                  <a:noFill/>
                </a:ln>
                <a:solidFill>
                  <a:srgbClr val="A9B7C6"/>
                </a:solidFill>
                <a:effectLst/>
                <a:latin typeface="Consolas" panose="020B0609020204030204" pitchFamily="49" charset="0"/>
              </a:rPr>
              <a:t>sklearn.model_selection </a:t>
            </a: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train_test_split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from </a:t>
            </a:r>
            <a:r>
              <a:rPr kumimoji="0" lang="zh-CN" altLang="zh-CN" sz="1200" b="0" i="0" u="none" strike="noStrike" cap="none" normalizeH="0" baseline="0">
                <a:ln>
                  <a:noFill/>
                </a:ln>
                <a:solidFill>
                  <a:srgbClr val="A9B7C6"/>
                </a:solidFill>
                <a:effectLst/>
                <a:latin typeface="Consolas" panose="020B0609020204030204" pitchFamily="49" charset="0"/>
              </a:rPr>
              <a:t>sklearn.model_selection </a:t>
            </a: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cross_val_score</a:t>
            </a:r>
            <a:br>
              <a:rPr kumimoji="0" lang="zh-CN" altLang="zh-CN" sz="1200" b="0" i="0" u="none" strike="noStrike" cap="none" normalizeH="0" baseline="0">
                <a:ln>
                  <a:noFill/>
                </a:ln>
                <a:solidFill>
                  <a:srgbClr val="A9B7C6"/>
                </a:solidFill>
                <a:effectLst/>
                <a:latin typeface="Consolas" panose="020B0609020204030204" pitchFamily="49" charset="0"/>
              </a:rPr>
            </a:b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拆分为训练集和测试集</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x_train</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x_test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y_train</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y_test = train_test_split(x_datas1</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y_datas</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test_size=</a:t>
            </a:r>
            <a:r>
              <a:rPr kumimoji="0" lang="zh-CN" altLang="zh-CN" sz="1200" b="0" i="0" u="none" strike="noStrike" cap="none" normalizeH="0" baseline="0">
                <a:ln>
                  <a:noFill/>
                </a:ln>
                <a:solidFill>
                  <a:srgbClr val="6897BB"/>
                </a:solidFill>
                <a:effectLst/>
                <a:latin typeface="Consolas" panose="020B0609020204030204" pitchFamily="49" charset="0"/>
              </a:rPr>
              <a:t>0.2</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random_state=</a:t>
            </a:r>
            <a:r>
              <a:rPr kumimoji="0" lang="zh-CN" altLang="zh-CN" sz="1200" b="0" i="0" u="none" strike="noStrike" cap="none" normalizeH="0" baseline="0">
                <a:ln>
                  <a:noFill/>
                </a:ln>
                <a:solidFill>
                  <a:srgbClr val="6897BB"/>
                </a:solidFill>
                <a:effectLst/>
                <a:latin typeface="Consolas" panose="020B0609020204030204" pitchFamily="49" charset="0"/>
              </a:rPr>
              <a:t>123</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交叉验证下，与线性回归相比，岭回归的结果如何变化</a:t>
            </a:r>
            <a:r>
              <a:rPr kumimoji="0" lang="zh-CN" altLang="zh-CN" sz="1200" b="0" i="0" u="none" strike="noStrike" cap="none" normalizeH="0" baseline="0">
                <a:ln>
                  <a:noFill/>
                </a:ln>
                <a:solidFill>
                  <a:srgbClr val="808080"/>
                </a:solidFill>
                <a:effectLst/>
                <a:latin typeface="Consolas" panose="020B0609020204030204" pitchFamily="49" charset="0"/>
              </a:rPr>
              <a:t>?</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alpharange = np.arange(</a:t>
            </a:r>
            <a:r>
              <a:rPr kumimoji="0" lang="zh-CN" altLang="zh-CN" sz="1200" b="0" i="0" u="none" strike="noStrike" cap="none" normalizeH="0" baseline="0">
                <a:ln>
                  <a:noFill/>
                </a:ln>
                <a:solidFill>
                  <a:srgbClr val="6897BB"/>
                </a:solidFill>
                <a:effectLst/>
                <a:latin typeface="Consolas" panose="020B0609020204030204" pitchFamily="49" charset="0"/>
              </a:rPr>
              <a:t>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400</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50</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用于存储岭回归评分结果</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ridge_score_list = []</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用于存储最小二乘法结果</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linearRegression_score_list = []</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for </a:t>
            </a:r>
            <a:r>
              <a:rPr kumimoji="0" lang="zh-CN" altLang="zh-CN" sz="1200" b="0" i="0" u="none" strike="noStrike" cap="none" normalizeH="0" baseline="0">
                <a:ln>
                  <a:noFill/>
                </a:ln>
                <a:solidFill>
                  <a:srgbClr val="A9B7C6"/>
                </a:solidFill>
                <a:effectLst/>
                <a:latin typeface="Consolas" panose="020B0609020204030204" pitchFamily="49" charset="0"/>
              </a:rPr>
              <a:t>alpha </a:t>
            </a:r>
            <a:r>
              <a:rPr kumimoji="0" lang="zh-CN" altLang="zh-CN" sz="1200" b="0" i="0" u="none" strike="noStrike" cap="none" normalizeH="0" baseline="0">
                <a:ln>
                  <a:noFill/>
                </a:ln>
                <a:solidFill>
                  <a:srgbClr val="CC7832"/>
                </a:solidFill>
                <a:effectLst/>
                <a:latin typeface="Consolas" panose="020B0609020204030204" pitchFamily="49" charset="0"/>
              </a:rPr>
              <a:t>in </a:t>
            </a:r>
            <a:r>
              <a:rPr kumimoji="0" lang="zh-CN" altLang="zh-CN" sz="1200" b="0" i="0" u="none" strike="noStrike" cap="none" normalizeH="0" baseline="0">
                <a:ln>
                  <a:noFill/>
                </a:ln>
                <a:solidFill>
                  <a:srgbClr val="A9B7C6"/>
                </a:solidFill>
                <a:effectLst/>
                <a:latin typeface="Consolas" panose="020B0609020204030204" pitchFamily="49" charset="0"/>
              </a:rPr>
              <a:t>alpharange:</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使用</a:t>
            </a:r>
            <a:r>
              <a:rPr kumimoji="0" lang="zh-CN" altLang="zh-CN" sz="1200" b="0" i="0" u="none" strike="noStrike" cap="none" normalizeH="0" baseline="0">
                <a:ln>
                  <a:noFill/>
                </a:ln>
                <a:solidFill>
                  <a:srgbClr val="808080"/>
                </a:solidFill>
                <a:effectLst/>
                <a:latin typeface="Consolas" panose="020B0609020204030204" pitchFamily="49" charset="0"/>
              </a:rPr>
              <a:t>alpha</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构建岭回归模型</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A9B7C6"/>
                </a:solidFill>
                <a:effectLst/>
                <a:latin typeface="Consolas" panose="020B0609020204030204" pitchFamily="49" charset="0"/>
              </a:rPr>
              <a:t>ridge = Ridge(alpha=alpha)</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使用</a:t>
            </a:r>
            <a:r>
              <a:rPr kumimoji="0" lang="zh-CN" altLang="zh-CN" sz="1200" b="0" i="0" u="none" strike="noStrike" cap="none" normalizeH="0" baseline="0">
                <a:ln>
                  <a:noFill/>
                </a:ln>
                <a:solidFill>
                  <a:srgbClr val="808080"/>
                </a:solidFill>
                <a:effectLst/>
                <a:latin typeface="Consolas" panose="020B0609020204030204" pitchFamily="49" charset="0"/>
              </a:rPr>
              <a:t>5</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折交叉验证</a:t>
            </a:r>
            <a:endParaRPr kumimoji="0" lang="en-US"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A9B7C6"/>
                </a:solidFill>
                <a:effectLst/>
                <a:latin typeface="Consolas" panose="020B0609020204030204" pitchFamily="49" charset="0"/>
              </a:rPr>
              <a:t> ridge_score = cross_val_score(ridge</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x_test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y_test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cv</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A4926"/>
                </a:solidFill>
                <a:effectLst/>
                <a:latin typeface="Consolas" panose="020B0609020204030204" pitchFamily="49" charset="0"/>
              </a:rPr>
              <a:t>scoring </a:t>
            </a:r>
            <a:r>
              <a:rPr kumimoji="0" lang="zh-CN" altLang="zh-CN" sz="1200" b="0" i="0" u="none" strike="noStrike" cap="none" normalizeH="0" baseline="0">
                <a:ln>
                  <a:noFill/>
                </a:ln>
                <a:solidFill>
                  <a:srgbClr val="A9B7C6"/>
                </a:solidFill>
                <a:effectLst/>
                <a:latin typeface="Consolas" panose="020B0609020204030204" pitchFamily="49" charset="0"/>
              </a:rPr>
              <a:t>= </a:t>
            </a:r>
            <a:r>
              <a:rPr kumimoji="0" lang="zh-CN" altLang="zh-CN" sz="1200" b="0" i="0" u="none" strike="noStrike" cap="none" normalizeH="0" baseline="0">
                <a:ln>
                  <a:noFill/>
                </a:ln>
                <a:solidFill>
                  <a:srgbClr val="6A8759"/>
                </a:solidFill>
                <a:effectLst/>
                <a:latin typeface="Consolas" panose="020B0609020204030204" pitchFamily="49" charset="0"/>
              </a:rPr>
              <a:t>"r2"</a:t>
            </a:r>
            <a:r>
              <a:rPr kumimoji="0" lang="zh-CN" altLang="zh-CN" sz="1200" b="0" i="0" u="none" strike="noStrike" cap="none" normalizeH="0" baseline="0">
                <a:ln>
                  <a:noFill/>
                </a:ln>
                <a:solidFill>
                  <a:srgbClr val="A9B7C6"/>
                </a:solidFill>
                <a:effectLst/>
                <a:latin typeface="Consolas" panose="020B0609020204030204" pitchFamily="49" charset="0"/>
              </a:rPr>
              <a:t>).mean()</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  ridge_score_list.append(ridge_score)</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sp>
        <p:nvSpPr>
          <p:cNvPr id="3" name="Rectangle 1"/>
          <p:cNvSpPr>
            <a:spLocks noChangeArrowheads="1"/>
          </p:cNvSpPr>
          <p:nvPr/>
        </p:nvSpPr>
        <p:spPr bwMode="auto">
          <a:xfrm>
            <a:off x="395766" y="909756"/>
            <a:ext cx="7992658"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A9B7C6"/>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构建最小二乘法回归模型</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    </a:t>
            </a:r>
            <a:r>
              <a:rPr kumimoji="0" lang="zh-CN" altLang="zh-CN" sz="1500" b="0" i="0" u="none" strike="noStrike" cap="none" normalizeH="0" baseline="0">
                <a:ln>
                  <a:noFill/>
                </a:ln>
                <a:solidFill>
                  <a:srgbClr val="A9B7C6"/>
                </a:solidFill>
                <a:effectLst/>
                <a:latin typeface="Consolas" panose="020B0609020204030204" pitchFamily="49" charset="0"/>
              </a:rPr>
              <a:t>linearRegression = LinearRegression()</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linearRegression_score = cross_val_score(linearRegression</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x_test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y_test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cv</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5</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A4926"/>
                </a:solidFill>
                <a:effectLst/>
                <a:latin typeface="Consolas" panose="020B0609020204030204" pitchFamily="49" charset="0"/>
              </a:rPr>
              <a:t>scoring </a:t>
            </a:r>
            <a:r>
              <a:rPr kumimoji="0" lang="zh-CN" altLang="zh-CN" sz="1500" b="0" i="0" u="none" strike="noStrike" cap="none" normalizeH="0" baseline="0">
                <a:ln>
                  <a:noFill/>
                </a:ln>
                <a:solidFill>
                  <a:srgbClr val="A9B7C6"/>
                </a:solidFill>
                <a:effectLst/>
                <a:latin typeface="Consolas" panose="020B0609020204030204" pitchFamily="49" charset="0"/>
              </a:rPr>
              <a:t>= </a:t>
            </a:r>
            <a:r>
              <a:rPr kumimoji="0" lang="zh-CN" altLang="zh-CN" sz="1500" b="0" i="0" u="none" strike="noStrike" cap="none" normalizeH="0" baseline="0">
                <a:ln>
                  <a:noFill/>
                </a:ln>
                <a:solidFill>
                  <a:srgbClr val="6A8759"/>
                </a:solidFill>
                <a:effectLst/>
                <a:latin typeface="Consolas" panose="020B0609020204030204" pitchFamily="49" charset="0"/>
              </a:rPr>
              <a:t>"r2"</a:t>
            </a:r>
            <a:r>
              <a:rPr kumimoji="0" lang="zh-CN" altLang="zh-CN" sz="1500" b="0" i="0" u="none" strike="noStrike" cap="none" normalizeH="0" baseline="0">
                <a:ln>
                  <a:noFill/>
                </a:ln>
                <a:solidFill>
                  <a:srgbClr val="A9B7C6"/>
                </a:solidFill>
                <a:effectLst/>
                <a:latin typeface="Consolas" panose="020B0609020204030204" pitchFamily="49" charset="0"/>
              </a:rPr>
              <a:t>).mean()</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linearRegression_score_list.append(linearRegression_score)</a:t>
            </a:r>
            <a:br>
              <a:rPr kumimoji="0" lang="zh-CN" altLang="zh-CN" sz="1500" b="0" i="0" u="none" strike="noStrike" cap="none" normalizeH="0" baseline="0">
                <a:ln>
                  <a:noFill/>
                </a:ln>
                <a:solidFill>
                  <a:srgbClr val="A9B7C6"/>
                </a:solidFill>
                <a:effectLst/>
                <a:latin typeface="Consolas" panose="020B0609020204030204" pitchFamily="49" charset="0"/>
              </a:rPr>
            </a:b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可视化</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plt.figure()</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plt.plot(alpharange</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9B7C6"/>
                </a:solidFill>
                <a:effectLst/>
                <a:latin typeface="Consolas" panose="020B0609020204030204" pitchFamily="49" charset="0"/>
              </a:rPr>
              <a:t>ridge_score_list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color</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"red" </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"Ridge"</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plt.plot(alpharange</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linearRegression_score_list</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color</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"orange" </a:t>
            </a:r>
            <a:r>
              <a:rPr kumimoji="0" lang="zh-CN" altLang="zh-CN" sz="1500" b="0" i="0" u="none" strike="noStrike" cap="none" normalizeH="0" baseline="0">
                <a:ln>
                  <a:noFill/>
                </a:ln>
                <a:solidFill>
                  <a:srgbClr val="CC7832"/>
                </a:solidFill>
                <a:effectLst/>
                <a:latin typeface="Consolas" panose="020B0609020204030204" pitchFamily="49" charset="0"/>
              </a:rPr>
              <a:t>, </a:t>
            </a:r>
            <a:r>
              <a:rPr kumimoji="0" lang="zh-CN" altLang="zh-CN" sz="1500" b="0" i="0" u="none" strike="noStrike" cap="none" normalizeH="0" baseline="0">
                <a:ln>
                  <a:noFill/>
                </a:ln>
                <a:solidFill>
                  <a:srgbClr val="AA4926"/>
                </a:solidFill>
                <a:effectLst/>
                <a:latin typeface="Consolas" panose="020B0609020204030204" pitchFamily="49" charset="0"/>
              </a:rPr>
              <a:t>label</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"LR"</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plt.legend()</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a:t>岭回归</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75808" y="514330"/>
            <a:ext cx="5540459" cy="3462787"/>
          </a:xfrm>
          <a:prstGeom prst="rect">
            <a:avLst/>
          </a:prstGeom>
          <a:noFill/>
          <a:ln>
            <a:noFill/>
          </a:ln>
        </p:spPr>
      </p:pic>
      <p:sp>
        <p:nvSpPr>
          <p:cNvPr id="6" name="文本框 5"/>
          <p:cNvSpPr txBox="1"/>
          <p:nvPr/>
        </p:nvSpPr>
        <p:spPr>
          <a:xfrm>
            <a:off x="395766" y="4227934"/>
            <a:ext cx="7920650" cy="338554"/>
          </a:xfrm>
          <a:prstGeom prst="rect">
            <a:avLst/>
          </a:prstGeom>
          <a:noFill/>
        </p:spPr>
        <p:txBody>
          <a:bodyPr wrap="square">
            <a:spAutoFit/>
          </a:bodyPr>
          <a:lstStyle/>
          <a:p>
            <a:pPr algn="ctr"/>
            <a:r>
              <a:rPr lang="zh-CN" altLang="zh-CN" sz="1600">
                <a:effectLst/>
                <a:latin typeface="微软雅黑" panose="020B0503020204020204" pitchFamily="34" charset="-122"/>
                <a:ea typeface="微软雅黑" panose="020B0503020204020204" pitchFamily="34" charset="-122"/>
                <a:cs typeface="Times New Roman" panose="02020603050405020304" pitchFamily="18" charset="0"/>
              </a:rPr>
              <a:t>普通最小二乘法、岭回归评分对比</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11111" y="853142"/>
            <a:ext cx="8725721" cy="4275534"/>
            <a:chOff x="710106" y="1372475"/>
            <a:chExt cx="10990741" cy="4959247"/>
          </a:xfrm>
        </p:grpSpPr>
        <p:pic>
          <p:nvPicPr>
            <p:cNvPr id="89" name="图片 8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0844" y="1372475"/>
              <a:ext cx="9670311" cy="4348004"/>
            </a:xfrm>
            <a:prstGeom prst="rect">
              <a:avLst/>
            </a:prstGeom>
          </p:spPr>
        </p:pic>
        <p:pic>
          <p:nvPicPr>
            <p:cNvPr id="90" name="图片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0835" y="3454109"/>
              <a:ext cx="5730012" cy="2877613"/>
            </a:xfrm>
            <a:prstGeom prst="rect">
              <a:avLst/>
            </a:prstGeom>
          </p:spPr>
        </p:pic>
        <p:pic>
          <p:nvPicPr>
            <p:cNvPr id="91" name="图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106" y="5141322"/>
              <a:ext cx="2215853" cy="826081"/>
            </a:xfrm>
            <a:prstGeom prst="rect">
              <a:avLst/>
            </a:prstGeom>
          </p:spPr>
        </p:pic>
      </p:grpSp>
      <p:pic>
        <p:nvPicPr>
          <p:cNvPr id="92" name="图片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4329" y="3562184"/>
            <a:ext cx="527257" cy="830292"/>
          </a:xfrm>
          <a:prstGeom prst="rect">
            <a:avLst/>
          </a:prstGeom>
        </p:spPr>
      </p:pic>
      <p:sp>
        <p:nvSpPr>
          <p:cNvPr id="93" name="文本框 92"/>
          <p:cNvSpPr txBox="1"/>
          <p:nvPr/>
        </p:nvSpPr>
        <p:spPr>
          <a:xfrm>
            <a:off x="3275856" y="1635756"/>
            <a:ext cx="2580821" cy="1366080"/>
          </a:xfrm>
          <a:prstGeom prst="rect">
            <a:avLst/>
          </a:prstGeom>
          <a:noFill/>
          <a:effectLst/>
        </p:spPr>
        <p:txBody>
          <a:bodyPr wrap="square" rtlCol="0">
            <a:spAutoFit/>
          </a:bodyPr>
          <a:lstStyle/>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过拟合和欠拟合</a:t>
            </a:r>
            <a:endParaRPr lang="en-US" altLang="zh-CN" b="1">
              <a:blipFill>
                <a:blip r:embed="rId5"/>
                <a:stretch>
                  <a:fillRect/>
                </a:stretch>
              </a:blipFill>
              <a:latin typeface="微软雅黑" panose="020B0503020204020204" pitchFamily="34" charset="-122"/>
              <a:ea typeface="微软雅黑" panose="020B0503020204020204" pitchFamily="34" charset="-122"/>
              <a:sym typeface="+mn-ea"/>
            </a:endParaRPr>
          </a:p>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多重共线性问题</a:t>
            </a:r>
            <a:endParaRPr lang="en-US" altLang="zh-CN" b="1">
              <a:blipFill>
                <a:blip r:embed="rId5"/>
                <a:stretch>
                  <a:fillRect/>
                </a:stretch>
              </a:blipFill>
              <a:latin typeface="微软雅黑" panose="020B0503020204020204" pitchFamily="34" charset="-122"/>
              <a:ea typeface="微软雅黑" panose="020B0503020204020204" pitchFamily="34" charset="-122"/>
              <a:sym typeface="+mn-ea"/>
            </a:endParaRPr>
          </a:p>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岭回归</a:t>
            </a:r>
            <a:endParaRPr lang="en-US" altLang="zh-CN" b="1">
              <a:blipFill>
                <a:blip r:embed="rId5"/>
                <a:stretch>
                  <a:fillRect/>
                </a:stretch>
              </a:blipFill>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p:txBody>
          <a:bodyPr>
            <a:noAutofit/>
          </a:bodyPr>
          <a:lstStyle/>
          <a:p>
            <a:r>
              <a:rPr lang="zh-CN" altLang="en-US" dirty="0"/>
              <a:t>本节小结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wipe(left)">
                                      <p:cBhvr>
                                        <p:cTn id="1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2424113" y="422275"/>
            <a:ext cx="4295775" cy="4297363"/>
          </a:xfrm>
          <a:prstGeom prst="ellipse">
            <a:avLst/>
          </a:prstGeom>
          <a:solidFill>
            <a:srgbClr val="B22F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cs typeface="+mn-ea"/>
              <a:sym typeface="+mn-lt"/>
            </a:endParaRPr>
          </a:p>
        </p:txBody>
      </p:sp>
      <p:sp>
        <p:nvSpPr>
          <p:cNvPr id="51" name="椭圆 50"/>
          <p:cNvSpPr/>
          <p:nvPr/>
        </p:nvSpPr>
        <p:spPr>
          <a:xfrm>
            <a:off x="2684463" y="3676650"/>
            <a:ext cx="225425" cy="225425"/>
          </a:xfrm>
          <a:prstGeom prst="ellipse">
            <a:avLst/>
          </a:prstGeom>
          <a:solidFill>
            <a:srgbClr val="B22F33">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52" name="椭圆 51"/>
          <p:cNvSpPr/>
          <p:nvPr/>
        </p:nvSpPr>
        <p:spPr>
          <a:xfrm>
            <a:off x="6069013" y="552450"/>
            <a:ext cx="306387" cy="306388"/>
          </a:xfrm>
          <a:prstGeom prst="ellips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grpSp>
        <p:nvGrpSpPr>
          <p:cNvPr id="2" name="组合 20"/>
          <p:cNvGrpSpPr/>
          <p:nvPr/>
        </p:nvGrpSpPr>
        <p:grpSpPr bwMode="auto">
          <a:xfrm>
            <a:off x="2857500" y="857250"/>
            <a:ext cx="3494088" cy="3875088"/>
            <a:chOff x="2803929" y="845599"/>
            <a:chExt cx="3493123" cy="3875828"/>
          </a:xfrm>
        </p:grpSpPr>
        <p:sp>
          <p:nvSpPr>
            <p:cNvPr id="53" name="等腰三角形 52"/>
            <p:cNvSpPr/>
            <p:nvPr/>
          </p:nvSpPr>
          <p:spPr>
            <a:xfrm rot="13239004">
              <a:off x="4229110" y="3875127"/>
              <a:ext cx="520556" cy="846300"/>
            </a:xfrm>
            <a:prstGeom prst="triangl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522" name="组合 19"/>
            <p:cNvGrpSpPr/>
            <p:nvPr/>
          </p:nvGrpSpPr>
          <p:grpSpPr bwMode="auto">
            <a:xfrm>
              <a:off x="2803929" y="845599"/>
              <a:ext cx="3493123" cy="3542519"/>
              <a:chOff x="2803929" y="845599"/>
              <a:chExt cx="3493123" cy="3542519"/>
            </a:xfrm>
          </p:grpSpPr>
          <p:sp>
            <p:nvSpPr>
              <p:cNvPr id="48" name="椭圆 47"/>
              <p:cNvSpPr/>
              <p:nvPr/>
            </p:nvSpPr>
            <p:spPr>
              <a:xfrm>
                <a:off x="2846780" y="845599"/>
                <a:ext cx="3450272" cy="3450296"/>
              </a:xfrm>
              <a:prstGeom prst="ellips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cs typeface="+mn-ea"/>
                  <a:sym typeface="+mn-lt"/>
                </a:endParaRPr>
              </a:p>
            </p:txBody>
          </p:sp>
          <p:sp>
            <p:nvSpPr>
              <p:cNvPr id="54" name="椭圆 53"/>
              <p:cNvSpPr/>
              <p:nvPr/>
            </p:nvSpPr>
            <p:spPr>
              <a:xfrm>
                <a:off x="2803929" y="951982"/>
                <a:ext cx="3435989" cy="3436006"/>
              </a:xfrm>
              <a:prstGeom prst="ellipse">
                <a:avLst/>
              </a:prstGeom>
              <a:noFill/>
              <a:ln w="9525">
                <a:solidFill>
                  <a:srgbClr val="FFF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dirty="0">
                  <a:cs typeface="+mn-ea"/>
                  <a:sym typeface="+mn-lt"/>
                </a:endParaRPr>
              </a:p>
            </p:txBody>
          </p:sp>
        </p:grpSp>
      </p:grpSp>
      <p:sp>
        <p:nvSpPr>
          <p:cNvPr id="55" name="椭圆 54"/>
          <p:cNvSpPr/>
          <p:nvPr/>
        </p:nvSpPr>
        <p:spPr>
          <a:xfrm>
            <a:off x="5743575" y="1073150"/>
            <a:ext cx="892175" cy="892175"/>
          </a:xfrm>
          <a:prstGeom prst="ellipse">
            <a:avLst/>
          </a:prstGeom>
          <a:solidFill>
            <a:srgbClr val="FDAF1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50" name="矩形 49"/>
          <p:cNvSpPr>
            <a:spLocks noChangeArrowheads="1"/>
          </p:cNvSpPr>
          <p:nvPr/>
        </p:nvSpPr>
        <p:spPr bwMode="auto">
          <a:xfrm>
            <a:off x="3454400" y="2071688"/>
            <a:ext cx="223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chemeClr val="bg1"/>
                </a:solidFill>
                <a:latin typeface="微软雅黑" panose="020B0503020204020204" pitchFamily="34" charset="-122"/>
                <a:ea typeface="微软雅黑" panose="020B0503020204020204" pitchFamily="34" charset="-122"/>
              </a:rPr>
              <a:t>谢谢观看</a:t>
            </a:r>
            <a:endParaRPr lang="zh-CN" altLang="en-US" sz="4000" b="1">
              <a:solidFill>
                <a:schemeClr val="bg1"/>
              </a:solidFill>
              <a:latin typeface="微软雅黑" panose="020B0503020204020204" pitchFamily="34" charset="-122"/>
              <a:ea typeface="微软雅黑" panose="020B0503020204020204" pitchFamily="34" charset="-122"/>
            </a:endParaRPr>
          </a:p>
        </p:txBody>
      </p:sp>
      <p:grpSp>
        <p:nvGrpSpPr>
          <p:cNvPr id="4" name="组合 21"/>
          <p:cNvGrpSpPr/>
          <p:nvPr/>
        </p:nvGrpSpPr>
        <p:grpSpPr bwMode="auto">
          <a:xfrm>
            <a:off x="1214438" y="3286125"/>
            <a:ext cx="1143000" cy="1285875"/>
            <a:chOff x="1214414" y="3286130"/>
            <a:chExt cx="1143008" cy="1285884"/>
          </a:xfrm>
        </p:grpSpPr>
        <p:cxnSp>
          <p:nvCxnSpPr>
            <p:cNvPr id="62" name="直接连接符 61"/>
            <p:cNvCxnSpPr/>
            <p:nvPr/>
          </p:nvCxnSpPr>
          <p:spPr>
            <a:xfrm rot="5400000" flipH="1" flipV="1">
              <a:off x="1500166" y="3286130"/>
              <a:ext cx="857256"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1214414" y="3714758"/>
              <a:ext cx="857256"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grpSp>
      <p:grpSp>
        <p:nvGrpSpPr>
          <p:cNvPr id="5" name="组合 22"/>
          <p:cNvGrpSpPr/>
          <p:nvPr/>
        </p:nvGrpSpPr>
        <p:grpSpPr bwMode="auto">
          <a:xfrm>
            <a:off x="6929438" y="0"/>
            <a:ext cx="1000125" cy="1166813"/>
            <a:chOff x="6929454" y="0"/>
            <a:chExt cx="1000132" cy="1167357"/>
          </a:xfrm>
        </p:grpSpPr>
        <p:cxnSp>
          <p:nvCxnSpPr>
            <p:cNvPr id="64" name="直接连接符 63"/>
            <p:cNvCxnSpPr/>
            <p:nvPr/>
          </p:nvCxnSpPr>
          <p:spPr>
            <a:xfrm rot="5400000" flipH="1" flipV="1">
              <a:off x="7072133" y="197"/>
              <a:ext cx="857650"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flipH="1" flipV="1">
              <a:off x="6929350" y="714812"/>
              <a:ext cx="452649" cy="452440"/>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1357313" y="1214438"/>
            <a:ext cx="403225" cy="403225"/>
          </a:xfrm>
          <a:prstGeom prst="ellipse">
            <a:avLst/>
          </a:prstGeom>
          <a:solidFill>
            <a:srgbClr val="02AE9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68" name="椭圆 67"/>
          <p:cNvSpPr/>
          <p:nvPr/>
        </p:nvSpPr>
        <p:spPr>
          <a:xfrm>
            <a:off x="7215188" y="3786188"/>
            <a:ext cx="198437" cy="198437"/>
          </a:xfrm>
          <a:prstGeom prst="ellipse">
            <a:avLst/>
          </a:prstGeom>
          <a:solidFill>
            <a:srgbClr val="7AC04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pic>
        <p:nvPicPr>
          <p:cNvPr id="24" name="图片 24" descr="瑞翼教育LOGE-白.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49675" y="3286125"/>
            <a:ext cx="1644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 calcmode="lin" valueType="num">
                                      <p:cBhvr>
                                        <p:cTn id="9" dur="500" fill="hold"/>
                                        <p:tgtEl>
                                          <p:spTgt spid="47"/>
                                        </p:tgtEl>
                                        <p:attrNameLst>
                                          <p:attrName>style.rotation</p:attrName>
                                        </p:attrNameLst>
                                      </p:cBhvr>
                                      <p:tavLst>
                                        <p:tav tm="0">
                                          <p:val>
                                            <p:fltVal val="360"/>
                                          </p:val>
                                        </p:tav>
                                        <p:tav tm="100000">
                                          <p:val>
                                            <p:fltVal val="0"/>
                                          </p:val>
                                        </p:tav>
                                      </p:tavLst>
                                    </p:anim>
                                    <p:animEffect transition="in" filter="fade">
                                      <p:cBhvr>
                                        <p:cTn id="10" dur="500"/>
                                        <p:tgtEl>
                                          <p:spTgt spid="4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slide(fromBottom)">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lide(fromBottom)">
                                      <p:cBhvr>
                                        <p:cTn id="22" dur="500"/>
                                        <p:tgtEl>
                                          <p:spTgt spid="24"/>
                                        </p:tgtEl>
                                      </p:cBhvr>
                                    </p:animEffect>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ppt_w</p:attrName>
                                        </p:attrNameLst>
                                      </p:cBhvr>
                                      <p:tavLst>
                                        <p:tav tm="0">
                                          <p:val>
                                            <p:fltVal val="0"/>
                                          </p:val>
                                        </p:tav>
                                        <p:tav tm="100000">
                                          <p:val>
                                            <p:strVal val="#ppt_w"/>
                                          </p:val>
                                        </p:tav>
                                      </p:tavLst>
                                    </p:anim>
                                    <p:anim calcmode="lin" valueType="num">
                                      <p:cBhvr>
                                        <p:cTn id="31" dur="500" fill="hold"/>
                                        <p:tgtEl>
                                          <p:spTgt spid="52"/>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 calcmode="lin" valueType="num">
                                      <p:cBhvr>
                                        <p:cTn id="38" dur="500" fill="hold"/>
                                        <p:tgtEl>
                                          <p:spTgt spid="68"/>
                                        </p:tgtEl>
                                        <p:attrNameLst>
                                          <p:attrName>ppt_w</p:attrName>
                                        </p:attrNameLst>
                                      </p:cBhvr>
                                      <p:tavLst>
                                        <p:tav tm="0">
                                          <p:val>
                                            <p:fltVal val="0"/>
                                          </p:val>
                                        </p:tav>
                                        <p:tav tm="100000">
                                          <p:val>
                                            <p:strVal val="#ppt_w"/>
                                          </p:val>
                                        </p:tav>
                                      </p:tavLst>
                                    </p:anim>
                                    <p:anim calcmode="lin" valueType="num">
                                      <p:cBhvr>
                                        <p:cTn id="39" dur="500" fill="hold"/>
                                        <p:tgtEl>
                                          <p:spTgt spid="68"/>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childTnLst>
                                </p:cTn>
                              </p:par>
                            </p:childTnLst>
                          </p:cTn>
                        </p:par>
                        <p:par>
                          <p:cTn id="44" fill="hold">
                            <p:stCondLst>
                              <p:cond delay="2500"/>
                            </p:stCondLst>
                            <p:childTnLst>
                              <p:par>
                                <p:cTn id="45" presetID="22" presetClass="entr" presetSubtype="4"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par>
                          <p:cTn id="48" fill="hold">
                            <p:stCondLst>
                              <p:cond delay="3000"/>
                            </p:stCondLst>
                            <p:childTnLst>
                              <p:par>
                                <p:cTn id="49" presetID="22" presetClass="entr" presetSubtype="1"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P spid="55" grpId="0" animBg="1"/>
      <p:bldP spid="50" grpId="0"/>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V="1">
            <a:off x="4112992" y="1488628"/>
            <a:ext cx="0" cy="2434917"/>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879629" y="1776475"/>
            <a:ext cx="1760420" cy="1760423"/>
            <a:chOff x="1664269" y="2549564"/>
            <a:chExt cx="2347227" cy="2347230"/>
          </a:xfrm>
        </p:grpSpPr>
        <p:grpSp>
          <p:nvGrpSpPr>
            <p:cNvPr id="10" name="组合 9"/>
            <p:cNvGrpSpPr/>
            <p:nvPr/>
          </p:nvGrpSpPr>
          <p:grpSpPr>
            <a:xfrm>
              <a:off x="1664269" y="2549564"/>
              <a:ext cx="2347227" cy="2347230"/>
              <a:chOff x="4993868" y="2326868"/>
              <a:chExt cx="2204265" cy="2204265"/>
            </a:xfrm>
            <a:effectLst>
              <a:outerShdw blurRad="292100" dist="114300" dir="2700000" algn="tl" rotWithShape="0">
                <a:prstClr val="black">
                  <a:alpha val="25000"/>
                </a:prstClr>
              </a:outerShdw>
            </a:effectLst>
          </p:grpSpPr>
          <p:sp>
            <p:nvSpPr>
              <p:cNvPr id="11" name="任意多边形 60"/>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108" y="2708871"/>
                <a:ext cx="1451783" cy="1451783"/>
              </a:xfrm>
              <a:prstGeom prst="ellipse">
                <a:avLst/>
              </a:prstGeom>
              <a:gradFill>
                <a:gsLst>
                  <a:gs pos="0">
                    <a:schemeClr val="bg1">
                      <a:lumMod val="85000"/>
                    </a:schemeClr>
                  </a:gs>
                  <a:gs pos="100000">
                    <a:schemeClr val="bg1"/>
                  </a:gs>
                </a:gsLst>
                <a:lin ang="2700000" scaled="1"/>
              </a:gra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93"/>
            <p:cNvSpPr txBox="1"/>
            <p:nvPr/>
          </p:nvSpPr>
          <p:spPr>
            <a:xfrm>
              <a:off x="2351405" y="3418205"/>
              <a:ext cx="1007109" cy="742765"/>
            </a:xfrm>
            <a:prstGeom prst="rect">
              <a:avLst/>
            </a:prstGeom>
            <a:noFill/>
          </p:spPr>
          <p:txBody>
            <a:bodyPr wrap="square" lIns="48767" tIns="24383" rIns="48767" bIns="24383" rtlCol="0">
              <a:spAutoFit/>
            </a:bodyPr>
            <a:lstStyle/>
            <a:p>
              <a:r>
                <a:rPr lang="en-US" altLang="zh-CN" sz="3300" b="1">
                  <a:solidFill>
                    <a:srgbClr val="B23033"/>
                  </a:solidFill>
                  <a:latin typeface="微软雅黑" panose="020B0503020204020204" pitchFamily="34" charset="-122"/>
                  <a:ea typeface="微软雅黑" panose="020B0503020204020204" pitchFamily="34" charset="-122"/>
                </a:rPr>
                <a:t>0 1</a:t>
              </a:r>
              <a:endParaRPr lang="en-US" altLang="zh-CN" sz="3300" b="1" dirty="0">
                <a:solidFill>
                  <a:srgbClr val="B23033"/>
                </a:solidFill>
                <a:latin typeface="微软雅黑" panose="020B0503020204020204" pitchFamily="34" charset="-122"/>
                <a:ea typeface="微软雅黑" panose="020B0503020204020204" pitchFamily="34" charset="-122"/>
              </a:endParaRPr>
            </a:p>
          </p:txBody>
        </p:sp>
      </p:grpSp>
      <p:sp>
        <p:nvSpPr>
          <p:cNvPr id="12" name="TextBox 11"/>
          <p:cNvSpPr txBox="1"/>
          <p:nvPr/>
        </p:nvSpPr>
        <p:spPr>
          <a:xfrm>
            <a:off x="4585936" y="2402770"/>
            <a:ext cx="4191551" cy="506730"/>
          </a:xfrm>
          <a:prstGeom prst="rect">
            <a:avLst/>
          </a:prstGeom>
          <a:noFill/>
        </p:spPr>
        <p:txBody>
          <a:bodyPr wrap="square" rtlCol="0">
            <a:spAutoFit/>
          </a:bodyPr>
          <a:lstStyle/>
          <a:p>
            <a:r>
              <a:rPr lang="zh-CN" sz="2700" b="1">
                <a:latin typeface="微软雅黑" panose="020B0503020204020204" pitchFamily="34" charset="-122"/>
                <a:ea typeface="微软雅黑" panose="020B0503020204020204" pitchFamily="34" charset="-122"/>
              </a:rPr>
              <a:t>知识准备</a:t>
            </a:r>
            <a:endParaRPr lang="zh-CN" sz="27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38181">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1596390"/>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多项式回归介绍</a:t>
            </a:r>
            <a:endParaRPr lang="zh-CN" altLang="en-US"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sym typeface="+mn-ea"/>
              </a:rPr>
              <a:t>在线性回归中，我们通过建立自变量 x 的一次方程来拟合数据</a:t>
            </a:r>
            <a:endParaRPr lang="en-US" altLang="zh-CN" sz="18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sym typeface="+mn-ea"/>
              </a:rPr>
              <a:t>而非线性回归中，则需要建立因变量和自变量之间的非线性</a:t>
            </a:r>
            <a:r>
              <a:rPr lang="zh-CN" altLang="en-US" sz="1800" dirty="0" smtClean="0">
                <a:latin typeface="微软雅黑" panose="020B0503020204020204" pitchFamily="34" charset="-122"/>
                <a:ea typeface="微软雅黑" panose="020B0503020204020204" pitchFamily="34" charset="-122"/>
                <a:sym typeface="+mn-ea"/>
              </a:rPr>
              <a:t>关系，我们采用高次方程拟合</a:t>
            </a:r>
            <a:endParaRPr lang="zh-CN" altLang="en-US" sz="1800"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34270" y="2566306"/>
            <a:ext cx="4286250" cy="2143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58666" y="1177766"/>
                <a:ext cx="7728585" cy="2520950"/>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多项式回归介绍</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sym typeface="+mn-ea"/>
                  </a:rPr>
                  <a:t>机器学习中一种常见的模式，是使用线性模型训练数据的非线性函数。这种方法保持了一般快速的线性方法的性能，同时允许它们适应更广泛的数据范围</a:t>
                </a:r>
                <a:endParaRPr lang="en-US" altLang="zh-CN" sz="18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sym typeface="+mn-ea"/>
                  </a:rPr>
                  <a:t>在标准线性回归的情况下，你可能有一个类似于二维数据的模型</a:t>
                </a:r>
                <a:r>
                  <a:rPr lang="en-US" altLang="zh-CN" sz="1800" dirty="0">
                    <a:latin typeface="微软雅黑" panose="020B0503020204020204" pitchFamily="34" charset="-122"/>
                    <a:ea typeface="微软雅黑" panose="020B0503020204020204" pitchFamily="34" charset="-122"/>
                    <a:sym typeface="+mn-ea"/>
                  </a:rPr>
                  <a:t>:</a:t>
                </a:r>
                <a:endParaRPr lang="en-US" altLang="zh-CN" sz="1800" dirty="0">
                  <a:latin typeface="微软雅黑" panose="020B0503020204020204" pitchFamily="34" charset="-122"/>
                  <a:ea typeface="微软雅黑" panose="020B0503020204020204" pitchFamily="34" charset="-122"/>
                  <a:sym typeface="+mn-ea"/>
                </a:endParaRPr>
              </a:p>
              <a:p>
                <a:pPr>
                  <a:lnSpc>
                    <a:spcPct val="150000"/>
                  </a:lnSpc>
                </a:pPr>
                <a:r>
                  <a:rPr lang="en-US" altLang="zh-CN" sz="2100" dirty="0">
                    <a:latin typeface="微软雅黑" panose="020B0503020204020204" pitchFamily="34" charset="-122"/>
                    <a:ea typeface="微软雅黑" panose="020B0503020204020204" pitchFamily="34" charset="-122"/>
                    <a:sym typeface="+mn-ea"/>
                  </a:rPr>
                  <a:t>        </a:t>
                </a:r>
                <a14:m>
                  <m:oMath xmlns:m="http://schemas.openxmlformats.org/officeDocument/2006/math">
                    <m:acc>
                      <m:accPr>
                        <m:ctrlPr>
                          <a:rPr lang="en-US" altLang="zh-CN" sz="2100" i="1" smtClean="0">
                            <a:latin typeface="Cambria Math" panose="02040503050406030204" pitchFamily="18" charset="0"/>
                            <a:ea typeface="微软雅黑" panose="020B0503020204020204" pitchFamily="34" charset="-122"/>
                            <a:sym typeface="+mn-ea"/>
                          </a:rPr>
                        </m:ctrlPr>
                      </m:accPr>
                      <m:e>
                        <m:r>
                          <a:rPr lang="en-US" altLang="zh-CN" sz="2100" b="0" i="1" smtClean="0">
                            <a:latin typeface="Cambria Math" panose="02040503050406030204" pitchFamily="18" charset="0"/>
                            <a:ea typeface="微软雅黑" panose="020B0503020204020204" pitchFamily="34" charset="-122"/>
                            <a:sym typeface="+mn-ea"/>
                          </a:rPr>
                          <m:t>𝑦</m:t>
                        </m:r>
                      </m:e>
                    </m:acc>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𝑤</m:t>
                    </m:r>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𝑥</m:t>
                    </m:r>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0</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1</m:t>
                        </m:r>
                      </m:sub>
                    </m:sSub>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1</m:t>
                        </m:r>
                      </m:sub>
                    </m:sSub>
                    <m:r>
                      <a:rPr lang="en-US" altLang="zh-CN" sz="2100" b="0" i="1" smtClean="0">
                        <a:latin typeface="Cambria Math" panose="02040503050406030204" pitchFamily="18" charset="0"/>
                        <a:ea typeface="微软雅黑" panose="020B0503020204020204" pitchFamily="34" charset="-122"/>
                        <a:sym typeface="+mn-ea"/>
                      </a:rPr>
                      <m:t>+</m:t>
                    </m:r>
                  </m:oMath>
                </a14:m>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2</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Sub>
                  </m:oMath>
                </a14:m>
                <a:endParaRPr lang="zh-CN" altLang="en-US" sz="2100" dirty="0">
                  <a:latin typeface="微软雅黑" panose="020B0503020204020204" pitchFamily="34" charset="-122"/>
                  <a:ea typeface="微软雅黑" panose="020B0503020204020204" pitchFamily="34" charset="-122"/>
                  <a:sym typeface="+mn-ea"/>
                </a:endParaRPr>
              </a:p>
              <a:p>
                <a:pPr>
                  <a:lnSpc>
                    <a:spcPct val="80000"/>
                  </a:lnSpc>
                </a:pPr>
                <a:endParaRPr lang="en-US" sz="100" dirty="0">
                  <a:sym typeface="+mn-ea"/>
                </a:endParaRPr>
              </a:p>
              <a:p>
                <a:pPr>
                  <a:lnSpc>
                    <a:spcPct val="80000"/>
                  </a:lnSpc>
                </a:pPr>
                <a:endParaRPr sz="100" dirty="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58666" y="1177766"/>
                <a:ext cx="7728585" cy="2520950"/>
              </a:xfrm>
              <a:prstGeom prst="rect">
                <a:avLst/>
              </a:prstGeom>
              <a:blipFill rotWithShape="1">
                <a:blip r:embed="rId1"/>
                <a:stretch>
                  <a:fillRect l="-6" t="-1178" r="6" b="1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663416" y="1177766"/>
                <a:ext cx="7728585" cy="2997200"/>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如果我们想把抛物面拟合成数据而不是平面，我们可以结合二阶多项式的特征</a:t>
                </a:r>
                <a:r>
                  <a:rPr lang="zh-CN" altLang="en-US" sz="1800" dirty="0" smtClean="0">
                    <a:latin typeface="微软雅黑" panose="020B0503020204020204" pitchFamily="34" charset="-122"/>
                    <a:ea typeface="微软雅黑" panose="020B0503020204020204" pitchFamily="34" charset="-122"/>
                  </a:rPr>
                  <a:t>，即</a:t>
                </a:r>
                <a:r>
                  <a:rPr lang="zh-CN" altLang="zh-CN" sz="1800" dirty="0">
                    <a:latin typeface="微软雅黑" panose="020B0503020204020204" pitchFamily="34" charset="-122"/>
                    <a:ea typeface="微软雅黑" panose="020B0503020204020204" pitchFamily="34" charset="-122"/>
                  </a:rPr>
                  <a:t>当我们</a:t>
                </a:r>
                <a:r>
                  <a:rPr lang="zh-CN" altLang="zh-CN" sz="1800" dirty="0" smtClean="0">
                    <a:latin typeface="微软雅黑" panose="020B0503020204020204" pitchFamily="34" charset="-122"/>
                    <a:ea typeface="微软雅黑" panose="020B0503020204020204" pitchFamily="34" charset="-122"/>
                  </a:rPr>
                  <a:t>认为</a:t>
                </a:r>
                <a:r>
                  <a:rPr lang="en-US" altLang="zh-CN" sz="1800" dirty="0" smtClean="0">
                    <a:latin typeface="微软雅黑" panose="020B0503020204020204" pitchFamily="34" charset="-122"/>
                    <a:ea typeface="微软雅黑" panose="020B0503020204020204" pitchFamily="34" charset="-122"/>
                  </a:rPr>
                  <a:t>y</a:t>
                </a:r>
                <a:r>
                  <a:rPr lang="zh-CN" altLang="zh-CN" sz="1800" dirty="0" smtClean="0">
                    <a:latin typeface="微软雅黑" panose="020B0503020204020204" pitchFamily="34" charset="-122"/>
                    <a:ea typeface="微软雅黑" panose="020B0503020204020204" pitchFamily="34" charset="-122"/>
                  </a:rPr>
                  <a:t>不仅和</a:t>
                </a:r>
                <a:r>
                  <a:rPr lang="en-US" altLang="zh-CN" sz="1800" dirty="0" smtClean="0">
                    <a:latin typeface="微软雅黑" panose="020B0503020204020204" pitchFamily="34" charset="-122"/>
                    <a:ea typeface="微软雅黑" panose="020B0503020204020204" pitchFamily="34" charset="-122"/>
                  </a:rPr>
                  <a:t>x</a:t>
                </a:r>
                <a:r>
                  <a:rPr lang="zh-CN" altLang="zh-CN" sz="1800" dirty="0" smtClean="0">
                    <a:latin typeface="微软雅黑" panose="020B0503020204020204" pitchFamily="34" charset="-122"/>
                    <a:ea typeface="微软雅黑" panose="020B0503020204020204" pitchFamily="34" charset="-122"/>
                  </a:rPr>
                  <a:t>有关系</a:t>
                </a:r>
                <a:r>
                  <a:rPr lang="zh-CN" altLang="zh-CN" sz="1800" dirty="0">
                    <a:latin typeface="微软雅黑" panose="020B0503020204020204" pitchFamily="34" charset="-122"/>
                    <a:ea typeface="微软雅黑" panose="020B0503020204020204" pitchFamily="34" charset="-122"/>
                  </a:rPr>
                  <a:t>，还可能</a:t>
                </a:r>
                <a:r>
                  <a:rPr lang="zh-CN" altLang="zh-CN"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x</a:t>
                </a:r>
                <a:r>
                  <a:rPr lang="en-US" altLang="zh-CN" sz="1800" baseline="300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30000" dirty="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x</a:t>
                </a:r>
                <a:r>
                  <a:rPr lang="en-US" altLang="zh-CN" sz="1800" baseline="30000" dirty="0" err="1">
                    <a:latin typeface="微软雅黑" panose="020B0503020204020204" pitchFamily="34" charset="-122"/>
                    <a:ea typeface="微软雅黑" panose="020B0503020204020204" pitchFamily="34" charset="-122"/>
                  </a:rPr>
                  <a:t>n</a:t>
                </a:r>
                <a:r>
                  <a:rPr lang="zh-CN" altLang="zh-CN" sz="1800" dirty="0" smtClean="0">
                    <a:latin typeface="微软雅黑" panose="020B0503020204020204" pitchFamily="34" charset="-122"/>
                    <a:ea typeface="微软雅黑" panose="020B0503020204020204" pitchFamily="34" charset="-122"/>
                  </a:rPr>
                  <a:t>有关系</a:t>
                </a:r>
                <a:r>
                  <a:rPr lang="zh-CN" altLang="zh-CN" sz="1800" dirty="0">
                    <a:latin typeface="微软雅黑" panose="020B0503020204020204" pitchFamily="34" charset="-122"/>
                    <a:ea typeface="微软雅黑" panose="020B0503020204020204" pitchFamily="34" charset="-122"/>
                  </a:rPr>
                  <a:t>时，我们也可以在上面的式子中加入这些项</a:t>
                </a:r>
                <a:r>
                  <a:rPr lang="zh-CN" altLang="en-US" sz="1800" dirty="0" smtClean="0">
                    <a:solidFill>
                      <a:srgbClr val="404040"/>
                    </a:solidFill>
                    <a:latin typeface="Arial" panose="020B0604020202020204" pitchFamily="34" charset="0"/>
                    <a:ea typeface="-apple-system"/>
                  </a:rPr>
                  <a:t>，</a:t>
                </a:r>
                <a:r>
                  <a:rPr lang="zh-CN" altLang="en-US" sz="1800" dirty="0" smtClean="0">
                    <a:latin typeface="微软雅黑" panose="020B0503020204020204" pitchFamily="34" charset="-122"/>
                    <a:ea typeface="微软雅黑" panose="020B0503020204020204" pitchFamily="34" charset="-122"/>
                  </a:rPr>
                  <a:t>使</a:t>
                </a:r>
                <a:r>
                  <a:rPr lang="zh-CN" altLang="en-US" sz="1800" dirty="0">
                    <a:latin typeface="微软雅黑" panose="020B0503020204020204" pitchFamily="34" charset="-122"/>
                    <a:ea typeface="微软雅黑" panose="020B0503020204020204" pitchFamily="34" charset="-122"/>
                  </a:rPr>
                  <a:t>模型看起来像这样</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2100" b="0" i="1" smtClean="0">
                        <a:latin typeface="Cambria Math" panose="02040503050406030204" pitchFamily="18" charset="0"/>
                        <a:ea typeface="微软雅黑" panose="020B0503020204020204" pitchFamily="34" charset="-122"/>
                        <a:sym typeface="+mn-ea"/>
                      </a:rPr>
                      <m:t>     </m:t>
                    </m:r>
                    <m:acc>
                      <m:accPr>
                        <m:ctrlPr>
                          <a:rPr lang="en-US" altLang="zh-CN" sz="2100" i="1" smtClean="0">
                            <a:latin typeface="Cambria Math" panose="02040503050406030204" pitchFamily="18" charset="0"/>
                            <a:ea typeface="微软雅黑" panose="020B0503020204020204" pitchFamily="34" charset="-122"/>
                            <a:sym typeface="+mn-ea"/>
                          </a:rPr>
                        </m:ctrlPr>
                      </m:accPr>
                      <m:e>
                        <m:r>
                          <a:rPr lang="en-US" altLang="zh-CN" sz="2100" b="0" i="1" smtClean="0">
                            <a:latin typeface="Cambria Math" panose="02040503050406030204" pitchFamily="18" charset="0"/>
                            <a:ea typeface="微软雅黑" panose="020B0503020204020204" pitchFamily="34" charset="-122"/>
                            <a:sym typeface="+mn-ea"/>
                          </a:rPr>
                          <m:t>𝑦</m:t>
                        </m:r>
                      </m:e>
                    </m:acc>
                    <m:d>
                      <m:dPr>
                        <m:ctrlPr>
                          <a:rPr lang="en-US" altLang="zh-CN" sz="2100" b="0" i="1" smtClean="0">
                            <a:latin typeface="Cambria Math" panose="02040503050406030204" pitchFamily="18" charset="0"/>
                            <a:ea typeface="微软雅黑" panose="020B0503020204020204" pitchFamily="34" charset="-122"/>
                            <a:sym typeface="+mn-ea"/>
                          </a:rPr>
                        </m:ctrlPr>
                      </m:dPr>
                      <m:e>
                        <m:r>
                          <a:rPr lang="en-US" altLang="zh-CN" sz="2100" b="0" i="1" smtClean="0">
                            <a:latin typeface="Cambria Math" panose="02040503050406030204" pitchFamily="18" charset="0"/>
                            <a:ea typeface="微软雅黑" panose="020B0503020204020204" pitchFamily="34" charset="-122"/>
                            <a:sym typeface="+mn-ea"/>
                          </a:rPr>
                          <m:t>𝑤</m:t>
                        </m:r>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𝑥</m:t>
                        </m:r>
                      </m:e>
                    </m:d>
                    <m:r>
                      <a:rPr lang="en-US" altLang="zh-CN" sz="2100" b="0" i="1" smtClean="0">
                        <a:latin typeface="Cambria Math" panose="02040503050406030204" pitchFamily="18" charset="0"/>
                        <a:ea typeface="微软雅黑" panose="020B0503020204020204" pitchFamily="34" charset="-122"/>
                        <a:sym typeface="+mn-ea"/>
                      </a:rPr>
                      <m:t>=</m:t>
                    </m:r>
                  </m:oMath>
                </a14:m>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i="1">
                            <a:latin typeface="Cambria Math" panose="02040503050406030204" pitchFamily="18" charset="0"/>
                            <a:ea typeface="微软雅黑" panose="020B0503020204020204" pitchFamily="34" charset="-122"/>
                            <a:sym typeface="+mn-ea"/>
                          </a:rPr>
                          <m:t>0</m:t>
                        </m:r>
                      </m:sub>
                    </m:sSub>
                    <m:r>
                      <a:rPr lang="en-US" altLang="zh-CN" sz="2100" i="1">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i="1">
                            <a:latin typeface="Cambria Math" panose="02040503050406030204" pitchFamily="18" charset="0"/>
                            <a:ea typeface="微软雅黑" panose="020B0503020204020204" pitchFamily="34" charset="-122"/>
                            <a:sym typeface="+mn-ea"/>
                          </a:rPr>
                          <m:t>1</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i="1">
                            <a:latin typeface="Cambria Math" panose="02040503050406030204" pitchFamily="18" charset="0"/>
                            <a:ea typeface="微软雅黑" panose="020B0503020204020204" pitchFamily="34" charset="-122"/>
                            <a:sym typeface="+mn-ea"/>
                          </a:rPr>
                          <m:t>1</m:t>
                        </m:r>
                      </m:sub>
                    </m:sSub>
                    <m:r>
                      <a:rPr lang="en-US" altLang="zh-CN" sz="2100" i="1">
                        <a:latin typeface="Cambria Math" panose="02040503050406030204" pitchFamily="18" charset="0"/>
                        <a:ea typeface="微软雅黑" panose="020B0503020204020204" pitchFamily="34" charset="-122"/>
                        <a:sym typeface="+mn-ea"/>
                      </a:rPr>
                      <m:t>+</m:t>
                    </m:r>
                  </m:oMath>
                </a14:m>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i="1">
                            <a:latin typeface="Cambria Math" panose="02040503050406030204" pitchFamily="18" charset="0"/>
                            <a:ea typeface="微软雅黑" panose="020B0503020204020204" pitchFamily="34" charset="-122"/>
                            <a:sym typeface="+mn-ea"/>
                          </a:rPr>
                          <m:t>2</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i="1">
                            <a:latin typeface="Cambria Math" panose="02040503050406030204" pitchFamily="18" charset="0"/>
                            <a:ea typeface="微软雅黑" panose="020B0503020204020204" pitchFamily="34" charset="-122"/>
                            <a:sym typeface="+mn-ea"/>
                          </a:rPr>
                          <m:t>2</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3</m:t>
                        </m:r>
                      </m:sub>
                    </m:sSub>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1</m:t>
                        </m:r>
                      </m:sub>
                    </m:sSub>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4</m:t>
                        </m:r>
                      </m:sub>
                    </m:sSub>
                    <m:sSubSup>
                      <m:sSubSupPr>
                        <m:ctrlPr>
                          <a:rPr lang="en-US" altLang="zh-CN" sz="2100" b="0" i="1" smtClean="0">
                            <a:latin typeface="Cambria Math" panose="02040503050406030204" pitchFamily="18" charset="0"/>
                            <a:ea typeface="微软雅黑" panose="020B0503020204020204" pitchFamily="34" charset="-122"/>
                            <a:sym typeface="+mn-ea"/>
                          </a:rPr>
                        </m:ctrlPr>
                      </m:sSubSup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1</m:t>
                        </m:r>
                      </m:sub>
                      <m:sup>
                        <m:r>
                          <a:rPr lang="en-US" altLang="zh-CN" sz="2100" b="0" i="1" smtClean="0">
                            <a:latin typeface="Cambria Math" panose="02040503050406030204" pitchFamily="18" charset="0"/>
                            <a:ea typeface="微软雅黑" panose="020B0503020204020204" pitchFamily="34" charset="-122"/>
                            <a:sym typeface="+mn-ea"/>
                          </a:rPr>
                          <m:t>2</m:t>
                        </m:r>
                      </m:sup>
                    </m:sSubSup>
                  </m:oMath>
                </a14:m>
                <a:r>
                  <a:rPr lang="en-US" sz="2100" dirty="0">
                    <a:latin typeface="微软雅黑" panose="020B0503020204020204" pitchFamily="34" charset="-122"/>
                    <a:ea typeface="微软雅黑" panose="020B0503020204020204" pitchFamily="34" charset="-122"/>
                    <a:sym typeface="+mn-ea"/>
                  </a:rPr>
                  <a:t>+</a:t>
                </a:r>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5</m:t>
                        </m:r>
                      </m:sub>
                    </m:sSub>
                    <m:sSubSup>
                      <m:sSubSupPr>
                        <m:ctrlPr>
                          <a:rPr lang="en-US" altLang="zh-CN" sz="2100" i="1">
                            <a:latin typeface="Cambria Math" panose="02040503050406030204" pitchFamily="18" charset="0"/>
                            <a:ea typeface="微软雅黑" panose="020B0503020204020204" pitchFamily="34" charset="-122"/>
                            <a:sym typeface="+mn-ea"/>
                          </a:rPr>
                        </m:ctrlPr>
                      </m:sSubSupPr>
                      <m:e>
                        <m:r>
                          <a:rPr lang="en-US" altLang="zh-CN" sz="2100" i="1">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up>
                        <m:r>
                          <a:rPr lang="en-US" altLang="zh-CN" sz="2100" i="1">
                            <a:latin typeface="Cambria Math" panose="02040503050406030204" pitchFamily="18" charset="0"/>
                            <a:ea typeface="微软雅黑" panose="020B0503020204020204" pitchFamily="34" charset="-122"/>
                            <a:sym typeface="+mn-ea"/>
                          </a:rPr>
                          <m:t>2</m:t>
                        </m:r>
                      </m:sup>
                    </m:sSubSup>
                  </m:oMath>
                </a14:m>
                <a:endParaRPr lang="en-US"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sym typeface="+mn-ea"/>
                  </a:rPr>
                  <a:t>仔细观察这两个模型会发现，我们可以想象创造一个新的变量：</a:t>
                </a:r>
                <a:endParaRPr lang="en-US" altLang="zh-CN" sz="1800" dirty="0">
                  <a:latin typeface="微软雅黑" panose="020B0503020204020204" pitchFamily="34" charset="-122"/>
                  <a:ea typeface="微软雅黑" panose="020B0503020204020204" pitchFamily="34" charset="-122"/>
                  <a:sym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ea typeface="微软雅黑" panose="020B0503020204020204" pitchFamily="34" charset="-122"/>
                          <a:sym typeface="+mn-ea"/>
                        </a:rPr>
                        <m:t>𝑧</m:t>
                      </m:r>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1</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i="1">
                              <a:latin typeface="Cambria Math" panose="02040503050406030204" pitchFamily="18" charset="0"/>
                              <a:ea typeface="微软雅黑" panose="020B0503020204020204" pitchFamily="34" charset="-122"/>
                              <a:sym typeface="+mn-ea"/>
                            </a:rPr>
                            <m:t>1</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Sub>
                      <m:r>
                        <a:rPr lang="en-US" altLang="zh-CN" sz="2100" b="0" i="1" smtClean="0">
                          <a:latin typeface="Cambria Math" panose="02040503050406030204" pitchFamily="18" charset="0"/>
                          <a:ea typeface="微软雅黑" panose="020B0503020204020204" pitchFamily="34" charset="-122"/>
                          <a:sym typeface="+mn-ea"/>
                        </a:rPr>
                        <m:t>,</m:t>
                      </m:r>
                      <m:sSubSup>
                        <m:sSubSupPr>
                          <m:ctrlPr>
                            <a:rPr lang="en-US" altLang="zh-CN" sz="2100" b="0" i="1" smtClean="0">
                              <a:latin typeface="Cambria Math" panose="02040503050406030204" pitchFamily="18" charset="0"/>
                              <a:ea typeface="微软雅黑" panose="020B0503020204020204" pitchFamily="34" charset="-122"/>
                              <a:sym typeface="+mn-ea"/>
                            </a:rPr>
                          </m:ctrlPr>
                        </m:sSubSup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1</m:t>
                          </m:r>
                        </m:sub>
                        <m:sup>
                          <m:r>
                            <a:rPr lang="en-US" altLang="zh-CN" sz="2100" b="0" i="1" smtClean="0">
                              <a:latin typeface="Cambria Math" panose="02040503050406030204" pitchFamily="18" charset="0"/>
                              <a:ea typeface="微软雅黑" panose="020B0503020204020204" pitchFamily="34" charset="-122"/>
                              <a:sym typeface="+mn-ea"/>
                            </a:rPr>
                            <m:t>2</m:t>
                          </m:r>
                        </m:sup>
                      </m:sSubSup>
                      <m:r>
                        <a:rPr lang="en-US" altLang="zh-CN" sz="2100" b="0" i="1" smtClean="0">
                          <a:latin typeface="Cambria Math" panose="02040503050406030204" pitchFamily="18" charset="0"/>
                          <a:ea typeface="微软雅黑" panose="020B0503020204020204" pitchFamily="34" charset="-122"/>
                          <a:sym typeface="+mn-ea"/>
                        </a:rPr>
                        <m:t>,</m:t>
                      </m:r>
                      <m:sSubSup>
                        <m:sSubSupPr>
                          <m:ctrlPr>
                            <a:rPr lang="en-US" altLang="zh-CN" sz="2100" b="0" i="1" smtClean="0">
                              <a:latin typeface="Cambria Math" panose="02040503050406030204" pitchFamily="18" charset="0"/>
                              <a:ea typeface="微软雅黑" panose="020B0503020204020204" pitchFamily="34" charset="-122"/>
                              <a:sym typeface="+mn-ea"/>
                            </a:rPr>
                          </m:ctrlPr>
                        </m:sSubSupPr>
                        <m:e>
                          <m:r>
                            <a:rPr lang="en-US" altLang="zh-CN" sz="2100" b="0" i="1" smtClean="0">
                              <a:latin typeface="Cambria Math" panose="02040503050406030204" pitchFamily="18" charset="0"/>
                              <a:ea typeface="微软雅黑" panose="020B0503020204020204" pitchFamily="34" charset="-122"/>
                              <a:sym typeface="+mn-ea"/>
                            </a:rPr>
                            <m:t>𝑥</m:t>
                          </m:r>
                        </m:e>
                        <m:sub>
                          <m:r>
                            <a:rPr lang="en-US" altLang="zh-CN" sz="2100" b="0" i="1" smtClean="0">
                              <a:latin typeface="Cambria Math" panose="02040503050406030204" pitchFamily="18" charset="0"/>
                              <a:ea typeface="微软雅黑" panose="020B0503020204020204" pitchFamily="34" charset="-122"/>
                              <a:sym typeface="+mn-ea"/>
                            </a:rPr>
                            <m:t>2</m:t>
                          </m:r>
                        </m:sub>
                        <m:sup>
                          <m:r>
                            <a:rPr lang="en-US" altLang="zh-CN" sz="2100" b="0" i="1" smtClean="0">
                              <a:latin typeface="Cambria Math" panose="02040503050406030204" pitchFamily="18" charset="0"/>
                              <a:ea typeface="微软雅黑" panose="020B0503020204020204" pitchFamily="34" charset="-122"/>
                              <a:sym typeface="+mn-ea"/>
                            </a:rPr>
                            <m:t>2</m:t>
                          </m:r>
                        </m:sup>
                      </m:sSubSup>
                      <m:r>
                        <a:rPr lang="en-US" altLang="zh-CN" sz="2100" b="0" i="1" smtClean="0">
                          <a:latin typeface="Cambria Math" panose="02040503050406030204" pitchFamily="18" charset="0"/>
                          <a:ea typeface="微软雅黑" panose="020B0503020204020204" pitchFamily="34" charset="-122"/>
                          <a:sym typeface="+mn-ea"/>
                        </a:rPr>
                        <m:t>]</m:t>
                      </m:r>
                    </m:oMath>
                  </m:oMathPara>
                </a14:m>
                <a:endParaRPr lang="en-US" altLang="zh-CN" sz="21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663416" y="1177766"/>
                <a:ext cx="7728585" cy="2997200"/>
              </a:xfrm>
              <a:prstGeom prst="rect">
                <a:avLst/>
              </a:prstGeom>
              <a:blipFill rotWithShape="1">
                <a:blip r:embed="rId1"/>
                <a:stretch>
                  <a:fillRect l="-6" t="-990" r="6" b="16"/>
                </a:stretch>
              </a:blipFill>
            </p:spPr>
            <p:txBody>
              <a:bodyPr/>
              <a:lstStyle/>
              <a:p>
                <a:r>
                  <a:rPr lang="zh-CN" altLang="en-US">
                    <a:noFill/>
                  </a:rPr>
                  <a:t> </a:t>
                </a:r>
              </a:p>
            </p:txBody>
          </p:sp>
        </mc:Fallback>
      </mc:AlternateContent>
      <p:sp>
        <p:nvSpPr>
          <p:cNvPr id="4" name="AutoShape 2" descr="y"/>
          <p:cNvSpPr>
            <a:spLocks noChangeAspect="1" noChangeArrowheads="1"/>
          </p:cNvSpPr>
          <p:nvPr/>
        </p:nvSpPr>
        <p:spPr bwMode="auto">
          <a:xfrm>
            <a:off x="1089660" y="949166"/>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sp>
        <p:nvSpPr>
          <p:cNvPr id="6" name="AutoShape 3" descr="x"/>
          <p:cNvSpPr>
            <a:spLocks noChangeAspect="1" noChangeArrowheads="1"/>
          </p:cNvSpPr>
          <p:nvPr/>
        </p:nvSpPr>
        <p:spPr bwMode="auto">
          <a:xfrm>
            <a:off x="1546860" y="949166"/>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sp>
        <p:nvSpPr>
          <p:cNvPr id="7" name="AutoShape 4" descr="x^2, x^3, ..., x^n"/>
          <p:cNvSpPr>
            <a:spLocks noChangeAspect="1" noChangeArrowheads="1"/>
          </p:cNvSpPr>
          <p:nvPr/>
        </p:nvSpPr>
        <p:spPr bwMode="auto">
          <a:xfrm>
            <a:off x="2575560" y="949166"/>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58666" y="1177766"/>
                <a:ext cx="7728585" cy="2312670"/>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多项式回归介绍</a:t>
                </a:r>
                <a:endParaRPr lang="zh-CN" altLang="en-US" sz="1500" b="1"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sym typeface="+mn-ea"/>
                  </a:rPr>
                  <a:t>有了这些重新标记的数据，我们可以将原多项式问题写成</a:t>
                </a:r>
                <a14:m>
                  <m:oMath xmlns:m="http://schemas.openxmlformats.org/officeDocument/2006/math">
                    <m:acc>
                      <m:accPr>
                        <m:ctrlPr>
                          <a:rPr lang="en-US" altLang="zh-CN" sz="2100" i="1" smtClean="0">
                            <a:latin typeface="Cambria Math" panose="02040503050406030204" pitchFamily="18" charset="0"/>
                            <a:ea typeface="微软雅黑" panose="020B0503020204020204" pitchFamily="34" charset="-122"/>
                            <a:sym typeface="+mn-ea"/>
                          </a:rPr>
                        </m:ctrlPr>
                      </m:accPr>
                      <m:e>
                        <m:r>
                          <a:rPr lang="en-US" altLang="zh-CN" sz="2100" b="0" i="1" smtClean="0">
                            <a:latin typeface="Cambria Math" panose="02040503050406030204" pitchFamily="18" charset="0"/>
                            <a:ea typeface="微软雅黑" panose="020B0503020204020204" pitchFamily="34" charset="-122"/>
                            <a:sym typeface="+mn-ea"/>
                          </a:rPr>
                          <m:t>𝑦</m:t>
                        </m:r>
                      </m:e>
                    </m:acc>
                    <m:d>
                      <m:dPr>
                        <m:ctrlPr>
                          <a:rPr lang="en-US" altLang="zh-CN" sz="2100" b="0" i="1" smtClean="0">
                            <a:latin typeface="Cambria Math" panose="02040503050406030204" pitchFamily="18" charset="0"/>
                            <a:ea typeface="微软雅黑" panose="020B0503020204020204" pitchFamily="34" charset="-122"/>
                            <a:sym typeface="+mn-ea"/>
                          </a:rPr>
                        </m:ctrlPr>
                      </m:dPr>
                      <m:e>
                        <m:r>
                          <a:rPr lang="en-US" altLang="zh-CN" sz="2100" b="0" i="1" smtClean="0">
                            <a:latin typeface="Cambria Math" panose="02040503050406030204" pitchFamily="18" charset="0"/>
                            <a:ea typeface="微软雅黑" panose="020B0503020204020204" pitchFamily="34" charset="-122"/>
                            <a:sym typeface="+mn-ea"/>
                          </a:rPr>
                          <m:t>𝑤</m:t>
                        </m:r>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𝑥</m:t>
                        </m:r>
                      </m:e>
                    </m:d>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0</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1</m:t>
                        </m:r>
                      </m:sub>
                    </m:sSub>
                    <m:sSub>
                      <m:sSubPr>
                        <m:ctrlPr>
                          <a:rPr lang="en-US" altLang="zh-CN" sz="2100" b="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𝑧</m:t>
                        </m:r>
                      </m:e>
                      <m:sub>
                        <m:r>
                          <a:rPr lang="en-US" altLang="zh-CN" sz="2100" b="0" i="1" smtClean="0">
                            <a:latin typeface="Cambria Math" panose="02040503050406030204" pitchFamily="18" charset="0"/>
                            <a:ea typeface="微软雅黑" panose="020B0503020204020204" pitchFamily="34" charset="-122"/>
                            <a:sym typeface="+mn-ea"/>
                          </a:rPr>
                          <m:t>1</m:t>
                        </m:r>
                      </m:sub>
                    </m:sSub>
                    <m:r>
                      <a:rPr lang="en-US" altLang="zh-CN" sz="2100" b="0" i="1" smtClean="0">
                        <a:latin typeface="Cambria Math" panose="02040503050406030204" pitchFamily="18" charset="0"/>
                        <a:ea typeface="微软雅黑" panose="020B0503020204020204" pitchFamily="34" charset="-122"/>
                        <a:sym typeface="+mn-ea"/>
                      </a:rPr>
                      <m:t>+</m:t>
                    </m:r>
                  </m:oMath>
                </a14:m>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2</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𝑧</m:t>
                        </m:r>
                      </m:e>
                      <m:sub>
                        <m:r>
                          <a:rPr lang="en-US" altLang="zh-CN" sz="2100" b="0" i="1" smtClean="0">
                            <a:latin typeface="Cambria Math" panose="02040503050406030204" pitchFamily="18" charset="0"/>
                            <a:ea typeface="微软雅黑" panose="020B0503020204020204" pitchFamily="34" charset="-122"/>
                            <a:sym typeface="+mn-ea"/>
                          </a:rPr>
                          <m:t>2</m:t>
                        </m:r>
                      </m:sub>
                    </m:sSub>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3</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𝑧</m:t>
                        </m:r>
                      </m:e>
                      <m:sub>
                        <m:r>
                          <a:rPr lang="en-US" altLang="zh-CN" sz="2100" b="0" i="1" smtClean="0">
                            <a:latin typeface="Cambria Math" panose="02040503050406030204" pitchFamily="18" charset="0"/>
                            <a:ea typeface="微软雅黑" panose="020B0503020204020204" pitchFamily="34" charset="-122"/>
                            <a:sym typeface="+mn-ea"/>
                          </a:rPr>
                          <m:t>3</m:t>
                        </m:r>
                      </m:sub>
                    </m:sSub>
                  </m:oMath>
                </a14:m>
                <a:r>
                  <a:rPr lang="en-US" altLang="zh-CN" sz="2100" dirty="0">
                    <a:ea typeface="微软雅黑" panose="020B0503020204020204" pitchFamily="34" charset="-122"/>
                    <a:sym typeface="+mn-ea"/>
                  </a:rPr>
                  <a:t> +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4</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𝑧</m:t>
                        </m:r>
                      </m:e>
                      <m:sub>
                        <m:r>
                          <a:rPr lang="en-US" altLang="zh-CN" sz="2100" b="0" i="1" smtClean="0">
                            <a:latin typeface="Cambria Math" panose="02040503050406030204" pitchFamily="18" charset="0"/>
                            <a:ea typeface="微软雅黑" panose="020B0503020204020204" pitchFamily="34" charset="-122"/>
                            <a:sym typeface="+mn-ea"/>
                          </a:rPr>
                          <m:t>4</m:t>
                        </m:r>
                      </m:sub>
                    </m:sSub>
                  </m:oMath>
                </a14:m>
                <a:r>
                  <a:rPr lang="en-US" altLang="zh-CN" sz="2100" dirty="0">
                    <a:ea typeface="微软雅黑" panose="020B0503020204020204" pitchFamily="34" charset="-122"/>
                    <a:sym typeface="+mn-ea"/>
                  </a:rPr>
                  <a:t>+ </a:t>
                </a:r>
                <a14:m>
                  <m:oMath xmlns:m="http://schemas.openxmlformats.org/officeDocument/2006/math">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𝑤</m:t>
                        </m:r>
                      </m:e>
                      <m:sub>
                        <m:r>
                          <a:rPr lang="en-US" altLang="zh-CN" sz="2100" b="0" i="1" smtClean="0">
                            <a:latin typeface="Cambria Math" panose="02040503050406030204" pitchFamily="18" charset="0"/>
                            <a:ea typeface="微软雅黑" panose="020B0503020204020204" pitchFamily="34" charset="-122"/>
                            <a:sym typeface="+mn-ea"/>
                          </a:rPr>
                          <m:t>5</m:t>
                        </m:r>
                      </m:sub>
                    </m:sSub>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𝑧</m:t>
                        </m:r>
                      </m:e>
                      <m:sub>
                        <m:r>
                          <a:rPr lang="en-US" altLang="zh-CN" sz="2100" b="0" i="1" smtClean="0">
                            <a:latin typeface="Cambria Math" panose="02040503050406030204" pitchFamily="18" charset="0"/>
                            <a:ea typeface="微软雅黑" panose="020B0503020204020204" pitchFamily="34" charset="-122"/>
                            <a:sym typeface="+mn-ea"/>
                          </a:rPr>
                          <m:t>5</m:t>
                        </m:r>
                      </m:sub>
                    </m:sSub>
                  </m:oMath>
                </a14:m>
                <a:endParaRPr lang="en-US" altLang="zh-CN"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r>
                  <a:rPr lang="zh-CN" altLang="en-US" sz="2100" dirty="0">
                    <a:latin typeface="微软雅黑" panose="020B0503020204020204" pitchFamily="34" charset="-122"/>
                    <a:ea typeface="微软雅黑" panose="020B0503020204020204" pitchFamily="34" charset="-122"/>
                    <a:sym typeface="+mn-ea"/>
                  </a:rPr>
                  <a:t>因此我们可以将原始数据转换后再使用线性回归训练构成多项式回归模型</a:t>
                </a:r>
                <a:r>
                  <a:rPr lang="en-US" altLang="zh-CN" sz="2100" dirty="0">
                    <a:latin typeface="微软雅黑" panose="020B0503020204020204" pitchFamily="34" charset="-122"/>
                    <a:ea typeface="微软雅黑" panose="020B0503020204020204" pitchFamily="34" charset="-122"/>
                    <a:sym typeface="+mn-ea"/>
                  </a:rPr>
                  <a:t>,</a:t>
                </a:r>
                <a:r>
                  <a:rPr lang="zh-CN" altLang="en-US" sz="2100" dirty="0">
                    <a:latin typeface="微软雅黑" panose="020B0503020204020204" pitchFamily="34" charset="-122"/>
                    <a:ea typeface="微软雅黑" panose="020B0503020204020204" pitchFamily="34" charset="-122"/>
                    <a:sym typeface="+mn-ea"/>
                  </a:rPr>
                  <a:t>其中</a:t>
                </a:r>
                <a:r>
                  <a:rPr lang="en-US" altLang="zh-CN" sz="2100" dirty="0" err="1">
                    <a:latin typeface="微软雅黑" panose="020B0503020204020204" pitchFamily="34" charset="-122"/>
                    <a:ea typeface="微软雅黑" panose="020B0503020204020204" pitchFamily="34" charset="-122"/>
                    <a:sym typeface="+mn-ea"/>
                  </a:rPr>
                  <a:t>PolynomialFeatures</a:t>
                </a:r>
                <a:r>
                  <a:rPr lang="zh-CN" altLang="en-US" sz="2100" dirty="0">
                    <a:latin typeface="微软雅黑" panose="020B0503020204020204" pitchFamily="34" charset="-122"/>
                    <a:ea typeface="微软雅黑" panose="020B0503020204020204" pitchFamily="34" charset="-122"/>
                    <a:sym typeface="+mn-ea"/>
                  </a:rPr>
                  <a:t>方法将数据进行转换</a:t>
                </a:r>
                <a:endParaRPr lang="zh-CN" altLang="en-US" sz="2100" dirty="0">
                  <a:latin typeface="微软雅黑" panose="020B0503020204020204" pitchFamily="34" charset="-122"/>
                  <a:ea typeface="微软雅黑" panose="020B0503020204020204" pitchFamily="34" charset="-122"/>
                  <a:sym typeface="+mn-ea"/>
                </a:endParaRPr>
              </a:p>
              <a:p>
                <a:pPr>
                  <a:lnSpc>
                    <a:spcPct val="80000"/>
                  </a:lnSpc>
                </a:pPr>
                <a:endParaRPr lang="en-US" sz="100" dirty="0">
                  <a:sym typeface="+mn-ea"/>
                </a:endParaRPr>
              </a:p>
              <a:p>
                <a:pPr>
                  <a:lnSpc>
                    <a:spcPct val="80000"/>
                  </a:lnSpc>
                </a:pPr>
                <a:endParaRPr sz="100" dirty="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58666" y="1177766"/>
                <a:ext cx="7728585" cy="2312670"/>
              </a:xfrm>
              <a:prstGeom prst="rect">
                <a:avLst/>
              </a:prstGeom>
              <a:blipFill rotWithShape="1">
                <a:blip r:embed="rId1"/>
                <a:stretch>
                  <a:fillRect l="-6" t="-1284" r="6" b="2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2773045"/>
          </a:xfrm>
          <a:prstGeom prst="rect">
            <a:avLst/>
          </a:prstGeom>
          <a:noFill/>
        </p:spPr>
        <p:txBody>
          <a:bodyPr wrap="square" rtlCol="0">
            <a:spAutoFit/>
          </a:bodyPr>
          <a:lstStyle/>
          <a:p>
            <a:pPr>
              <a:lnSpc>
                <a:spcPct val="80000"/>
              </a:lnSpc>
            </a:pPr>
            <a:r>
              <a:rPr lang="en-US" altLang="zh-CN" sz="2100" b="1" dirty="0" err="1">
                <a:solidFill>
                  <a:srgbClr val="C00000"/>
                </a:solidFill>
                <a:latin typeface="微软雅黑" panose="020B0503020204020204" pitchFamily="34" charset="-122"/>
                <a:ea typeface="微软雅黑" panose="020B0503020204020204" pitchFamily="34" charset="-122"/>
                <a:sym typeface="+mn-ea"/>
              </a:rPr>
              <a:t>PolynomialFeatures</a:t>
            </a:r>
            <a:r>
              <a:rPr lang="zh-CN" altLang="en-US" sz="2100" b="1" dirty="0">
                <a:solidFill>
                  <a:srgbClr val="C00000"/>
                </a:solidFill>
                <a:latin typeface="微软雅黑" panose="020B0503020204020204" pitchFamily="34" charset="-122"/>
                <a:ea typeface="微软雅黑" panose="020B0503020204020204" pitchFamily="34" charset="-122"/>
                <a:sym typeface="+mn-ea"/>
              </a:rPr>
              <a:t>方法实现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a:p>
            <a:pPr>
              <a:lnSpc>
                <a:spcPct val="150000"/>
              </a:lnSpc>
            </a:pPr>
            <a:r>
              <a:rPr lang="en-US" altLang="zh-CN" sz="2100" dirty="0">
                <a:latin typeface="微软雅黑" panose="020B0503020204020204" pitchFamily="34" charset="-122"/>
                <a:ea typeface="微软雅黑" panose="020B0503020204020204" pitchFamily="34" charset="-122"/>
                <a:sym typeface="+mn-ea"/>
              </a:rPr>
              <a:t>&gt;&gt;&gt; from </a:t>
            </a:r>
            <a:r>
              <a:rPr lang="en-US" altLang="zh-CN" sz="2100" dirty="0" err="1">
                <a:latin typeface="微软雅黑" panose="020B0503020204020204" pitchFamily="34" charset="-122"/>
                <a:ea typeface="微软雅黑" panose="020B0503020204020204" pitchFamily="34" charset="-122"/>
                <a:sym typeface="+mn-ea"/>
              </a:rPr>
              <a:t>sklearn.preprocessing</a:t>
            </a:r>
            <a:r>
              <a:rPr lang="en-US" altLang="zh-CN" sz="2100" dirty="0">
                <a:latin typeface="微软雅黑" panose="020B0503020204020204" pitchFamily="34" charset="-122"/>
                <a:ea typeface="微软雅黑" panose="020B0503020204020204" pitchFamily="34" charset="-122"/>
                <a:sym typeface="+mn-ea"/>
              </a:rPr>
              <a:t> import </a:t>
            </a:r>
            <a:r>
              <a:rPr lang="en-US" altLang="zh-CN" sz="2100" dirty="0" err="1">
                <a:latin typeface="微软雅黑" panose="020B0503020204020204" pitchFamily="34" charset="-122"/>
                <a:ea typeface="微软雅黑" panose="020B0503020204020204" pitchFamily="34" charset="-122"/>
                <a:sym typeface="+mn-ea"/>
              </a:rPr>
              <a:t>PolynomialFeatures</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r>
              <a:rPr lang="en-US" altLang="zh-CN" sz="2100" dirty="0">
                <a:latin typeface="微软雅黑" panose="020B0503020204020204" pitchFamily="34" charset="-122"/>
                <a:ea typeface="微软雅黑" panose="020B0503020204020204" pitchFamily="34" charset="-122"/>
                <a:sym typeface="+mn-ea"/>
              </a:rPr>
              <a:t>&gt;&gt;&gt; model  = </a:t>
            </a:r>
            <a:r>
              <a:rPr lang="en-US" altLang="zh-CN" sz="2100" dirty="0" err="1">
                <a:latin typeface="微软雅黑" panose="020B0503020204020204" pitchFamily="34" charset="-122"/>
                <a:ea typeface="微软雅黑" panose="020B0503020204020204" pitchFamily="34" charset="-122"/>
                <a:sym typeface="+mn-ea"/>
              </a:rPr>
              <a:t>PolynomialFeatures</a:t>
            </a:r>
            <a:r>
              <a:rPr lang="en-US" altLang="zh-CN" sz="2100" dirty="0">
                <a:latin typeface="微软雅黑" panose="020B0503020204020204" pitchFamily="34" charset="-122"/>
                <a:ea typeface="微软雅黑" panose="020B0503020204020204" pitchFamily="34" charset="-122"/>
                <a:sym typeface="+mn-ea"/>
              </a:rPr>
              <a:t>(degree=2)</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r>
              <a:rPr lang="en-US" altLang="zh-CN" sz="2100" dirty="0">
                <a:latin typeface="微软雅黑" panose="020B0503020204020204" pitchFamily="34" charset="-122"/>
                <a:ea typeface="微软雅黑" panose="020B0503020204020204" pitchFamily="34" charset="-122"/>
                <a:sym typeface="+mn-ea"/>
              </a:rPr>
              <a:t>&gt;&gt;&gt; data = </a:t>
            </a:r>
            <a:r>
              <a:rPr lang="en-US" altLang="zh-CN" sz="2100" dirty="0" err="1">
                <a:latin typeface="微软雅黑" panose="020B0503020204020204" pitchFamily="34" charset="-122"/>
                <a:ea typeface="微软雅黑" panose="020B0503020204020204" pitchFamily="34" charset="-122"/>
                <a:sym typeface="+mn-ea"/>
              </a:rPr>
              <a:t>datasets.load_boston</a:t>
            </a:r>
            <a:r>
              <a:rPr lang="en-US" altLang="zh-CN" sz="2100" dirty="0">
                <a:latin typeface="微软雅黑" panose="020B0503020204020204" pitchFamily="34" charset="-122"/>
                <a:ea typeface="微软雅黑" panose="020B0503020204020204" pitchFamily="34" charset="-122"/>
                <a:sym typeface="+mn-ea"/>
              </a:rPr>
              <a:t>()</a:t>
            </a:r>
            <a:endParaRPr lang="en-US" altLang="zh-CN" sz="2100" dirty="0">
              <a:latin typeface="微软雅黑" panose="020B0503020204020204" pitchFamily="34" charset="-122"/>
              <a:ea typeface="微软雅黑" panose="020B0503020204020204" pitchFamily="34" charset="-122"/>
              <a:sym typeface="+mn-ea"/>
            </a:endParaRPr>
          </a:p>
          <a:p>
            <a:pPr>
              <a:lnSpc>
                <a:spcPct val="150000"/>
              </a:lnSpc>
            </a:pPr>
            <a:r>
              <a:rPr lang="en-US" altLang="zh-CN" sz="2100" dirty="0">
                <a:latin typeface="微软雅黑" panose="020B0503020204020204" pitchFamily="34" charset="-122"/>
                <a:ea typeface="微软雅黑" panose="020B0503020204020204" pitchFamily="34" charset="-122"/>
                <a:sym typeface="+mn-ea"/>
              </a:rPr>
              <a:t>&gt;&gt;&gt; </a:t>
            </a:r>
            <a:r>
              <a:rPr lang="en-US" altLang="zh-CN" sz="2100" dirty="0" err="1">
                <a:latin typeface="微软雅黑" panose="020B0503020204020204" pitchFamily="34" charset="-122"/>
                <a:ea typeface="微软雅黑" panose="020B0503020204020204" pitchFamily="34" charset="-122"/>
                <a:sym typeface="+mn-ea"/>
              </a:rPr>
              <a:t>x_transformed</a:t>
            </a:r>
            <a:r>
              <a:rPr lang="en-US" altLang="zh-CN" sz="2100" dirty="0">
                <a:latin typeface="微软雅黑" panose="020B0503020204020204" pitchFamily="34" charset="-122"/>
                <a:ea typeface="微软雅黑" panose="020B0503020204020204" pitchFamily="34" charset="-122"/>
                <a:sym typeface="+mn-ea"/>
              </a:rPr>
              <a:t>=</a:t>
            </a:r>
            <a:r>
              <a:rPr lang="en-US" altLang="zh-CN" sz="2100" dirty="0" err="1">
                <a:latin typeface="微软雅黑" panose="020B0503020204020204" pitchFamily="34" charset="-122"/>
                <a:ea typeface="微软雅黑" panose="020B0503020204020204" pitchFamily="34" charset="-122"/>
                <a:sym typeface="+mn-ea"/>
              </a:rPr>
              <a:t>model.fit_transform</a:t>
            </a:r>
            <a:r>
              <a:rPr lang="en-US" altLang="zh-CN" sz="2100" dirty="0">
                <a:latin typeface="微软雅黑" panose="020B0503020204020204" pitchFamily="34" charset="-122"/>
                <a:ea typeface="微软雅黑" panose="020B0503020204020204" pitchFamily="34" charset="-122"/>
                <a:sym typeface="+mn-ea"/>
              </a:rPr>
              <a:t>(</a:t>
            </a:r>
            <a:r>
              <a:rPr lang="en-US" altLang="zh-CN" sz="2100" dirty="0" err="1">
                <a:latin typeface="微软雅黑" panose="020B0503020204020204" pitchFamily="34" charset="-122"/>
                <a:ea typeface="微软雅黑" panose="020B0503020204020204" pitchFamily="34" charset="-122"/>
                <a:sym typeface="+mn-ea"/>
              </a:rPr>
              <a:t>data.data</a:t>
            </a:r>
            <a:r>
              <a:rPr lang="en-US" altLang="zh-CN" sz="2100" dirty="0">
                <a:latin typeface="微软雅黑" panose="020B0503020204020204" pitchFamily="34" charset="-122"/>
                <a:ea typeface="微软雅黑" panose="020B0503020204020204" pitchFamily="34" charset="-122"/>
                <a:sym typeface="+mn-ea"/>
              </a:rPr>
              <a:t>)</a:t>
            </a:r>
            <a:endParaRPr lang="en-US" altLang="zh-CN" sz="21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PRING_CUSTOM_TIMING_USED" val="1"/>
  <p:tag name="GENSWF_ADVANCE_TIME" val="18.631"/>
  <p:tag name="TIMING" val="|0.699|6.381|8.921"/>
  <p:tag name="ISPRING_SLIDE_ID" val="{D9AFA592-E422-4F57-9F23-3A2AD08C662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Lst>
</file>

<file path=ppt/tags/tag12.xml><?xml version="1.0" encoding="utf-8"?>
<p:tagLst xmlns:p="http://schemas.openxmlformats.org/presentationml/2006/main">
  <p:tag name="PA" val="v5.1.1"/>
</p:tagLst>
</file>

<file path=ppt/tags/tag13.xml><?xml version="1.0" encoding="utf-8"?>
<p:tagLst xmlns:p="http://schemas.openxmlformats.org/presentationml/2006/main">
  <p:tag name="ISPRING_CUSTOM_TIMING_USED" val="1"/>
  <p:tag name="ISPRING_SLIDE_ID" val="{48CCEDA2-8EA1-4573-B1AA-60A41FFA3A2B}"/>
  <p:tag name="GENSWF_ADVANCE_TIME" val="20.302"/>
</p:tagLst>
</file>

<file path=ppt/tags/tag14.xml><?xml version="1.0" encoding="utf-8"?>
<p:tagLst xmlns:p="http://schemas.openxmlformats.org/presentationml/2006/main">
  <p:tag name="ISPRING_CUSTOM_TIMING_USED" val="1"/>
  <p:tag name="ISPRING_SLIDE_ID" val="{16210E43-244D-463F-BDC4-A59F1FF80721}"/>
  <p:tag name="GENSWF_ADVANCE_TIME" val="6.167"/>
</p:tagLst>
</file>

<file path=ppt/tags/tag15.xml><?xml version="1.0" encoding="utf-8"?>
<p:tagLst xmlns:p="http://schemas.openxmlformats.org/presentationml/2006/main">
  <p:tag name="ISPRING_PROJECT_FOLDER_UPDATED" val="1"/>
  <p:tag name="ISPRING_PLAYERS_CUSTOMIZATION" val="UEsDBBQAAgAIAC10v0jO8+LqUwQAAA0QAAAdAAAAdW5pdmVyc2FsL2NvbW1vbl9tZXNzYWdlcy5sbmetV/9u2zYQ/r9A34EQUGADNrcd0KIYEgeyxNhCZMmV6DjZDwiMxNhEKDGVKLfZX3uaPdieZEdKbuykg6SkgG1YtO+74913H49HJ19ygbasrLgsjq23ozcWYkUqM16sj60lOf35g4UqRYuMClmwY6uQFjoZv3xxJGixrumawfeXLxA6yllVwWM11k/3z4hnx9ZikjjhfGEHl4kfTsNk4k2tsSPzW1rcIV+u5R/lD7+8//Dl7bv3Px69bi37AMVz2/cPoZBBevemB1BAotBPAA37SYAviDXWn8PswiXxvQBb4/bLMOtFhM+tsf7stFtGEQ5IEvueixMvToKQmFz4mGDXGl/KGm3oliEl0Zazz0htGFRS8ZKhSvDM/JBKWChq1uXMDee2FyQRjknkOcQLA2scy7K8+8nA0lptZAnuKpTxil4JlhmfwBnz+23JKnBNFXAKwUttOPxT5pQXo07Xkb3ygmlCwtCPExy4uxVrjIsMuSXVbgaiRHaMIwAoacXKJ9gmhmXGHNlCDEOYedOZD2+iQ5jx9UbAWw2NY4GhBgtWdFkBR3AE7IrjVRi5OmngClF0S6vqsyyzA37sF6oL2AucECjokD1wojF2wFBjDspRlixVXWBzHMf2FCeT8AKIDH0XDrEIz6DdzoZYXOIYWgTHXTaBfe5NbU143WI7/u/6K6WazuIO0TQFO52+LZd1BSs6pdAFptOqYV5i/HEJVfNs/xtd3ABCYk291nzLIIQy62YPaIqDXc2fj0vvt+TU9nzsJkAoN1wlxIiddkZBHgqpEBVC6g2AX5ptaZEydMVSWgPh7+BvGc/M33SxTSSfav4XoqqVlletKgUuvng1el5oHvFBTVe0LHr0+QOoA018vNm8rmCnSrH8VnXtYi8To+8SxXP3pbvufzfVpy7P3NED/0O3EzfCNPGg2ydc9rfAcBRp8YXTQ/S38oJTcLRo9A0E0CuuB/gMwhYgkOipGOeQ+YMQzqEiA+xXeBJ7ROeYXVVcdZ7ZplBNvb/NkRSGJMEUu+fJFbuW0P+C0W1zdIOEG+KMnuBsECH2JosDnW5RAgho3YwPEJLgOew/64G5nONdBht5PcjEStYiM3Im+I2RWKhNnbPHM8t1KXOzKmi166VG4U+eE0Wzuahxuhhw9sbYjpxZ4tiBg/W4q3tY9DQCLuuYfBInvj3R5kDqnKp0A+fKtayLrCdQM7G6+NQGsDalMaNluvn37396YjyIpFlF7eqvg0CgQ7Uu4a9gvwdSserPLhBiTw7tzEMfq3bC39n1HPiJB3T4LpM0bQ6tXOawNOr2C2xri2YTYjuzORAyNvyTdZl2jyn7CHM7OgNRMrOoNZ7T8gYUjUgpBqGYVGsCqmHe7y9ZtRK8YENsn3cm6A0Tb5HYrmtunNB8gqc3zVmawVydtldPAVfPvmDOzA5A8B7gsYyrgYDmjNnJCzR683zf5tvHR87Xp8pc3I9e793j/wNQSwMEFAACAAgALXS/SDlt8rBLBAAAsBIAACcAAAB1bml2ZXJzYWwvZmxhc2hfcHVibGlzaGluZ19zZXR0aW5ncy54bWzNWF9z4jYQf+dTaNy5x4uTXHJNM0CGEjNhjgAFp3eZTocR9oLVyJIryXDcUz9NP1g/SVcoIZC/oplcM3kgXu3+9v+u7OrJ15yTGSjNpKgFezu7AQGRyJSJaS24iFvvjwKiDRUp5VJALRAyICf1SrUox5zpbAjGIKsmCCP0cWFqQWZMcRyG8/l8h+lC2VPJS4P4eieReVgo0CAMqLDgdIE/ZlGADuqVCiFVRzqXacmBsBRNEMxaR3mLU50FoWMb0+RqqmQp0qbkUhE1HdeCH44a9u+Gx0GdshyEdU7XkWjJ5pimKbP2UD5k34BkwKYZGr63exCQOUtNVgs+7O5bHOQP7+Ms0Z0X1OI0JbojzLWCHAxNqaHu0WlUMAGFcQVdN6oEBN2grXEa+GpWBEdKF4LmLInxhNhY1YLTeDSIWtEg6jaj0cWg40z1lojbcSfykhl22qfRqNuLo+HoLD7vbC0UR1/iLYS2tcwbvtk77ze6l6PP0c/Dduyn4uyyHw067e6nUdzrdeJ2/1ZqmcC1VFXDzaxXsTpkqdZzi6VfULHoyKm8k18NBnuOUzWFWLYYVuKEcg0B+aOA6S8l5cwsbHVia14BFA1dQGIGtvJqga2m4BbOAaJdWI63dX34cVXX+x+PNnwPnf5bvx4ys0qNoUmGDWBu6nedcsM1kWKjdO0zGUuerhyCfAxpl+aw1tfDKyZayLkXkAnmgKOrDcUoDwgz6HqyEtblWBtmlpOktc5JEAsnFpDz4b1QJBlV6J9ep19H3fZuUv+tKw3o310gHOkx1kik5FTROU40H/Y+CB+2M0wSt4kC5WWEonoLTtLg3Id5cFOvPsznVF2BIrGU3Iv/syx5ShayJJxdATGSYHuUOf6XAVkfpGSiZL6k4rA3RHOGWZ0xmEN64qPoElXkJUraKuZgnIY/S/aNjGEiFeICnWH+kM60w9/ZCrigWt+C0hsb37lx1O6eRl/eWQdpOqM42rcDx6aCvDCvgU/RdyFRBecSo7kGgZFJaImVYvOTsnTJ5uOmt+6MzpZJt4lcgmK6GdrjMPEgwfZn4notegAmVBAp+ILQBCtW2xKaMVlqpLhicdD6PxnoRAkTS1OnOKVQmUr9em53b//DweHHH49+Ot4J//nr7/dPCl1vnT6nVptbO80nF7W35J1LwTNyjyxfP6k7K/gZoScW8TOST6zje7ItqXLbTek9cx++llxvwvvbohraLfbwUlvu3re404ZRY9A8I4NoeNGJh8c+hduVBAOWZFj5E3ut9pHpXcSYjsgL3kbda2kOol+9ADGBXu3tp7bb83L4k+cqtbutv7bXvJYkVcLzZvG/s3ZxiU7dxsY1ylnOsNW+23x8ybR6rP1fPui+y8h50T3azatXGjlAVZJhRl+tCt78SH/N8L6liLmn1YvvxptuNXzwu4g9yZlgOcbRXq9WH1Pqhwe7+O784FGlgmibX5nqlX8BUEsDBBQAAgAIAC10v0i6IJ19uwIAAFEKAAAhAAAAdW5pdmVyc2FsL2ZsYXNoX3NraW5fc2V0dGluZ3MueG1slVZtT9swEP6+X1F13wl7LZNMJSidhMQGGojvTnJNrDp2ZDtl/ffzOTZx2qTpekKq757nfL63QvSWieWH2Yxkkkv1DMYwUWjUBN2M5dfztDFGiotMCgPCXAipKsrny48/3YckDjnFkjtQ53I2NIPumoX7nEPxd3xboIwRMlnVVOwfZCEvUpptCyUbkU+GVu5rUJyJrUVe/lis1qMXcKbNvYGqF9P6CuU8Sq1Aa8CQvq9RJlmcpsDDTZfucyanu+r06w9oO6aZcbSbTyhjtJoW0E/y1Q3KOF5Y7/2qLFBOEwz8NRb65TPKKJTTPai+87uvKKMMWTf1//RIrWSBCe1zThfxncMlze34YVSXKJMEfBBeNFkFnx731rsI5L/Gc09wXJXkT5jXg4WARU85LI1qgCTh1Np0Kd8eG2PnA5YbyrUFxKoO9GSDfqKNDm76ug73B96YyGNfXtNBXiVvKli1AUfu+voOv1rdul0RO33XRREq2HllFGKn7JC/bV6PkJGyQz5zlsOj4Psj+KGl5YQa31JfzdPpt1YQ1B5zbw2nYMWbHnBydXS1VwRMJXNYagznhVWAZSOJ07UhJUcxEUF3rKCGSfELcenePUaT5MDgW224sYhhhsNQv7kY7ZaO6+XO0+3Y/ih0b2vPM2N3+PWcGkOzsrI/Sno+8zw7JNbNPBlm4Ja0cFD3YiMjjgtsjFRRtQX1IiU/9xohDehz3ct2tMbgJIlyQJLhJBPvZCj7oqlSUGtbNAaha/q6FleyouT2z7wyeIM8GH3NRqwt1ZTWn6CMv8Mjje8BoCorQ9O2h9ZSNdwwDjsIox8p3JPH3ka0bdKxfrsxD7Ax0ZB4xUFHRkPUNaTfE12nxI3bNwwQXm1Uw4zWMt30hqbavas39mEFdyH3lnJYZdh68RZzZ99JPcfWfpw/q8R/Jf8BUEsDBBQAAgAIAC10v0jvfrUwHQQAAMERAAAmAAAAdW5pdmVyc2FsL2h0bWxfcHVibGlzaGluZ19zZXR0aW5ncy54bWzNWN1yGjcUvucpNNvJZVjbSVyXATwUloEJBgrrJp5OhxG7glWtlbaSFkKu+jR9sD5JjxC/xsaiSZyOL/CePec7//oE5etPKUMzIhUVvOKdF888RHgkYsqnFe82bL6+8pDSmMeYCU4qHhceuq4Wylk+ZlQlQ6I1qCoEMFyVMl3xEq2zku/P5/MiVZk0bwXLNeCrYiRSP5NEEa6J9DOGF/ChFxlRXrVQQKhsRTcizhlBNIYQODXRYdbSKfN8qzXG0f1UipzHdcGERHI6rng/XNXM31rHIjVoSrjJTVVBaMS6hOOYmnAwG9LPBCWEThOI+/zsrYfmNNZJxXtzdmFwQN8/xFmi2ySwwakLyIbrlYOUaBxjje2j9SjJhEgoK1FVLXMCoHuyHU1NPumNwIriBccpjUJ4g0ypKl4jHA2CZjAIuvVgdDvo2FCdLcJ22AmcbIaddiMYdXthMBy1wpvOyUZh8DE8wejUyJzh672bfq17N/oQ/Dxsh24uWnf9YNBpd9+Pwl6vE7b7W6tlA3daVfb3u16G6RC53O0tTH6G+aIjpuJBfxXRsHIMyykJRZPCJE4wU8RDf2Rk+kuOGdULM52wmfeEZDWVkUgPzORVPDNN3hbOAkJcMI7buX53uZnri8urvdx963+b12NhlrHWOEpgAfR6fncla62J4Huja57RWLB4k9AEiswgl5qkmHmIasgt2rzVpgK6SRmU39ieFydcHyQXJVhCxGpXvqqj2cao+ltXaKJ+t6lZ0VOqAY9RQ+I5HFEu6n3CXdRaUHZmSk+kUxASqxM0UY0xF+XBegJdlG+wvCcShUIwJ/0PImcxWogcMXpPkBYIBj5P4b+EoN2jEU2kSJdShpVGitGYoBklcxJfuzi6AxdpDpZmLhnR1sOfOf2MxmQiJOASPIP+gZwqi188CTjDSm1B8TrGV/aAaXcbwcdXJkEczzAc1qeBw5qQNNPfAh9D7lyAC8YEVHMHAioT4RwmxfQnpvFSzSVNZ98Jni2bbhq5BIV2U4jHYsKLCNaX8hXROQBGmCPB2QLhCCZWmRGaUZErkNhhsdDqPwVoTRHly1CncJ0AZzJ227mz84s3b99d/nj1U6no//PX36+PGq14pM+w8WaJpH6Uep0tH9D8M3ZP0Kmb1QNSfcboCLU+Y3mEYA9sm0KmZpvig3Afv2isuO2QLcq+4ZbHaWrJpi/DUsOgNqi30CAY3nbCYcllFLsCQQmiBGZ5Yq6+Lja92xAKHDjBmzo60eAg+NUJEFritLBubrs9p4TfO5KjYav+DlM50R6W3PGu8N1Vu0CLU8vBQIyMphSW58VOvC85f55a6C8/ul7kEDl+17VHzNc6RAiWUQI9+mZ9/f7H7lct2P+pBvZp8wVy7xtj2X/094UCyPd/dqkW/gVQSwMEFAACAAgALXS/SNxVFEeXAQAAGwYAAB8AAAB1bml2ZXJzYWwvaHRtbF9za2luX3NldHRpbmdzLmpzjZTLbsIwEEX3fEXkbitEn6HdoUKlSiwqlV3VhROGEOHYlu1QKOLfmzGv2HEAzwZfju94JvJsOlG1SEqi12hjf9v9p7u3GqBmVAm3rs5a9AJ1olk+hUleAMs5EA9ZHo4e5e2JCBkTbk2T9Rfa6pofEfjPjDJdx2XAQgU0HTq8DIC/AW0VOvznlLYva1dSrc9JaYzg3VRwA9x0uVAFtQy5eberXqEHiyWoC+iMpuCYxna1kSfHpxijzqWikJSvxyIT3YSmi0yJkk/b8s/XElT1xRc7oPcSv40cO5Zr82Gg8BOP+hjtpFSgNezzPo8wgjCjCbCab8+uM6hj3CzIo5e5zs2BHtxh1GlJM2h0qT/AcDFeeTW6GWM0OQMrsyMe7jEcgtE1qIbV8BHDAYUs5RUfUCqRYUcaaLPnR5QJOs15tk/dwwhyeFm0beveqVB7/SFxnpDwntA89PqKttEReveeZo6GTl7t5R0HjrIr04qAJs+OIOcqxp8iuP+OCDWGpvOiGg7VZKyaQNUC1EQIVt39x7/mhVSd7T9QSwMEFAACAAgALXS/SB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C10v0ik392acAAAAHgAAAAcAAAAdW5pdmVyc2FsL2xvY2FsX3NldHRpbmdzLnhtbA2Muw7CMAwA936F5b08NoamlUBiowvlA6zGoEiOjZKAyt/j7Ya7G6YtC3y51GQa8Lg7ILCuFpO+Aj6Wa39CqI00kphyQDWEaewGsZXkzq25WOEt9OOycHZoPFN281y84ggX+5TK0MPNr8/EEfdj9wdQSwMEFAACAAgAg5n1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LXS/SHWTheFxAQAA/QIAACkAAAB1bml2ZXJzYWwvc2tpbl9jdXN0b21pemF0aW9uX3NldHRpbmdzLnhtbI1S207cMBB95yssfmBtj2+R0pV8C9qXUnERj1XYuFVUcKrYCIT88XWA1bJlq+J5mjlnzmjGp02/xmgfUp7ux+c+j1O8DDmP8WdanyDUbqe7af42hxRyWu0rN2McpsdN/DEttVpNuY9DPw92QdMao+7lISW1cqpmzDCKJPPUK+Q8txVrwDVgK+Yose3qL4lX3TlsQ8zHVdvVAfqxYRNTmPMmDuFpDYfs99DhBmdzP4yVl9aCLVF2U4tjSyBGuOS+UA0AAlnuiMNFykZqgjxmHEMxigIFRDgnjShEUg416xpRVZhvBGKSMeoK9bR2I62No7ZIaAjRdZpXjS1dZyTGiBACzBUuoDMYVTZUDQ1qOSA4MCCKNpooQJ3tTMeKd15YjhT1AuPCjAGM98fdb/f+XPvqp9fZnfM/gke/4Ci6eGt1xFzt9mGeK/kq3P++63NAt30Km+HLqbnQX5133+359cWlP31z54uTd9zFsnX3fzr8D1BLAwQUAAIACAAyWVhIc5b4PctDAAAOogAAFwAAAHVuaXZlcnNhbC91bml2ZXJzYWwucG5n7b17ONTrFzesKEnRYUcJw1aqXUIq5yHtmnZEqr0VOdSQxBjHcZoxEWlvZZRyyGEqO1NbTsU4DDMOaZxHkcFgCDMYYzBjDobxjv287/P+Qp7fP891vc976bq23eH7Xfe6P2vda33W/b0Pf160Bm3drLRZQkJi62/nfr0kIbEBICEh6bhpo/hvVCJkI8T/W+d/CWQhkduiPCr+g5T7qQunJCQKULJzNzaI/yzjc+6av4SEXM3if+uI0DeuEhIvM3/79dSVYCdmLyQvwP2a/mS4ptldwN2/86zOgeHg3KBP7XbnN3+UPrJuZ5H5c7Xf12tmAXew7qxX/0O4vuCE+outES+0Pqq9vAnJfGpx2EB/AUF1dySPNWVcYwdkELsJv8FyncI6mpT931GBLU4LFR3vpE8mUFDhnMzmVCi+NGTwkb43Hr8wzxJ+kdy42+XuumU/Oj1euP1ZvytB2xoqX0gYsr6Rmf9s3YqPWuvGpxX0elcTAaLJmEjQ6AnJLTqVEst+pNWaT3/qUeWjFwToDyYDhzzeEM+37Vmp6atJEUNx8ga9oY7GX+Xfztcvl6WjE7n4yFy/tJnPUGaNx4piXPrfbXxiDNSx2PzPRg+TFZVi6KnBn95Gn/h8cl+H/r7xy8Kny8TEnVCD/wTcDFixiZIH6wY0ripGBHopTfiGJ1Qva0BDKXhuiqjflkcK535IJSFFbL9npl3PJ235IzFRK6jsgopA8/9Ed5bTTVkhh+/ORTvzo5srwnje+LNbLEFvf+PfLuGvu7GCJgZq8DTAKD+dBXdntwTh/RMy1UAywrPZpxffGFhJd4Of4VatSZO6GDCdsNNCNGQjGtIE/UZjqLCCiQ6IZoQgDMe6jJ5td+AhphPQcIaQualR4Wcaq631Q/psutC/fVjajF+VSqQFsitMoGHp8DxTbme39Va9aNT92IHqFYzmY843MGUaqbtYV1hX8mbykPNZSJn5LNAp63v1PeT1RGXdLotak5MLveubevS3buVFoyAUExvZ3Q5btR6YYLGX7xFNnMTd2X10JVNK30cZftGJcMb7fbxZXR3lRTJbmHOIuBl3ssmOgo1GGl7yDR+DWRC99LfOTvOkUgV9+MkCSBKEXSLwH56Jy7nAv62ze8tKgu10dOTX+f/kGufltc7RAu/VdtRCb16PMlT30SQrPTF9wdrH0PRRmakdnnzU9YM23AtkhW3LxyDNik4ODO5ySc+szxgU3lfLXib6YneliZQXmtcZd9wLpIjVUPdHinAqo50iL6onyJo2Ui/1mK0BoPASo1CGm/3Ch8DVdWn30+nX7CmGx7QwjsIq7fl7yDjAepK68q2l5o1AbMRGo5hsJYr7EZq/CubUt+NbrDoNtm6kuJtj6bfR0inb/GdTUCFxsONgXN68KQhkjQpo8h8q6DrKcheloCw9KeSE0xOKYr+PRq0EStiWfSOeL/uOBzQ+jmX6K/ojrWu97Qoz7j8qhYYWMTy2GRB2zHDOd2r5eNmRWhhFQvZcG+SyXXXd6FesQzOxA3auMphyshpUU+tzY8WR+/PGKJSLo1TH27clROOe9OWPvIGa8w+KB+axypUcbbtkNSj/6PpGqObYwq1qYKH8stHbf0X8yEDm5OOVYlpE7O5twMjA7VcxWd9UWfqHlyNgjvhvXg/Xs13Q38l9iahbpiRGadsPwd1y/ePdye3vYiuNTuziBROurQDR2N5VX6+UdBZNJ+njOXdXDtktkEX0dgH1VkOP0XOolM5OVVwu4UXGOnHfbfl1K7xdWXlmyyZAVdmmI4Q/3/BSNwmbgOBlAPnv/W96H3R+QjBHi17B+O7/lfF/HpvXrAZ+IC13rx6xe4ntp7FiUlDUVYNLMX7Ob0l/EgYkhKyE/p7V0bcdGJTVLs8PGX5mdzKvgtv96YJ0gLn0MdljO4/tnVP4pw/6clxP+HCJTpc2KsSgnAUNdieh5VP3C88svtLXEdF0v+mB5dYjJE9d16VWSIyoHRhEiujIv66Lnw1wcZc+pnFEqkhhvbBRdHNJonoqfjaz6V+h3MD+S5KNbPstSwfFG7f+ocmpKmlAz/hst+LFEmfpgBfW0olz7xw23dGS4ibN1y5B+pBkNdGoC3U+8IWndBRK4ZWl1q8ZSVrfJ7SKjS0KQNiFM+UlciPmSXKF5n6ibwqPZo4qcXMQjd/LyxcbvsDSdfBMoIuKyjagvU/iEQPs8Pf2LwkTm45Rd7dcVmXky7qBwV6H43OoSETL/z5JlfUD4KSPNbFjd+W29EbsP12HVdBa6hAdnuLUFhCVaaDypmtd7KdQxa3CDrzbElZz05x/VY9iW7QmZk3Mmph/xYz+MdNmY1YRwvkM0udN9FJM+P339J0FLHc0AutwwSm4XO7IHgts0W3dJXE230kceab8Ugd+CR19nXTSxmTqI+1ljGroYR+vqkEOSSrB2yhe7urxDtztzmKu1pL8tEOcH6597pCD83DU3n1W8KHHIO+tynR118jz+ipXj0V5eX6+uZSWV4hjhd8rodHkt1htb9Ww8YIKkKG38bQuNWy6/kDgFWllAX9YHNNEMZUr9fTgwe7CTGVAOH/gjPg1WTW2AOVtlO+6qavjVe3S7Bm6dROA5WPNmWOTqMrDJYyDn8AEdOaB3gmY9BElhuPxcQdh4hLl/hRHL5XGB35PBy/bmAZSv/6D2ronyPRoRBald6LyibqrQ6zCssJHXNWUa+z5/IEExC2iTwp/OoiVOGZXC8NRVPJvvwv6nA9lOizJ2vvFIBxueeA3PHpdQhNdEzyRuZdn6pz7lAkLMl6lN3bJ8vv5uA7bOJxFXXk4blhPbWckTU9z54OyHILkKqnAd7/hRYuKAxnBNxMuZ/BUngXnCB1ak0kpaYRbue/S7x576WotY6Mzis1YzUmqQ2wsKpSHk9VY9hHfOIHTZcUqbikuBb1ypjv0MA/Mpus09F+6ZjgcvLbzzRlwRex9hCd1Cas4IqYDR5KZQ8dp123LiLZxIc3lsDvJGX9UaM1ZxXd6G5ZNPb17PC/14jFQEO1Or/WA6t6JH2OubFwTkl0m1qc1h2wbJyPyxj1oyo3ttkJdL2+Phl5yWG+LPmwod2uVUWNg7fSh6ElUkEyHteGdyU6i5hGrF0F1Z27ueOgdlt7e5214Z6rTPi4kjfRsPCasftv7nDOxS9nXjJh7chvdYXi/anxUSJLRJR/n+CSSe5PHF0vvtyEUNi1gVLkohZIL4X71nxBi0IdLOYijo/WOfR2vCvrO1OCLoEuYQ6KY78o93bZ/kzGn+kjSpqEdwdgXk8nY8X8QoWWwvLZPUMYi9Xe/qsruM6WJVjNXy1vbuI1Nb5tN4/y8FFGG5F2vdx7zlhXsMMCK1WlRyTqKwI9uf57+27tvw1o/Hg1gzJsDoO5hi0OWp9/7e6F1dNT7D4EMJ+5Qcg/7FJMeNXlyS87z1BGNj9He9NFVRoiJTcf7kWt+fw8USZaUOx3l+9XVghUqUro+4Y7GJZC9i50UW7sUzWmFvsXsgMpVsMk44HmNc4RsUmsU0c3RU1TcFfrxk+Erf4e6JF6Pt4wzb0OE6QTp8Zv/pTJ+kx+uawRbtiaRHpdzxOOpj5PrExjqNspRf3k77oHVSBBT41RxdGpbpp5838uTPd2rRd/g4cmRJwNga3cguRZs7WEJNPZ1KEma9cYNs9UuIyPbvMKYh8HO7E2fL886DBRY3o+HaNkvpbrvyHcnpxp+a8lte4IybTZY51iNt7xuQuvs+DvRkUVPNmr7oHwiRTwwfnMaK5zZHkkBhwG7B1eJYuCYdlr75YdsvvKe5Ive7Q5ATz8HiZCWw+cPHGlipzPambZh1wpyf5x1OtW76rfDicqjyZkivzuTuiB5JyGEdq4WwtIF3XGaTiSVemG8D0iYctqZoxt8j16jOoZ4rwJRp/rW8+aw2/zki0dA3Jmy4KZDzK7AKHeUxkn2cxnvoA2E3ABEQ0a4EJy0RZ1iX7hsGitPHJdD9JLuobVukCHrXOO6U51UZvsPqN6uicrKdPw91G4y9eIXJnzVeEtvdFAwvRxXTVFoGj5H/EucPsLYuKO5CRo/h/XCHCE9z3JJOFDiqu2fIZ384lEfu9k5fyqXdH18F5dpxOx+lqs43i55smiVpqWlDiV1u5I96kufzNh7lyrNYDVM/O1DUJTcDN4bt+a80h+HfGNNc42MRPgEbKihBwekvCeODlOAnh/oHv30Cd5Bkvvnq6xXN6jdxUscylJcORpjTmSmJ8L/hA0dJC6C9lc5F0J5OyGGWlSxSpIhoXFHQj85KmZcu6yWmA1jlZW0vLqVXjKVm6nj/wuWEmLsskqbpNTSI+FYqZu4oyZtg4VDtdD+SumHPr7pjnZlE75StAjIYVzXKjFdra9+wy2syp6SLI1pmKPb7HNFclfg07eHHdELMauGBbOga3MPcXF1Dm3RF2EVxKhcchlzs7k/561Y39X6mlqqPO+1yJdCOWCgtu/WYke0MHlyyh6kWvZlZmbftR8THyJjWLcYfwkY5EN5Sy69FDDsACw+xoKQ3YFOevAemNvUCcdO930HfjzcfeM/aqr3Yid1qdnBAylw/M3INkeWx+y8p4qgJCfRM5w2pNaee+n+Krm0/PxP/p2x45sZ09eid3lr4/nfNBXrS5kHiSESwTmkIisIpZr4S0VO/gLmxNEfJ4qIS+mO6Nhk0j3lmcTYoqHCMQjmOMt4TLcKbFHl2QNznKTZgxydBk3jOEqrUYy/P9KIRVdKJ60iv5y2ye6DFYKtg/C00SGc2N+alTZmwj77rTK4zmgkD9tktCWCKsQCyl5jfrehWh6deEKKHPe17CzNyTO9Uyqb57GK40lbRnrjJq2sffFcrbyUysnktn92cofPtSgHdgo31Uih2ZOfn+VqYzx+nMedjiINZ1OKN7jJtEx3/UUuGy4ccwTJTgiPEHvQRJrh2VIIblPcYUdnb9YqdJjYOKwNMvOPO96jMOk4W61naKQLOjQx21OPeAmOi7Nimsa1lud0vSU+y0XRgtslVwl3tp8b3ABP870oj0NlWlsQgTSY/UxuphZvQ9xbPbRkSE72H4A2gXhYqY7WNYH7yHWoglUC0D1NA5x1CJD8tlpmaPo6zqJFrE5uQC/jm65l0DVrOyo3/KycVRKe+Bnr/GPWnvn65AIhQwqMW18JtvFs8fgq8y3ONCeUWgumkdAueqArtLq6cu/1JLCnmZv+8BU/uzLg63uNAM9VrJZE/8Uu7GPuYStt0286FPq5WgRIb6LMDHSuD1bG+0KHigmlfpVLhvCJXU0f7HxIKANWuhrnEYN/wIyd2xYtL9PiNzR0CPM7CxdslWEGOq4a1s3NfaF3aqD0dD0EFKr5MBB3fdUqYHg6KQEdQv79+c4eiLC82gvZ4PGV+U0XF2fhRSIwHjSBUe9MhnzZF6dbSZ4BrxkJe1RnpFZJ7W9uD4fKdwcOpET5MhOzT6L97ANVw+qeof1DA6wLWt5+CbFCbfNTvZJ1v/3J82lV2suh3OxgwHR4XnESmXd+tWE32XMggqoO2ni0VxPzM/1gvT+842aGRqCmhNXV55WsHgxYG4EUYs04dfVVIVsc+laJvSfxAmp1XIXRjMldS7US1jdduhfIOiRDVSvl4vR1lptzSQlL5I+3Ic1wV6sHievrbeMO9ihm9cIW8LFEzu1TcSZNb0ltmfttQlCWqsambhXEMILsailPdt8pw5yQUY8mw2odu0wg0eMr2cvWONoYE4URWaZVp1e2Md+vmumTml1auOMxqvPBI7Xglj86d6FHlBXLf3uQ2lbVe5SySq0d3LWF9o6EZ/zVITZ10IkrjYd6Yq5PalZlyjanPRtqOfBhlUbJ9TdbuL/YmM1zmun7aIcXtKwovd2wqlSpBEFZ9sB416RW8Ksft1yidrHgrdxI5Y1VOxbjdgj7ZZ3K1daINUn/P5VU2pG1mMhpAjqaIGhAUqMd+hhBBGEvbvIP1sewwtVi/JlTKODsCK1KGlDOOkx1EGqxDNf9TTFabXpEuiF0cQqmWQNl4ud8hgQUji9O/nSbTH3cKfl7qOiSmDWzPEjuqzVruvN5vafZTPtlfZCxt/GMAe/C6Xpldf5Qgg1+ZuaLpXbFjNXioNBEkka7u8Q/tZBYolUxiTf9nIkXePS1Cd83c0SwO3xOqcN8aV4Ft7A2JG6UUSzkRqNCmjimJNSTpvnRy9h6tOA577UpkGdYK3w/uUredNNLvoc2xfxBxQVBWVyZhR3t+x9aJSdm7meXKGQNCwWh/IEYqKjJNkGgh6rHMoVtrdrURgZd5EW2qDFxV0ULHXyShA4SKayiyx/ZnSYgbLNWFdXEqpk9EYoqjka91UA12jnpgSKycv8A4Qhfk5WySOTI3vZkyBcUzucXoZOVYs9qTNVJ5+616XaZj3KGRWUbItro3qdc8fryHbQB17jdVjr6WwE7W4ocJqDrbloLMsjHETlSITLrHCZTzDAvnTPcQzmDnAJ2X48CMOu+YHRE69cm9r5zTVRKzoZC5s8n2XTvl/+Qkq//HNCFXYV2XsvyK8ih2IYInVwczulv/UZbR+XgTXjYSV+HbQamWiGhz4OMZ3VQKWZBeP0c7Sqw7DEHtRJGAF1MJiEvhzmIfRLp0n+GWBlrwZWwWF6ow7YyKKAEiVw1m4qUh39xaDIj+86+YrL30gecKLQdA+BIXJpR+qSOs+GsTp6e6bSfM78zLkrcpevN5FzKoYFBLHEzIK8aRo9dJeXj9zQ75PUBNXzDq5K8WoHZugvpGvJ0Rb+UjWFEZYFBhU4j54MShW5g7VA4VEf8IyzyKwR0wBodRPUgs/v9ZgWP2W04B3QWxpGk7fchB3Xv4tUze1bLty/eYBzP7a+yN3YrcTziFvo4KQqiZdUIa3NhJU/qVjnFXWoiH69LczLPSr+VHp+PkBvCawDYyXBv10g8bHYGAgJiL5PodtMZBCLs11vCNCK3KyEkxyu1DHPjVuiXPrATIfplbjDCcG4VLuEnaLQlpblo33DE/RVggRN8jm/LtiKhZhsHMaCzNAJG8VG9/wXtvi+5kaaICoWGovi83iT6b5XkOIs0s6A+n4wwJ5Y6aA82O4C04EV6Rr5Q99x+Gs6WHShs62Dz209sBbDD7dW6cn/CMze1ZcKSpSHMu6sVIYMDnyEYY3TmiTYSwoTIhoTFwf6+jcuryLo7dUmFulC+iisi496PaR3dA8S2vceA7J1epYSkwwLcrHEtj1MEOAfCqjwjXNC0LS+t3ztcN9F/V4f1S/yn7Q/aXugNDL7uaysN/cClX/sxk/W0iSg3UxlpXbfqlEXy1BOjfO5qfPPZa3PDeQPn0uH2wesbyhDairc87N5784qF0+7Y9L5pwZ9tQpThM8M8w4pZWAbB0Tcs1I0x+jWbbYQbe44nPGOW/V6hsooKJa/qDlR943w7KhivmavYACvd1Hh8qJG6OPtdPEGqdc9AcLuKjZ4IKYNsd6yjn+VIMt3rxu0wL5x503GXtI1PhWPntdq2Bf52AVthLb1K8RX4Pjm7/Hz1JxjnZpy91aT+1tEd3OGw0v3jYSMvYyZwOpaR9Qo/0USC3/+RrzgGc9IrGhKwT8gDAAjOZ6FFq4c/9+szCFuVPec9CFst9MWlUo/8cwTzywFlL8zZAxJWEqVanY28HcdbamoFWMP1Bb3dbPrTUQUvazQh3SKdyZ6XeigOM35+sz2GkcfW3ZwgYduyb7CyD5P0kHmxSm6D2QEuq1Rz+/8qnYvd19Roe7+4d4cUVmMjmyozu0NKs7CJzCkci0piimANM5xNn+aCnLQpFxbCRLPiAFf+R2Qzt6ytrYL39WuGWZ7pwsOGxqCuw8qrz//dfn6MD5ORCFKp7wTK+oU+D8SmZ5xNh/ghhVZ1cC5Ydh+7x/CJb/hzWHUD16SN9Fca9o4qEBvbbGU26KvkNJGdbcrDXvSfdAzANDj82GkP/xnVvf0euzjhoq76DXwWRt/GJsEb5REBFmW88FW6haWnqEKS6ZbmKS5+ZGZ8vA6pN7IVEVhENhzijD8b734CrVnFNokPYX1OHGx83ob7MtJ0u5iWUTI7266Y5Nf0gZQHT2cVaahRsumGfrMBkQ0e+SGUxyimvyqd9SIaJRy7g8Ixz5GejX/5AgX/2CCJccGiYr6yjAFhPQebuYkOMrQ+XRP1lHnwk1QC86dxk6wNKcwT3b+/ZfOlIrrCVX1o4uKqUMXRENE7Sv/dG4e0Jx/np3UUP+kteV58Y5WS0m4Hb19hqlO60UA/J/Jo20JGRlkPkK67jnrc3Mqgc8Jz4CaO0Ks/3/OpR1/eTJzQBU7YCzkhfVIPQtJH/YtYw6QQxxyuSTiZbpXrmpQYvvfH4asg4KM/ckpmqHt7NJNDSztvuvAc+AtIRVOqiTxXVwvbz+jRn39HhGCsWUbpRjND+FEtUmp+QcUE9jIWmn2YYnOvYxez+mv5rtUiwPMSd3//ff3YTHk7jgK073zf4PEtjhShQ41wtfB2LlSTpY4uKGF80/YMzg6BsmWH3w0gcpimqwXUZ6+BhrUh4c/Zz/u+dVOp9tyvPy4Wr1t2DyJGKs1XZbySG06e/xxRtNoozd3PnAIGuLxYNdJHrN/7eqTSfjUeS37CDQYY6Vz8MQmJSKghSgPgPgna+iqtEThyhKPZwio5dmL4TF+BXFqOuPmZo3IK4UsF9iuLO+gee8PksVxPhdwmgNav9KsPTKRBK3yBdHIaUmFUdhmJUWN9cxkoXjr8Wm6IQwh296edo5W9jLuTny0C4qLr/H0+LlGqsquaqGBhtVAeZvsw6J0kg1mJRfsODIYqSssSljIVH7lFvW+d6UuRSyuSrAbFthgqqJCqtn//UPGWNGVgxoneSVejF5LZI3ejh7y19nGL55uXZLrGym+TU0VkJ4czBt8ujNyVu54lmbJdQSVWbtmCnY+LT0YrOnXOTcaYlVvdGbgWaC59Pkjtg7pe9XpwxLL1PxGZ1USTEU9nYTdthuysrfLkoJN0QH+5Sp1VnVd+ydXry5dL7bkKH9IwmVxptZAYb3WxUcyAT9jxZ7vOoldci3v11r/rnfD/i/VO6xLnFcwJnNhlAjpu/xfrpTwf/VbBG9K/uIKGx/6rxW6y+ePFErOvnZcJyD/737zvaTVWcYAQcXN5/xP3/BerxaYd7roRNrRqzy8TEHFCycAIPjdLJuBDZr7a6S+uyGpOosyrBLOb9aljF2Y52gvT2gdi4CRTXg/NZoFjo48yE/FpxUhhsT4rlIz7Q/iMR8ZPZ7D7yHzJEdNrV5cv223eGLcZsDOrVItVySMszDfLapf7XHnA/dMGfrPo1KC6+lgYVdh3ITSfBjjLar5Zs6wbnnr5BvA5MnKePPw2FVT+NQK8vk55NPiceZAitt423lOozgk/cmQ5sn9IxtYQo9y9MYFqGFfk8GFnw4O/CjuJQM3gtHQn0agNcvZFX85MTIfwvZrusjWMuxZfbrupj/JWqXvLEMabzHPaIolaaM+Uy/m8mZb5+zrLvaWVKk4hYNXZojwEs2MbhKn4zHD4+BQmI/S8xOh55gq+0y/2bpUaIjyclisFtAsC7k9zEIL9jcqoTpwFZjTCBbD8Fcj/eIXsFAZxvwsj53kjzgXP1mqH20oY8qH6R8wV1JZ6yAR23QCYOKmrXcFoZ/AqWIg4eM90CKrt4pe35KCw4Gvl48ilr3zS9ymanHqd5NRtsjDHXlx0MsrEUecnmnnO8KlaBwJaSPH3EuqR2pzcRUptB7xREGrqAoLMg4YxKU4sLJw9nOQcTvkcRnS6TTsNmG3VxGgsNOTNNSCqhnNZB+qE/dJmweISyg3nUaJfkQfRm9fj0YuwvWRxeeomgguE6iCDiW5N9J8edQ/NXMc1hA+Wei3Os//bADjOepHOnpQH8vsRzovrXBxSrltU9CzUaaB6ktqaxWrSSXrzYVjkdP0BKLYejfNm6jJFXF5UeBsll4n96kNh9CoA8QJaKlS2dUePys6GokmurDO/GoGCUtFAqEj4zM4pxMFjz0Ytnblswmy2A0q2eT4kg+LNPLHzeDjDgRpKyUJOH0D6tYdB5uvdwUouQUF3u3hc06W+Ad5bcpuf3K97yrGaGOXPzI5+rDVufBzexGUaTvTigtg9KFNupwO18XMMJgr19jDIpuV0vYCKYb2eD+qrKShWdAoewEswxbZj2Ub0cOo+e7QayAP8o8A4xIQ/mrLv1yY7WWmH4BT6bV4RvQ7NDGOOfDKxi2zizo+ixb9VCMAKp5VKK0SzDH2Qs+pOLE1X4GV1+ta4Onih02ypX/Y4SirKAnZKYeOnutzRFdpJjdSdyprmTczWSd/ZfcyDdSEjQef5yc+zQK4TRtNTnfG+5MEsjNOBfNOTD1Lvo2R2UNhNNUSFY+Jhhr6VrqNTHKLWGRfZhG4jFooLZyXcmDdl390074SqBGKzDc9pWsTuSt7Y2aviwq1AkJa6e+fGowpAbKaqQ6WBfF/34npqZXlD5uyXAXD2W0T4YO6kL8XdLGPHOWubivC5KaKNHIBie5/5lObBNzAd86Vsj2E++EjgxxJK8uIQA+D1zQJ3M+xFXYxv8cUPKuopEBvDb75KF2kPrt67NX5qRTAuLIJB2f6ATfL1Uu/l1NXaxsG9QK7Y50lw2uChAbBq6uU8Ar9WW1XFRPOhpzrYghiFEJwXV1wADPpzCXNTjaP6IF6spRCtujVFbXoHWpDMi+e53u1tXneLQGEtbe8hxJzPH2z3UjoGnB3J1EdCT7mKwkQpKDpwWpeEvpxnYzgcqgTUfNj4OFZco455RqGKVQQGZheMQXbW9+rA2vl6iD6p4vvNnTWfRAXIZVsywv6Fc9I7fHuS1M3SN5ZCk7q0byYNj1FvcxB/uBlvCHPgB4/ZxlFUFzIB87fZFMI8xd1wuiA6RKvfE3ODLjTc8b4XGx3elnkAM9CH1wDwEDSw6oKQsCDkVRCkMkub81oqhvQAFKyM99Z8nH7luL8wbenYLdh6/Qjc6s3xip9njvs07vqHjp7qjAOmOR1/DUm6XEIvtrzuk1Vx1thtzl4xzSPPWJ6eeN+HLdtoZVPQ4lmYX4DIBVfXRz1mBvqVwbyZAUz/aFSIM/MkogIWcOv+xy88IyqwKueGHje/ADkOWBYLMyJixS5a0709Tt5sblIz4obI6k0Sy+beJwVN7EW/WZ5gV85OV6YswMHHYN6f6m5oLdnyBx2rAYCGTVyO+8tkZlNlCD/5bq6Ko8FWwE4Ja9RfTYNZwleOb279xi9hIIqzwVRuKOZ+bk4LPSPMWkIwqEZWIy/fRLS7tvJMDRH218zxc14DN60rMqg0kLKmRI+CCc13MY5dkDDc2jw9f11gQKVynxEL+/1C1dOwzMKM8ok5IS5DnwolIcRDUEPOxnB9PgIPxjUEZGQ7+mginocjVa2yJtIyTKm3Qq+4ZoBVrW4JFZy8hR8gaKPu7Uk5IJl9pF0mWS028G87I/VXWuStEx8RG4PCRPkGTRXQtwxayxw7DOQiWGHogWOtPnuG9Y+MTVKAS3s0K2Yhcok+GaFjgbWtk2kn6HV2kq+p5p/DKtyXMY636wYGXQbADSlOT4fTqnocg3OvXyHG6w2tQH90Fz8DbwEs8FEL/L9J4eWy6oO5PH4fD2/HH2n3XGGH0DYxS15XQ7xeMnxU+gEGzxPn+LaNTWqSn6Apn/haCfMuZku6yzmmBlfWgVv9BuBXSkvFm+EjZ3RP/X05b2u7k+RXxnvi0ng0vzgtfx+FFvbQ4zb3xckwOvjJ2uFTsXHhAZwVwGztujvp2zo5Jc4j24GqIUPg6nYxHWjwGTW5PpdFhAqX9cCcbyBOFO/D6UHhIIkQVwkBfxAluyK9M3dfLKRqiNrwAdlqokYNUXlejAnBcWrvyWXAjCyuOvXhvzmu8uZLxCJ1SEBtDh6IVpw7+5YNfXrkH4Ti7/Pk71lA5Qb3f4YMx9oj/FSCBx/pn1xcfC8Vv/7c8m1euv11RL+puMhAl3G5OTpShNnwaf1yEldNLNBQ/jpq3itn8LHHY+Oy/oiFlHXFNQS6jMhddTmis+zfxWYywtumybUz7/5A/v/O1324k1NiPtxTPjuWnSrmBG5s6AIXiufcjXi2p44EC//E/hBOaV6xIPoQg1oQsRbwArHbFi/uLbwP/MXSV1yfEQPVzCiCPSRS2eTnn78h9y3bZOjeH4HY28QiaPnUfY7zFr/BYFXi0TOv/Wu5CoeXlTEe5vwSUVqdcXvEhyDxb1s2VFlACUuKmjSKuBAeL3h4oD1iRvzQbV0j3s0hQfLN/49IKjCevAeYc2HPsUlQ0bS48Mj5H1sDxXTaU1rxKLxwd3qY7jTc6nu2zjiu48rn50ARnm14OevTR/Nv3Dl3cTBL0nO0UlwyICFAQb2Nd0bwtz9znJFcdySs1WEXMNf/VH4rJW+Jnekndaz4yfEslmiC5b3+cZSGzKlp97jWMV/Lcwn205hUuXcvJQV7Gkm/X0cOyDqXaF9FsZXnk4UZIbSUCqjdD0FwSZ7UVQdXo0a11v1WHa8cEcyk6OOnHqVOtl2Q7vgSwWUXHr6edj9BGE6LQjGubzvC4R5eEnVKt27ZCaSx6X5Dg3OJLBuz2KMvz1k8hTebZR4FQYuE0/Tj5vWILrwpvpcMXPAWM+gwJ+EiBWcY8jYc85R5W44KhPXXH0CXy7RDhQcjdpsNjYhrztqRntjHdPBf35fTmIgb1URlQXKrBnJiM2iHtaa5xzow1sag09vw9XHnUgKEMtHIpj3Ii9KW2bXzrObteip7HnblalxwkxZlqLSbURTr/04vcTp3wkJ6mr2DKPSO8ToAv06PdHlZ7Lx0ngSyCE1EHUcPQFd3tagSuOvcEsL+gcXdSUNj0/vzVXKS7+oioeiB5Lt6VWDZvezZkDgYx20iVfXPrrhNFMWeEmfps8xK9Zc375i5Gv+4Qy+riVIA5vERqWjD6XyVLgPTzQWLpEnJN/Q8d479M5s/6tEtYDnacSGKqSmqv6fQjTnnKzPv24yVUVRuK6aWMgsZCtNQ4aYoD94qFtoO1OykwH4fhZ0PMFbKTletYPqr+DsbDxutO2/8CLfhueFzT6UyV6HjOktV9KR/KGUm5WmQccv0xOFAl/oN7llVQizv4I9d/Fd+J5Dhq+q3z8rLjpaO/jldrSA6kVJdDatKNnEXehFDkpMh3VoD7us/ccvZh9djPo0e6n5mcaBozJxhbjxbcA1KtelMrjRtYT9jehtbXPrhYKzcNgDGbbPCKQWKZQ/dFDZ9gmeAZX/d8ZfVvXqvVJ/3KjnPzHa+KPTxVfoVm+8Weuq5ggm2Ureq6XiyF0l/K/gSY+6bSkjL6OB7BO4mlm8pfXbE3Irm/jb6YfF8iIPEodU6mGz+94b4No28LJBSy+kEj7qkiwdQUNSFTcnmx5xL3SijdFPs5YKdW7DEffEeAzdFuOiMrpOBTaioJv8WQhI9tSONbjA0Vq0RdelOiYPKgzZuyluBXiJb78k2pNK5ic1q0auZri+nk4j7GuFrHJ8Jx6wb4jz45vG1GhT7uVRRg0T86ft5BWtxtvD1V3s2urhlS8LPbjL51Y/dYhMA99HY6Yr0nVWj5FVjyUsVcgGjYraQLhsZ3Re+ZObYoFhcwyeNfIodM2cuzk2epTs9NAFc/r4xI3Fjnu7m/5Ajjqps+2GIU4OP7+gNtlV507vuhyNG3Bhzy7kZo9bX4q4GHt2kECp8tmyXYIsSED/dcDhVXJSGOVZv0/5H0sgnXW7I3cSMUdzbYvrGBF2LWpoMn//7lrjgTmXB6capyruGLeUXR+jcQ7q7I/+q/4jDO6b+knc8lQw8+cHpg7nlf8mNVI6olNC2se0VLiybs1hc8WRaa4uW+2n87kuzidZi6PjeZaK2ARW2wJ6+k8wM6n9+usnz2vGl+/x2L37F5PwEQhhdzJe8Lyo5TcUXQJc0lbtoMZ1O2/dyD/siPOV089w+L91/6HJdjNzny8ozo+ZVcrtnB+UQwk/4JeSgJEuMc5ULqN5IJ1Q61/BjeeKZhKWA+YptCrLxbcdIbjB2GUEZc5h7hfeXmOK5mJNuuKeyn/F/EDju8gBn5PxMs/PCjDM0nMULh7JTCYLUVB6eV7FIq75tnP6Qhh6d86K7w6nNrYCgEYo+d+uS0XVia9oJOFwwnPTvTORJcUWXr23q4vJ647ReBnqG4k1WvunU+GrpEQmVJYtOKKoCzEVUeryOSDC/9gJ4Ih4dODBYcq/3lSd1aUV+s//dQGam6oYrFg24G2pmjGqQbNdB2RSjq65LIPbpmLSdDNCPPCDsCo9b90Nx5vyR4x6YBj2fp+IBGO31NNpK5cj3YXhwcf9zRtzmDDGlFyfqHwv6d956NTkjCkDandIYJxUhWjSKPsnOcxeTFU2del6SajTvMQru+hk8bU+Y2kvwZTC0Qsxy+q4XZpqyOFOE2WxCWb0d1pgWksSt4cbdNPkktnxPlffnoqX2Pqvbuh8+144BBiY4wGfb0MCDUk1YmS0YZ61CB6V9WFm3IzIOO3yw5K6Z0BDtGDya291GtJIkjjJU2OWWfamQDSiiuLv2dWev1bVX/fx9KZobkS1mz+Lqr0RA0yeU1qNj7gfKGMI27GMa7ugbPlhFne+lVshspthGa5U3UimPo3CRJK8Eeh142oR5gn7DRRjupJf3TC1AdQctTOsIJM8UIR/iZfzcX/Udfm66MVVco0/QRogCtnWx6cnj0wYRg4bigpOoMq7guHSQufwkaScPoGyPtYwbocCGwLIce52Ui0dfOuJ3jO0vEYq5fdDOvuHC0bkgfBIZStKXd9nBL7p4fN0op30C9hEcVlEeLivDLvF4kaJhzA4NgTuZkb728ThPGSbeqseyPnmh6XWeVsKn3dPPmWECFqSKZhi5n6T+osddnDXU97qpX5aOXerEuapAb+Nhfnw8WJSC0mpKvY8SsBQ+7S+3vErOwKlsDaF4kGW2UNjYF+8RuUMmcCsJg/mmhqgHzINNUZFsod/CHML6Xu0oEmrMNJoZ6gDKHiOdQKYjEAEE86k0cUQZlIPF5iKWVEo6f0UcGxjMbXVVAlprAxO2HYtwXl8LRyptnDB6ZIyxp7+pGfUg4aqJHubJkKyBAezFW5Ro38QolIxZca+caeB82ssE+o6b2G1IOwnDhruXY2oTlwY8/MY/9gKtJd9LBcnscpAIobifo/kalumArDWjenaJGVZa+FFxZ0z2vXBQAqr6u7FOj+U/0pnaLRkHHzcu18qYXTKDeLGqUkdMaEoasNuGsPk+5McoGemdBlh646FOmZ8o2x3Y2X8Utz13eJHcluffPpQ7WZDe0Wt9zxtdm8yk0M9iL1di0ABDBFIGUOx4VVN9EEuCW5nm4E2CvNskOMkS9WCp/+G9Q78c8bsz9HRJ0f3CgZ+cuQ2DsTgwTgl0pUJAc2KuzodFJEcdkqHvmC1ywHrecKmuGqU68J+Edmudcs7WJlGAsn72lni0A/bCg04siTF0ohtiTz4+8ptPZ+QnD7Md52nCUuTsfHtrX1shHlyjgdppkrG4tiUo2MFkBr3k21pkhPfA4KGXMcTNzbtHoGJXepydX/f28eXvn1pcMIJCPfnJdXSdZKM43wjloLEY0ZLjD67o/HvUi/Meg4a74nrV7sbjyxqY7ycknCWrQVVttlUJGhuSAIdKsBkyPxIljpQFjq1uEPVYnsZtcH+4JPMOA7e+bnONzSMFj6W56yhUHIAHOWNfq5UiVCQZJ3Qqjs1hJb5M4ucmO8CmS473eOOy+HCjNqHclzMYKnngxivEXsl/i+y2XC2/XQqGJ/wavp8AWgzbujc+6hMEzc0g4PR2tMbIh317rr6M+L9zjwvLuHPGeWHP0qjnw530dT44EK7SKq6AXZ6uw8jFai2dVUAsfshGS4bEGPnMyO0eR0jjRAyzJdnooHis2aHcyl/IvSNIZm4xCLzqtWeF6ZsSkfJiHZ0dVPkjhdTg5aFHBjcEusyr7HarfFtzs3HpjJHz4jdkunnfS7nrFZIbw6hVuQtLx4vOX2Jn+Areo/1mcbbhoKS1ioLDssm+xc/8ZtLTcoH9Yyo6nUI52NLJo7sRtluum8Lh/+4/Npvn0BZrT0HoVK0ib6PGv2tSP4MAvSaLG0z//W7TR7weeq+94u+4UW5ITy4vnVfM4S7u8TVxdWrLZWkjwimMyi9yD4/1t98ocFv6ATlvMUnwJnpxMoCdD/eLQ4NX2OKC0Ei8iaazgBX12BT6djC+2+FRG3PnjvDFbc32onvywJIRyAW0PqnLonmUl9RR9kZiL6My8cc2ylUCakqFjRcQJ2J/4UZDDC8dowyRRiFKc/sDPKuG5h5Um3iTEUxhG91arVu1TYSrmOAEestyLp02fv8h+qG4aby184evjyGY+eQOIHIhJ4vzYUMZ882XHv15UXnH6Qy7V1mSmIAfutH1E/C0mD0yA3KGoTog4C1cWrgpYX++JT9RuJN/AfWXF2//g0aEvCmntXl7jMzgNJUpDJlb3O/MbpdZmA7tAoLsaHhYo+eQbsgjk3AHpgzXzzl7/0JvNR6LEHlhfnXHcUNDchSAmpVNyGIldvIfg4XSAidVNBOjPpjLAsyWY6RsVLN/6DLiKAO2yI+CxMBp4PU1Cl/2xzcO2gcnSfgrbbNGPW0C+yFx+8ubGPtbU8MJ0Y+14GkZO3qrKwW2qbjItqjwtsvV7BKFYG9ZQPHXvrjraar7jZBopinTqCKUzGOnxZjk8a2krUd/6IwjO4BYNWZ8v6+DxBMN+Z2bsaRHTUgSwZ7fYdEgOERhs4rjfcOVgoVhxo9CHUb0ERNSj2R43Y8faw2l3Y9g1hEhGO9icuNJSh+5HGBZQzyN5j3trwcH/nCc+cyI48V1412C+AeaFCiuxMr49xDVzX0KxzTfeIKOWNsMWLskP+9+jGqj377hEnc7zal3Nj62xDW1vetovp7ZtC7IgyaC5OmbnhBigSo7gd6yrvJditjPEaeNdX6UEsXeh738audQUey7QrUjvP3n0qj2OgZmiLINyey24p2/YIXdh1qZN7WY/up0KhQ9GOzA73TCmNqt/wxBC5Lpzzf+1ZVbQYVgHDEdClE0U+uaFhNshVMkKeRiSqhDpeFCE9GRiibwHElht+tcjVU6O9bdq2C5kJHz7su+W/xeQ5RylumnOcto78hglvGtjC3y0++nXfQObYDJKlPop6xZlrs7VfVN/Xxn502chWnEkK1thOK2WjY8JHeUXSShSUqIz6+4pYpmvc5a9L4T2It6FJJkc1QBm54ibTp6wSlz5u+KT7ks+pTY9OcurGb6kjv84PPJAwVGLyQDjVzyeSrjs3kLSwZP5u5twI56/yv/SLoZ/RDgKJTbN+XoMfP01aJ04LTyszHzlB/GIXE1l2IAeml0EbNKcAWnm4BeG13MWiXUX9VssX0j1z56t6ovKJ9BWJo+F4n/1QMk27dyT0dXidCJf/r/9M8aLGuwrMGyBssaLGuwrMGyBssaLGuwrMGyBssaLGuwrMGyBssaLGuwrMGyBssaLGuwrMGyBssaLGuwrMGyBssaLGuwrMGyBssaLGuwrMGyBssaLGuwrMGyBssaLGuwrMGyBssaLGuwrMGyBssaLGuwrMGyBssaLGuwrMGyBssaLGuwrMGyBssaLP+7YHHx5fO7PfOeyZj/tHjg2ryc69kf6qQQg9Iun6ymxZjNDczs3Jr3RtJIBy59bO8xjbN7fMbyO5deedBKrvw2qWs8/v9c3wAAbrJ9ITdSOWMUnxLf5fKGpzK2HECNPQa/wJVHt76plf9JcqVbCMBiI4j456wNZu6ueMcBe++/NxjkrX6DQWokeyHL3Gbm6TIZ//w3NyD8k1idTYbG/bh51P+xzQf3C6kLok9Jqj+4QmPxDMLovGr3jStdn3FUPIg2dZxxSTfez4OHs6uXS2jX+/fgH8CelS7fKHmwbkDjqmLEsP72mfCdN9Bd7suPzvX+by64oFvXm6Kp5St0YWaLWH1UNWhV9QUXfq2g/trpzt2zTP/F82Vt+Qfhrit5X//Pi3dTOCNmvja7A9kpzSCz2c/N0sDJiGZc30zuAP6S3Zhl+ltez9scOjtVYnn3szdmdbU+KG19eWK/cQMZvSBAazegpkXsZC7/tDP0I/NoOlpLDkCYZ0Kh4cN24W4l+VPY9KTQyzxHlU19xbXxy1RqcevfS+V/ypfOTN8xsd+sIYxCxnhd1tpr/Le2YTwrnkfIM2MLFWNQSH4M8uovwV7NF3otU/3ruOjZdsxJgZErhVdON03NQ84zoBQuG70wR5siAgiC2aEDZiGt/irTodguQv7ipQ7QGdEH9Pw4ogI9keRVnC22HGQBQTemlkJxr4WBSY/9yz/h7YH8Knlv7zA0JtSIt72NqNprcl4Fw20b5C3AGY9V/+MIT59wScMSz/YPLvIynVwIe/FqD+jRBAjX1Oar8AOUhJCgfpssuPM+tYxkGrBj0/xHm7mPFyYD6vypuCAWhLK/pIm3M2CYocIKJjajY0zQEGvAq1GEBZEzpxg+oOgtMkZceNDJPTMRtqignkHL4PsLqqnM7vA/Y6VCtT42IVkUd8rDwm7rkEeUO/VhzWEPhi27cJztbTH/aixULlngoCGm7af/E2iomrS/CbcTnL21z96lhGT91WWqtewDiiTYfj+2hnhaVsUXhwhO7EHna566LDLZB2/ajqJUY5RHT26Fd3/2sLxTwPSVLIr+KwdpOKYdARb1VZfBnCNp49lzphG+FHetci9K7WnjHSdv9HHO1aHn6tE9Si5Y4sQxv3HPIdNCDQg0ez+rNAR/hR/8SCNL3rAs5KnRXJMqTy8bOvvpuyObSnM/PQghlXp208d78vS/sd2cWYyalzxZAKr8ia2x6Uxrvs7A17nCPohx/WMUee/fzCu00fBz55IIpNMDUX7MNx+j6rRcrF4YIODs+FZo+E9g4+pAsjz9qAYRf9ZJ25r39cv6BsSMitEVLCTof6piPfqa6AQ9O1Lk9B9Jd5KwcfraXY37rklvPKjhhI+ecdy0mHDRMN5pOHxg8PEA2HPi5QA47kgqUrUfLr1/8g6IrPKe7eXfbVECoRZN+qp+vFBDhNwY7qnBMnnRYbiHhc/jEI9Oe3bZUQ/15Z74lffVQGyssYAFDzPKLAb5n2OYbG5d5cimm7Qs5JSQSEUiSJcw0G92Bu+k7EeYnDo/MIglTXsaH3zpOqFokhFkMCFct1sL3uP2K5+few+Jw0LR0L09qSrFZoIEM0N+YNLRK4vNBLpHhDP0/yNWFO+9yt7wB3be2Bcd0/ey/4TzAmlhjmQjpxaNstsE8C+bySVFW00mk+JMhm7uE07ikF2RKZcxmAgWRw/Anh/9vQmDFhgw/a0T0E5V5QgaGE8Gmr2HICnuwL5bQ+1kg8JEXOjQIHZ86mm/buxddK2bWez3VwI99OzvckebzlY+9LzvSofnIFRJAvtdGQxL59kvvy20MBWALQtVZhAuhJf+/jJ3wJAmOm2Ns87vBGr4iZRkSncAsdmOdJJHcqDVBVX/zlZr9M5NWISeKdO0Csy1rB5Q2Fas4xdalTIKnjZpu6v7coCjy9bxK0Nz93iojz4hJzv50OLtz8oCFsbyRHcY65ME+Z5y4x+QdY9ROKeg+vEuuxihvHDP1wOIm98dvwVFCimpnnCY6AkS6gimICZybWvO5W2XLMjP08ZNKAIzgofA1a9Ht/tRlCoYAd2wssAJdDgzDA8OwhIrELcxZMMcQ2ctLy/E+X7yROP2R0xhm2xLoct7iH5vkNbBJoTMfijuCQffNn2Z8oV8WzHtt96Ydj8HidB/0vef1jvNrFV0LheofMzNn3wyMMjII+AFrTHAgC9QrjUzicibBxz5/nQyEToCTqM+QZIuFDdHqLDzqAvzVCRDMA1tHZ1HTikiCwSdRCAXi0RBwjLg2u7viuidMK59xmHKMOk16wZV5DwL7wIWDZlaAyh3moR1PDYQVkHtQYuGRR5iJzCB4tFIG1boXEHF7ZmMaQGqmrizhohQ64V+vtkvlJaf3dIXhWSeNPvZCElof4xy5lcr9oX2tvs0QHnj/ma8744u7DUHMljJ8Tmmt8h0RrHE0QURJVA4nUSY6/BkdWtK5wwVdRPU6Qv3hR3F+EB2q8K4Voi2kNv7hP6cB1a6r7mtKQeRp/LgA9OUHuL3wsq7DflB80FTzgzY/TISTnzrPqsiFKsHGhj8HNM8IbwRQKjF7imB6FBP7s7bBcRSnwyTYI0WgV4S9UDhd2p1VdoRZr8mRBJh/edkP3Z/DmmLfxeNajM/cmrgcF65n/NtA0QTFumAlfwtC7SLFuLXSGDEyWzmMXHgjA/zDnqsPNNwO34whV1MHELQqe+04Okx73IIbQgfq1428eMnvKiJpSjmG4qZ1/5q4ir0Xq4mwv4enCNBSKWkbiyxSZ5Egj45Vm5jOB/qrDLB06v6jozuNSB+zSmOvs+8/XGO4uXAT2YhJ/zRONbtSsQA2FjJR+m4GANmZ+yfExR9YlRwmyTUvj/Uip9M9kZ4gc57G7+aujQA9hpnoCZtO0t211+6gi1+0LL1oTLQO1srlnwILRxxr/yetl856WNVchJpZTyto34Vb/8mWdI0awC8vpBrGM2GdG9/SmlJTt3ozbxdz2WVKLQ4jnlhwbNtFu3tiaqFpOwmHi8dZmoWWrAhN2Scc67BwzFpM4CtZAkxnp5K1JleJBT6iwfkbX0waodPEiaepHAV0Lg7L+z5JTl9+9E7/ex4H3iQT/+RifPlJIlRnv/e7HsDd/W8LNHeJxmys2GYrYpZEN2h2kjozz9X/dpp0TjXZV3a4lFPxKMQcaiQPgUglpfOK2XUEQVhzcLneBongOGI+V0cDBbOaGRtwlxIGzS5hVH1P3+r5pmL7tXFG0uboXOfoF7AuQF5Km9GxCMg2WIP9tenbFIn617lbVXgobHo7BjUtUJs+v0Kxsg5J2v2K+Qs8bvstnjtRpzcRDdhgQYCtuQZmZoxyzb4sl9AqB7kkIrR6Kvdh8jswxba9YlcgcP09bbwwhf5CGs3Y0ho+NAgnm7j0xUX2oRmZ98moY708uCWE6hHiPkUKquO2PUYtTAFWCgQ1DrP1V5Y/8m8d2ZmCoWcu5XqlUo8AilnCuUuzRO8F2xkAJh7ZSp+BIaAyyTvlyyCGFespxy/64XeGtKgbcT9yhAxjL5C5//joMn+hT3BtBT3lh3APlhBAgQt6LROynBmzsbHZlmhXvQE/jL9ckGzh97fSk8B3Cb3ETl1tRCMI5U7x7R4G5LrMWJkZkC7BAJ+Evv6JgAPTgPH+cF5OCrCc9Jg674PENUPhVPY4je9+yVj5Gjc1FwYhw2/yNsEYD9vy3Y5cLeJStlVG4UKT2R9Ib3nNRj/Tw4WtAXOyQSYHrrbE/TxW262YzFSHpu5LkjsYPL7KNtRXeHhnCGxYhAK0x/PEXQT3DAnDjg8J5Bh+4bmChkKx2lbemAR7bA7oWFU9uEw55/hD/9EVHTBCBqAAzeG2CQzpL/RDARk4o1juYfT3E8u0Bfm0M1mczVm/F867pnNt5lVGFb0kSdUh4oPELckjYITt9C21FEiK7bQPVUFnU6eSuYTs3UPTiv+c1k4OhVER/LHPYXP/99EkhRh54wI9B/f4DANzZS6VRx9V1B8C5vi/Njohj1u04WwDMiNHhO41W4y1mE6ZZ6ofPH9ELUEQoHM142Sta42wUbJubzn4cN303vMzJrLTEmcK+wO6uV7nX8gj3z8qKsajUqY1FV8Uu9u0iL5abyHME8hVAgakCTWwozzwkxz3nx3noxq7AaU1hEFkwl5Z9Seo8T7qD1ee+7g5LJZu4BZuYLHKbg7hkXOqiykzn8WQy5Sks7zY3Y2RrNTyfHeUcRxxvymE064+9qIUUvQBtSoW/HkVPeFBgazhs02W2DrJ+mj78f+lkAHHaeFtUH8OkcXb9VbvOMl2zTSj0pqwQvzZtjh9Ubd7iaqfqfeIQJLqAvnjn1/Nx1a0OQ+cV2iFEq9zqCWZJa3AEQDgInmdm9GyqSv39BgRRivD3ZlMPfyWzrITNRuM//03xqoZyrlH7JScpK9GmwDKg7OMXsobCpFb/+P2wB3By+ecXlFLBntKJasUW6d640YH+3I+TdTpMtfEHtTnweZKNdpq/DgX9XufqfafkmqiFtsMztHBC88IjN8hdwLeWWh5ROLF14kxIVaaS+awZfiQRY8LBZ8RrFJiIDuQKYscxNAGwDMmFavjZEjiyuPDTefikfeaPiCxnentWbuqXMXqcyyPoxRmAzEDC/o9vziaaJ9SHcW49mkL+yvkcWpjhzFNMHiYeLF6+vmeFjZlnJhLwvPBm37o6JbbIrpATAQ8K11ADYOi4FvrD0YqHwsDTKIPPmdSY9Lkvn6XwsWNE3og9yZ+bS8E2Pi4gk6jkDc4WkDp6eUQHKOr6ZilHfN9PiTeuG3qCbXe3g89HwXunfuM2D+8WRBvztQNC/mFnfMMFPXX45pz3/RTp9LjbMEvEKjWeIeVun/y3UJC/Wu352bunVonGQ5dDLTxB046OPM+tB8cMbpVdz4IML0qt/CYhHVgLh9U9hImGtMXbxMUVo6vusk6tqXAIr9rxOvIuDWH/crvDWhPyG92P06Dne7Muzkf94x9Aba/0U68PrPVg7TaTFDoN8/FJye9RmpMrUMTxTXlLsea3n0EEQMgvd0F4oVRhV6b1UzE02hqF4JEHby/gvFkPkbnoDumCUVdtBXc7mxN6G3xiHrel4KbGu9xlv7feurTGNmnZWBtD+1A4da1R9dLWv+kvlqWrRDk8YWM2kPURoaNu9AmHHQx4zRgFWZtbRWwElKwZL5h3wFyWfvX55+//drwWdH5IKlMmAX8GhIRAMFyG7SS5UPn7yXGsab6OU9Yw3jG1gXmAomK80xWO7dBmzJDUaM3g8LN2tfaaIlqHZxjmBkk/Wqkwy9zzh9Qk7qLyvcO1UcIS1WBrAJLRW/4kSOjs8fkvUqgMVLNUmzfz9x8jBbcapsy74geD/IbPbxpO0/zRIrPuJ+Ir5nKqIZBY0Lf/qrECK14kP0Y/HlusWpk7rFi1cPAT3fh+RamMpzVmyyXTc+raC3T0w7HgFEkzGp+n3BpzeNbnPYuPJtq65qpTena0eZC+uzHgXGekL9qBLiX7+dsf4118Il8v8CUEsDBBQAAgAIADJZWEig7IWsUAAAAGwAAAAbAAAAdW5pdmVyc2FsL3VuaXZlcnNhbC5wbmcueG1ss7GvyM1RKEstKs7Mz7NVMtQzULK34+WyKShKLctMLVeosFUysjTQM4AAJYVKWyUTIwS3PDOlJAOozcDAEiGYkZqZnlFiq2Ruag4X1AcaCgBQSwECAAAUAAIACAAtdL9IzvPi6lMEAAANEAAAHQAAAAAAAAABAAAAAAAAAAAAdW5pdmVyc2FsL2NvbW1vbl9tZXNzYWdlcy5sbmdQSwECAAAUAAIACAAtdL9IOW3ysEsEAACwEgAAJwAAAAAAAAABAAAAAACOBAAAdW5pdmVyc2FsL2ZsYXNoX3B1Ymxpc2hpbmdfc2V0dGluZ3MueG1sUEsBAgAAFAACAAgALXS/SLognX27AgAAUQoAACEAAAAAAAAAAQAAAAAAHgkAAHVuaXZlcnNhbC9mbGFzaF9za2luX3NldHRpbmdzLnhtbFBLAQIAABQAAgAIAC10v0jvfrUwHQQAAMERAAAmAAAAAAAAAAEAAAAAABgMAAB1bml2ZXJzYWwvaHRtbF9wdWJsaXNoaW5nX3NldHRpbmdzLnhtbFBLAQIAABQAAgAIAC10v0jcVRRHlwEAABsGAAAfAAAAAAAAAAEAAAAAAHkQAAB1bml2ZXJzYWwvaHRtbF9za2luX3NldHRpbmdzLmpzUEsBAgAAFAACAAgALXS/SBra6juqAAAAHwEAABoAAAAAAAAAAQAAAAAATRIAAHVuaXZlcnNhbC9pMThuX3ByZXNldHMueG1sUEsBAgAAFAACAAgALXS/SKTf3ZpwAAAAeAAAABwAAAAAAAAAAQAAAAAALxMAAHVuaXZlcnNhbC9sb2NhbF9zZXR0aW5ncy54bWxQSwECAAAUAAIACACDmfVEzoIJN+wCAACICAAAFAAAAAAAAAABAAAAAADZEwAAdW5pdmVyc2FsL3BsYXllci54bWxQSwECAAAUAAIACAAtdL9IdZOF4XEBAAD9AgAAKQAAAAAAAAABAAAAAAD3FgAAdW5pdmVyc2FsL3NraW5fY3VzdG9taXphdGlvbl9zZXR0aW5ncy54bWxQSwECAAAUAAIACAAyWVhIc5b4PctDAAAOogAAFwAAAAAAAAAAAAAAAACvGAAAdW5pdmVyc2FsL3VuaXZlcnNhbC5wbmdQSwECAAAUAAIACAAyWVhIoOyFrFAAAABsAAAAGwAAAAAAAAABAAAAAACvXAAAdW5pdmVyc2FsL3VuaXZlcnNhbC5wbmcueG1sUEsFBgAAAAALAAsASQMAADhdAAAAAA=="/>
  <p:tag name="ISPRING_PRESENTATION_TITLE" val="大数据采集与预处理-DEMO-V1-20180730"/>
  <p:tag name="ISPRING_ULTRA_SCORM_COURSE_ID" val="5B7E37A8-F0CC-40DD-B2C9-E9A35F3EB8D0"/>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UUID" val="{B335BBE2-DB1F-416E-BA72-2945B24BB56B}"/>
  <p:tag name="ISPRING_RESOURCE_FOLDER" val="H:\2018年项目\-----立方\09-大数据导论第三章-数据预处理---PPT美化\11---动画\《商务智能原来与应用》--第二章-美化\第二章数据仓库06-动画-20180906\第二章数据仓库06-动画-20180906"/>
  <p:tag name="ISPRING_PRESENTATION_PATH" val="H:\2018年项目\-----立方\09-大数据导论第三章-数据预处理---PPT美化\11---动画\《商务智能原来与应用》--第二章-美化\第二章数据仓库06-动画-20180906\第二章数据仓库06-动画-20180906.ppt"/>
  <p:tag name="ISPRING_PRESENTATION_INFO" val="&lt;?xml version=&quot;1.0&quot; encoding=&quot;UTF-8&quot; standalone=&quot;no&quot; ?&gt;&#10;&lt;presentation&gt;&#10;&#10;  &lt;slides&gt;&#10;    &lt;slide duration=&quot;7317&quot; id=&quot;{6CFD4B0D-6A87-4FF6-AF6C-06AE1A51C05E}&quot; pptId=&quot;256&quot; transitionDuration=&quot;500&quot;/&gt;&#10;    &lt;slide duration=&quot;10864&quot; id=&quot;{1B33C587-37D9-4C3F-9D34-3D9D09FE36E6}&quot; pptId=&quot;296&quot; transitionDuration=&quot;500&quot;/&gt;&#10;    &lt;slide duration=&quot;10994&quot; id=&quot;{00098B84-B0D0-4911-BCBF-84C086008B98}&quot; pptId=&quot;257&quot; transitionDuration=&quot;500&quot;/&gt;&#10;    &lt;slide duration=&quot;17282&quot; id=&quot;{707E38DC-12C6-4A43-A195-B3200EC0E0E0}&quot; pptId=&quot;297&quot; transitionDuration=&quot;500&quot;/&gt;&#10;    &lt;slide duration=&quot;5264&quot; id=&quot;{AF0DD084-F705-4EE0-A521-D016F8D65698}&quot; pptId=&quot;258&quot; transitionDuration=&quot;500&quot;/&gt;&#10;    &lt;slide duration=&quot;184647&quot; id=&quot;{653852AF-BC2D-4851-9B54-9EAD17EC3DEB}&quot; pptId=&quot;281&quot; transitionDuration=&quot;500&quot;/&gt;&#10;    &lt;slide duration=&quot;50534&quot; id=&quot;{AA617A23-0917-46EF-B225-7778ACE4A7C0}&quot; pptId=&quot;292&quot; transitionDuration=&quot;500&quot;/&gt;&#10;    &lt;slide duration=&quot;5734&quot; id=&quot;{81D5C4F6-5B79-4006-966D-833968D8D5BE}&quot; pptId=&quot;294&quot; transitionDuration=&quot;500&quot;/&gt;&#10;    &lt;slide duration=&quot;83056&quot; id=&quot;{118D1B48-33D1-4E25-8EDF-7E8247762D5B}&quot; pptId=&quot;298&quot; transitionDuration=&quot;500&quot;/&gt;&#10;    &lt;slide duration=&quot;22113&quot; id=&quot;{0015006E-F91A-4EC3-BBEB-96F0E62F1C7C}&quot; pptId=&quot;299&quot; transitionDuration=&quot;500&quot;/&gt;&#10;    &lt;slide duration=&quot;44550&quot; id=&quot;{CCDD87CA-9AF4-4BCD-A8B5-8DB72278FB4A}&quot; pptId=&quot;300&quot; transitionDuration=&quot;500&quot;/&gt;&#10;    &lt;slide duration=&quot;37273&quot; id=&quot;{A0135B8A-3874-4510-B47D-78AF7866BC05}&quot; pptId=&quot;301&quot; transitionDuration=&quot;500&quot;/&gt;&#10;    &lt;slide duration=&quot;5917&quot; id=&quot;{18572188-5BD5-4A17-B854-69BB9AE38771}&quot; pptId=&quot;295&quot; transitionDuration=&quot;500&quot;/&gt;&#10;    &lt;slide duration=&quot;51344&quot; id=&quot;{BCD0F7AD-DED2-4E2F-910A-1973E986C7CC}&quot; pptId=&quot;302&quot; transitionDuration=&quot;500&quot;/&gt;&#10;    &lt;slide duration=&quot;47582&quot; id=&quot;{508A7A7C-4CC1-49D9-BE45-55B49731D95A}&quot; pptId=&quot;303&quot; transitionDuration=&quot;500&quot;/&gt;&#10;    &lt;slide duration=&quot;54781&quot; id=&quot;{7C9BEAAD-2CE3-4264-9DFF-DC38A1EC334E}&quot; pptId=&quot;304&quot; transitionDuration=&quot;500&quot;/&gt;&#10;    &lt;slide duration=&quot;6167&quot; id=&quot;{16210E43-244D-463F-BDC4-A59F1FF80721}&quot; pptId=&quot;264&quot; transitionDuration=&quot;500&quot;/&gt;&#10;  &lt;/slides&gt;&#10;&#10;  &lt;narration&gt;&#10;    &lt;audioTracks&gt;&#10;      &lt;audioTrack duration=&quot;7317&quot; muted=&quot;false&quot; slideId=&quot;{6CFD4B0D-6A87-4FF6-AF6C-06AE1A51C05E}&quot; startTime=&quot;0&quot; stepIndex=&quot;0&quot; volume=&quot;1&quot;&gt;&#10;        &lt;file modifyTime=&quot;2018-09-07T06:07:42&quot; size=&quot;175603&quot;&gt;&#10;          &lt;path full=&quot;H:\2018年项目\-----立方\09-大数据导论第三章-数据预处理---PPT美化\11---动画\《商务智能原来与应用》--第二章-美化\第二章数据仓库06-动画-20180906\第二章数据仓库06-动画-20180906\audio\audio1.mp3&quot; relative=&quot;第二章数据仓库06-动画-20180906\audio\audio1.mp3&quot; resource=&quot;audio1.mp3&quot;/&gt;&#10;        &lt;/file&gt;&#10;        &lt;audio channels=&quot;2&quot; sampleRate=&quot;44100&quot;/&gt;&#10;      &lt;/audioTrack&gt;&#10;      &lt;audioTrack duration=&quot;10864&quot; muted=&quot;false&quot; slideId=&quot;{1B33C587-37D9-4C3F-9D34-3D9D09FE36E6}&quot; startTime=&quot;0&quot; stepIndex=&quot;0&quot; volume=&quot;1&quot;&gt;&#10;        &lt;file modifyTime=&quot;2018-09-07T06:08:02&quot; size=&quot;260739&quot;&gt;&#10;          &lt;path full=&quot;H:\2018年项目\-----立方\09-大数据导论第三章-数据预处理---PPT美化\11---动画\《商务智能原来与应用》--第二章-美化\第二章数据仓库06-动画-20180906\第二章数据仓库06-动画-20180906\audio\audio2.mp3&quot; relative=&quot;第二章数据仓库06-动画-20180906\audio\audio2.mp3&quot; resource=&quot;audio2.mp3&quot;/&gt;&#10;        &lt;/file&gt;&#10;        &lt;audio channels=&quot;2&quot; sampleRate=&quot;44100&quot;/&gt;&#10;      &lt;/audioTrack&gt;&#10;      &lt;audioTrack duration=&quot;10995&quot; muted=&quot;false&quot; slideId=&quot;{00098B84-B0D0-4911-BCBF-84C086008B98}&quot; startTime=&quot;0&quot; stepIndex=&quot;0&quot; volume=&quot;1&quot;&gt;&#10;        &lt;file modifyTime=&quot;2018-09-07T06:08:15&quot; size=&quot;263869&quot;&gt;&#10;          &lt;path full=&quot;H:\2018年项目\-----立方\09-大数据导论第三章-数据预处理---PPT美化\11---动画\《商务智能原来与应用》--第二章-美化\第二章数据仓库06-动画-20180906\第二章数据仓库06-动画-20180906\audio\audio3.mp3&quot; relative=&quot;第二章数据仓库06-动画-20180906\audio\audio3.mp3&quot; resource=&quot;audio3.mp3&quot;/&gt;&#10;        &lt;/file&gt;&#10;        &lt;audio channels=&quot;2&quot; sampleRate=&quot;44100&quot;/&gt;&#10;      &lt;/audioTrack&gt;&#10;      &lt;audioTrack duration=&quot;17281&quot; muted=&quot;false&quot; slideId=&quot;{707E38DC-12C6-4A43-A195-B3200EC0E0E0}&quot; startTime=&quot;1&quot; stepIndex=&quot;0&quot; volume=&quot;1&quot;&gt;&#10;        &lt;file modifyTime=&quot;2018-09-07T06:08:40&quot; size=&quot;414735&quot;&gt;&#10;          &lt;path full=&quot;H:\2018年项目\-----立方\09-大数据导论第三章-数据预处理---PPT美化\11---动画\《商务智能原来与应用》--第二章-美化\第二章数据仓库06-动画-20180906\第二章数据仓库06-动画-20180906\audio\audio4.mp3&quot; relative=&quot;第二章数据仓库06-动画-20180906\audio\audio4.mp3&quot; resource=&quot;audio4.mp3&quot;/&gt;&#10;        &lt;/file&gt;&#10;        &lt;audio channels=&quot;2&quot; sampleRate=&quot;44100&quot;/&gt;&#10;      &lt;/audioTrack&gt;&#10;      &lt;audioTrack duration=&quot;5264&quot; muted=&quot;false&quot; slideId=&quot;{AF0DD084-F705-4EE0-A521-D016F8D65698}&quot; startTime=&quot;0&quot; stepIndex=&quot;0&quot; volume=&quot;1&quot;&gt;&#10;        &lt;file modifyTime=&quot;2018-09-07T12:54:07&quot; size=&quot;126328&quot;&gt;&#10;          &lt;path full=&quot;H:\2018年项目\-----立方\09-大数据导论第三章-数据预处理---PPT美化\11---动画\《商务智能原来与应用》--第二章-美化\第二章数据仓库06-动画-20180906\第二章数据仓库06-动画-20180906\audio\audio5.mp3&quot; relative=&quot;第二章数据仓库06-动画-20180906\audio\audio5.mp3&quot; resource=&quot;audio5.mp3&quot;/&gt;&#10;        &lt;/file&gt;&#10;        &lt;audio channels=&quot;2&quot; sampleRate=&quot;44100&quot;/&gt;&#10;      &lt;/audioTrack&gt;&#10;      &lt;audioTrack duration=&quot;184647&quot; muted=&quot;false&quot; slideId=&quot;{653852AF-BC2D-4851-9B54-9EAD17EC3DEB}&quot; startTime=&quot;0&quot; stepIndex=&quot;0&quot; volume=&quot;1&quot;&gt;&#10;        &lt;file modifyTime=&quot;2018-09-07T12:58:37&quot; size=&quot;4431517&quot;&gt;&#10;          &lt;path full=&quot;H:\2018年项目\-----立方\09-大数据导论第三章-数据预处理---PPT美化\11---动画\《商务智能原来与应用》--第二章-美化\第二章数据仓库06-动画-20180906\第二章数据仓库06-动画-20180906\audio\audio6.mp3&quot; relative=&quot;第二章数据仓库06-动画-20180906\audio\audio6.mp3&quot; resource=&quot;audio6.mp3&quot;/&gt;&#10;        &lt;/file&gt;&#10;        &lt;trim end=&quot;0&quot; start=&quot;299&quot;/&gt;&#10;        &lt;audio channels=&quot;2&quot; sampleRate=&quot;44100&quot;/&gt;&#10;      &lt;/audioTrack&gt;&#10;      &lt;audioTrack duration=&quot;50534&quot; muted=&quot;false&quot; slideId=&quot;{AA617A23-0917-46EF-B225-7778ACE4A7C0}&quot; startTime=&quot;0&quot; stepIndex=&quot;0&quot; volume=&quot;1&quot;&gt;&#10;        &lt;file modifyTime=&quot;2018-09-07T13:02:13&quot; size=&quot;1212813&quot;&gt;&#10;          &lt;path full=&quot;H:\2018年项目\-----立方\09-大数据导论第三章-数据预处理---PPT美化\11---动画\《商务智能原来与应用》--第二章-美化\第二章数据仓库06-动画-20180906\第二章数据仓库06-动画-20180906\audio\audio7.mp3&quot; relative=&quot;第二章数据仓库06-动画-20180906\audio\audio7.mp3&quot; resource=&quot;audio7.mp3&quot;/&gt;&#10;        &lt;/file&gt;&#10;        &lt;audio channels=&quot;2&quot; sampleRate=&quot;44100&quot;/&gt;&#10;      &lt;/audioTrack&gt;&#10;      &lt;audioTrack duration=&quot;5734&quot; muted=&quot;false&quot; slideId=&quot;{81D5C4F6-5B79-4006-966D-833968D8D5BE}&quot; startTime=&quot;0&quot; stepIndex=&quot;0&quot; volume=&quot;1&quot;&gt;&#10;        &lt;file modifyTime=&quot;2018-09-07T12:55:35&quot; size=&quot;137613&quot;&gt;&#10;          &lt;path full=&quot;H:\2018年项目\-----立方\09-大数据导论第三章-数据预处理---PPT美化\11---动画\《商务智能原来与应用》--第二章-美化\第二章数据仓库06-动画-20180906\第二章数据仓库06-动画-20180906\audio\audio8.mp3&quot; relative=&quot;第二章数据仓库06-动画-20180906\audio\audio8.mp3&quot; resource=&quot;audio8.mp3&quot;/&gt;&#10;        &lt;/file&gt;&#10;        &lt;audio channels=&quot;2&quot; sampleRate=&quot;44100&quot;/&gt;&#10;      &lt;/audioTrack&gt;&#10;      &lt;audioTrack duration=&quot;83056&quot; muted=&quot;false&quot; slideId=&quot;{118D1B48-33D1-4E25-8EDF-7E8247762D5B}&quot; startTime=&quot;0&quot; stepIndex=&quot;0&quot; volume=&quot;1&quot;&gt;&#10;        &lt;file modifyTime=&quot;2018-09-07T13:03:43&quot; size=&quot;1993352&quot;&gt;&#10;          &lt;path full=&quot;H:\2018年项目\-----立方\09-大数据导论第三章-数据预处理---PPT美化\11---动画\《商务智能原来与应用》--第二章-美化\第二章数据仓库06-动画-20180906\第二章数据仓库06-动画-20180906\audio\audio9.mp3&quot; relative=&quot;第二章数据仓库06-动画-20180906\audio\audio9.mp3&quot; resource=&quot;audio9.mp3&quot;/&gt;&#10;        &lt;/file&gt;&#10;        &lt;audio channels=&quot;2&quot; sampleRate=&quot;44100&quot;/&gt;&#10;      &lt;/audioTrack&gt;&#10;      &lt;audioTrack duration=&quot;22113&quot; muted=&quot;false&quot; slideId=&quot;{0015006E-F91A-4EC3-BBEB-96F0E62F1C7C}&quot; startTime=&quot;0&quot; stepIndex=&quot;0&quot; volume=&quot;1&quot;&gt;&#10;        &lt;file modifyTime=&quot;2018-09-07T12:56:04&quot; size=&quot;530704&quot;&gt;&#10;          &lt;path full=&quot;H:\2018年项目\-----立方\09-大数据导论第三章-数据预处理---PPT美化\11---动画\《商务智能原来与应用》--第二章-美化\第二章数据仓库06-动画-20180906\第二章数据仓库06-动画-20180906\audio\audio10.mp3&quot; relative=&quot;第二章数据仓库06-动画-20180906\audio\audio10.mp3&quot; resource=&quot;audio10.mp3&quot;/&gt;&#10;        &lt;/file&gt;&#10;        &lt;audio channels=&quot;2&quot; sampleRate=&quot;44100&quot;/&gt;&#10;      &lt;/audioTrack&gt;&#10;      &lt;audioTrack duration=&quot;47164&quot; muted=&quot;false&quot; slideId=&quot;{CCDD87CA-9AF4-4BCD-A8B5-8DB72278FB4A}&quot; startTime=&quot;0&quot; stepIndex=&quot;0&quot; volume=&quot;1&quot;&gt;&#10;        &lt;file modifyTime=&quot;2018-09-07T13:06:34&quot; size=&quot;1131938&quot;&gt;&#10;          &lt;path full=&quot;H:\2018年项目\-----立方\09-大数据导论第三章-数据预处理---PPT美化\11---动画\《商务智能原来与应用》--第二章-美化\第二章数据仓库06-动画-20180906\第二章数据仓库06-动画-20180906\audio\audio11.mp3&quot; relative=&quot;第二章数据仓库06-动画-20180906\audio\audio11.mp3&quot; resource=&quot;audio11.mp3&quot;/&gt;&#10;        &lt;/file&gt;&#10;        &lt;trim end=&quot;850&quot; start=&quot;1764&quot;/&gt;&#10;        &lt;audio channels=&quot;2&quot; sampleRate=&quot;44100&quot;/&gt;&#10;      &lt;/audioTrack&gt;&#10;      &lt;audioTrack duration=&quot;38962&quot; muted=&quot;false&quot; slideId=&quot;{A0135B8A-3874-4510-B47D-78AF7866BC05}&quot; startTime=&quot;0&quot; stepIndex=&quot;0&quot; volume=&quot;1&quot;&gt;&#10;        &lt;file modifyTime=&quot;2018-09-07T12:56:27&quot; size=&quot;935079&quot;&gt;&#10;          &lt;path full=&quot;H:\2018年项目\-----立方\09-大数据导论第三章-数据预处理---PPT美化\11---动画\《商务智能原来与应用》--第二章-美化\第二章数据仓库06-动画-20180906\第二章数据仓库06-动画-20180906\audio\audio12.mp3&quot; relative=&quot;第二章数据仓库06-动画-20180906\audio\audio12.mp3&quot; resource=&quot;audio12.mp3&quot;/&gt;&#10;        &lt;/file&gt;&#10;        &lt;trim end=&quot;297&quot; start=&quot;1392&quot;/&gt;&#10;        &lt;audio channels=&quot;2&quot; sampleRate=&quot;44100&quot;/&gt;&#10;      &lt;/audioTrack&gt;&#10;      &lt;audioTrack duration=&quot;5917&quot; muted=&quot;false&quot; slideId=&quot;{18572188-5BD5-4A17-B854-69BB9AE38771}&quot; startTime=&quot;0&quot; stepIndex=&quot;0&quot; volume=&quot;1&quot;&gt;&#10;        &lt;file modifyTime=&quot;2018-09-07T12:56:39&quot; size=&quot;142002&quot;&gt;&#10;          &lt;path full=&quot;H:\2018年项目\-----立方\09-大数据导论第三章-数据预处理---PPT美化\11---动画\《商务智能原来与应用》--第二章-美化\第二章数据仓库06-动画-20180906\第二章数据仓库06-动画-20180906\audio\audio13.mp3&quot; relative=&quot;第二章数据仓库06-动画-20180906\audio\audio13.mp3&quot; resource=&quot;audio13.mp3&quot;/&gt;&#10;        &lt;/file&gt;&#10;        &lt;audio channels=&quot;2&quot; sampleRate=&quot;44100&quot;/&gt;&#10;      &lt;/audioTrack&gt;&#10;      &lt;audioTrack duration=&quot;51344&quot; muted=&quot;false&quot; slideId=&quot;{BCD0F7AD-DED2-4E2F-910A-1973E986C7CC}&quot; startTime=&quot;0&quot; stepIndex=&quot;0&quot; volume=&quot;1&quot;&gt;&#10;        &lt;file modifyTime=&quot;2018-09-07T13:12:52&quot; size=&quot;1232248&quot;&gt;&#10;          &lt;path full=&quot;H:\2018年项目\-----立方\09-大数据导论第三章-数据预处理---PPT美化\11---动画\《商务智能原来与应用》--第二章-美化\第二章数据仓库06-动画-20180906\第二章数据仓库06-动画-20180906\audio\audio14.mp3&quot; relative=&quot;第二章数据仓库06-动画-20180906\audio\audio14.mp3&quot; resource=&quot;audio14.mp3&quot;/&gt;&#10;        &lt;/file&gt;&#10;        &lt;audio channels=&quot;2&quot; sampleRate=&quot;44100&quot;/&gt;&#10;      &lt;/audioTrack&gt;&#10;      &lt;audioTrack duration=&quot;47582&quot; muted=&quot;false&quot; slideId=&quot;{508A7A7C-4CC1-49D9-BE45-55B49731D95A}&quot; startTime=&quot;0&quot; stepIndex=&quot;0&quot; volume=&quot;1&quot;&gt;&#10;        &lt;file modifyTime=&quot;2018-09-07T13:30:56&quot; size=&quot;1141969&quot;&gt;&#10;          &lt;path full=&quot;H:\2018年项目\-----立方\09-大数据导论第三章-数据预处理---PPT美化\11---动画\《商务智能原来与应用》--第二章-美化\第二章数据仓库06-动画-20180906\第二章数据仓库06-动画-20180906\audio\audio15.mp3&quot; relative=&quot;第二章数据仓库06-动画-20180906\audio\audio15.mp3&quot; resource=&quot;audio15.mp3&quot;/&gt;&#10;        &lt;/file&gt;&#10;        &lt;audio channels=&quot;2&quot; sampleRate=&quot;44100&quot;/&gt;&#10;      &lt;/audioTrack&gt;&#10;      &lt;audioTrack duration=&quot;54781&quot; muted=&quot;false&quot; slideId=&quot;{7C9BEAAD-2CE3-4264-9DFF-DC38A1EC334E}&quot; startTime=&quot;0&quot; stepIndex=&quot;0&quot; volume=&quot;1&quot;&gt;&#10;        &lt;file modifyTime=&quot;2018-09-07T13:33:08&quot; size=&quot;1314737&quot;&gt;&#10;          &lt;path full=&quot;H:\2018年项目\-----立方\09-大数据导论第三章-数据预处理---PPT美化\11---动画\《商务智能原来与应用》--第二章-美化\第二章数据仓库06-动画-20180906\第二章数据仓库06-动画-20180906\audio\audio16.mp3&quot; relative=&quot;第二章数据仓库06-动画-20180906\audio\audio16.mp3&quot; resource=&quot;audio16.mp3&quot;/&gt;&#10;        &lt;/file&gt;&#10;        &lt;audio channels=&quot;2&quot; sampleRate=&quot;44100&quot;/&gt;&#10;      &lt;/audioTrack&gt;&#10;      &lt;audioTrack duration=&quot;6167&quot; muted=&quot;false&quot; slideId=&quot;{16210E43-244D-463F-BDC4-A59F1FF80721}&quot; startTime=&quot;0&quot; stepIndex=&quot;0&quot; volume=&quot;1&quot;&gt;&#10;        &lt;file modifyTime=&quot;2018-09-07T12:57:42&quot; size=&quot;148004&quot;&gt;&#10;          &lt;path full=&quot;H:\2018年项目\-----立方\09-大数据导论第三章-数据预处理---PPT美化\11---动画\《商务智能原来与应用》--第二章-美化\第二章数据仓库06-动画-20180906\第二章数据仓库06-动画-20180906\audio\audio17.mp3&quot; relative=&quot;第二章数据仓库06-动画-20180906\audio\audio17.mp3&quot; resource=&quot;audio17.mp3&quot;/&gt;&#10;        &lt;/file&gt;&#10;        &lt;audio channels=&quot;2&quot; sampleRate=&quot;44100&quot;/&gt;&#10;      &lt;/audioTrack&gt;&#10;    &lt;/audioTracks&gt;&#10;  &lt;/narration&gt;&#10;&#10;&lt;/presentation&gt;&#10;"/>
  <p:tag name="ISPRING_RESOURCE_PATHS_HASH_2" val="5992194bf75ad5b544758293a63b1c45f49363"/>
  <p:tag name="ISPRING_RESOURCE_PATHS_HASH_PRESENTER" val="544433fde274524db817e483ae9555d334f3b3"/>
  <p:tag name="commondata" val="eyJoZGlkIjoiMWNhYWU5Mzc0YTE4OTU5NDg0MTA2N2M1ZTI5NjU2OTMifQ=="/>
</p:tagLst>
</file>

<file path=ppt/tags/tag2.xml><?xml version="1.0" encoding="utf-8"?>
<p:tagLst xmlns:p="http://schemas.openxmlformats.org/presentationml/2006/main">
  <p:tag name="PA" val="v5.1.1"/>
</p:tagLst>
</file>

<file path=ppt/tags/tag3.xml><?xml version="1.0" encoding="utf-8"?>
<p:tagLst xmlns:p="http://schemas.openxmlformats.org/presentationml/2006/main">
  <p:tag name="PA" val="v5.1.1"/>
</p:tagLst>
</file>

<file path=ppt/tags/tag4.xml><?xml version="1.0" encoding="utf-8"?>
<p:tagLst xmlns:p="http://schemas.openxmlformats.org/presentationml/2006/main">
  <p:tag name="PA" val="v5.1.1"/>
</p:tagLst>
</file>

<file path=ppt/tags/tag5.xml><?xml version="1.0" encoding="utf-8"?>
<p:tagLst xmlns:p="http://schemas.openxmlformats.org/presentationml/2006/main">
  <p:tag name="PA" val="v5.1.1"/>
</p:tagLst>
</file>

<file path=ppt/tags/tag6.xml><?xml version="1.0" encoding="utf-8"?>
<p:tagLst xmlns:p="http://schemas.openxmlformats.org/presentationml/2006/main">
  <p:tag name="PA" val="v5.1.1"/>
</p:tagLst>
</file>

<file path=ppt/tags/tag7.xml><?xml version="1.0" encoding="utf-8"?>
<p:tagLst xmlns:p="http://schemas.openxmlformats.org/presentationml/2006/main">
  <p:tag name="PA" val="v5.1.1"/>
</p:tagLst>
</file>

<file path=ppt/tags/tag8.xml><?xml version="1.0" encoding="utf-8"?>
<p:tagLst xmlns:p="http://schemas.openxmlformats.org/presentationml/2006/main">
  <p:tag name="PA" val="v5.1.1"/>
</p:tagLst>
</file>

<file path=ppt/tags/tag9.xml><?xml version="1.0" encoding="utf-8"?>
<p:tagLst xmlns:p="http://schemas.openxmlformats.org/presentationml/2006/main">
  <p:tag name="PA" val="v5.1.1"/>
</p:tagLst>
</file>

<file path=ppt/theme/theme1.xml><?xml version="1.0" encoding="utf-8"?>
<a:theme xmlns:a="http://schemas.openxmlformats.org/drawingml/2006/main" name="01">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chPPT">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8990</Words>
  <Application>WPS 演示</Application>
  <PresentationFormat>全屏显示(16:9)</PresentationFormat>
  <Paragraphs>343</Paragraphs>
  <Slides>38</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宋体</vt:lpstr>
      <vt:lpstr>Wingdings</vt:lpstr>
      <vt:lpstr>Lato</vt:lpstr>
      <vt:lpstr>Calibri</vt:lpstr>
      <vt:lpstr>Lato</vt:lpstr>
      <vt:lpstr>Segoe Print</vt:lpstr>
      <vt:lpstr>微软雅黑</vt:lpstr>
      <vt:lpstr>-apple-system</vt:lpstr>
      <vt:lpstr>Times New Roman</vt:lpstr>
      <vt:lpstr>Cambria</vt:lpstr>
      <vt:lpstr>Consolas</vt:lpstr>
      <vt:lpstr>Arial Unicode MS</vt:lpstr>
      <vt:lpstr>Cambria Math</vt:lpstr>
      <vt:lpstr>01</vt:lpstr>
      <vt:lpstr>PowerPoint 演示文稿</vt:lpstr>
      <vt:lpstr>PowerPoint 演示文稿</vt:lpstr>
      <vt:lpstr>课前回顾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过拟合与欠拟合</vt:lpstr>
      <vt:lpstr>过拟合与欠拟合</vt:lpstr>
      <vt:lpstr>PowerPoint 演示文稿</vt:lpstr>
      <vt:lpstr>PowerPoint 演示文稿</vt:lpstr>
      <vt:lpstr>PowerPoint 演示文稿</vt:lpstr>
      <vt:lpstr>PowerPoint 演示文稿</vt:lpstr>
      <vt:lpstr>过拟合与欠拟合</vt:lpstr>
      <vt:lpstr>过拟合与欠拟合</vt:lpstr>
      <vt:lpstr>过拟合与欠拟合</vt:lpstr>
      <vt:lpstr>过拟合与欠拟合</vt:lpstr>
      <vt:lpstr>过拟合与欠拟合</vt:lpstr>
      <vt:lpstr>过拟合与欠拟合</vt:lpstr>
      <vt:lpstr>过拟合与欠拟合</vt:lpstr>
      <vt:lpstr>多重共线性问题</vt:lpstr>
      <vt:lpstr>多重共线性问题</vt:lpstr>
      <vt:lpstr>多重共线性问题</vt:lpstr>
      <vt:lpstr>多重共线性问题</vt:lpstr>
      <vt:lpstr>岭回归</vt:lpstr>
      <vt:lpstr>岭回归</vt:lpstr>
      <vt:lpstr>岭回归</vt:lpstr>
      <vt:lpstr>岭回归</vt:lpstr>
      <vt:lpstr>岭回归</vt:lpstr>
      <vt:lpstr>岭回归</vt:lpstr>
      <vt:lpstr>岭回归</vt:lpstr>
      <vt:lpstr>本节小结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大数据采集与预处理-DEMO-V1-20180730</dc:title>
  <dc:creator>lyx</dc:creator>
  <cp:lastModifiedBy>谭光宇</cp:lastModifiedBy>
  <cp:revision>879</cp:revision>
  <dcterms:created xsi:type="dcterms:W3CDTF">2018-07-26T02:56:00Z</dcterms:created>
  <dcterms:modified xsi:type="dcterms:W3CDTF">2024-04-17T13:25:19Z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C94F5AB912A74562A9BA3801D26BC153_12</vt:lpwstr>
  </property>
  <property fmtid="{D5CDD505-2E9C-101B-9397-08002B2CF9AE}" pid="3" name="KSOProductBuildVer">
    <vt:lpwstr>2052-12.1.0.16417</vt:lpwstr>
  </property>
</Properties>
</file>