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9" r:id="rId4"/>
    <p:sldId id="258" r:id="rId5"/>
    <p:sldId id="262" r:id="rId6"/>
    <p:sldId id="257" r:id="rId7"/>
    <p:sldId id="260" r:id="rId8"/>
    <p:sldId id="261"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DC13AB6D-DEA2-4CBB-AC69-1EF1A6AD1512}">
      <dgm:prSet/>
      <dgm:spPr/>
      <dgm:t>
        <a:bodyPr rtlCol="0"/>
        <a:lstStyle/>
        <a:p>
          <a:pPr rtl="0"/>
          <a:r>
            <a:rPr lang="zh-CN" altLang="en-US" dirty="0">
              <a:latin typeface="新宋体" panose="02010609030101010101" pitchFamily="49" charset="-122"/>
              <a:ea typeface="新宋体" panose="02010609030101010101" pitchFamily="49" charset="-122"/>
            </a:rPr>
            <a:t>贝肯能源公司的业务范围</a:t>
          </a:r>
          <a:endParaRPr lang="en-US" dirty="0">
            <a:latin typeface="新宋体" panose="02010609030101010101" pitchFamily="49" charset="-122"/>
            <a:ea typeface="新宋体" panose="02010609030101010101" pitchFamily="49" charset="-122"/>
          </a:endParaRPr>
        </a:p>
      </dgm:t>
    </dgm:pt>
    <dgm:pt modelId="{2C752582-D9FF-4E04-A92F-827DB4BB5C48}" cxnId="{4B888393-351D-4489-90C9-5A68061AB236}" type="parTrans">
      <dgm:prSet/>
      <dgm:spPr/>
      <dgm:t>
        <a:bodyPr rtlCol="0"/>
        <a:lstStyle/>
        <a:p>
          <a:pPr rtl="0"/>
          <a:endParaRPr lang="en-US">
            <a:latin typeface="新宋体" panose="02010609030101010101" pitchFamily="49" charset="-122"/>
            <a:ea typeface="新宋体" panose="02010609030101010101" pitchFamily="49" charset="-122"/>
          </a:endParaRPr>
        </a:p>
      </dgm:t>
    </dgm:pt>
    <dgm:pt modelId="{9C64CC83-643C-4E12-8F97-BC19DC031190}" cxnId="{4B888393-351D-4489-90C9-5A68061AB236}" type="sibTrans">
      <dgm:prSet phldrT="01" phldr="0"/>
      <dgm:spPr/>
      <dgm:t>
        <a:bodyPr rtlCol="0"/>
        <a:lstStyle/>
        <a:p>
          <a:pPr rtl="0"/>
          <a:r>
            <a:rPr lang="en-US">
              <a:latin typeface="新宋体" panose="02010609030101010101" pitchFamily="49" charset="-122"/>
              <a:ea typeface="新宋体" panose="02010609030101010101" pitchFamily="49" charset="-122"/>
            </a:rPr>
            <a:t>01</a:t>
          </a:r>
        </a:p>
      </dgm:t>
    </dgm:pt>
    <dgm:pt modelId="{F4179DEA-668A-48C2-8C1A-A09F1BB96B0C}">
      <dgm:prSet/>
      <dgm:spPr/>
      <dgm:t>
        <a:bodyPr/>
        <a:lstStyle/>
        <a:p>
          <a:pPr rtl="0"/>
          <a:r>
            <a:rPr lang="zh-CN" altLang="en-US" dirty="0">
              <a:latin typeface="新宋体" panose="02010609030101010101" pitchFamily="49" charset="-122"/>
              <a:ea typeface="新宋体" panose="02010609030101010101" pitchFamily="49" charset="-122"/>
            </a:rPr>
            <a:t>俄乌冲突对贝肯能源的影响</a:t>
          </a:r>
        </a:p>
      </dgm:t>
    </dgm:pt>
    <dgm:pt modelId="{7BE56006-1D15-4198-86B1-DBB82BC8A5F1}" cxnId="{81C38356-AC72-4D87-A0CC-6839086E3FD8}" type="parTrans">
      <dgm:prSet/>
      <dgm:spPr/>
      <dgm:t>
        <a:bodyPr/>
        <a:lstStyle/>
        <a:p>
          <a:endParaRPr lang="zh-CN" altLang="en-US"/>
        </a:p>
      </dgm:t>
    </dgm:pt>
    <dgm:pt modelId="{8EA62FCB-D8AC-4493-8CA5-05F91123884F}" cxnId="{81C38356-AC72-4D87-A0CC-6839086E3FD8}" type="sibTrans">
      <dgm:prSet phldrT="02" phldr="0"/>
      <dgm:spPr/>
      <dgm:t>
        <a:bodyPr/>
        <a:lstStyle/>
        <a:p>
          <a:r>
            <a:rPr lang="zh-CN" altLang="en-US"/>
            <a:t>02</a:t>
          </a:r>
        </a:p>
      </dgm:t>
    </dgm:pt>
    <dgm:pt modelId="{E5247C87-014F-4734-900B-F1C049E89A9B}">
      <dgm:prSet/>
      <dgm:spPr/>
      <dgm:t>
        <a:bodyPr/>
        <a:lstStyle/>
        <a:p>
          <a:pPr rtl="0"/>
          <a:r>
            <a:rPr lang="zh-CN" altLang="en-US" dirty="0">
              <a:latin typeface="新宋体" panose="02010609030101010101" pitchFamily="49" charset="-122"/>
              <a:ea typeface="新宋体" panose="02010609030101010101" pitchFamily="49" charset="-122"/>
            </a:rPr>
            <a:t>观点与见解</a:t>
          </a:r>
        </a:p>
      </dgm:t>
    </dgm:pt>
    <dgm:pt modelId="{D0BC6853-840B-4D26-92E0-88BFC2D0FFF7}" cxnId="{E7646B27-8896-460E-AAAD-1029B2EB7BDD}" type="parTrans">
      <dgm:prSet/>
      <dgm:spPr/>
      <dgm:t>
        <a:bodyPr/>
        <a:lstStyle/>
        <a:p>
          <a:endParaRPr lang="zh-CN" altLang="en-US"/>
        </a:p>
      </dgm:t>
    </dgm:pt>
    <dgm:pt modelId="{3E9FF90F-58E6-41AC-9901-DB4D578955B5}" cxnId="{E7646B27-8896-460E-AAAD-1029B2EB7BDD}" type="sibTrans">
      <dgm:prSet phldrT="03" phldr="0"/>
      <dgm:spPr/>
      <dgm:t>
        <a:bodyPr/>
        <a:lstStyle/>
        <a:p>
          <a:r>
            <a:rPr lang="zh-CN" alt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custLinFactNeighborX="-43" custLinFactNeighborY="-478"/>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B89F5EB4-8E12-4906-985D-F56E1439197B}" type="pres">
      <dgm:prSet presAssocID="{F4179DEA-668A-48C2-8C1A-A09F1BB96B0C}" presName="compositeNode" presStyleCnt="0">
        <dgm:presLayoutVars>
          <dgm:bulletEnabled val="1"/>
        </dgm:presLayoutVars>
      </dgm:prSet>
      <dgm:spPr/>
    </dgm:pt>
    <dgm:pt modelId="{6D9310C7-6F55-4538-A6DE-891D0C5378CC}" type="pres">
      <dgm:prSet presAssocID="{F4179DEA-668A-48C2-8C1A-A09F1BB96B0C}" presName="bgRect" presStyleLbl="alignNode1" presStyleIdx="1" presStyleCnt="3"/>
      <dgm:spPr/>
    </dgm:pt>
    <dgm:pt modelId="{DFBE6765-780D-415D-89C6-49B19F9249D4}" type="pres">
      <dgm:prSet presAssocID="{8EA62FCB-D8AC-4493-8CA5-05F91123884F}" presName="sibTransNodeRect" presStyleLbl="alignNode1" presStyleIdx="1" presStyleCnt="3">
        <dgm:presLayoutVars>
          <dgm:chMax val="0"/>
          <dgm:bulletEnabled val="1"/>
        </dgm:presLayoutVars>
      </dgm:prSet>
      <dgm:spPr/>
    </dgm:pt>
    <dgm:pt modelId="{132CD729-FA2D-4CF6-8D7B-199DAC7F29F8}" type="pres">
      <dgm:prSet presAssocID="{F4179DEA-668A-48C2-8C1A-A09F1BB96B0C}" presName="nodeRect" presStyleLbl="alignNode1" presStyleIdx="1" presStyleCnt="3">
        <dgm:presLayoutVars>
          <dgm:bulletEnabled val="1"/>
        </dgm:presLayoutVars>
      </dgm:prSet>
      <dgm:spPr/>
    </dgm:pt>
    <dgm:pt modelId="{2762C81C-2776-4F08-A65E-F5A0A7F728BB}" type="pres">
      <dgm:prSet presAssocID="{8EA62FCB-D8AC-4493-8CA5-05F91123884F}" presName="sibTrans" presStyleCnt="0"/>
      <dgm:spPr/>
    </dgm:pt>
    <dgm:pt modelId="{C3E9E2D9-69C6-4F0C-AA4F-6BB632AD98D8}" type="pres">
      <dgm:prSet presAssocID="{E5247C87-014F-4734-900B-F1C049E89A9B}" presName="compositeNode" presStyleCnt="0">
        <dgm:presLayoutVars>
          <dgm:bulletEnabled val="1"/>
        </dgm:presLayoutVars>
      </dgm:prSet>
      <dgm:spPr/>
    </dgm:pt>
    <dgm:pt modelId="{9BE5495B-50D5-4E54-9DFA-E0BA91ECBA84}" type="pres">
      <dgm:prSet presAssocID="{E5247C87-014F-4734-900B-F1C049E89A9B}" presName="bgRect" presStyleLbl="alignNode1" presStyleIdx="2" presStyleCnt="3"/>
      <dgm:spPr/>
    </dgm:pt>
    <dgm:pt modelId="{44A7B076-D328-4B4E-9471-39B1AA46945B}" type="pres">
      <dgm:prSet presAssocID="{3E9FF90F-58E6-41AC-9901-DB4D578955B5}" presName="sibTransNodeRect" presStyleLbl="alignNode1" presStyleIdx="2" presStyleCnt="3">
        <dgm:presLayoutVars>
          <dgm:chMax val="0"/>
          <dgm:bulletEnabled val="1"/>
        </dgm:presLayoutVars>
      </dgm:prSet>
      <dgm:spPr/>
    </dgm:pt>
    <dgm:pt modelId="{6DB7BDF9-0E6B-4C24-90E9-052A5DCDBF28}" type="pres">
      <dgm:prSet presAssocID="{E5247C87-014F-4734-900B-F1C049E89A9B}" presName="nodeRect" presStyleLbl="alignNode1" presStyleIdx="2" presStyleCnt="3">
        <dgm:presLayoutVars>
          <dgm:bulletEnabled val="1"/>
        </dgm:presLayoutVars>
      </dgm:prSet>
      <dgm:spPr/>
    </dgm:pt>
  </dgm:ptLst>
  <dgm:cxnLst>
    <dgm:cxn modelId="{E7646B27-8896-460E-AAAD-1029B2EB7BDD}" srcId="{8AA20905-3954-474B-A606-562BCA026DC1}" destId="{E5247C87-014F-4734-900B-F1C049E89A9B}" srcOrd="2" destOrd="0" parTransId="{D0BC6853-840B-4D26-92E0-88BFC2D0FFF7}" sibTransId="{3E9FF90F-58E6-41AC-9901-DB4D578955B5}"/>
    <dgm:cxn modelId="{5174BC29-7700-4111-89B7-CD70089D6DD0}" type="presOf" srcId="{3E9FF90F-58E6-41AC-9901-DB4D578955B5}" destId="{44A7B076-D328-4B4E-9471-39B1AA46945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81C38356-AC72-4D87-A0CC-6839086E3FD8}" srcId="{8AA20905-3954-474B-A606-562BCA026DC1}" destId="{F4179DEA-668A-48C2-8C1A-A09F1BB96B0C}" srcOrd="1" destOrd="0" parTransId="{7BE56006-1D15-4198-86B1-DBB82BC8A5F1}" sibTransId="{8EA62FCB-D8AC-4493-8CA5-05F91123884F}"/>
    <dgm:cxn modelId="{15280D5A-952F-4993-93D8-48C21817AA4B}" type="presOf" srcId="{E5247C87-014F-4734-900B-F1C049E89A9B}" destId="{9BE5495B-50D5-4E54-9DFA-E0BA91ECBA84}" srcOrd="0" destOrd="0" presId="urn:microsoft.com/office/officeart/2016/7/layout/LinearBlockProcessNumbered"/>
    <dgm:cxn modelId="{FB050484-715F-42D3-B251-8D41A6E4D857}" type="presOf" srcId="{F4179DEA-668A-48C2-8C1A-A09F1BB96B0C}" destId="{6D9310C7-6F55-4538-A6DE-891D0C5378C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DA2809BA-73FE-402E-92B9-A1283B154F21}" type="presOf" srcId="{E5247C87-014F-4734-900B-F1C049E89A9B}" destId="{6DB7BDF9-0E6B-4C24-90E9-052A5DCDBF28}" srcOrd="1"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8A57BED2-AE6E-4A4E-92DC-A2FF49FF4AA7}" type="presOf" srcId="{F4179DEA-668A-48C2-8C1A-A09F1BB96B0C}" destId="{132CD729-FA2D-4CF6-8D7B-199DAC7F29F8}" srcOrd="1" destOrd="0" presId="urn:microsoft.com/office/officeart/2016/7/layout/LinearBlockProcessNumbered"/>
    <dgm:cxn modelId="{D50047D8-7A13-40A9-A935-3E764E1CAF71}" type="presOf" srcId="{8EA62FCB-D8AC-4493-8CA5-05F91123884F}" destId="{DFBE6765-780D-415D-89C6-49B19F9249D4}"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1212021C-9887-4AEF-8A6B-065C36742807}" type="presParOf" srcId="{579698BD-D232-4926-8D7B-29A69B90858B}" destId="{B89F5EB4-8E12-4906-985D-F56E1439197B}" srcOrd="2" destOrd="0" presId="urn:microsoft.com/office/officeart/2016/7/layout/LinearBlockProcessNumbered"/>
    <dgm:cxn modelId="{0C5043C4-C6AC-4C75-906B-A0DF05584EF8}" type="presParOf" srcId="{B89F5EB4-8E12-4906-985D-F56E1439197B}" destId="{6D9310C7-6F55-4538-A6DE-891D0C5378CC}" srcOrd="0" destOrd="0" presId="urn:microsoft.com/office/officeart/2016/7/layout/LinearBlockProcessNumbered"/>
    <dgm:cxn modelId="{8A984B79-B620-4A27-987D-090121EF4546}" type="presParOf" srcId="{B89F5EB4-8E12-4906-985D-F56E1439197B}" destId="{DFBE6765-780D-415D-89C6-49B19F9249D4}" srcOrd="1" destOrd="0" presId="urn:microsoft.com/office/officeart/2016/7/layout/LinearBlockProcessNumbered"/>
    <dgm:cxn modelId="{17521985-FB40-4828-9A4C-2FCF0B3FDD00}" type="presParOf" srcId="{B89F5EB4-8E12-4906-985D-F56E1439197B}" destId="{132CD729-FA2D-4CF6-8D7B-199DAC7F29F8}" srcOrd="2" destOrd="0" presId="urn:microsoft.com/office/officeart/2016/7/layout/LinearBlockProcessNumbered"/>
    <dgm:cxn modelId="{23609E67-C8FA-499E-B2B6-0333D662415D}" type="presParOf" srcId="{579698BD-D232-4926-8D7B-29A69B90858B}" destId="{2762C81C-2776-4F08-A65E-F5A0A7F728BB}" srcOrd="3" destOrd="0" presId="urn:microsoft.com/office/officeart/2016/7/layout/LinearBlockProcessNumbered"/>
    <dgm:cxn modelId="{1929EC3F-4378-453A-89E8-3D706F1AB7CD}" type="presParOf" srcId="{579698BD-D232-4926-8D7B-29A69B90858B}" destId="{C3E9E2D9-69C6-4F0C-AA4F-6BB632AD98D8}" srcOrd="4" destOrd="0" presId="urn:microsoft.com/office/officeart/2016/7/layout/LinearBlockProcessNumbered"/>
    <dgm:cxn modelId="{303C7551-4522-4F42-9820-110DAFD25F57}" type="presParOf" srcId="{C3E9E2D9-69C6-4F0C-AA4F-6BB632AD98D8}" destId="{9BE5495B-50D5-4E54-9DFA-E0BA91ECBA84}" srcOrd="0" destOrd="0" presId="urn:microsoft.com/office/officeart/2016/7/layout/LinearBlockProcessNumbered"/>
    <dgm:cxn modelId="{CBDA90D3-0E00-4E4B-98B4-4884EB046E0E}" type="presParOf" srcId="{C3E9E2D9-69C6-4F0C-AA4F-6BB632AD98D8}" destId="{44A7B076-D328-4B4E-9471-39B1AA46945B}" srcOrd="1" destOrd="0" presId="urn:microsoft.com/office/officeart/2016/7/layout/LinearBlockProcessNumbered"/>
    <dgm:cxn modelId="{26CB4F6A-00FC-4269-998E-4FED9ABB0CC9}" type="presParOf" srcId="{C3E9E2D9-69C6-4F0C-AA4F-6BB632AD98D8}" destId="{6DB7BDF9-0E6B-4C24-90E9-052A5DCDBF28}" srcOrd="2" destOrd="0" presId="urn:microsoft.com/office/officeart/2016/7/layout/LinearBlock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0"/>
          <a:ext cx="3275967" cy="371475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rtlCol="0" anchor="t" anchorCtr="0">
          <a:noAutofit/>
        </a:bodyPr>
        <a:lstStyle/>
        <a:p>
          <a:pPr marL="0" lvl="0" indent="0" algn="l" defTabSz="1155700" rtl="0">
            <a:lnSpc>
              <a:spcPct val="90000"/>
            </a:lnSpc>
            <a:spcBef>
              <a:spcPct val="0"/>
            </a:spcBef>
            <a:spcAft>
              <a:spcPct val="35000"/>
            </a:spcAft>
            <a:buNone/>
            <a:defRPr cap="all"/>
          </a:pPr>
          <a:r>
            <a:rPr lang="zh-CN" altLang="en-US" sz="2600" kern="1200" dirty="0">
              <a:latin typeface="新宋体" panose="02010609030101010101" pitchFamily="49" charset="-122"/>
              <a:ea typeface="新宋体" panose="02010609030101010101" pitchFamily="49" charset="-122"/>
            </a:rPr>
            <a:t>贝肯能源公司的业务范围</a:t>
          </a:r>
          <a:endParaRPr lang="zh-cn" sz="2600" kern="1200" dirty="0">
            <a:latin typeface="新宋体" panose="02010609030101010101" pitchFamily="49" charset="-122"/>
            <a:ea typeface="新宋体" panose="02010609030101010101" pitchFamily="49" charset="-122"/>
          </a:endParaRPr>
        </a:p>
      </dsp:txBody>
      <dsp:txXfrm>
        <a:off x="0" y="1485900"/>
        <a:ext cx="3275967" cy="2228850"/>
      </dsp:txXfrm>
    </dsp:sp>
    <dsp:sp modelId="{BBA91679-4684-4A04-8AEB-03038C78A75C}">
      <dsp:nvSpPr>
        <dsp:cNvPr id="0" name=""/>
        <dsp:cNvSpPr/>
      </dsp:nvSpPr>
      <dsp:spPr>
        <a:xfrm>
          <a:off x="808" y="0"/>
          <a:ext cx="3275967" cy="1485900"/>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rtlCol="0" anchor="ctr" anchorCtr="0">
          <a:noAutofit/>
        </a:bodyPr>
        <a:lstStyle/>
        <a:p>
          <a:pPr marL="0" lvl="0" indent="0" algn="l" defTabSz="2933700" rtl="0">
            <a:lnSpc>
              <a:spcPct val="90000"/>
            </a:lnSpc>
            <a:spcBef>
              <a:spcPct val="0"/>
            </a:spcBef>
            <a:spcAft>
              <a:spcPct val="35000"/>
            </a:spcAft>
            <a:buNone/>
          </a:pPr>
          <a:r>
            <a:rPr lang="zh-cn" sz="6600" kern="1200">
              <a:latin typeface="新宋体" panose="02010609030101010101" pitchFamily="49" charset="-122"/>
              <a:ea typeface="新宋体" panose="02010609030101010101" pitchFamily="49" charset="-122"/>
            </a:rPr>
            <a:t>01</a:t>
          </a:r>
        </a:p>
      </dsp:txBody>
      <dsp:txXfrm>
        <a:off x="808" y="0"/>
        <a:ext cx="3275967" cy="1485900"/>
      </dsp:txXfrm>
    </dsp:sp>
    <dsp:sp modelId="{6D9310C7-6F55-4538-A6DE-891D0C5378CC}">
      <dsp:nvSpPr>
        <dsp:cNvPr id="0" name=""/>
        <dsp:cNvSpPr/>
      </dsp:nvSpPr>
      <dsp:spPr>
        <a:xfrm>
          <a:off x="3538853" y="0"/>
          <a:ext cx="3275967" cy="371475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rtl="0">
            <a:lnSpc>
              <a:spcPct val="90000"/>
            </a:lnSpc>
            <a:spcBef>
              <a:spcPct val="0"/>
            </a:spcBef>
            <a:spcAft>
              <a:spcPct val="35000"/>
            </a:spcAft>
            <a:buNone/>
            <a:defRPr cap="all"/>
          </a:pPr>
          <a:r>
            <a:rPr lang="zh-CN" altLang="en-US" sz="2600" kern="1200" dirty="0">
              <a:latin typeface="新宋体" panose="02010609030101010101" pitchFamily="49" charset="-122"/>
              <a:ea typeface="新宋体" panose="02010609030101010101" pitchFamily="49" charset="-122"/>
            </a:rPr>
            <a:t>俄乌冲突对贝肯能源的影响</a:t>
          </a:r>
        </a:p>
      </dsp:txBody>
      <dsp:txXfrm>
        <a:off x="3538853" y="1485900"/>
        <a:ext cx="3275967" cy="2228850"/>
      </dsp:txXfrm>
    </dsp:sp>
    <dsp:sp modelId="{DFBE6765-780D-415D-89C6-49B19F9249D4}">
      <dsp:nvSpPr>
        <dsp:cNvPr id="0" name=""/>
        <dsp:cNvSpPr/>
      </dsp:nvSpPr>
      <dsp:spPr>
        <a:xfrm>
          <a:off x="3538853" y="0"/>
          <a:ext cx="3275967" cy="1485900"/>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zh-CN" altLang="en-US" sz="6600" kern="1200"/>
            <a:t>02</a:t>
          </a:r>
        </a:p>
      </dsp:txBody>
      <dsp:txXfrm>
        <a:off x="3538853" y="0"/>
        <a:ext cx="3275967" cy="1485900"/>
      </dsp:txXfrm>
    </dsp:sp>
    <dsp:sp modelId="{9BE5495B-50D5-4E54-9DFA-E0BA91ECBA84}">
      <dsp:nvSpPr>
        <dsp:cNvPr id="0" name=""/>
        <dsp:cNvSpPr/>
      </dsp:nvSpPr>
      <dsp:spPr>
        <a:xfrm>
          <a:off x="7076898" y="0"/>
          <a:ext cx="3275967" cy="3714750"/>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rtl="0">
            <a:lnSpc>
              <a:spcPct val="90000"/>
            </a:lnSpc>
            <a:spcBef>
              <a:spcPct val="0"/>
            </a:spcBef>
            <a:spcAft>
              <a:spcPct val="35000"/>
            </a:spcAft>
            <a:buNone/>
            <a:defRPr cap="all"/>
          </a:pPr>
          <a:r>
            <a:rPr lang="zh-CN" altLang="en-US" sz="2600" kern="1200" dirty="0">
              <a:latin typeface="新宋体" panose="02010609030101010101" pitchFamily="49" charset="-122"/>
              <a:ea typeface="新宋体" panose="02010609030101010101" pitchFamily="49" charset="-122"/>
            </a:rPr>
            <a:t>观点与见解</a:t>
          </a:r>
        </a:p>
      </dsp:txBody>
      <dsp:txXfrm>
        <a:off x="7076898" y="1485900"/>
        <a:ext cx="3275967" cy="2228850"/>
      </dsp:txXfrm>
    </dsp:sp>
    <dsp:sp modelId="{44A7B076-D328-4B4E-9471-39B1AA46945B}">
      <dsp:nvSpPr>
        <dsp:cNvPr id="0" name=""/>
        <dsp:cNvSpPr/>
      </dsp:nvSpPr>
      <dsp:spPr>
        <a:xfrm>
          <a:off x="7076898" y="0"/>
          <a:ext cx="3275967" cy="1485900"/>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zh-CN" alt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rtlCol="0"/>
            <a:lstStyle/>
            <a:p>
              <a:pPr rtl="0"/>
              <a:r>
                <a:rPr/>
                <a:t>01</a:t>
              </a:r>
            </a:p>
          </dgm:t>
        </dgm:pt>
        <dgm:pt modelId="201" cxnId="5" type="sibTrans">
          <dgm:prSet phldrT="2"/>
          <dgm:t>
            <a:bodyPr rtlCol="0"/>
            <a:lstStyle/>
            <a:p>
              <a:pPr rtl="0"/>
              <a:r>
                <a:rPr/>
                <a:t>02</a:t>
              </a:r>
            </a:p>
          </dgm:t>
        </dgm:pt>
        <dgm:pt modelId="301" cxnId="6" type="sibTrans">
          <dgm:prSet phldrT="3"/>
          <dgm:t>
            <a:bodyPr rtlCol="0"/>
            <a:lstStyle/>
            <a:p>
              <a:pPr rtl="0"/>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41D2AC3-6A0B-4169-B1EA-E3AE8B351BD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D4B9363-8B87-41B7-9F8E-64519CBB8F3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AEF5746-5284-4951-9F37-7AE924EDBCB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2398B29-7265-4A65-A2A4-6703C057B7C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28FBA082-94DF-4C4B-A041-6624924AB0A8}"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B27686C4-3AB5-4E0C-86CA-FB108C350AA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F7F47CF-67C9-420C-80A5-E2069FF0C2D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0C3BFE2-83B7-4B0A-B9D3-AB28331082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2EF78E3-FDA3-4D28-AAA2-0B81F349A39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68170" y="1926455"/>
            <a:ext cx="7368466" cy="3169285"/>
          </a:xfrm>
          <a:prstGeom prst="rect">
            <a:avLst/>
          </a:prstGeom>
          <a:noFill/>
        </p:spPr>
        <p:txBody>
          <a:bodyPr wrap="square" rtlCol="0">
            <a:spAutoFit/>
          </a:bodyPr>
          <a:lstStyle/>
          <a:p>
            <a:r>
              <a:rPr lang="zh-CN" altLang="en-US" sz="4000" b="1" dirty="0">
                <a:solidFill>
                  <a:srgbClr val="FF0000"/>
                </a:solidFill>
              </a:rPr>
              <a:t>贝肯能源公司市场分析与调查</a:t>
            </a:r>
            <a:endParaRPr lang="zh-CN" altLang="en-US" sz="4000" b="1" dirty="0">
              <a:solidFill>
                <a:srgbClr val="FF0000"/>
              </a:solidFill>
            </a:endParaRPr>
          </a:p>
          <a:p>
            <a:endParaRPr lang="zh-CN" altLang="en-US" sz="1600" b="1" dirty="0">
              <a:solidFill>
                <a:srgbClr val="FF0000"/>
              </a:solidFill>
            </a:endParaRPr>
          </a:p>
          <a:p>
            <a:endParaRPr lang="zh-CN" altLang="en-US" sz="1600" b="1" dirty="0">
              <a:solidFill>
                <a:srgbClr val="FF0000"/>
              </a:solidFill>
            </a:endParaRPr>
          </a:p>
          <a:p>
            <a:endParaRPr lang="zh-CN" altLang="en-US" sz="1600" b="1" dirty="0">
              <a:solidFill>
                <a:srgbClr val="FF0000"/>
              </a:solidFill>
            </a:endParaRPr>
          </a:p>
          <a:p>
            <a:r>
              <a:rPr lang="zh-CN" altLang="en-US" sz="1600" b="1" dirty="0">
                <a:solidFill>
                  <a:schemeClr val="tx1"/>
                </a:solidFill>
                <a:latin typeface="+mn-ea"/>
                <a:cs typeface="+mn-ea"/>
              </a:rPr>
              <a:t>组长：</a:t>
            </a:r>
            <a:r>
              <a:rPr lang="en-US" altLang="zh-CN" sz="1600" dirty="0">
                <a:solidFill>
                  <a:schemeClr val="tx1"/>
                </a:solidFill>
                <a:latin typeface="+mn-ea"/>
                <a:cs typeface="+mn-ea"/>
              </a:rPr>
              <a:t>1900501513</a:t>
            </a:r>
            <a:r>
              <a:rPr lang="zh-CN" altLang="en-US" sz="1600" b="1" dirty="0">
                <a:solidFill>
                  <a:schemeClr val="tx1"/>
                </a:solidFill>
                <a:latin typeface="+mn-ea"/>
                <a:cs typeface="+mn-ea"/>
              </a:rPr>
              <a:t>何学浩</a:t>
            </a:r>
            <a:endParaRPr lang="zh-CN" altLang="en-US" sz="1600" b="1" dirty="0">
              <a:solidFill>
                <a:schemeClr val="tx1"/>
              </a:solidFill>
              <a:latin typeface="+mn-ea"/>
              <a:cs typeface="+mn-ea"/>
            </a:endParaRPr>
          </a:p>
          <a:p>
            <a:r>
              <a:rPr lang="zh-CN" altLang="en-US" sz="1600" b="1" dirty="0">
                <a:solidFill>
                  <a:schemeClr val="tx1"/>
                </a:solidFill>
                <a:latin typeface="+mn-ea"/>
                <a:cs typeface="+mn-ea"/>
              </a:rPr>
              <a:t>组员：</a:t>
            </a:r>
            <a:r>
              <a:rPr lang="en-US" altLang="zh-CN" sz="1600" b="1" dirty="0">
                <a:solidFill>
                  <a:schemeClr val="tx1"/>
                </a:solidFill>
                <a:latin typeface="+mn-ea"/>
                <a:cs typeface="+mn-ea"/>
              </a:rPr>
              <a:t>1900501431</a:t>
            </a:r>
            <a:r>
              <a:rPr lang="zh-CN" altLang="en-US" sz="1600" b="1" dirty="0">
                <a:solidFill>
                  <a:schemeClr val="tx1"/>
                </a:solidFill>
                <a:latin typeface="+mn-ea"/>
                <a:cs typeface="+mn-ea"/>
              </a:rPr>
              <a:t>钟丁豪</a:t>
            </a:r>
            <a:endParaRPr lang="zh-CN" altLang="en-US" sz="1600" b="1" dirty="0">
              <a:solidFill>
                <a:schemeClr val="tx1"/>
              </a:solidFill>
              <a:latin typeface="+mn-ea"/>
              <a:cs typeface="+mn-ea"/>
            </a:endParaRPr>
          </a:p>
          <a:p>
            <a:r>
              <a:rPr lang="en-US" altLang="zh-CN" sz="1600" b="1" dirty="0">
                <a:solidFill>
                  <a:schemeClr val="tx1"/>
                </a:solidFill>
                <a:latin typeface="+mn-ea"/>
                <a:cs typeface="+mn-ea"/>
              </a:rPr>
              <a:t>      1900501516</a:t>
            </a:r>
            <a:r>
              <a:rPr lang="zh-CN" altLang="en-US" sz="1600" b="1" dirty="0">
                <a:solidFill>
                  <a:schemeClr val="tx1"/>
                </a:solidFill>
                <a:latin typeface="+mn-ea"/>
                <a:cs typeface="+mn-ea"/>
              </a:rPr>
              <a:t>黎荣右</a:t>
            </a:r>
            <a:endParaRPr lang="zh-CN" altLang="en-US" sz="1600" b="1" dirty="0">
              <a:solidFill>
                <a:schemeClr val="tx1"/>
              </a:solidFill>
              <a:latin typeface="+mn-ea"/>
              <a:cs typeface="+mn-ea"/>
            </a:endParaRPr>
          </a:p>
          <a:p>
            <a:r>
              <a:rPr lang="en-US" altLang="zh-CN" sz="1600" b="1" dirty="0">
                <a:solidFill>
                  <a:schemeClr val="tx1"/>
                </a:solidFill>
                <a:latin typeface="+mn-ea"/>
                <a:cs typeface="+mn-ea"/>
              </a:rPr>
              <a:t>      1900501428</a:t>
            </a:r>
            <a:r>
              <a:rPr lang="zh-CN" altLang="en-US" sz="1600" b="1" dirty="0">
                <a:solidFill>
                  <a:schemeClr val="tx1"/>
                </a:solidFill>
                <a:latin typeface="+mn-ea"/>
                <a:cs typeface="+mn-ea"/>
              </a:rPr>
              <a:t>赵唯祎</a:t>
            </a:r>
            <a:endParaRPr lang="zh-CN" altLang="en-US" sz="1600" b="1" dirty="0">
              <a:solidFill>
                <a:schemeClr val="tx1"/>
              </a:solidFill>
              <a:latin typeface="+mn-ea"/>
              <a:cs typeface="+mn-ea"/>
            </a:endParaRPr>
          </a:p>
          <a:p>
            <a:r>
              <a:rPr lang="zh-CN" altLang="en-US" sz="1600" b="1" dirty="0">
                <a:solidFill>
                  <a:schemeClr val="tx1"/>
                </a:solidFill>
                <a:latin typeface="+mn-ea"/>
                <a:cs typeface="+mn-ea"/>
              </a:rPr>
              <a:t> </a:t>
            </a:r>
            <a:r>
              <a:rPr lang="en-US" altLang="zh-CN" sz="1600" b="1" dirty="0">
                <a:solidFill>
                  <a:schemeClr val="tx1"/>
                </a:solidFill>
                <a:latin typeface="+mn-ea"/>
                <a:cs typeface="+mn-ea"/>
              </a:rPr>
              <a:t>     1900501429</a:t>
            </a:r>
            <a:r>
              <a:rPr lang="zh-CN" altLang="en-US" sz="1600" b="1" dirty="0">
                <a:solidFill>
                  <a:schemeClr val="tx1"/>
                </a:solidFill>
                <a:latin typeface="+mn-ea"/>
                <a:cs typeface="+mn-ea"/>
              </a:rPr>
              <a:t>赵文骞</a:t>
            </a:r>
            <a:endParaRPr lang="zh-CN" altLang="en-US" sz="1600" b="1" dirty="0">
              <a:solidFill>
                <a:schemeClr val="tx1"/>
              </a:solidFill>
              <a:latin typeface="+mn-ea"/>
              <a:cs typeface="+mn-ea"/>
            </a:endParaRPr>
          </a:p>
          <a:p>
            <a:r>
              <a:rPr lang="en-US" altLang="zh-CN" sz="1600" b="1" dirty="0">
                <a:solidFill>
                  <a:schemeClr val="tx1"/>
                </a:solidFill>
                <a:latin typeface="+mn-ea"/>
                <a:cs typeface="+mn-ea"/>
              </a:rPr>
              <a:t>      1900501423</a:t>
            </a:r>
            <a:r>
              <a:rPr lang="zh-CN" altLang="en-US" sz="1600" b="1" dirty="0">
                <a:solidFill>
                  <a:schemeClr val="tx1"/>
                </a:solidFill>
                <a:latin typeface="+mn-ea"/>
                <a:cs typeface="+mn-ea"/>
              </a:rPr>
              <a:t>韦政瑞</a:t>
            </a:r>
            <a:endParaRPr lang="zh-CN" altLang="en-US" sz="1600" b="1" dirty="0">
              <a:solidFill>
                <a:schemeClr val="tx1"/>
              </a:solidFill>
              <a:latin typeface="+mn-ea"/>
              <a:cs typeface="+mn-ea"/>
            </a:endParaRPr>
          </a:p>
          <a:p>
            <a:endParaRPr lang="zh-CN" altLang="en-US" sz="1600" b="1" dirty="0">
              <a:solidFill>
                <a:schemeClr val="tx1"/>
              </a:solidFill>
              <a:latin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396882" cy="797615"/>
          </a:xfrm>
        </p:spPr>
        <p:txBody>
          <a:bodyPr>
            <a:normAutofit fontScale="90000"/>
          </a:bodyPr>
          <a:lstStyle/>
          <a:p>
            <a:r>
              <a:rPr lang="zh-CN" altLang="en-US" sz="4000" kern="100" dirty="0">
                <a:effectLst/>
                <a:latin typeface="宋体" panose="02010600030101010101" pitchFamily="2" charset="-122"/>
                <a:ea typeface="宋体" panose="02010600030101010101" pitchFamily="2" charset="-122"/>
                <a:cs typeface="Times New Roman" panose="02020603050405020304" pitchFamily="18" charset="0"/>
              </a:rPr>
              <a:t>三、观点和见解</a:t>
            </a:r>
            <a:b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dirty="0"/>
          </a:p>
        </p:txBody>
      </p:sp>
      <p:sp>
        <p:nvSpPr>
          <p:cNvPr id="3" name="内容占位符 2"/>
          <p:cNvSpPr>
            <a:spLocks noGrp="1"/>
          </p:cNvSpPr>
          <p:nvPr>
            <p:ph sz="quarter" idx="13"/>
          </p:nvPr>
        </p:nvSpPr>
        <p:spPr/>
        <p:txBody>
          <a:bodyPr/>
          <a:lstStyle/>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以我个人的角度来看待这场俄乌冲突，</a:t>
            </a:r>
            <a:r>
              <a:rPr lang="zh-CN" altLang="en-US"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因为俄罗斯对乌克兰下了最后通牒，市场上的投资者就会对战争产生预期，战争啊，可想而知影响经济发展，市场秩序，导致公司的产品遇到各种封锁，无法完成原材料进口和产品出口，国内很可能会超发货币，引起恶性通货膨胀，人民消费能力降低，民不聊生而导致消费无力，而劳动力市场也会因为大量人民牺牲导致劳动力价格上升（供给下降，导致供不应求）。总而言之，一旦发生战争，公司的业绩就会受到很糟糕的影响，所以投资者纷纷抛售股票避险，导致股价下跌。</a:t>
            </a:r>
            <a:br>
              <a:rPr lang="zh-CN" altLang="en-US"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br>
            <a:br>
              <a:rPr lang="zh-CN" altLang="en-US"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br>
            <a:r>
              <a:rPr lang="en-US" altLang="zh-CN"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而一旦发生战争，黄金自然是最好的避险资产。因为货币面临通货膨胀和政权不稳定风险。所以此时对黄金的需求增加，导致黄金价格上涨。</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396882" cy="797615"/>
          </a:xfrm>
        </p:spPr>
        <p:txBody>
          <a:bodyPr>
            <a:normAutofit fontScale="90000"/>
          </a:bodyPr>
          <a:lstStyle/>
          <a:p>
            <a:r>
              <a:rPr lang="zh-CN" altLang="en-US" sz="4000" kern="100" dirty="0">
                <a:effectLst/>
                <a:latin typeface="宋体" panose="02010600030101010101" pitchFamily="2" charset="-122"/>
                <a:ea typeface="宋体" panose="02010600030101010101" pitchFamily="2" charset="-122"/>
                <a:cs typeface="Times New Roman" panose="02020603050405020304" pitchFamily="18" charset="0"/>
              </a:rPr>
              <a:t>三、观点和见解</a:t>
            </a:r>
            <a:b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dirty="0"/>
          </a:p>
        </p:txBody>
      </p:sp>
      <p:sp>
        <p:nvSpPr>
          <p:cNvPr id="3" name="内容占位符 2"/>
          <p:cNvSpPr>
            <a:spLocks noGrp="1"/>
          </p:cNvSpPr>
          <p:nvPr>
            <p:ph sz="quarter" idx="13"/>
          </p:nvPr>
        </p:nvSpPr>
        <p:spPr/>
        <p:txBody>
          <a:bodyPr/>
          <a:lstStyle/>
          <a:p>
            <a:pPr marL="0" marR="0" algn="just">
              <a:spcBef>
                <a:spcPts val="0"/>
              </a:spcBef>
              <a:spcAft>
                <a:spcPts val="0"/>
              </a:spcAft>
            </a:pPr>
            <a:r>
              <a:rPr lang="en-US" altLang="zh-CN"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为什么一旦真的发生战争就会发生反向价格变动呢？其实这个并不是一定的，主要是看实际情况是比预期更好还是更坏。由于人们往往对预期过度反应，形成负或正的泡沫，所以一旦预期成为现实，人们会发现价格反应过头了，于是价格就可能按照相反的方向修正。当然这并不是一定会发生的事情。</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just">
              <a:spcBef>
                <a:spcPts val="0"/>
              </a:spcBef>
              <a:spcAft>
                <a:spcPts val="0"/>
              </a:spcAft>
              <a:buNone/>
            </a:pP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i="0" kern="10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期待往后的世界是和平的世界。</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摘要</a:t>
            </a:r>
            <a:endParaRPr lang="zh-CN" altLang="en-US" sz="4000" dirty="0"/>
          </a:p>
        </p:txBody>
      </p:sp>
      <p:sp>
        <p:nvSpPr>
          <p:cNvPr id="3" name="内容占位符 2"/>
          <p:cNvSpPr>
            <a:spLocks noGrp="1"/>
          </p:cNvSpPr>
          <p:nvPr>
            <p:ph sz="quarter" idx="13"/>
          </p:nvPr>
        </p:nvSpPr>
        <p:spPr/>
        <p:txBody>
          <a:bodyPr/>
          <a:lstStyle/>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当前国际形式日益严峻，近日爆发的俄罗斯和乌克兰的武装冲突对我国部分上市公司具有不同程度的影响，以贝肯公司为例展开叙述。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公司简介</a:t>
            </a:r>
            <a:endParaRPr lang="zh-CN" altLang="en-US" sz="4000" dirty="0"/>
          </a:p>
        </p:txBody>
      </p:sp>
      <p:sp>
        <p:nvSpPr>
          <p:cNvPr id="3" name="内容占位符 2"/>
          <p:cNvSpPr>
            <a:spLocks noGrp="1"/>
          </p:cNvSpPr>
          <p:nvPr>
            <p:ph sz="quarter" idx="13"/>
          </p:nvPr>
        </p:nvSpPr>
        <p:spPr/>
        <p:txBody>
          <a:bodyPr/>
          <a:lstStyle/>
          <a:p>
            <a:r>
              <a:rPr lang="en-US" altLang="zh-CN"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新疆贝肯能源工程股份有限公司总部位于新疆维吾尔自治区克拉玛依市，是从事油气、盐卤、地热等勘探、开发及工程技术服务的大型综合性企业。公司目前拥有员工</a:t>
            </a:r>
            <a:r>
              <a:rPr lang="en-US" altLang="zh-CN"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1000</a:t>
            </a:r>
            <a:r>
              <a:rPr lang="zh-CN" altLang="en-US"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多人，其中工程师及专业技术人员</a:t>
            </a:r>
            <a:r>
              <a:rPr lang="en-US" altLang="zh-CN"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700</a:t>
            </a:r>
            <a:r>
              <a:rPr lang="zh-CN" altLang="en-US"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多名；拥有</a:t>
            </a:r>
            <a:r>
              <a:rPr lang="en-US" altLang="zh-CN"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ZJ20-ZJ70</a:t>
            </a:r>
            <a:r>
              <a:rPr lang="zh-CN" altLang="en-US"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各类型钻机</a:t>
            </a:r>
            <a:r>
              <a:rPr lang="en-US" altLang="zh-CN"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20</a:t>
            </a:r>
            <a:r>
              <a:rPr lang="zh-CN" altLang="en-US"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多台（套）；拥有专业各类型的装备、仪器、软件；具有完成年进尺</a:t>
            </a:r>
            <a:r>
              <a:rPr lang="en-US" altLang="zh-CN"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60</a:t>
            </a:r>
            <a:r>
              <a:rPr lang="zh-CN" altLang="en-US"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万米的钻探能力。</a:t>
            </a:r>
            <a:endParaRPr lang="en-US" altLang="zh-CN" sz="1800" b="0" i="0" kern="100" spc="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贝肯能源已成为乌克兰最大的外资钻井公司。</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2019</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年，来自乌克兰的收入，在其全部收入中的占比已经超过</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35%</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b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b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公司简介</a:t>
            </a:r>
            <a:endParaRPr lang="zh-CN" altLang="en-US" sz="4000" dirty="0"/>
          </a:p>
        </p:txBody>
      </p:sp>
      <p:sp>
        <p:nvSpPr>
          <p:cNvPr id="3" name="内容占位符 2"/>
          <p:cNvSpPr>
            <a:spLocks noGrp="1"/>
          </p:cNvSpPr>
          <p:nvPr>
            <p:ph sz="quarter" idx="13"/>
          </p:nvPr>
        </p:nvSpPr>
        <p:spPr/>
        <p:txBody>
          <a:bodyPr/>
          <a:lstStyle/>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公司</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2020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年年报显示，钻井工程业务涉及乌克兰地区。</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2020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年在乌克兰的营收占主营业务收入的比重为</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23.79%</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2021</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年上半年，公司在乌克兰地区的销售收入达到</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1.55</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亿元，占公司营收比例为</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35.81%</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。从地区收入贡献来说，乌克兰可以说是贝肯能源的第一大区域市场。同时，贝肯能源在乌克兰地区业务的毛利率也偏高，</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2021</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年上半年达</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28.52%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，而同期公司在中国新疆北部地区、西南地区的业务毛利率分别是</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17.93%</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21.36%</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b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b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2"/>
          <p:cNvGraphicFramePr/>
          <p:nvPr/>
        </p:nvGraphicFramePr>
        <p:xfrm>
          <a:off x="550416" y="1304092"/>
          <a:ext cx="10353675" cy="37147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一、业务范围</a:t>
            </a:r>
            <a:endParaRPr lang="zh-CN" altLang="en-US" sz="4000" dirty="0"/>
          </a:p>
        </p:txBody>
      </p:sp>
      <p:sp>
        <p:nvSpPr>
          <p:cNvPr id="3" name="内容占位符 2"/>
          <p:cNvSpPr>
            <a:spLocks noGrp="1"/>
          </p:cNvSpPr>
          <p:nvPr>
            <p:ph sz="quarter" idx="13"/>
          </p:nvPr>
        </p:nvSpPr>
        <p:spPr/>
        <p:txBody>
          <a:bodyPr/>
          <a:lstStyle/>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主营业务范围：道路普通货物运输。对外承包工程</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与石油和天然气开采有关的服务</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石油钻采专用机械制造与销售</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化学原料及化学制品、五金交电、电子产品销售</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货物与技术的进出口业务</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催化剂、钻井用助剂、表面活性剂、油田用化学制剂制造</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机械设备租赁。</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br>
              <a:rPr lang="en-US" altLang="zh-CN" sz="4000" kern="100" dirty="0">
                <a:effectLst/>
                <a:latin typeface="宋体" panose="02010600030101010101" pitchFamily="2" charset="-122"/>
                <a:ea typeface="宋体" panose="02010600030101010101" pitchFamily="2" charset="-122"/>
                <a:cs typeface="Times New Roman" panose="02020603050405020304" pitchFamily="18" charset="0"/>
              </a:rPr>
            </a:br>
            <a:br>
              <a:rPr lang="en-US" altLang="zh-CN" sz="4000" kern="100" dirty="0">
                <a:effectLst/>
                <a:latin typeface="宋体" panose="02010600030101010101" pitchFamily="2" charset="-122"/>
                <a:ea typeface="宋体" panose="02010600030101010101" pitchFamily="2" charset="-122"/>
                <a:cs typeface="Times New Roman" panose="02020603050405020304" pitchFamily="18" charset="0"/>
              </a:rPr>
            </a:br>
            <a:r>
              <a:rPr lang="zh-CN" altLang="en-US" sz="4000" kern="100" dirty="0">
                <a:effectLst/>
                <a:latin typeface="宋体" panose="02010600030101010101" pitchFamily="2" charset="-122"/>
                <a:ea typeface="宋体" panose="02010600030101010101" pitchFamily="2" charset="-122"/>
                <a:cs typeface="Times New Roman" panose="02020603050405020304" pitchFamily="18" charset="0"/>
              </a:rPr>
              <a:t>二、俄乌冲突对贝肯能源的影响</a:t>
            </a:r>
            <a:br>
              <a:rPr lang="zh-CN" altLang="en-US" sz="4000" kern="100" dirty="0">
                <a:effectLst/>
                <a:latin typeface="宋体" panose="02010600030101010101" pitchFamily="2" charset="-122"/>
                <a:ea typeface="宋体" panose="02010600030101010101" pitchFamily="2" charset="-122"/>
                <a:cs typeface="Times New Roman" panose="02020603050405020304" pitchFamily="18" charset="0"/>
              </a:rPr>
            </a:br>
            <a:br>
              <a:rPr lang="zh-CN" altLang="en-US" sz="4000" kern="1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sz="4000" dirty="0"/>
          </a:p>
        </p:txBody>
      </p:sp>
      <p:sp>
        <p:nvSpPr>
          <p:cNvPr id="3" name="内容占位符 2"/>
          <p:cNvSpPr>
            <a:spLocks noGrp="1"/>
          </p:cNvSpPr>
          <p:nvPr>
            <p:ph sz="quarter" idx="13"/>
          </p:nvPr>
        </p:nvSpPr>
        <p:spPr/>
        <p:txBody>
          <a:bodyPr/>
          <a:lstStyle/>
          <a:p>
            <a:pPr marL="0" marR="0" algn="l">
              <a:lnSpc>
                <a:spcPts val="1440"/>
              </a:lnSpc>
              <a:spcBef>
                <a:spcPts val="1320"/>
              </a:spcBef>
              <a:spcAft>
                <a:spcPts val="0"/>
              </a:spcAft>
            </a:pP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日前，贝肯能源发布公告称，公司全资孙公司贝肯能源乌克兰有限公司在乌克兰的钻井项目于</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202</a:t>
            </a:r>
            <a:endPar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endParaRPr>
          </a:p>
          <a:p>
            <a:pPr marL="0" marR="0" indent="0" algn="l">
              <a:lnSpc>
                <a:spcPts val="1440"/>
              </a:lnSpc>
              <a:spcBef>
                <a:spcPts val="1320"/>
              </a:spcBef>
              <a:spcAft>
                <a:spcPts val="0"/>
              </a:spcAft>
              <a:buNone/>
            </a:pP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年</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月</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26</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日起全部临时停工。公告中称，孙公司在乌中方员工共计</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99</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人。截至</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2021</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年</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12</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月</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31</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日，孙公</a:t>
            </a:r>
            <a:endPar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endParaRPr>
          </a:p>
          <a:p>
            <a:pPr marL="0" marR="0" indent="0" algn="l">
              <a:lnSpc>
                <a:spcPts val="1440"/>
              </a:lnSpc>
              <a:spcBef>
                <a:spcPts val="1320"/>
              </a:spcBef>
              <a:spcAft>
                <a:spcPts val="0"/>
              </a:spcAft>
              <a:buNone/>
            </a:pP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司固定资产账面价值</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18764.48</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万元</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未经审计</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ts val="1440"/>
              </a:lnSpc>
              <a:spcBef>
                <a:spcPts val="1320"/>
              </a:spcBef>
              <a:spcAft>
                <a:spcPts val="0"/>
              </a:spcAft>
            </a:pP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贝肯能源指出，孙公司在乌克兰的钻井项目正处于合同施工期，由于局势演变的不确定性，何时</a:t>
            </a:r>
            <a:endPar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endParaRPr>
          </a:p>
          <a:p>
            <a:pPr marL="0" marR="0" indent="0" algn="l">
              <a:lnSpc>
                <a:spcPts val="1440"/>
              </a:lnSpc>
              <a:spcBef>
                <a:spcPts val="1320"/>
              </a:spcBef>
              <a:spcAft>
                <a:spcPts val="0"/>
              </a:spcAft>
              <a:buNone/>
            </a:pP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可以恢复正常施工暂时无法预计，预期会对项目进度和经营产生不利影响。孙公司人员和固定资产</a:t>
            </a:r>
            <a:endPar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endParaRPr>
          </a:p>
          <a:p>
            <a:pPr marL="0" marR="0" indent="0" algn="l">
              <a:lnSpc>
                <a:spcPts val="1440"/>
              </a:lnSpc>
              <a:spcBef>
                <a:spcPts val="1320"/>
              </a:spcBef>
              <a:spcAft>
                <a:spcPts val="0"/>
              </a:spcAft>
              <a:buNone/>
            </a:pP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所处状态相对安全，公司将密切关注后续发展情况，并对后续业务影响进行评估，待局势稳定后力争</a:t>
            </a:r>
            <a:endPar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endParaRPr>
          </a:p>
          <a:p>
            <a:pPr marL="0" marR="0" indent="0" algn="l">
              <a:lnSpc>
                <a:spcPts val="1440"/>
              </a:lnSpc>
              <a:spcBef>
                <a:spcPts val="1320"/>
              </a:spcBef>
              <a:spcAft>
                <a:spcPts val="0"/>
              </a:spcAft>
              <a:buNone/>
            </a:pP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早日实现项目复工。</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br>
              <a:rPr lang="en-US" altLang="zh-CN" sz="4000" kern="100" dirty="0">
                <a:effectLst/>
                <a:latin typeface="宋体" panose="02010600030101010101" pitchFamily="2" charset="-122"/>
                <a:ea typeface="宋体" panose="02010600030101010101" pitchFamily="2" charset="-122"/>
                <a:cs typeface="Times New Roman" panose="02020603050405020304" pitchFamily="18" charset="0"/>
              </a:rPr>
            </a:br>
            <a:br>
              <a:rPr lang="en-US" altLang="zh-CN" sz="4000" kern="100" dirty="0">
                <a:effectLst/>
                <a:latin typeface="宋体" panose="02010600030101010101" pitchFamily="2" charset="-122"/>
                <a:ea typeface="宋体" panose="02010600030101010101" pitchFamily="2" charset="-122"/>
                <a:cs typeface="Times New Roman" panose="02020603050405020304" pitchFamily="18" charset="0"/>
              </a:rPr>
            </a:br>
            <a:r>
              <a:rPr lang="zh-CN" altLang="en-US" sz="4000" kern="100" dirty="0">
                <a:effectLst/>
                <a:latin typeface="宋体" panose="02010600030101010101" pitchFamily="2" charset="-122"/>
                <a:ea typeface="宋体" panose="02010600030101010101" pitchFamily="2" charset="-122"/>
                <a:cs typeface="Times New Roman" panose="02020603050405020304" pitchFamily="18" charset="0"/>
              </a:rPr>
              <a:t>二、俄乌冲突对贝肯能源的影响</a:t>
            </a:r>
            <a:br>
              <a:rPr lang="zh-CN" altLang="en-US" sz="4000" kern="100" dirty="0">
                <a:effectLst/>
                <a:latin typeface="宋体" panose="02010600030101010101" pitchFamily="2" charset="-122"/>
                <a:ea typeface="宋体" panose="02010600030101010101" pitchFamily="2" charset="-122"/>
                <a:cs typeface="Times New Roman" panose="02020603050405020304" pitchFamily="18" charset="0"/>
              </a:rPr>
            </a:br>
            <a:br>
              <a:rPr lang="zh-CN" altLang="en-US" sz="4000" kern="1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sz="4000" dirty="0"/>
          </a:p>
        </p:txBody>
      </p:sp>
      <p:sp>
        <p:nvSpPr>
          <p:cNvPr id="3" name="内容占位符 2"/>
          <p:cNvSpPr>
            <a:spLocks noGrp="1"/>
          </p:cNvSpPr>
          <p:nvPr>
            <p:ph sz="quarter" idx="13"/>
          </p:nvPr>
        </p:nvSpPr>
        <p:spPr/>
        <p:txBody>
          <a:bodyPr>
            <a:normAutofit/>
          </a:bodyPr>
          <a:lstStyle/>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贝肯能源股票在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24</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日由</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10.67</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跌至</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10.2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，在临近</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25</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日时，出现回涨，并出现波动，随后直涨，于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28</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日达到最高值</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11.69</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，之后逐渐下跌至最低点</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9.48</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月</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28</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日开盘后，贝肯能源先涨后跌，盘中最高上涨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6.5%</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，一度上冲到</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11.8</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元，但随后大幅回落，最大跌幅超过</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，最终以</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10.53</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元、</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4.96%</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的跌幅收盘。</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月</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日开盘后，贝肯能源股票继续大跌，跌幅</a:t>
            </a:r>
            <a:r>
              <a:rPr lang="en-US" altLang="zh-CN"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5.98%</a:t>
            </a:r>
            <a:r>
              <a:rPr lang="zh-CN" altLang="en-US" sz="1800"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截至</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月</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日开始回涨至</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10.89</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月</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日，贝肯能源涨停 报于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10.89</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元</a:t>
            </a:r>
            <a:b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b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由于俄乌冲突，油价大涨，使得油服公司股票开始上涨。</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6345302" cy="1018713"/>
          </a:xfrm>
        </p:spPr>
        <p:txBody>
          <a:bodyPr>
            <a:normAutofit fontScale="90000"/>
          </a:bodyPr>
          <a:lstStyle/>
          <a:p>
            <a:r>
              <a:rPr lang="zh-CN" altLang="en-US" sz="3600" kern="100" dirty="0">
                <a:effectLst/>
                <a:latin typeface="宋体" panose="02010600030101010101" pitchFamily="2" charset="-122"/>
                <a:ea typeface="宋体" panose="02010600030101010101" pitchFamily="2" charset="-122"/>
                <a:cs typeface="Times New Roman" panose="02020603050405020304" pitchFamily="18" charset="0"/>
              </a:rPr>
              <a:t>二、俄乌冲突对贝肯能源的影响</a:t>
            </a:r>
            <a:endParaRPr lang="zh-CN" altLang="en-US" dirty="0"/>
          </a:p>
        </p:txBody>
      </p:sp>
      <p:sp>
        <p:nvSpPr>
          <p:cNvPr id="4" name="文本占位符 3"/>
          <p:cNvSpPr>
            <a:spLocks noGrp="1"/>
          </p:cNvSpPr>
          <p:nvPr>
            <p:ph type="body" sz="half" idx="2"/>
          </p:nvPr>
        </p:nvSpPr>
        <p:spPr>
          <a:xfrm>
            <a:off x="685802" y="2201662"/>
            <a:ext cx="5830408" cy="2869871"/>
          </a:xfrm>
        </p:spPr>
        <p:txBody>
          <a:bodyPr>
            <a:normAutofit/>
          </a:bodyPr>
          <a:lstStyle/>
          <a:p>
            <a:pPr lvl="1"/>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贝肯能源股票在</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24</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日由</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10.67</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跌至</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10.2</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，在临近</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25</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日时，出现回涨，并出现波动，随后直涨，于</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28</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日达到最高值</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11.69</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，之后逐渐下跌至最低点</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9.48</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月</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28</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日开盘后，贝肯能源先涨后跌，盘中最高上涨</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6.5%</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，一度上冲到</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11.8</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元，但随后大幅回落，最大跌幅超过</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，最终以</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10.53</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元、</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4.96%</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的跌幅收盘。</a:t>
            </a:r>
            <a:r>
              <a:rPr lang="en-US" altLang="zh-CN"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en-US"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月</a:t>
            </a:r>
            <a:r>
              <a:rPr lang="en-US" altLang="zh-CN"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日开盘后，贝肯能源股票继续大跌，跌幅</a:t>
            </a:r>
            <a:r>
              <a:rPr lang="en-US" altLang="zh-CN"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5.98%</a:t>
            </a:r>
            <a:r>
              <a:rPr lang="zh-CN" altLang="en-US" i="0" kern="0" spc="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effectLst/>
              <a:latin typeface="宋体" panose="02010600030101010101" pitchFamily="2" charset="-122"/>
              <a:ea typeface="宋体" panose="02010600030101010101" pitchFamily="2" charset="-122"/>
              <a:cs typeface="Times New Roman" panose="02020603050405020304" pitchFamily="18" charset="0"/>
            </a:endParaRPr>
          </a:p>
          <a:p>
            <a:pPr lvl="1"/>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截至</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月</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日开始回涨至</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10.89</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月</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日，贝肯能源涨停 报于</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10.89</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元</a:t>
            </a:r>
            <a:b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b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由于俄乌冲突，油价大涨，使得油服公司股票开始上涨。</a:t>
            </a:r>
            <a:endParaRPr lang="zh-CN" altLang="en-US"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17" name="图片 16"/>
          <p:cNvPicPr>
            <a:picLocks noChangeAspect="1"/>
          </p:cNvPicPr>
          <p:nvPr/>
        </p:nvPicPr>
        <p:blipFill>
          <a:blip r:embed="rId1"/>
          <a:stretch>
            <a:fillRect/>
          </a:stretch>
        </p:blipFill>
        <p:spPr>
          <a:xfrm>
            <a:off x="6448425" y="1782100"/>
            <a:ext cx="5267323" cy="27241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{01FA871F-6FD2-4193-8A03-2ADD24BD71EB}tf04033927</Template>
  <TotalTime>0</TotalTime>
  <Words>2038</Words>
  <Application>WPS 演示</Application>
  <PresentationFormat>宽屏</PresentationFormat>
  <Paragraphs>71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Times New Roman</vt:lpstr>
      <vt:lpstr>Calibri</vt:lpstr>
      <vt:lpstr>新宋体</vt:lpstr>
      <vt:lpstr>Impact</vt:lpstr>
      <vt:lpstr>微软雅黑</vt:lpstr>
      <vt:lpstr>Arial Unicode MS</vt:lpstr>
      <vt:lpstr>主要事件</vt:lpstr>
      <vt:lpstr>PowerPoint 演示文稿</vt:lpstr>
      <vt:lpstr>摘要</vt:lpstr>
      <vt:lpstr>公司简介</vt:lpstr>
      <vt:lpstr>公司简介</vt:lpstr>
      <vt:lpstr>PowerPoint 演示文稿</vt:lpstr>
      <vt:lpstr>一、业务范围</vt:lpstr>
      <vt:lpstr>  二、俄乌冲突对贝肯能源的影响  </vt:lpstr>
      <vt:lpstr>  二、俄乌冲突对贝肯能源的影响  </vt:lpstr>
      <vt:lpstr>二、俄乌冲突对贝肯能源的影响</vt:lpstr>
      <vt:lpstr>三、观点和见解 </vt:lpstr>
      <vt:lpstr>三、观点和见解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丁豪</dc:creator>
  <cp:lastModifiedBy>一弦</cp:lastModifiedBy>
  <cp:revision>3</cp:revision>
  <dcterms:created xsi:type="dcterms:W3CDTF">2022-03-02T15:11:00Z</dcterms:created>
  <dcterms:modified xsi:type="dcterms:W3CDTF">2022-03-03T06:02:53Z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C74ED90B565D4C0EA24ECDBE8A5B3FE4</vt:lpwstr>
  </property>
  <property fmtid="{D5CDD505-2E9C-101B-9397-08002B2CF9AE}" pid="3" name="KSOProductBuildVer">
    <vt:lpwstr>2052-11.1.0.11365</vt:lpwstr>
  </property>
</Properties>
</file>