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987"/>
    <a:srgbClr val="0077BB"/>
    <a:srgbClr val="FF7043"/>
    <a:srgbClr val="33BBEE"/>
    <a:srgbClr val="CC3311"/>
    <a:srgbClr val="EDB5A9"/>
    <a:srgbClr val="FFFFFF"/>
    <a:srgbClr val="84BEB7"/>
    <a:srgbClr val="097CBD"/>
    <a:srgbClr val="ED2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27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01A33-C8BC-4633-A54C-FB130BC6431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5DEFA-88E4-4D89-A962-B198A11EB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81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04EFC-893F-375A-5CFB-254580B55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204507-0C65-93EF-3FE8-AB685C958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712DF-C0CC-217A-B001-A701FAAB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FD7C-20A6-449C-A80E-DFE7F4712F84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6DBF6-E6ED-976A-0B6D-D5700A6D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A0D6B-6B9D-F7EB-ADAE-CEF39627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F556-FF5E-4C2E-8336-044321B84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34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EDD67-D1AB-E2FA-5627-7848414C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90F795-CCE6-2AF2-F6C0-1468C2157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0DC9D-1B7E-74D3-40B4-4272D84A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FD7C-20A6-449C-A80E-DFE7F4712F84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0A4136-EC0D-D8C8-AAAB-B651A72E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502E7-7082-1155-6567-FDFFB836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F556-FF5E-4C2E-8336-044321B84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5DB410-697A-F91F-6C99-1BEE373F0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4AFBE2-B3F4-2CD8-FB00-A5BDCC6A1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1ECE7-8E2A-74AC-3D3F-BA6A6D1C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FD7C-20A6-449C-A80E-DFE7F4712F84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3B746F-108D-6E02-D55B-7DF98BD7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E5676-F6AD-3F64-D159-C47F240F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F556-FF5E-4C2E-8336-044321B84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5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328EC-7A30-D9AF-2E81-A201CC5E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C11255-9B0C-2130-324C-788E0FCD5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A0AA1-8CCC-4510-3F04-932F62AA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FD7C-20A6-449C-A80E-DFE7F4712F84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311D42-7AFB-0834-735E-B3310964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4F93B-DDF3-FB19-AFD2-B5A0ED7E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F556-FF5E-4C2E-8336-044321B84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40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AD1A0-09BC-4FF4-600B-FE0C4707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B7CDAA-B887-E6E4-D395-F8F61AF4F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90FA4-95F1-B23A-52DB-3130B7D2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FD7C-20A6-449C-A80E-DFE7F4712F84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549AF-D63A-2B6C-1ED4-FD2F6E40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D0E16-A6F7-CDED-4DA7-1CFED4CC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F556-FF5E-4C2E-8336-044321B84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8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C74C1-E2B7-81D4-03B3-36A77FF7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C1687-9412-2547-19EE-3B6CD1B6B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523D9A-000F-B297-A91F-724B099B8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A0D2BD-5F15-A9A6-0CCC-4EC5FB40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FD7C-20A6-449C-A80E-DFE7F4712F84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45CA50-0CD8-0169-0C77-4C78A165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9A2C34-A5E0-BB2A-C775-5D4432AF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F556-FF5E-4C2E-8336-044321B84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5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00BEB-3DB3-0D78-B7A6-263DE4640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76B1CD-2858-79F6-AE5E-7529F46C9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93253-D6B3-1250-09FC-CA0A3EC75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F8E49B-3949-3E24-1D93-6D6A48C04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FB8F69-06CD-A1A0-00C9-240F0259B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6B84BD-6AEE-94C5-FBC0-C991F3E8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FD7C-20A6-449C-A80E-DFE7F4712F84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6D8FC7-70A6-2D63-EBFB-22D45DE2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4D1A61-9BD7-2AE6-D830-7A852028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F556-FF5E-4C2E-8336-044321B84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18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A3882-5FCF-0DB7-55B8-AC5985D3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EEA93D-405C-E585-22A4-E4E18EDA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FD7C-20A6-449C-A80E-DFE7F4712F84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1E1BB5-52DF-4442-671F-F5ABE3A9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A01A6F-E502-B6D5-60BE-B7C2FE3C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F556-FF5E-4C2E-8336-044321B84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1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1FE2F4-7E4A-71B8-F815-7435D977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FD7C-20A6-449C-A80E-DFE7F4712F84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5D8373-7F56-C38B-A5D1-444502B6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820BF2-44AE-BA7D-9626-2FCC6981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F556-FF5E-4C2E-8336-044321B84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07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AD87E-036B-3444-77A0-658E5512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1AB5A-180F-3A34-97F7-199CE5CF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2BC04B-C943-588A-5C0F-B5FFDA2F3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6D28DF-9377-08B6-469E-6C7BCAA1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FD7C-20A6-449C-A80E-DFE7F4712F84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2FFBF5-3F91-84B3-0A27-C9A03224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B8D8AC-96D9-CEDD-B63F-51A8E27E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F556-FF5E-4C2E-8336-044321B84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26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17542-6D0B-74E7-FBC6-5B12BE9CE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708189-EF85-ADF9-1AE0-1BCDC749A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98122D-DBAA-6F43-FCF7-E6A9AF3EA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E8B621-186E-6162-930A-6C9D8E44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FD7C-20A6-449C-A80E-DFE7F4712F84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7E2013-7779-0824-BF33-EFB3D0C8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875A4B-214C-315A-7C8A-EFD2DCE6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F556-FF5E-4C2E-8336-044321B84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1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AD4430-F894-F18B-DD11-B81D0853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EF6397-2FEE-54F0-C8B6-2D3FC32BA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5D856-E952-25AC-8EE7-B4FEBC950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BFD7C-20A6-449C-A80E-DFE7F4712F84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144AB-1BB4-E2A0-CC6F-8C49C0AC5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E147C-42AC-7B44-433D-2E1E44A25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5F556-FF5E-4C2E-8336-044321B84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71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A828A4-4826-D845-9834-9F7963EEF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015" y="3359655"/>
            <a:ext cx="3343299" cy="23574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B8377C-98AA-B658-3DD1-449C4BDDA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178" y="784824"/>
            <a:ext cx="3262336" cy="24241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7627A6-7322-1A4D-E3D3-25B9E59E6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484" y="781322"/>
            <a:ext cx="3233761" cy="23907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E6CE8E1-9B41-C79A-4591-34FA7A5AC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148" y="3421006"/>
            <a:ext cx="3224236" cy="232888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65B960F-F097-23E4-6E52-ED6186136548}"/>
              </a:ext>
            </a:extLst>
          </p:cNvPr>
          <p:cNvSpPr txBox="1"/>
          <p:nvPr/>
        </p:nvSpPr>
        <p:spPr>
          <a:xfrm>
            <a:off x="8115299" y="2985247"/>
            <a:ext cx="2117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2B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Lr: 1e-5 </a:t>
            </a:r>
          </a:p>
          <a:p>
            <a:r>
              <a:rPr lang="en-US" altLang="zh-CN" b="1" dirty="0">
                <a:solidFill>
                  <a:srgbClr val="D7D7D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Lr: 1e-4</a:t>
            </a:r>
            <a:r>
              <a:rPr lang="en-US" altLang="zh-CN" b="1" dirty="0">
                <a:solidFill>
                  <a:srgbClr val="0072B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  <a:p>
            <a:r>
              <a:rPr lang="en-US" altLang="zh-CN" b="1" dirty="0">
                <a:solidFill>
                  <a:srgbClr val="FF80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Lr: 1e-3   </a:t>
            </a:r>
          </a:p>
          <a:p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5526B27-BC3C-983D-481C-D1300968F009}"/>
              </a:ext>
            </a:extLst>
          </p:cNvPr>
          <p:cNvSpPr txBox="1"/>
          <p:nvPr/>
        </p:nvSpPr>
        <p:spPr>
          <a:xfrm>
            <a:off x="1163171" y="342899"/>
            <a:ext cx="113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LSTM-CRF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6C9278A-8153-A4F3-4949-2996C2621ADB}"/>
              </a:ext>
            </a:extLst>
          </p:cNvPr>
          <p:cNvSpPr txBox="1"/>
          <p:nvPr/>
        </p:nvSpPr>
        <p:spPr>
          <a:xfrm>
            <a:off x="9244853" y="416859"/>
            <a:ext cx="25347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1e-5</a:t>
            </a:r>
          </a:p>
          <a:p>
            <a:r>
              <a:rPr lang="en-US" altLang="zh-CN" dirty="0"/>
              <a:t>Dev acc: 68.72  Dev fscore(p/r/f): (80.45/70.39/75.08)</a:t>
            </a:r>
          </a:p>
          <a:p>
            <a:endParaRPr lang="en-US" altLang="zh-CN" dirty="0"/>
          </a:p>
          <a:p>
            <a:r>
              <a:rPr lang="en-US" altLang="zh-CN" dirty="0"/>
              <a:t>1e-4</a:t>
            </a:r>
          </a:p>
          <a:p>
            <a:r>
              <a:rPr lang="en-US" altLang="zh-CN" dirty="0"/>
              <a:t>Dev acc: 70.84  Dev fscore(p/r/f): (82.84/73.51/77.90)</a:t>
            </a:r>
          </a:p>
          <a:p>
            <a:endParaRPr lang="en-US" altLang="zh-CN" dirty="0"/>
          </a:p>
          <a:p>
            <a:r>
              <a:rPr lang="en-US" altLang="zh-CN" dirty="0"/>
              <a:t>1e-3</a:t>
            </a:r>
          </a:p>
          <a:p>
            <a:r>
              <a:rPr lang="en-US" altLang="zh-CN" dirty="0"/>
              <a:t> Dev acc: 71.84  Dev fscore(p/r/f): (83.73/74.04/78.58)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26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8FE2CE7-4FD6-9B2D-CAA2-337D0B68DF79}"/>
              </a:ext>
            </a:extLst>
          </p:cNvPr>
          <p:cNvSpPr txBox="1"/>
          <p:nvPr/>
        </p:nvSpPr>
        <p:spPr>
          <a:xfrm>
            <a:off x="8115299" y="2985247"/>
            <a:ext cx="2117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AA2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Lr: 1e-5     </a:t>
            </a:r>
          </a:p>
          <a:p>
            <a:r>
              <a:rPr lang="en-US" altLang="zh-CN" b="1" dirty="0">
                <a:solidFill>
                  <a:srgbClr val="ED2E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Lr: 1e-4   </a:t>
            </a:r>
          </a:p>
          <a:p>
            <a:r>
              <a:rPr lang="en-US" altLang="zh-CN" b="1" dirty="0">
                <a:solidFill>
                  <a:srgbClr val="097C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Lr: 1e-3</a:t>
            </a:r>
          </a:p>
          <a:p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6708C7-0203-A3F9-41D3-2C64AC02F83C}"/>
              </a:ext>
            </a:extLst>
          </p:cNvPr>
          <p:cNvSpPr txBox="1"/>
          <p:nvPr/>
        </p:nvSpPr>
        <p:spPr>
          <a:xfrm>
            <a:off x="1163171" y="34289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Baseline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24522D-41BF-FE06-D2E1-99F297B3ABF1}"/>
              </a:ext>
            </a:extLst>
          </p:cNvPr>
          <p:cNvSpPr txBox="1"/>
          <p:nvPr/>
        </p:nvSpPr>
        <p:spPr>
          <a:xfrm>
            <a:off x="9200403" y="581959"/>
            <a:ext cx="25347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1e-5</a:t>
            </a:r>
          </a:p>
          <a:p>
            <a:r>
              <a:rPr lang="en-US" altLang="zh-CN" dirty="0"/>
              <a:t> Dev acc: 67.82  Dev fscore(p/r/f): (77.80/69.45/73.39)</a:t>
            </a:r>
          </a:p>
          <a:p>
            <a:endParaRPr lang="en-US" altLang="zh-CN" dirty="0"/>
          </a:p>
          <a:p>
            <a:r>
              <a:rPr lang="en-US" altLang="zh-CN" dirty="0"/>
              <a:t>1e-4</a:t>
            </a:r>
          </a:p>
          <a:p>
            <a:r>
              <a:rPr lang="en-US" altLang="zh-CN" dirty="0"/>
              <a:t> Dev acc: 69.94  Dev fscore(p/r/f): (79.70/72.47/75.91)</a:t>
            </a:r>
          </a:p>
          <a:p>
            <a:endParaRPr lang="en-US" altLang="zh-CN" dirty="0"/>
          </a:p>
          <a:p>
            <a:r>
              <a:rPr lang="en-US" altLang="zh-CN" dirty="0"/>
              <a:t>1e-3</a:t>
            </a:r>
          </a:p>
          <a:p>
            <a:r>
              <a:rPr lang="en-US" altLang="zh-CN" dirty="0"/>
              <a:t> Dev acc: 71.17  Dev fscore(p/r/f): (80.20/73.51/76.71)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69C10BD-BA0C-3A00-6DB2-F24576D6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707" y="843747"/>
            <a:ext cx="3243286" cy="237650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F63C23C-060B-1E66-09A4-2BD69609F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350" y="829460"/>
            <a:ext cx="3305199" cy="244318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437F9EF-677C-3AA8-1C19-09EB5BCB7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788" y="3432960"/>
            <a:ext cx="3238524" cy="236698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AF45BA1-5E36-6EAF-39AC-48141FE51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350" y="3443279"/>
            <a:ext cx="3267099" cy="229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4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B062384B-17D0-8129-9726-82A322F62768}"/>
              </a:ext>
            </a:extLst>
          </p:cNvPr>
          <p:cNvGrpSpPr/>
          <p:nvPr/>
        </p:nvGrpSpPr>
        <p:grpSpPr>
          <a:xfrm>
            <a:off x="1574800" y="2205417"/>
            <a:ext cx="3048000" cy="3215516"/>
            <a:chOff x="730250" y="184150"/>
            <a:chExt cx="4737100" cy="499745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E7A856A-0B94-AB0F-8DBF-1B980EF7986D}"/>
                </a:ext>
              </a:extLst>
            </p:cNvPr>
            <p:cNvSpPr/>
            <p:nvPr/>
          </p:nvSpPr>
          <p:spPr>
            <a:xfrm>
              <a:off x="730250" y="3759200"/>
              <a:ext cx="4737100" cy="736600"/>
            </a:xfrm>
            <a:prstGeom prst="roundRect">
              <a:avLst/>
            </a:prstGeom>
            <a:solidFill>
              <a:srgbClr val="84BEB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BERT</a:t>
              </a:r>
              <a:endPara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2486CE7B-F0A4-63B8-1A8A-D3C60CCC8162}"/>
                </a:ext>
              </a:extLst>
            </p:cNvPr>
            <p:cNvGrpSpPr/>
            <p:nvPr/>
          </p:nvGrpSpPr>
          <p:grpSpPr>
            <a:xfrm>
              <a:off x="996950" y="4483100"/>
              <a:ext cx="4095750" cy="698500"/>
              <a:chOff x="996950" y="4483100"/>
              <a:chExt cx="4095750" cy="698500"/>
            </a:xfrm>
          </p:grpSpPr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4FC6C31C-BFC1-D2D0-6222-060474A2B8DA}"/>
                  </a:ext>
                </a:extLst>
              </p:cNvPr>
              <p:cNvCxnSpPr/>
              <p:nvPr/>
            </p:nvCxnSpPr>
            <p:spPr>
              <a:xfrm flipV="1">
                <a:off x="996950" y="4502150"/>
                <a:ext cx="0" cy="6731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65C96481-1EFE-9646-353B-61BCCA1476B1}"/>
                  </a:ext>
                </a:extLst>
              </p:cNvPr>
              <p:cNvCxnSpPr/>
              <p:nvPr/>
            </p:nvCxnSpPr>
            <p:spPr>
              <a:xfrm flipV="1">
                <a:off x="1771650" y="4502150"/>
                <a:ext cx="0" cy="6731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3BBB9B2A-71C4-D1E6-F1EC-D402C15C4E23}"/>
                  </a:ext>
                </a:extLst>
              </p:cNvPr>
              <p:cNvCxnSpPr/>
              <p:nvPr/>
            </p:nvCxnSpPr>
            <p:spPr>
              <a:xfrm flipV="1">
                <a:off x="2451100" y="4508500"/>
                <a:ext cx="0" cy="6731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C20279B2-E59C-325C-A0FF-DFC00E0A5F0B}"/>
                  </a:ext>
                </a:extLst>
              </p:cNvPr>
              <p:cNvCxnSpPr/>
              <p:nvPr/>
            </p:nvCxnSpPr>
            <p:spPr>
              <a:xfrm flipV="1">
                <a:off x="3086100" y="4495800"/>
                <a:ext cx="0" cy="6731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673D7CA9-02C2-296A-9853-6342609F3732}"/>
                  </a:ext>
                </a:extLst>
              </p:cNvPr>
              <p:cNvCxnSpPr/>
              <p:nvPr/>
            </p:nvCxnSpPr>
            <p:spPr>
              <a:xfrm flipV="1">
                <a:off x="3746500" y="4483100"/>
                <a:ext cx="0" cy="6731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D18811D0-9344-0DA6-3379-3B0C5C33BC64}"/>
                  </a:ext>
                </a:extLst>
              </p:cNvPr>
              <p:cNvCxnSpPr/>
              <p:nvPr/>
            </p:nvCxnSpPr>
            <p:spPr>
              <a:xfrm flipV="1">
                <a:off x="4425950" y="4483100"/>
                <a:ext cx="0" cy="6731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7E21B001-A201-3532-B875-59D3D5B0DDA2}"/>
                  </a:ext>
                </a:extLst>
              </p:cNvPr>
              <p:cNvCxnSpPr/>
              <p:nvPr/>
            </p:nvCxnSpPr>
            <p:spPr>
              <a:xfrm flipV="1">
                <a:off x="5092700" y="4502150"/>
                <a:ext cx="0" cy="6731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D6B6C62F-0763-2469-FB48-4DE9BDE03C0B}"/>
                </a:ext>
              </a:extLst>
            </p:cNvPr>
            <p:cNvGrpSpPr/>
            <p:nvPr/>
          </p:nvGrpSpPr>
          <p:grpSpPr>
            <a:xfrm>
              <a:off x="1003300" y="3060700"/>
              <a:ext cx="4095750" cy="698500"/>
              <a:chOff x="996950" y="4483100"/>
              <a:chExt cx="4095750" cy="698500"/>
            </a:xfrm>
          </p:grpSpPr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48703385-71E1-3C1D-A283-B41CB2D9F2F6}"/>
                  </a:ext>
                </a:extLst>
              </p:cNvPr>
              <p:cNvCxnSpPr/>
              <p:nvPr/>
            </p:nvCxnSpPr>
            <p:spPr>
              <a:xfrm flipV="1">
                <a:off x="996950" y="4502150"/>
                <a:ext cx="0" cy="6731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5A65F461-AD23-E495-3577-EA9C1FB7841F}"/>
                  </a:ext>
                </a:extLst>
              </p:cNvPr>
              <p:cNvCxnSpPr/>
              <p:nvPr/>
            </p:nvCxnSpPr>
            <p:spPr>
              <a:xfrm flipV="1">
                <a:off x="1771650" y="4502150"/>
                <a:ext cx="0" cy="6731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7233DC17-A590-798E-804B-FD579D97EA56}"/>
                  </a:ext>
                </a:extLst>
              </p:cNvPr>
              <p:cNvCxnSpPr/>
              <p:nvPr/>
            </p:nvCxnSpPr>
            <p:spPr>
              <a:xfrm flipV="1">
                <a:off x="2451100" y="4508500"/>
                <a:ext cx="0" cy="6731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9F3369A7-9543-2D17-12E0-E0624AFFCBBF}"/>
                  </a:ext>
                </a:extLst>
              </p:cNvPr>
              <p:cNvCxnSpPr/>
              <p:nvPr/>
            </p:nvCxnSpPr>
            <p:spPr>
              <a:xfrm flipV="1">
                <a:off x="3086100" y="4495800"/>
                <a:ext cx="0" cy="6731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DE708377-9645-320B-E679-DC94B4321B4F}"/>
                  </a:ext>
                </a:extLst>
              </p:cNvPr>
              <p:cNvCxnSpPr/>
              <p:nvPr/>
            </p:nvCxnSpPr>
            <p:spPr>
              <a:xfrm flipV="1">
                <a:off x="3746500" y="4483100"/>
                <a:ext cx="0" cy="6731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2D886209-DC69-E6F4-820A-7FD5A0441FE2}"/>
                  </a:ext>
                </a:extLst>
              </p:cNvPr>
              <p:cNvCxnSpPr/>
              <p:nvPr/>
            </p:nvCxnSpPr>
            <p:spPr>
              <a:xfrm flipV="1">
                <a:off x="4425950" y="4483100"/>
                <a:ext cx="0" cy="6731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1745F0BD-5AC0-73C0-60AF-224B08B5CA6A}"/>
                  </a:ext>
                </a:extLst>
              </p:cNvPr>
              <p:cNvCxnSpPr/>
              <p:nvPr/>
            </p:nvCxnSpPr>
            <p:spPr>
              <a:xfrm flipV="1">
                <a:off x="5092700" y="4502150"/>
                <a:ext cx="0" cy="6731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0C20D233-9807-7322-619E-BE8EE12B3A69}"/>
                </a:ext>
              </a:extLst>
            </p:cNvPr>
            <p:cNvSpPr/>
            <p:nvPr/>
          </p:nvSpPr>
          <p:spPr>
            <a:xfrm>
              <a:off x="730250" y="2324100"/>
              <a:ext cx="4737100" cy="7366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Drop out layer</a:t>
              </a:r>
              <a:endPara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99C095C2-B7E8-12B0-BCE2-656175D1B19D}"/>
                </a:ext>
              </a:extLst>
            </p:cNvPr>
            <p:cNvSpPr/>
            <p:nvPr/>
          </p:nvSpPr>
          <p:spPr>
            <a:xfrm>
              <a:off x="730250" y="882650"/>
              <a:ext cx="4737100" cy="7366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effectLst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Tagging FNNDecoder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58423F77-929B-B293-1F6B-A706AACAC089}"/>
                </a:ext>
              </a:extLst>
            </p:cNvPr>
            <p:cNvGrpSpPr/>
            <p:nvPr/>
          </p:nvGrpSpPr>
          <p:grpSpPr>
            <a:xfrm>
              <a:off x="1003300" y="184150"/>
              <a:ext cx="4095750" cy="2146300"/>
              <a:chOff x="996950" y="3035300"/>
              <a:chExt cx="4095750" cy="2146300"/>
            </a:xfrm>
          </p:grpSpPr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0D30C68E-CA51-4228-F6B6-DBA5C6A88D13}"/>
                  </a:ext>
                </a:extLst>
              </p:cNvPr>
              <p:cNvCxnSpPr/>
              <p:nvPr/>
            </p:nvCxnSpPr>
            <p:spPr>
              <a:xfrm flipV="1">
                <a:off x="996950" y="4502150"/>
                <a:ext cx="0" cy="6731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D454BCBC-7999-001D-15A4-A94AD3592D2C}"/>
                  </a:ext>
                </a:extLst>
              </p:cNvPr>
              <p:cNvCxnSpPr/>
              <p:nvPr/>
            </p:nvCxnSpPr>
            <p:spPr>
              <a:xfrm flipV="1">
                <a:off x="1771650" y="4502150"/>
                <a:ext cx="0" cy="6731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B696BF8C-B2FB-2308-88B4-8D450BE2D7A6}"/>
                  </a:ext>
                </a:extLst>
              </p:cNvPr>
              <p:cNvCxnSpPr/>
              <p:nvPr/>
            </p:nvCxnSpPr>
            <p:spPr>
              <a:xfrm flipV="1">
                <a:off x="2451100" y="4508500"/>
                <a:ext cx="0" cy="6731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B7648C65-DBB9-CC8D-14F0-53CC7D8AFBB8}"/>
                  </a:ext>
                </a:extLst>
              </p:cNvPr>
              <p:cNvCxnSpPr/>
              <p:nvPr/>
            </p:nvCxnSpPr>
            <p:spPr>
              <a:xfrm flipV="1">
                <a:off x="3086100" y="4495800"/>
                <a:ext cx="0" cy="6731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65AE3B06-E72A-540C-DD98-C8DC6E4D1FD0}"/>
                  </a:ext>
                </a:extLst>
              </p:cNvPr>
              <p:cNvCxnSpPr/>
              <p:nvPr/>
            </p:nvCxnSpPr>
            <p:spPr>
              <a:xfrm flipV="1">
                <a:off x="3746500" y="4483100"/>
                <a:ext cx="0" cy="6731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E0889B53-B5AA-B2B7-8E43-51EB13FC82DE}"/>
                  </a:ext>
                </a:extLst>
              </p:cNvPr>
              <p:cNvCxnSpPr/>
              <p:nvPr/>
            </p:nvCxnSpPr>
            <p:spPr>
              <a:xfrm flipV="1">
                <a:off x="4425950" y="4483100"/>
                <a:ext cx="0" cy="6731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332D36A9-C529-F84D-0D36-9CE151129B9A}"/>
                  </a:ext>
                </a:extLst>
              </p:cNvPr>
              <p:cNvCxnSpPr/>
              <p:nvPr/>
            </p:nvCxnSpPr>
            <p:spPr>
              <a:xfrm flipV="1">
                <a:off x="5092700" y="4502150"/>
                <a:ext cx="0" cy="6731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D1ADFE31-1A49-AA01-58C9-619EA9BAC980}"/>
                  </a:ext>
                </a:extLst>
              </p:cNvPr>
              <p:cNvCxnSpPr/>
              <p:nvPr/>
            </p:nvCxnSpPr>
            <p:spPr>
              <a:xfrm flipV="1">
                <a:off x="996950" y="3054350"/>
                <a:ext cx="0" cy="6731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7C46B50E-FD5F-6972-E436-167C60F00D62}"/>
                  </a:ext>
                </a:extLst>
              </p:cNvPr>
              <p:cNvCxnSpPr/>
              <p:nvPr/>
            </p:nvCxnSpPr>
            <p:spPr>
              <a:xfrm flipV="1">
                <a:off x="1771650" y="3054350"/>
                <a:ext cx="0" cy="6731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BCB87CE8-6B4A-8F35-67C3-E06696D42910}"/>
                  </a:ext>
                </a:extLst>
              </p:cNvPr>
              <p:cNvCxnSpPr/>
              <p:nvPr/>
            </p:nvCxnSpPr>
            <p:spPr>
              <a:xfrm flipV="1">
                <a:off x="2451100" y="3060700"/>
                <a:ext cx="0" cy="6731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13A47686-6051-E5AF-152F-85F43F046E78}"/>
                  </a:ext>
                </a:extLst>
              </p:cNvPr>
              <p:cNvCxnSpPr/>
              <p:nvPr/>
            </p:nvCxnSpPr>
            <p:spPr>
              <a:xfrm flipV="1">
                <a:off x="3086100" y="3048000"/>
                <a:ext cx="0" cy="6731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8401B48C-9CBB-743B-2AED-CEF063F3D0CC}"/>
                  </a:ext>
                </a:extLst>
              </p:cNvPr>
              <p:cNvCxnSpPr/>
              <p:nvPr/>
            </p:nvCxnSpPr>
            <p:spPr>
              <a:xfrm flipV="1">
                <a:off x="3746500" y="3035300"/>
                <a:ext cx="0" cy="6731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E6FA19F2-A53C-3FF7-C482-02CAF319867F}"/>
                  </a:ext>
                </a:extLst>
              </p:cNvPr>
              <p:cNvCxnSpPr/>
              <p:nvPr/>
            </p:nvCxnSpPr>
            <p:spPr>
              <a:xfrm flipV="1">
                <a:off x="4425950" y="3035300"/>
                <a:ext cx="0" cy="6731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C936E0DC-A5A7-810E-D1A1-D7D0EC00828D}"/>
                  </a:ext>
                </a:extLst>
              </p:cNvPr>
              <p:cNvCxnSpPr/>
              <p:nvPr/>
            </p:nvCxnSpPr>
            <p:spPr>
              <a:xfrm flipV="1">
                <a:off x="5092700" y="3054350"/>
                <a:ext cx="0" cy="6731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54649F5D-3127-D24D-2638-1452BB20E510}"/>
              </a:ext>
            </a:extLst>
          </p:cNvPr>
          <p:cNvGrpSpPr/>
          <p:nvPr/>
        </p:nvGrpSpPr>
        <p:grpSpPr>
          <a:xfrm>
            <a:off x="1530350" y="5410200"/>
            <a:ext cx="3086100" cy="381000"/>
            <a:chOff x="1530350" y="5410200"/>
            <a:chExt cx="3086100" cy="381000"/>
          </a:xfrm>
          <a:solidFill>
            <a:schemeClr val="bg1">
              <a:lumMod val="85000"/>
            </a:schemeClr>
          </a:solidFill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0C9E9E3F-645C-3A62-18AB-2AB018511D62}"/>
                </a:ext>
              </a:extLst>
            </p:cNvPr>
            <p:cNvSpPr/>
            <p:nvPr/>
          </p:nvSpPr>
          <p:spPr>
            <a:xfrm>
              <a:off x="1530350" y="5410200"/>
              <a:ext cx="381000" cy="381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我</a:t>
              </a: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3B21437A-DC0B-3C49-4F7C-B1359F8098FF}"/>
                </a:ext>
              </a:extLst>
            </p:cNvPr>
            <p:cNvSpPr/>
            <p:nvPr/>
          </p:nvSpPr>
          <p:spPr>
            <a:xfrm>
              <a:off x="2063750" y="5410200"/>
              <a:ext cx="381000" cy="381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要</a:t>
              </a: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8DC977BE-84DB-E01F-DA10-921DD7D9DE6A}"/>
                </a:ext>
              </a:extLst>
            </p:cNvPr>
            <p:cNvSpPr/>
            <p:nvPr/>
          </p:nvSpPr>
          <p:spPr>
            <a:xfrm>
              <a:off x="2508250" y="5410200"/>
              <a:ext cx="381000" cy="381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去</a:t>
              </a: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C699576F-FD42-9340-550D-94AD6ACDF6BC}"/>
                </a:ext>
              </a:extLst>
            </p:cNvPr>
            <p:cNvSpPr/>
            <p:nvPr/>
          </p:nvSpPr>
          <p:spPr>
            <a:xfrm>
              <a:off x="2933700" y="5410200"/>
              <a:ext cx="381000" cy="381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上</a:t>
              </a: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57AF3F39-7577-A54A-0651-D54494EE69B1}"/>
                </a:ext>
              </a:extLst>
            </p:cNvPr>
            <p:cNvSpPr/>
            <p:nvPr/>
          </p:nvSpPr>
          <p:spPr>
            <a:xfrm>
              <a:off x="3352800" y="5410200"/>
              <a:ext cx="381000" cy="381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海</a:t>
              </a: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E69CEBD2-321C-636B-095F-FFB6D3DD8121}"/>
                </a:ext>
              </a:extLst>
            </p:cNvPr>
            <p:cNvSpPr/>
            <p:nvPr/>
          </p:nvSpPr>
          <p:spPr>
            <a:xfrm>
              <a:off x="3765550" y="5410200"/>
              <a:ext cx="381000" cy="381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交</a:t>
              </a: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A0F80AD-1768-1AA1-3827-F209C199303B}"/>
                </a:ext>
              </a:extLst>
            </p:cNvPr>
            <p:cNvSpPr/>
            <p:nvPr/>
          </p:nvSpPr>
          <p:spPr>
            <a:xfrm>
              <a:off x="4235450" y="5410200"/>
              <a:ext cx="381000" cy="381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大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D2D0DBEE-F332-7734-CC88-8E20B64A3BEB}"/>
              </a:ext>
            </a:extLst>
          </p:cNvPr>
          <p:cNvGrpSpPr/>
          <p:nvPr/>
        </p:nvGrpSpPr>
        <p:grpSpPr>
          <a:xfrm>
            <a:off x="1530350" y="1809750"/>
            <a:ext cx="3086100" cy="381000"/>
            <a:chOff x="1530350" y="5410200"/>
            <a:chExt cx="3086100" cy="381000"/>
          </a:xfrm>
          <a:solidFill>
            <a:schemeClr val="bg1">
              <a:lumMod val="85000"/>
            </a:schemeClr>
          </a:solidFill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CD387662-F9B6-23B4-D7BC-1265740E40BD}"/>
                </a:ext>
              </a:extLst>
            </p:cNvPr>
            <p:cNvSpPr/>
            <p:nvPr/>
          </p:nvSpPr>
          <p:spPr>
            <a:xfrm>
              <a:off x="1530350" y="5410200"/>
              <a:ext cx="381000" cy="381000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O</a:t>
              </a:r>
              <a:endParaRPr lang="zh-CN" altLang="en-US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C3A3F685-B80D-4547-F300-22B301350858}"/>
                </a:ext>
              </a:extLst>
            </p:cNvPr>
            <p:cNvSpPr/>
            <p:nvPr/>
          </p:nvSpPr>
          <p:spPr>
            <a:xfrm>
              <a:off x="2063750" y="5410200"/>
              <a:ext cx="381000" cy="381000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O</a:t>
              </a:r>
              <a:endParaRPr lang="zh-CN" altLang="en-US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413D8599-3A14-D21F-553A-83D9ABA2FD6B}"/>
                </a:ext>
              </a:extLst>
            </p:cNvPr>
            <p:cNvSpPr/>
            <p:nvPr/>
          </p:nvSpPr>
          <p:spPr>
            <a:xfrm>
              <a:off x="2508250" y="5410200"/>
              <a:ext cx="381000" cy="381000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O</a:t>
              </a:r>
              <a:endParaRPr lang="zh-CN" altLang="en-US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AFB803CF-300A-A614-F878-7062583A5F95}"/>
                </a:ext>
              </a:extLst>
            </p:cNvPr>
            <p:cNvSpPr/>
            <p:nvPr/>
          </p:nvSpPr>
          <p:spPr>
            <a:xfrm>
              <a:off x="2933700" y="5410200"/>
              <a:ext cx="381000" cy="381000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B</a:t>
              </a:r>
              <a:endParaRPr lang="zh-CN" altLang="en-US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F397D651-C73F-6C8D-98C6-91A645E91A30}"/>
                </a:ext>
              </a:extLst>
            </p:cNvPr>
            <p:cNvSpPr/>
            <p:nvPr/>
          </p:nvSpPr>
          <p:spPr>
            <a:xfrm>
              <a:off x="3352800" y="5410200"/>
              <a:ext cx="381000" cy="381000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I</a:t>
              </a:r>
              <a:endParaRPr lang="zh-CN" altLang="en-US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FFC0E655-1BA5-D464-BF13-D6715F9FA8F6}"/>
                </a:ext>
              </a:extLst>
            </p:cNvPr>
            <p:cNvSpPr/>
            <p:nvPr/>
          </p:nvSpPr>
          <p:spPr>
            <a:xfrm>
              <a:off x="3765550" y="5410200"/>
              <a:ext cx="381000" cy="381000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I</a:t>
              </a:r>
              <a:endParaRPr lang="zh-CN" altLang="en-US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94DA4C87-385E-2315-0DA8-5FB6921D2FAC}"/>
                </a:ext>
              </a:extLst>
            </p:cNvPr>
            <p:cNvSpPr/>
            <p:nvPr/>
          </p:nvSpPr>
          <p:spPr>
            <a:xfrm>
              <a:off x="4235450" y="5410200"/>
              <a:ext cx="381000" cy="381000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I</a:t>
              </a:r>
              <a:endParaRPr lang="zh-CN" altLang="en-US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ED46C1B-4F40-72B5-1776-B7FD3E4B5849}"/>
              </a:ext>
            </a:extLst>
          </p:cNvPr>
          <p:cNvSpPr txBox="1"/>
          <p:nvPr/>
        </p:nvSpPr>
        <p:spPr>
          <a:xfrm>
            <a:off x="2368550" y="116205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ea typeface="Adobe 黑体 Std R" panose="020B0400000000000000" pitchFamily="34" charset="-122"/>
                <a:cs typeface="Calibri" panose="020F0502020204030204" pitchFamily="34" charset="0"/>
              </a:rPr>
              <a:t>Pure BERT</a:t>
            </a:r>
            <a:endParaRPr lang="zh-CN" altLang="en-US" b="1" dirty="0">
              <a:latin typeface="Calibri" panose="020F0502020204030204" pitchFamily="34" charset="0"/>
              <a:ea typeface="Adobe 黑体 Std R" panose="020B0400000000000000" pitchFamily="34" charset="-122"/>
              <a:cs typeface="Calibri" panose="020F0502020204030204" pitchFamily="34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EE3699A-1416-0FB5-51A4-789223ED72FB}"/>
              </a:ext>
            </a:extLst>
          </p:cNvPr>
          <p:cNvSpPr txBox="1"/>
          <p:nvPr/>
        </p:nvSpPr>
        <p:spPr>
          <a:xfrm>
            <a:off x="7537450" y="1162050"/>
            <a:ext cx="170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ea typeface="Adobe 黑体 Std R" panose="020B0400000000000000" pitchFamily="34" charset="-122"/>
                <a:cs typeface="Calibri" panose="020F0502020204030204" pitchFamily="34" charset="0"/>
              </a:rPr>
              <a:t>BERT LSTM CRF</a:t>
            </a:r>
            <a:endParaRPr lang="zh-CN" altLang="en-US" b="1" dirty="0">
              <a:latin typeface="Calibri" panose="020F0502020204030204" pitchFamily="34" charset="0"/>
              <a:ea typeface="Adobe 黑体 Std R" panose="020B0400000000000000" pitchFamily="34" charset="-122"/>
              <a:cs typeface="Calibri" panose="020F0502020204030204" pitchFamily="34" charset="0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5BFC9F9E-414B-B00E-8511-75A3C08EA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699" y="1994497"/>
            <a:ext cx="5918202" cy="323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1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31DB4C3-022F-BBCE-A30D-9E1A6E8712AE}"/>
              </a:ext>
            </a:extLst>
          </p:cNvPr>
          <p:cNvSpPr txBox="1"/>
          <p:nvPr/>
        </p:nvSpPr>
        <p:spPr>
          <a:xfrm>
            <a:off x="8172449" y="2566147"/>
            <a:ext cx="21179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097CB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dirty="0">
                <a:solidFill>
                  <a:srgbClr val="33BBE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Lr: 1e-5     </a:t>
            </a:r>
          </a:p>
          <a:p>
            <a:r>
              <a:rPr lang="en-US" altLang="zh-CN" b="1" dirty="0">
                <a:solidFill>
                  <a:srgbClr val="FF70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Lr: 1e-4   </a:t>
            </a:r>
          </a:p>
          <a:p>
            <a:r>
              <a:rPr lang="en-US" altLang="zh-CN" b="1" dirty="0">
                <a:solidFill>
                  <a:srgbClr val="CC33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Lr: 1e-3</a:t>
            </a:r>
          </a:p>
          <a:p>
            <a:endParaRPr lang="en-US" altLang="zh-CN" b="1" dirty="0">
              <a:solidFill>
                <a:srgbClr val="097CB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b="1" dirty="0">
              <a:solidFill>
                <a:srgbClr val="097CB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84623A-C7EC-17B5-FB7A-7653D08C6B1E}"/>
              </a:ext>
            </a:extLst>
          </p:cNvPr>
          <p:cNvSpPr txBox="1"/>
          <p:nvPr/>
        </p:nvSpPr>
        <p:spPr>
          <a:xfrm>
            <a:off x="1163171" y="342899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Pure BERT 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5EE333-A9CD-3460-2EF8-8EBAD1838338}"/>
              </a:ext>
            </a:extLst>
          </p:cNvPr>
          <p:cNvSpPr txBox="1"/>
          <p:nvPr/>
        </p:nvSpPr>
        <p:spPr>
          <a:xfrm>
            <a:off x="9714379" y="632759"/>
            <a:ext cx="25347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1e-5</a:t>
            </a:r>
          </a:p>
          <a:p>
            <a:r>
              <a:rPr lang="en-US" altLang="zh-CN" dirty="0"/>
              <a:t> Dev acc: 77.77  Dev fscore(p/r/f): (84.22/80.71/82.43)</a:t>
            </a:r>
          </a:p>
          <a:p>
            <a:endParaRPr lang="en-US" altLang="zh-CN" dirty="0"/>
          </a:p>
          <a:p>
            <a:r>
              <a:rPr lang="en-US" altLang="zh-CN" dirty="0"/>
              <a:t>1e-4</a:t>
            </a:r>
          </a:p>
          <a:p>
            <a:r>
              <a:rPr lang="en-US" altLang="zh-CN" dirty="0"/>
              <a:t> Dev acc: 74.41  Dev fscore(p/r/f): (77.79/77.79/77.79)</a:t>
            </a:r>
          </a:p>
          <a:p>
            <a:endParaRPr lang="en-US" altLang="zh-CN" dirty="0"/>
          </a:p>
          <a:p>
            <a:r>
              <a:rPr lang="en-US" altLang="zh-CN" dirty="0"/>
              <a:t>1e-3</a:t>
            </a:r>
          </a:p>
          <a:p>
            <a:r>
              <a:rPr lang="en-US" altLang="zh-CN" dirty="0"/>
              <a:t>  Dev acc: 19.11  Dev fscore(p/r/f): (0.00/0.00/0.00)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759750A-02D0-ECEB-A89C-E6E8FCA7A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187" y="842954"/>
            <a:ext cx="3390925" cy="235269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ABEB012-3DCC-4BC7-86A2-E04CE79E3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00" y="831047"/>
            <a:ext cx="3381400" cy="241460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AE050C4-A35B-7CA1-0BB3-7D4C2176D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387" y="3432960"/>
            <a:ext cx="3390925" cy="244318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870A4F4-427A-8D67-8DE3-111B8514C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113" y="3449628"/>
            <a:ext cx="3219474" cy="24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4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13357A5-4A35-8689-A7DB-702FD1201990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Dev acc: 77.32  Dev fscore(p/r/f): (83.59/79.67/81.58)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38F4DE-0DE7-F12A-ABC3-D328127C08F9}"/>
              </a:ext>
            </a:extLst>
          </p:cNvPr>
          <p:cNvSpPr txBox="1"/>
          <p:nvPr/>
        </p:nvSpPr>
        <p:spPr>
          <a:xfrm>
            <a:off x="2838450" y="5911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Dev acc: 26.37  Dev fscore(p/r/f): (34.74/22.31/27.17)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F8743A-9D23-7930-DC67-D9A9D7FE0873}"/>
              </a:ext>
            </a:extLst>
          </p:cNvPr>
          <p:cNvSpPr txBox="1"/>
          <p:nvPr/>
        </p:nvSpPr>
        <p:spPr>
          <a:xfrm>
            <a:off x="3048000" y="45492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Dev acc: 30.61  Dev fscore(p/r/f): (33.88/34.62/34.24)</a:t>
            </a:r>
          </a:p>
        </p:txBody>
      </p:sp>
    </p:spTree>
    <p:extLst>
      <p:ext uri="{BB962C8B-B14F-4D97-AF65-F5344CB8AC3E}">
        <p14:creationId xmlns:p14="http://schemas.microsoft.com/office/powerpoint/2010/main" val="422155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25FE334-DF9B-00B2-E218-D478D1926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65" y="1373171"/>
            <a:ext cx="6181770" cy="43529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0E68EC-6C5D-F796-CCAA-B7D6D8B4D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013" y="1425012"/>
            <a:ext cx="6112316" cy="43153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A7158F-4C64-03FC-2FCC-A1BE8C09F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0" y="1275893"/>
            <a:ext cx="685800" cy="8010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82032AF-EA88-7E77-C20D-F1163F04B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849" y="1321587"/>
            <a:ext cx="736602" cy="7731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8342C1C-A8EC-8549-6672-25626B729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7509" y="3266278"/>
            <a:ext cx="942982" cy="757243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DA3551B-08A0-71C6-F788-2159DEB97563}"/>
              </a:ext>
            </a:extLst>
          </p:cNvPr>
          <p:cNvCxnSpPr>
            <a:cxnSpLocks/>
          </p:cNvCxnSpPr>
          <p:nvPr/>
        </p:nvCxnSpPr>
        <p:spPr>
          <a:xfrm>
            <a:off x="5575300" y="1339850"/>
            <a:ext cx="0" cy="4527550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34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CE086F9-E32A-9686-EFD2-479D72EF8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850" y="461954"/>
            <a:ext cx="3381400" cy="23717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1369B64-6E99-BDB6-C341-5DC9FB4FA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161" y="544987"/>
            <a:ext cx="3243286" cy="241936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4C0CEEE-749F-BA66-0CB5-4190C13666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60"/>
          <a:stretch/>
        </p:blipFill>
        <p:spPr>
          <a:xfrm>
            <a:off x="5048549" y="3062487"/>
            <a:ext cx="3271861" cy="23642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7AEF8A4-7D82-991E-DCE8-D372A86EF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500" y="2914951"/>
            <a:ext cx="3405212" cy="247175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22DE89D-F090-5604-A64A-217273197210}"/>
              </a:ext>
            </a:extLst>
          </p:cNvPr>
          <p:cNvSpPr txBox="1"/>
          <p:nvPr/>
        </p:nvSpPr>
        <p:spPr>
          <a:xfrm>
            <a:off x="2362200" y="900113"/>
            <a:ext cx="1356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199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ontology augment</a:t>
            </a:r>
            <a:endParaRPr lang="zh-CN" altLang="en-US" sz="1200" b="1" dirty="0">
              <a:solidFill>
                <a:srgbClr val="01998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884D7E-273D-7EA9-3F0D-070A4475FC97}"/>
              </a:ext>
            </a:extLst>
          </p:cNvPr>
          <p:cNvSpPr txBox="1"/>
          <p:nvPr/>
        </p:nvSpPr>
        <p:spPr>
          <a:xfrm>
            <a:off x="2451100" y="1504950"/>
            <a:ext cx="1322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FF70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 augment</a:t>
            </a:r>
            <a:endParaRPr lang="zh-CN" altLang="en-US" sz="1200" b="1" dirty="0">
              <a:solidFill>
                <a:srgbClr val="FF70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9126437-C821-EF44-0EAD-BA7811C556E5}"/>
              </a:ext>
            </a:extLst>
          </p:cNvPr>
          <p:cNvSpPr txBox="1"/>
          <p:nvPr/>
        </p:nvSpPr>
        <p:spPr>
          <a:xfrm>
            <a:off x="2532063" y="2181225"/>
            <a:ext cx="128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77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trainset augment</a:t>
            </a:r>
            <a:endParaRPr lang="zh-CN" altLang="en-US" sz="1200" b="1" dirty="0">
              <a:solidFill>
                <a:srgbClr val="0077B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F4673A-2926-B128-9CBE-1A6725BEA55B}"/>
              </a:ext>
            </a:extLst>
          </p:cNvPr>
          <p:cNvSpPr txBox="1"/>
          <p:nvPr/>
        </p:nvSpPr>
        <p:spPr>
          <a:xfrm>
            <a:off x="6310313" y="1181100"/>
            <a:ext cx="1356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199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ontology augment</a:t>
            </a:r>
            <a:endParaRPr lang="zh-CN" altLang="en-US" sz="1200" b="1" dirty="0">
              <a:solidFill>
                <a:srgbClr val="01998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B3BCD05-D0AB-D6AD-48EF-AF0711BA6128}"/>
              </a:ext>
            </a:extLst>
          </p:cNvPr>
          <p:cNvSpPr txBox="1"/>
          <p:nvPr/>
        </p:nvSpPr>
        <p:spPr>
          <a:xfrm>
            <a:off x="6334125" y="1633538"/>
            <a:ext cx="1322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FF70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 augment</a:t>
            </a:r>
            <a:endParaRPr lang="zh-CN" altLang="en-US" sz="1200" b="1" dirty="0">
              <a:solidFill>
                <a:srgbClr val="FF70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DD002B2-9235-AEE4-AAF2-6B455F3918E6}"/>
              </a:ext>
            </a:extLst>
          </p:cNvPr>
          <p:cNvSpPr txBox="1"/>
          <p:nvPr/>
        </p:nvSpPr>
        <p:spPr>
          <a:xfrm>
            <a:off x="6410325" y="2181225"/>
            <a:ext cx="128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77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trainset augment</a:t>
            </a:r>
            <a:endParaRPr lang="zh-CN" altLang="en-US" sz="1200" b="1" dirty="0">
              <a:solidFill>
                <a:srgbClr val="0077B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A293AB1-733C-D6C2-C0EF-7C211814AF8B}"/>
              </a:ext>
            </a:extLst>
          </p:cNvPr>
          <p:cNvSpPr txBox="1"/>
          <p:nvPr/>
        </p:nvSpPr>
        <p:spPr>
          <a:xfrm>
            <a:off x="6253163" y="3471863"/>
            <a:ext cx="1322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FF70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 augment</a:t>
            </a:r>
            <a:endParaRPr lang="zh-CN" altLang="en-US" sz="1200" b="1" dirty="0">
              <a:solidFill>
                <a:srgbClr val="FF70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9D449A0-FCFB-F8DB-0495-34163B7F5546}"/>
              </a:ext>
            </a:extLst>
          </p:cNvPr>
          <p:cNvSpPr txBox="1"/>
          <p:nvPr/>
        </p:nvSpPr>
        <p:spPr>
          <a:xfrm>
            <a:off x="6410325" y="4314825"/>
            <a:ext cx="128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77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trainset augment</a:t>
            </a:r>
            <a:endParaRPr lang="zh-CN" altLang="en-US" sz="1200" b="1" dirty="0">
              <a:solidFill>
                <a:srgbClr val="0077B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CC8444A-1E58-81BC-D887-5FB824946743}"/>
              </a:ext>
            </a:extLst>
          </p:cNvPr>
          <p:cNvSpPr txBox="1"/>
          <p:nvPr/>
        </p:nvSpPr>
        <p:spPr>
          <a:xfrm>
            <a:off x="6310313" y="4981575"/>
            <a:ext cx="1356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199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ontology augment</a:t>
            </a:r>
            <a:endParaRPr lang="zh-CN" altLang="en-US" sz="1200" b="1" dirty="0">
              <a:solidFill>
                <a:srgbClr val="01998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8A8CA3F-7A70-E100-ED02-D9BF35FF0C13}"/>
              </a:ext>
            </a:extLst>
          </p:cNvPr>
          <p:cNvSpPr txBox="1"/>
          <p:nvPr/>
        </p:nvSpPr>
        <p:spPr>
          <a:xfrm>
            <a:off x="9105900" y="2654300"/>
            <a:ext cx="24513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 Set </a:t>
            </a:r>
            <a:r>
              <a:rPr lang="en-US" altLang="zh-CN" dirty="0" err="1"/>
              <a:t>augratio</a:t>
            </a:r>
            <a:r>
              <a:rPr lang="en-US" altLang="zh-CN" dirty="0"/>
              <a:t>= 0.3</a:t>
            </a:r>
          </a:p>
          <a:p>
            <a:r>
              <a:rPr lang="en-US" altLang="zh-CN" dirty="0"/>
              <a:t>Dev acc: 72.96  </a:t>
            </a:r>
          </a:p>
          <a:p>
            <a:r>
              <a:rPr lang="en-US" altLang="zh-CN" dirty="0"/>
              <a:t>Dev fscore(p/r/f):</a:t>
            </a:r>
          </a:p>
          <a:p>
            <a:r>
              <a:rPr lang="en-US" altLang="zh-CN" dirty="0"/>
              <a:t> (81.97/76.33/79.05)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6D59908-0C6F-1E59-6D1D-AA43A2E1C034}"/>
              </a:ext>
            </a:extLst>
          </p:cNvPr>
          <p:cNvSpPr txBox="1"/>
          <p:nvPr/>
        </p:nvSpPr>
        <p:spPr>
          <a:xfrm>
            <a:off x="9086850" y="4502150"/>
            <a:ext cx="2632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Ontology:  </a:t>
            </a:r>
            <a:r>
              <a:rPr lang="en-US" altLang="zh-CN" dirty="0" err="1"/>
              <a:t>augratio</a:t>
            </a:r>
            <a:r>
              <a:rPr lang="en-US" altLang="zh-CN" dirty="0"/>
              <a:t>= 0.3</a:t>
            </a:r>
          </a:p>
          <a:p>
            <a:r>
              <a:rPr lang="en-US" altLang="zh-CN" dirty="0"/>
              <a:t>Dev acc: 79.22  </a:t>
            </a:r>
          </a:p>
          <a:p>
            <a:r>
              <a:rPr lang="en-US" altLang="zh-CN" dirty="0"/>
              <a:t>Dev fscore(p/r/f): </a:t>
            </a:r>
          </a:p>
          <a:p>
            <a:r>
              <a:rPr lang="en-US" altLang="zh-CN" dirty="0"/>
              <a:t>(84.55/82.17/83.34)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1CF4F52-1C08-340E-1D3C-7B3ABE979E19}"/>
              </a:ext>
            </a:extLst>
          </p:cNvPr>
          <p:cNvSpPr txBox="1"/>
          <p:nvPr/>
        </p:nvSpPr>
        <p:spPr>
          <a:xfrm>
            <a:off x="8972550" y="793750"/>
            <a:ext cx="21082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1e-3</a:t>
            </a:r>
          </a:p>
          <a:p>
            <a:r>
              <a:rPr lang="en-US" altLang="zh-CN" dirty="0"/>
              <a:t> Dev acc: 71.84  </a:t>
            </a:r>
          </a:p>
          <a:p>
            <a:r>
              <a:rPr lang="en-US" altLang="zh-CN" dirty="0"/>
              <a:t>Dev fscore(p/r/f): </a:t>
            </a:r>
          </a:p>
          <a:p>
            <a:r>
              <a:rPr lang="en-US" altLang="zh-CN" dirty="0"/>
              <a:t>(83.73/74.04/78.58)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46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2A9170-F48F-537A-BC95-F9748C7BF1DB}"/>
              </a:ext>
            </a:extLst>
          </p:cNvPr>
          <p:cNvSpPr txBox="1"/>
          <p:nvPr/>
        </p:nvSpPr>
        <p:spPr>
          <a:xfrm>
            <a:off x="1511300" y="11811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拼音记录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1D35AC-DAF4-EAD0-EFD7-4864023385B5}"/>
              </a:ext>
            </a:extLst>
          </p:cNvPr>
          <p:cNvSpPr txBox="1"/>
          <p:nvPr/>
        </p:nvSpPr>
        <p:spPr>
          <a:xfrm>
            <a:off x="1600200" y="22346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Dev acc: 85.25  Dev fscore(p/r/f): (89.77/87.80/88.77)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A18AC4-74AC-57E8-07D2-8EDBB47A4DE5}"/>
              </a:ext>
            </a:extLst>
          </p:cNvPr>
          <p:cNvSpPr txBox="1"/>
          <p:nvPr/>
        </p:nvSpPr>
        <p:spPr>
          <a:xfrm>
            <a:off x="1479550" y="31363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Dev acc: 85.03  Dev fscore(p/r/f): (89.55/87.59/88.56)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93D3C0-D943-00E7-BD2F-127AA491FD92}"/>
              </a:ext>
            </a:extLst>
          </p:cNvPr>
          <p:cNvSpPr txBox="1"/>
          <p:nvPr/>
        </p:nvSpPr>
        <p:spPr>
          <a:xfrm>
            <a:off x="1936750" y="40761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Dev acc: 85.59  Dev fscore(p/r/f): (90.09/88.11/89.09）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596296-377E-B177-D20C-1A0EDB7F6C77}"/>
              </a:ext>
            </a:extLst>
          </p:cNvPr>
          <p:cNvSpPr txBox="1"/>
          <p:nvPr/>
        </p:nvSpPr>
        <p:spPr>
          <a:xfrm>
            <a:off x="1854200" y="55176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Dev acc: 85.36  Dev fscore(p/r/f): (89.87/87.90/88.88)</a:t>
            </a:r>
          </a:p>
        </p:txBody>
      </p:sp>
    </p:spTree>
    <p:extLst>
      <p:ext uri="{BB962C8B-B14F-4D97-AF65-F5344CB8AC3E}">
        <p14:creationId xmlns:p14="http://schemas.microsoft.com/office/powerpoint/2010/main" val="186332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892A438-F182-60F4-43D1-7ABA695A6CBD}"/>
              </a:ext>
            </a:extLst>
          </p:cNvPr>
          <p:cNvSpPr txBox="1"/>
          <p:nvPr/>
        </p:nvSpPr>
        <p:spPr>
          <a:xfrm>
            <a:off x="692150" y="147320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结果汇总：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F1E247-AAC2-C9F6-AF7F-608580A6D923}"/>
              </a:ext>
            </a:extLst>
          </p:cNvPr>
          <p:cNvSpPr txBox="1"/>
          <p:nvPr/>
        </p:nvSpPr>
        <p:spPr>
          <a:xfrm>
            <a:off x="603250" y="24505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Pure Bert: </a:t>
            </a:r>
            <a:r>
              <a:rPr lang="zh-CN" altLang="en-US" dirty="0"/>
              <a:t>Dev acc: 84.69  Dev fscore(p/r/f): (88.17/88.63/88.40)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B8DE2E-C1DB-09CC-6415-2284B34584D0}"/>
              </a:ext>
            </a:extLst>
          </p:cNvPr>
          <p:cNvSpPr txBox="1"/>
          <p:nvPr/>
        </p:nvSpPr>
        <p:spPr>
          <a:xfrm>
            <a:off x="641350" y="38094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Baseline</a:t>
            </a:r>
            <a:r>
              <a:rPr lang="zh-CN" altLang="en-US" dirty="0"/>
              <a:t> Dev acc: 84.69  Dev fscore(p/r/f): (88.51/87.59/88.05)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F5363C-E4E4-A5AC-291C-96CA35C93214}"/>
              </a:ext>
            </a:extLst>
          </p:cNvPr>
          <p:cNvSpPr txBox="1"/>
          <p:nvPr/>
        </p:nvSpPr>
        <p:spPr>
          <a:xfrm>
            <a:off x="635000" y="52191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LSTM_BERT_CRF: </a:t>
            </a:r>
            <a:r>
              <a:rPr lang="zh-CN" altLang="en-US" dirty="0"/>
              <a:t>Dev acc: 84.47  Dev fscore(p/r/f): (88.71/87.70/88.20)</a:t>
            </a:r>
          </a:p>
        </p:txBody>
      </p:sp>
    </p:spTree>
    <p:extLst>
      <p:ext uri="{BB962C8B-B14F-4D97-AF65-F5344CB8AC3E}">
        <p14:creationId xmlns:p14="http://schemas.microsoft.com/office/powerpoint/2010/main" val="2124380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566</Words>
  <Application>Microsoft Office PowerPoint</Application>
  <PresentationFormat>宽屏</PresentationFormat>
  <Paragraphs>90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Adobe 黑体 Std R</vt:lpstr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佳鑫 李</dc:creator>
  <cp:lastModifiedBy>佳鑫 李</cp:lastModifiedBy>
  <cp:revision>25</cp:revision>
  <dcterms:created xsi:type="dcterms:W3CDTF">2024-01-04T05:19:26Z</dcterms:created>
  <dcterms:modified xsi:type="dcterms:W3CDTF">2024-01-05T04:30:00Z</dcterms:modified>
</cp:coreProperties>
</file>