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92313"/>
  </p:normalViewPr>
  <p:slideViewPr>
    <p:cSldViewPr snapToGrid="0" snapToObjects="1">
      <p:cViewPr varScale="1">
        <p:scale>
          <a:sx n="118" d="100"/>
          <a:sy n="118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normal linear, logistic, </a:t>
            </a:r>
            <a:r>
              <a:rPr lang="en-US" dirty="0" err="1"/>
              <a:t>poisson</a:t>
            </a:r>
            <a:r>
              <a:rPr lang="en-US" dirty="0"/>
              <a:t> models all satisfy this equation, but the NB model does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1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Generalized linear models: a unification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Generalized linear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1DCAA-154A-AE4C-A72F-EA830CCCBCEF}"/>
                  </a:ext>
                </a:extLst>
              </p:cNvPr>
              <p:cNvSpPr txBox="1"/>
              <p:nvPr/>
            </p:nvSpPr>
            <p:spPr>
              <a:xfrm>
                <a:off x="931344" y="1586489"/>
                <a:ext cx="7789312" cy="257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Link the mean of the outcome and the linear combination of covariates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inverse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is called the link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Three components of GLM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Conditional distribution: exponential family with dispersion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Conditional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Link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1DCAA-154A-AE4C-A72F-EA830CCCB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4" y="1586489"/>
                <a:ext cx="7789312" cy="2571217"/>
              </a:xfrm>
              <a:prstGeom prst="rect">
                <a:avLst/>
              </a:prstGeom>
              <a:blipFill>
                <a:blip r:embed="rId3"/>
                <a:stretch>
                  <a:fillRect l="-488" t="-985" b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0E14AF-FBB3-B04E-B63C-4A41F5245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0" y="2105448"/>
            <a:ext cx="12700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AA47E-AA5F-5949-814D-4F962138E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07" y="4271301"/>
            <a:ext cx="33401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4AC19-6424-AA48-9B1C-326929C0B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206" y="4718052"/>
            <a:ext cx="7480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MLE for GLM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A3AC276-486C-EB4E-868B-84B08670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65" y="1493455"/>
            <a:ext cx="4787900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4BAA0-EBD4-BA45-A580-D5870459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65" y="2262823"/>
            <a:ext cx="21209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B94D7-14CD-C245-9A87-553005EA1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065" y="2948623"/>
            <a:ext cx="23368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CC7673-09E7-EE4C-BB7C-68A663A06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194" y="4386578"/>
            <a:ext cx="37211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F61F98-A9BE-C745-AAF2-AD84862A3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815" y="5130955"/>
            <a:ext cx="2057400" cy="80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9E48DA-C1C1-2747-9ECD-170796E6DBBC}"/>
              </a:ext>
            </a:extLst>
          </p:cNvPr>
          <p:cNvSpPr txBox="1"/>
          <p:nvPr/>
        </p:nvSpPr>
        <p:spPr>
          <a:xfrm>
            <a:off x="2704830" y="532977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MLE:</a:t>
            </a:r>
          </a:p>
        </p:txBody>
      </p:sp>
    </p:spTree>
    <p:extLst>
      <p:ext uri="{BB962C8B-B14F-4D97-AF65-F5344CB8AC3E}">
        <p14:creationId xmlns:p14="http://schemas.microsoft.com/office/powerpoint/2010/main" val="6111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MLE for GLM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6791D5-EC0C-B942-94D9-1827F003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243" y="1690690"/>
            <a:ext cx="3124200" cy="67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10BCF-F374-FF4A-B328-6A63EAAD7278}"/>
                  </a:ext>
                </a:extLst>
              </p:cNvPr>
              <p:cNvSpPr txBox="1"/>
              <p:nvPr/>
            </p:nvSpPr>
            <p:spPr>
              <a:xfrm>
                <a:off x="1023257" y="2601686"/>
                <a:ext cx="485434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natural choice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is to cancel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Canonical link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010BCF-F374-FF4A-B328-6A63EAAD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57" y="2601686"/>
                <a:ext cx="4854342" cy="1015663"/>
              </a:xfrm>
              <a:prstGeom prst="rect">
                <a:avLst/>
              </a:prstGeom>
              <a:blipFill>
                <a:blip r:embed="rId4"/>
                <a:stretch>
                  <a:fillRect l="-1044" t="-2469" r="-261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32AF44-35E5-A24F-A5A3-6905001F9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33" y="2634344"/>
            <a:ext cx="33655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AA543-01BD-4844-B194-1963BDF59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07" y="3217921"/>
            <a:ext cx="25527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E22B1-C91E-8A4A-9414-B73C6848D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799" y="3683515"/>
            <a:ext cx="56896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BBEF5-7236-BF42-93A0-C258A5C4F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828" y="4335013"/>
            <a:ext cx="5029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Variance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F517D20-36B7-374F-8069-0AE03A4F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765" y="1558472"/>
            <a:ext cx="6108700" cy="271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C6411-4355-274C-B7E8-D62B934D1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165" y="4276272"/>
            <a:ext cx="33147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A9412-547F-EC45-B51D-72276E2AC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423" y="4987472"/>
            <a:ext cx="57023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2A286-66B3-8346-A526-096F02C4CA87}"/>
              </a:ext>
            </a:extLst>
          </p:cNvPr>
          <p:cNvSpPr txBox="1"/>
          <p:nvPr/>
        </p:nvSpPr>
        <p:spPr>
          <a:xfrm>
            <a:off x="402771" y="5246913"/>
            <a:ext cx="219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canonical link</a:t>
            </a:r>
          </a:p>
        </p:txBody>
      </p:sp>
    </p:spTree>
    <p:extLst>
      <p:ext uri="{BB962C8B-B14F-4D97-AF65-F5344CB8AC3E}">
        <p14:creationId xmlns:p14="http://schemas.microsoft.com/office/powerpoint/2010/main" val="29449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Estimation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C03915-8010-CB4B-95F5-C2D08C7AC8C6}"/>
              </a:ext>
            </a:extLst>
          </p:cNvPr>
          <p:cNvSpPr txBox="1"/>
          <p:nvPr/>
        </p:nvSpPr>
        <p:spPr>
          <a:xfrm>
            <a:off x="1001486" y="1796143"/>
            <a:ext cx="600517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Replace the unknown parameters with their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Poisson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2548-E1BD-564E-A8CE-B9DF484F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243" y="2321377"/>
            <a:ext cx="17526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E8DC0-2562-B948-A2B0-64C347746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3360961"/>
            <a:ext cx="17653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7753E-5EBA-904A-B7C4-3E5CB28B3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397" y="3907061"/>
            <a:ext cx="2476500" cy="39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EF3A9-8EC8-274C-928A-62D1CAAE9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397" y="4271624"/>
            <a:ext cx="20193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B782C-052D-9B4D-8532-193BE0B70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97" y="4855824"/>
            <a:ext cx="17907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7D0D1F-64C3-A648-A209-FFE1510F7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6456" y="5385088"/>
            <a:ext cx="1701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61DFA6-2F22-A743-94FF-43EFE0F83C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992" y="5818745"/>
            <a:ext cx="952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Other GLMs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F1439C-375F-3840-AD25-5C19963ADD26}"/>
              </a:ext>
            </a:extLst>
          </p:cNvPr>
          <p:cNvSpPr txBox="1"/>
          <p:nvPr/>
        </p:nvSpPr>
        <p:spPr>
          <a:xfrm>
            <a:off x="841144" y="1799983"/>
            <a:ext cx="9496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glm</a:t>
            </a:r>
            <a:r>
              <a:rPr lang="en-US" sz="2000" dirty="0"/>
              <a:t> function allows for the specification of the </a:t>
            </a:r>
            <a:r>
              <a:rPr lang="en-US" sz="2000" i="1" dirty="0"/>
              <a:t>family</a:t>
            </a:r>
            <a:r>
              <a:rPr lang="en-US" sz="2000" dirty="0"/>
              <a:t>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 the help file of the </a:t>
            </a:r>
            <a:r>
              <a:rPr lang="en-US" sz="2000" i="1" dirty="0" err="1"/>
              <a:t>glm</a:t>
            </a:r>
            <a:r>
              <a:rPr lang="en-US" sz="2000" dirty="0"/>
              <a:t> function and McCullagh and </a:t>
            </a:r>
            <a:r>
              <a:rPr lang="en-US" sz="2000" dirty="0" err="1"/>
              <a:t>Nelder</a:t>
            </a:r>
            <a:r>
              <a:rPr lang="en-US" sz="2000" dirty="0"/>
              <a:t> (1989) for more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53929-0EA7-0040-B3C2-305376DF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36" y="2200093"/>
            <a:ext cx="6108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Gamma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BFC63C-A2F9-2B46-B4CF-54066CEDEC20}"/>
                  </a:ext>
                </a:extLst>
              </p:cNvPr>
              <p:cNvSpPr txBox="1"/>
              <p:nvPr/>
            </p:nvSpPr>
            <p:spPr>
              <a:xfrm>
                <a:off x="968829" y="1807029"/>
                <a:ext cx="8889549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Gamma(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) random variable is positive with mean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and variance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convenience of modeling, we reparametrize it as Gamma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Density of Gamma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belongs to the exponential family with dispersion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Gamma regression		       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It is a log-linear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does not correspond to a canonical link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BFC63C-A2F9-2B46-B4CF-54066CED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9" y="1807029"/>
                <a:ext cx="8889549" cy="4401205"/>
              </a:xfrm>
              <a:prstGeom prst="rect">
                <a:avLst/>
              </a:prstGeom>
              <a:blipFill>
                <a:blip r:embed="rId3"/>
                <a:stretch>
                  <a:fillRect l="-428" t="-575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DD32DB-062F-F248-82BB-974B2879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108" y="2507278"/>
            <a:ext cx="36195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FBEAA-BAAB-3F47-8C51-6A322E848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692" y="3862360"/>
            <a:ext cx="45085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47E45-DA95-4244-BC1E-E95C1731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843" y="5170141"/>
            <a:ext cx="24765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01E8E-E07F-9647-A79A-04273517B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005" y="5170141"/>
            <a:ext cx="10541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F1EC9-E691-9746-9C0B-45AB41C58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181" y="5251131"/>
            <a:ext cx="1905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MLE for log-linear Gamma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38B527-9CFE-B346-A5AC-435AEF981A2D}"/>
                  </a:ext>
                </a:extLst>
              </p:cNvPr>
              <p:cNvSpPr txBox="1"/>
              <p:nvPr/>
            </p:nvSpPr>
            <p:spPr>
              <a:xfrm>
                <a:off x="1188777" y="4261239"/>
                <a:ext cx="8779968" cy="2005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similar to the Poisson score equation except for the additional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Gamma vs. </a:t>
                </a:r>
                <a:r>
                  <a:rPr lang="en-US" sz="2000"/>
                  <a:t>log-Normal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Gamma regression assumes the log of the conditional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linear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Log-Normal</a:t>
                </a:r>
                <a:r>
                  <a:rPr lang="en-US" sz="2000" dirty="0"/>
                  <a:t> regression assumes the conditional mean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 is linear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38B527-9CFE-B346-A5AC-435AEF981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77" y="4261239"/>
                <a:ext cx="8779968" cy="2005036"/>
              </a:xfrm>
              <a:prstGeom prst="rect">
                <a:avLst/>
              </a:prstGeom>
              <a:blipFill>
                <a:blip r:embed="rId3"/>
                <a:stretch>
                  <a:fillRect l="-578" t="-1911" b="-4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B899C7C-6CF3-674B-B69C-EA040FB9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143" y="1770743"/>
            <a:ext cx="69596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961F7-8146-C04B-A819-B409FDDC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450" y="2431143"/>
            <a:ext cx="65659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2A9513-DA88-E14B-A5F5-D0AA8871A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304" y="3171596"/>
            <a:ext cx="38735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4F534-1B8D-B74C-AC15-7DEBB1620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704" y="4006397"/>
            <a:ext cx="2705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Generalized linear models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594E3-7E8F-E048-8A2C-DFFA3212C37D}"/>
              </a:ext>
            </a:extLst>
          </p:cNvPr>
          <p:cNvSpPr txBox="1"/>
          <p:nvPr/>
        </p:nvSpPr>
        <p:spPr>
          <a:xfrm>
            <a:off x="838200" y="1828274"/>
            <a:ext cx="91833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discussed the following models for independent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 linear model for continuous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model for binary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Poisson model for count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Negative-Binomial model for overdispersed count 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35EE2-97C6-E943-A087-74D4D647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78" y="2597715"/>
            <a:ext cx="37465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E8A74-A9EE-AE43-939C-C97FB18B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78" y="3429000"/>
            <a:ext cx="45720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833A3-E934-7049-B8D6-31B7AF0C6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178" y="4476185"/>
            <a:ext cx="39116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24C9C-BDB2-4842-87E4-1EEAF03F1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4407" y="5417528"/>
            <a:ext cx="3873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Exponential family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/>
              <p:nvPr/>
            </p:nvSpPr>
            <p:spPr>
              <a:xfrm>
                <a:off x="838200" y="1799983"/>
                <a:ext cx="1068548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Natural exponential family with dispersion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    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unknown parameters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(),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/>
                  <a:t> are known functions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the natural parameter 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is the dispersion 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Natural exponential family: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983"/>
                <a:ext cx="10685489" cy="3416320"/>
              </a:xfrm>
              <a:prstGeom prst="rect">
                <a:avLst/>
              </a:prstGeom>
              <a:blipFill>
                <a:blip r:embed="rId3"/>
                <a:stretch>
                  <a:fillRect l="-713" t="-14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B640929-FF0D-064E-A56C-A8E7501D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421" y="2200093"/>
            <a:ext cx="4635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Normal linear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CD3C063-E5DF-414B-9BC7-20D730B2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86" y="2032000"/>
            <a:ext cx="5867400" cy="139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F8E09-17A2-D14F-9319-316654111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07" y="4056914"/>
            <a:ext cx="2730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Logistic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8E0884-3EB6-8B4C-830F-7DEB7A5C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43" y="1835150"/>
            <a:ext cx="4749800" cy="181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3E94B4-DF5E-2C45-BDAE-84AAFAA2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12" y="3856713"/>
            <a:ext cx="68326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93B5F-AD19-2242-A47B-02DCBAA6C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093" y="4955381"/>
            <a:ext cx="100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Poisson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E6DA69-4E98-A34F-86FB-8B772581853B}"/>
              </a:ext>
            </a:extLst>
          </p:cNvPr>
          <p:cNvSpPr/>
          <p:nvPr/>
        </p:nvSpPr>
        <p:spPr>
          <a:xfrm flipH="1">
            <a:off x="5886995" y="3702451"/>
            <a:ext cx="45719" cy="158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5ACC3-7C2B-8C44-9DE4-960BFA7F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178322"/>
            <a:ext cx="53721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87E7-D7B9-E64F-8A97-5160490DF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3264453"/>
            <a:ext cx="30099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CE897-2030-8F4B-843E-3DA1F8962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4429577"/>
            <a:ext cx="939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Negative-Binomial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4029AC-5B6D-384A-96E5-3518B07C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047083"/>
            <a:ext cx="8115300" cy="179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27DD9-8472-1846-8848-C452393F0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3860009"/>
            <a:ext cx="7747000" cy="69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70ACE9-FEBD-C345-B91E-3AE5F92B4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50" y="4703367"/>
            <a:ext cx="1028700" cy="393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12D96-077A-EF4B-BEB2-9728DBC9E409}"/>
                  </a:ext>
                </a:extLst>
              </p:cNvPr>
              <p:cNvSpPr txBox="1"/>
              <p:nvPr/>
            </p:nvSpPr>
            <p:spPr>
              <a:xfrm>
                <a:off x="990601" y="1594527"/>
                <a:ext cx="6674969" cy="409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fixed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Without fixed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sz="2000" dirty="0"/>
                  <a:t>, it does not belong to an exponential family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12D96-077A-EF4B-BEB2-9728DBC9E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594527"/>
                <a:ext cx="6674969" cy="4093428"/>
              </a:xfrm>
              <a:prstGeom prst="rect">
                <a:avLst/>
              </a:prstGeom>
              <a:blipFill>
                <a:blip r:embed="rId6"/>
                <a:stretch>
                  <a:fillRect l="-759" t="-929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Bartlett’s identities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16D6765-DE6F-FB4B-B090-16BED818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03" y="4048550"/>
            <a:ext cx="2946400" cy="35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9D1B03-2A32-0649-8D28-928A9B23258C}"/>
              </a:ext>
            </a:extLst>
          </p:cNvPr>
          <p:cNvSpPr txBox="1"/>
          <p:nvPr/>
        </p:nvSpPr>
        <p:spPr>
          <a:xfrm>
            <a:off x="838200" y="4013046"/>
            <a:ext cx="7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Proof: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1ADCB-EE82-0644-9F9F-DCBABF3C5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86" y="3800214"/>
            <a:ext cx="3352800" cy="71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8CEC1-C796-6D45-B63D-A08D665EA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003" y="4581485"/>
            <a:ext cx="3314700" cy="181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E4A23D-6D0A-5F42-8802-BBE4EF5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356" y="4735797"/>
            <a:ext cx="5930900" cy="151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E68275-87AB-E945-901B-AAF750435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94327"/>
            <a:ext cx="9938657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Moments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5FF7869-7F0F-E14C-8EB8-9E0E83F9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22" y="1499805"/>
            <a:ext cx="46863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2790D-F35F-0B48-AD43-946BF11DF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214" y="2156550"/>
            <a:ext cx="30099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559B75-9835-EB44-95F7-849C094A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372" y="2545493"/>
            <a:ext cx="36576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D4050-A50A-E748-B5F3-2F3A925A3788}"/>
              </a:ext>
            </a:extLst>
          </p:cNvPr>
          <p:cNvSpPr txBox="1"/>
          <p:nvPr/>
        </p:nvSpPr>
        <p:spPr>
          <a:xfrm>
            <a:off x="1077686" y="3211286"/>
            <a:ext cx="843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Proof: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340E25-E805-2142-A3B1-B7060CB2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208" y="3826848"/>
            <a:ext cx="69977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77819-F69B-3C4C-A2A0-1DF7416D2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721" y="4836113"/>
            <a:ext cx="5372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28925</TotalTime>
  <Words>433</Words>
  <Application>Microsoft Macintosh PowerPoint</Application>
  <PresentationFormat>Widescreen</PresentationFormat>
  <Paragraphs>142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Generalized linear models: a unification</vt:lpstr>
      <vt:lpstr>Generalized linear models</vt:lpstr>
      <vt:lpstr>Exponential family</vt:lpstr>
      <vt:lpstr>Normal linear model</vt:lpstr>
      <vt:lpstr>Logistic model</vt:lpstr>
      <vt:lpstr>Poisson model</vt:lpstr>
      <vt:lpstr>Negative-Binomial model</vt:lpstr>
      <vt:lpstr>Bartlett’s identities</vt:lpstr>
      <vt:lpstr>Moments</vt:lpstr>
      <vt:lpstr>Generalized linear model</vt:lpstr>
      <vt:lpstr>MLE for GLM</vt:lpstr>
      <vt:lpstr>MLE for GLM</vt:lpstr>
      <vt:lpstr>Variance</vt:lpstr>
      <vt:lpstr>Estimation</vt:lpstr>
      <vt:lpstr>Other GLMs</vt:lpstr>
      <vt:lpstr>Gamma regression</vt:lpstr>
      <vt:lpstr>MLE for log-linear Gamma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222</cp:revision>
  <dcterms:created xsi:type="dcterms:W3CDTF">2022-01-07T20:32:42Z</dcterms:created>
  <dcterms:modified xsi:type="dcterms:W3CDTF">2022-11-20T06:30:42Z</dcterms:modified>
</cp:coreProperties>
</file>