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697" r:id="rId3"/>
    <p:sldId id="698" r:id="rId4"/>
    <p:sldId id="699" r:id="rId5"/>
    <p:sldId id="700" r:id="rId6"/>
    <p:sldId id="701" r:id="rId7"/>
    <p:sldId id="702" r:id="rId8"/>
    <p:sldId id="703" r:id="rId9"/>
    <p:sldId id="705" r:id="rId10"/>
    <p:sldId id="704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7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825"/>
    <a:srgbClr val="A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4"/>
    <p:restoredTop sz="92313"/>
  </p:normalViewPr>
  <p:slideViewPr>
    <p:cSldViewPr snapToGrid="0" snapToObjects="1">
      <p:cViewPr varScale="1">
        <p:scale>
          <a:sx n="118" d="100"/>
          <a:sy n="118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D128-213F-6F4E-ABC7-E697D995B16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76FB-495F-DB45-B1C0-BAC6DBED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 err="1"/>
              <a:t>glmnet</a:t>
            </a:r>
            <a:r>
              <a:rPr lang="en-US" dirty="0"/>
              <a:t> package in R uses the coordinate descent algorithm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7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0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9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0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FC8A-1FB6-3041-A418-D61E2C3D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7742-DAB1-C14E-A5BA-70F7F796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F0F5-1172-4443-B1D2-5FA4A3C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7974-E7D6-B34D-9439-F9FBE61E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B4C7-B3E7-2249-9AAE-D0EE3D2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9A-DD86-D24E-A290-0B13D2D7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DDCF-0EB5-0B42-9F19-70570301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CFB8-64A2-6243-A467-76379B3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5434-A072-D245-8271-A14B1A4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B9DA-DDF0-C34D-8AFE-B5CAAEF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5942-F520-8140-82C2-549925B9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F6AE-3D2E-074D-80D3-C0295DA0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9591-4801-7644-BB66-3C5CEB6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8A03-9EC2-5942-8AF7-4EE129F9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3ECD-47F7-6640-A418-41363373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802-5C9D-5D40-9713-8F0AF3E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7CEE-95B7-784A-8744-013528B7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651F-9F0D-CE47-A7C3-72ADEC6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990C-26CF-5340-9185-412EDD2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482D-EE59-6B44-B09D-54DF378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E8B-08E4-6746-B7C6-2D6F7D77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37A5-9526-B64C-B0B3-EC555F75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4E4-A98D-7F4C-A038-86F2454F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DB87-08F0-6645-91C0-90A36E9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DCD8-FACC-EF40-A476-D4C9F098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3A11-2C38-6345-9832-CD9E4234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66E1-8E61-EB4F-98F1-2A3FD59E9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D906-8014-9840-917B-BB1BE8DA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BADE-2CE5-5944-BEA5-62B1C3E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CA7E-B3F3-234F-8843-CF1B52B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34860-30EA-0542-8960-CB71E62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88B9-4FB0-594D-A3C8-B920561F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FA0D-47CF-804B-ADFF-C1FBCED7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6630-46C1-304B-A31B-F683D3BB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0E5B-079D-3F45-BA01-C9AD653D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FE20-58B7-C04B-89A7-8A255F9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9B889-CD5B-FB44-BD7D-2E3DE550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87C38-F33E-E940-9D72-4F66251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AD557-D134-064A-A446-E4906B19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F00-4145-DC48-8A29-69BD407C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20B2-462E-F746-BEE4-DA5D2AEA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A5F02-D3A0-BC45-924B-F537F687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2EDE-B42D-1C45-90AC-640331E1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F63A-2A34-9443-B3A1-F7AD555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C7C21-24A3-624B-A109-AFC30D88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5E5C-B91F-6D4D-8F8C-60C86E7D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247-E86B-7E4B-85FF-22E97905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CF5-B7AC-6344-BEDE-C1DC558C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ED479-0A31-E74C-8CFF-F83A7371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5952-1887-1242-A818-B48F8B40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D4EC-6C26-3343-BE5B-4618E51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67B4-9192-2B4D-B6BA-824E8525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4F99-0279-E64B-A930-DD2DFE1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7E41E-F499-FD45-AA09-8683F0D29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69A72-A800-F842-8071-88E5094D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D681-5220-164D-B93A-853D489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C564-BE03-8440-959E-1F518EC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54D9-1620-D64C-AF60-D151063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098E4-3EF4-B940-93C1-1851E23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4DF2-BE2A-2040-9A6C-84673A48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B57D-0C15-8044-9772-0CEEEAA1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8502-F17E-DC4B-9F41-BAD476EB8CD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F6CD-B256-804D-A913-74F1B54B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1D8-076E-4C4E-BD9C-F12DD0F4B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180ED6-2ACB-A649-8746-79EC7812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380" y="1260489"/>
            <a:ext cx="8075240" cy="1710011"/>
          </a:xfrm>
          <a:prstGeom prst="roundRect">
            <a:avLst/>
          </a:prstGeom>
          <a:solidFill>
            <a:srgbClr val="00582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Lasso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5B63C4A-E74D-EC4E-82DE-0EDC1FB3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501"/>
            <a:ext cx="9144000" cy="137308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蒋智超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秋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"/>
    </mc:Choice>
    <mc:Fallback xmlns="">
      <p:transition spd="slow" advTm="25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Coordinate descent for the lasso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CB16D9-CF00-EC40-9B17-04DFF08E1068}"/>
                  </a:ext>
                </a:extLst>
              </p:cNvPr>
              <p:cNvSpPr txBox="1"/>
              <p:nvPr/>
            </p:nvSpPr>
            <p:spPr>
              <a:xfrm>
                <a:off x="979714" y="2054747"/>
                <a:ext cx="9623147" cy="3207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Standardize the data, so we only need to solve the lasso without the intercept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Change the scale of the residual sum of squares without essentially changing the problem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Initialize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CB16D9-CF00-EC40-9B17-04DFF08E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4" y="2054747"/>
                <a:ext cx="9623147" cy="3207353"/>
              </a:xfrm>
              <a:prstGeom prst="rect">
                <a:avLst/>
              </a:prstGeom>
              <a:blipFill>
                <a:blip r:embed="rId3"/>
                <a:stretch>
                  <a:fillRect l="-527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B3F23A-5A98-A445-A3B7-DB0D0A788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00" y="3239324"/>
            <a:ext cx="5435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Coordinate descent for the lasso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68B3E3-5D1A-BA40-AADD-0D7BD798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93" y="1485922"/>
            <a:ext cx="7683500" cy="165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8D597-CBDA-BF40-A739-82620FC80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193" y="3182722"/>
            <a:ext cx="3873500" cy="85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3AB67-E2E5-E041-9930-37D5CBFCE0A5}"/>
              </a:ext>
            </a:extLst>
          </p:cNvPr>
          <p:cNvSpPr txBox="1"/>
          <p:nvPr/>
        </p:nvSpPr>
        <p:spPr>
          <a:xfrm>
            <a:off x="2441611" y="3429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8CAEE6-B15D-FC4E-8B74-7FF95ABE0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420" y="3949678"/>
            <a:ext cx="70993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0A2ABF-9DAE-1E4D-917D-C0982F09D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072" y="5346176"/>
            <a:ext cx="17018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08E010-B93B-E845-8E96-BE5999458898}"/>
              </a:ext>
            </a:extLst>
          </p:cNvPr>
          <p:cNvSpPr txBox="1"/>
          <p:nvPr/>
        </p:nvSpPr>
        <p:spPr>
          <a:xfrm>
            <a:off x="3987194" y="5816076"/>
            <a:ext cx="2788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until convergence </a:t>
            </a:r>
          </a:p>
        </p:txBody>
      </p:sp>
    </p:spTree>
    <p:extLst>
      <p:ext uri="{BB962C8B-B14F-4D97-AF65-F5344CB8AC3E}">
        <p14:creationId xmlns:p14="http://schemas.microsoft.com/office/powerpoint/2010/main" val="26685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Coordinate descent for the lasso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08377-6448-6647-A342-AD4AE392A555}"/>
                  </a:ext>
                </a:extLst>
              </p:cNvPr>
              <p:cNvSpPr txBox="1"/>
              <p:nvPr/>
            </p:nvSpPr>
            <p:spPr>
              <a:xfrm>
                <a:off x="914400" y="1926771"/>
                <a:ext cx="9131859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The theory of Tseng (2001) ensures the convergence of the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start with a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all zero coefficients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then gradually decrease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we apply the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finally select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via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-fold CV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we gradually decrease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the initial values of from the last step</a:t>
                </a:r>
              </a:p>
              <a:p>
                <a:r>
                  <a:rPr lang="en-US" sz="2400" dirty="0"/>
                  <a:t>    are very close to the minimizer and the algorithm converges fairly fast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08377-6448-6647-A342-AD4AE392A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26771"/>
                <a:ext cx="9131859" cy="3416320"/>
              </a:xfrm>
              <a:prstGeom prst="rect">
                <a:avLst/>
              </a:prstGeom>
              <a:blipFill>
                <a:blip r:embed="rId3"/>
                <a:stretch>
                  <a:fillRect l="-974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Boston housing data analysis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ED76C-B434-5C4D-90E7-67E15251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60121"/>
            <a:ext cx="8001000" cy="3695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74C56-9375-584C-AEA8-CDBC8E6A7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64902"/>
            <a:ext cx="5003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Boston housing data analysis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1B680-DD36-094B-9A61-C7FC382F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882140"/>
            <a:ext cx="8039100" cy="3695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25FFE7-DA09-2147-AB6D-BC9CE0877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1" y="5772152"/>
            <a:ext cx="4381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Other shrinkage estimator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847D4B-A358-5B4D-AAFB-7B117782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7" y="1640523"/>
            <a:ext cx="8280400" cy="193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CA101D-1B72-5142-8672-9D09B70AE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478" y="4170363"/>
            <a:ext cx="4330700" cy="139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68FCDA-210B-6140-89EA-7E277B76890F}"/>
              </a:ext>
            </a:extLst>
          </p:cNvPr>
          <p:cNvSpPr txBox="1"/>
          <p:nvPr/>
        </p:nvSpPr>
        <p:spPr>
          <a:xfrm>
            <a:off x="1708077" y="427808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 form</a:t>
            </a:r>
          </a:p>
        </p:txBody>
      </p:sp>
    </p:spTree>
    <p:extLst>
      <p:ext uri="{BB962C8B-B14F-4D97-AF65-F5344CB8AC3E}">
        <p14:creationId xmlns:p14="http://schemas.microsoft.com/office/powerpoint/2010/main" val="16076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Other shrinkage estimator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8BBD8-5DFA-884A-A25A-97AB8F0D0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57" y="2003879"/>
            <a:ext cx="8255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6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Other shrinkage estimator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E0EB0-9C40-3F46-845C-6050FFE3C3F1}"/>
              </a:ext>
            </a:extLst>
          </p:cNvPr>
          <p:cNvSpPr txBox="1"/>
          <p:nvPr/>
        </p:nvSpPr>
        <p:spPr>
          <a:xfrm>
            <a:off x="1066800" y="1915886"/>
            <a:ext cx="912782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Zou and Hastie (2005) proposed the elastic net, which combines the penalties of the </a:t>
            </a:r>
          </a:p>
          <a:p>
            <a:r>
              <a:rPr lang="en-US" sz="2000" dirty="0"/>
              <a:t>     lasso and ridge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Because the constraint is not smooth, it encourages sparse solution as the 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Due to the ridge penalty, it can deal with collinearity of the covariates better than </a:t>
            </a:r>
          </a:p>
          <a:p>
            <a:r>
              <a:rPr lang="en-US" sz="2000" dirty="0"/>
              <a:t>      the 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in </a:t>
            </a:r>
            <a:r>
              <a:rPr lang="en-US" sz="2000" i="1" dirty="0" err="1"/>
              <a:t>glmnet</a:t>
            </a:r>
            <a:r>
              <a:rPr lang="en-US" sz="2000" dirty="0"/>
              <a:t>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F2A50-FEDC-954E-BEE2-E5716EA1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07" y="2838082"/>
            <a:ext cx="7556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Other shrinkage estimator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F0844-7022-DB41-B8E2-D831FC15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578" y="1349373"/>
            <a:ext cx="8064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Motivation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6594E3-7E8F-E048-8A2C-DFFA3212C37D}"/>
              </a:ext>
            </a:extLst>
          </p:cNvPr>
          <p:cNvSpPr txBox="1"/>
          <p:nvPr/>
        </p:nvSpPr>
        <p:spPr>
          <a:xfrm>
            <a:off x="838200" y="1828274"/>
            <a:ext cx="1051281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Ridge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 works well for prediction, but it is difficult to interpret many small but non-zero</a:t>
            </a:r>
          </a:p>
          <a:p>
            <a:r>
              <a:rPr lang="en-US" sz="2000" dirty="0"/>
              <a:t>     coefficients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Tibshirani</a:t>
            </a:r>
            <a:r>
              <a:rPr lang="en-US" sz="2000" dirty="0"/>
              <a:t> (1996) proposed to use the lasso, the acronym for the Least Absolute Shrinkage</a:t>
            </a:r>
          </a:p>
          <a:p>
            <a:r>
              <a:rPr lang="en-US" sz="2000" dirty="0"/>
              <a:t>     and Selection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Simultaneously estimate parameters and select important variables in the 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By changing the penalty in the ridge regression, the lasso automatically estimates some </a:t>
            </a:r>
          </a:p>
          <a:p>
            <a:pPr lvl="1"/>
            <a:r>
              <a:rPr lang="en-US" sz="2000" dirty="0"/>
              <a:t>     parameter as zero, dropping them out of the model and thus selecting the remaining variables</a:t>
            </a:r>
          </a:p>
          <a:p>
            <a:pPr lvl="1"/>
            <a:r>
              <a:rPr lang="en-US" sz="2000" dirty="0"/>
              <a:t>     as important predictors</a:t>
            </a:r>
          </a:p>
        </p:txBody>
      </p:sp>
    </p:spTree>
    <p:extLst>
      <p:ext uri="{BB962C8B-B14F-4D97-AF65-F5344CB8AC3E}">
        <p14:creationId xmlns:p14="http://schemas.microsoft.com/office/powerpoint/2010/main" val="37101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Definition 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594E3-7E8F-E048-8A2C-DFFA3212C37D}"/>
                  </a:ext>
                </a:extLst>
              </p:cNvPr>
              <p:cNvSpPr txBox="1"/>
              <p:nvPr/>
            </p:nvSpPr>
            <p:spPr>
              <a:xfrm>
                <a:off x="838200" y="1828274"/>
                <a:ext cx="10734926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Tibshirani (1996) defined the lasso 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Osborne et al. (2000) studied its dual form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Covariates and outcome are standardized so we can drop the intercept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two forms are equivalent in the sense that for a given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, there exists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with the same solution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solution may not be unique especially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but the resulting predictor is always unique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594E3-7E8F-E048-8A2C-DFFA3212C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274"/>
                <a:ext cx="10734926" cy="4401205"/>
              </a:xfrm>
              <a:prstGeom prst="rect">
                <a:avLst/>
              </a:prstGeom>
              <a:blipFill>
                <a:blip r:embed="rId2"/>
                <a:stretch>
                  <a:fillRect l="-473" t="-865" b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FFCC2A2-018C-674C-A5C6-E5EC645E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093" y="2200093"/>
            <a:ext cx="4610100" cy="148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3609DD-7D58-AD42-9DC4-8A131D99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56" y="4148309"/>
            <a:ext cx="5943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 geometric perspective of the lasso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FD71A9-1B33-1D47-BA05-352C76BF040F}"/>
              </a:ext>
            </a:extLst>
          </p:cNvPr>
          <p:cNvSpPr txBox="1"/>
          <p:nvPr/>
        </p:nvSpPr>
        <p:spPr>
          <a:xfrm>
            <a:off x="1110343" y="1796143"/>
            <a:ext cx="86276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OLS minimizes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With the penalty, the OLS coefficient may not be in the region defined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consider the contour plot of     		           and the border of the </a:t>
            </a:r>
          </a:p>
          <a:p>
            <a:r>
              <a:rPr lang="en-US" sz="2000" dirty="0"/>
              <a:t>     restriction region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lasso</a:t>
            </a:r>
            <a:r>
              <a:rPr lang="zh-CN" altLang="en-US" sz="2000" dirty="0"/>
              <a:t> </a:t>
            </a:r>
            <a:r>
              <a:rPr lang="en-US" altLang="zh-CN" sz="2000" dirty="0"/>
              <a:t>can give sparse solutions due to the non-smooth penalty term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10FDFE-0009-5147-A096-25E79C47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042" y="3039170"/>
            <a:ext cx="1714500" cy="3881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4A84D3-576F-EF41-B53C-E9D8833F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56" y="3893488"/>
            <a:ext cx="20574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7D8B3-B0D1-3641-BA1C-48ACC38AF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815" y="4266061"/>
            <a:ext cx="1640049" cy="392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32AFFA-0A74-E54E-869F-838EC281B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806" y="2315997"/>
            <a:ext cx="6769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 geometric perspective of the lasso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8D2B80-D6A5-F34C-8669-B5FAA7AB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690187"/>
            <a:ext cx="6134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 geometric perspective of the lasso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5785E-9C76-CB41-B8BD-713F35FB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5" y="1566071"/>
            <a:ext cx="5740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 geometric perspective of the lasso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AAE36-470B-B14B-ACE2-6C9402D2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21" y="1573893"/>
            <a:ext cx="59309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Computing the lasso via coordinate descent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C8B80-1AF9-CC42-98FB-A919BC8E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60" y="1711143"/>
            <a:ext cx="7874000" cy="97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A34C9-3F1A-594D-9B92-3EE32BD47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706" y="3026317"/>
            <a:ext cx="7861300" cy="219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6" y="3026317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ED577E-D6E4-9E45-9748-51508E24A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0" y="5560691"/>
            <a:ext cx="3175000" cy="43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C8ABDC-7A49-9649-AD75-9D0D57964381}"/>
              </a:ext>
            </a:extLst>
          </p:cNvPr>
          <p:cNvSpPr txBox="1"/>
          <p:nvPr/>
        </p:nvSpPr>
        <p:spPr>
          <a:xfrm>
            <a:off x="2393520" y="55606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Denote </a:t>
            </a:r>
          </a:p>
        </p:txBody>
      </p:sp>
    </p:spTree>
    <p:extLst>
      <p:ext uri="{BB962C8B-B14F-4D97-AF65-F5344CB8AC3E}">
        <p14:creationId xmlns:p14="http://schemas.microsoft.com/office/powerpoint/2010/main" val="20773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Soft thresholding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EB04-452D-E144-A50C-2AC938E334B1}"/>
              </a:ext>
            </a:extLst>
          </p:cNvPr>
          <p:cNvSpPr/>
          <p:nvPr/>
        </p:nvSpPr>
        <p:spPr>
          <a:xfrm>
            <a:off x="10167257" y="2961092"/>
            <a:ext cx="163286" cy="13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395C-441D-5047-8DE0-A0FB8809CC48}"/>
              </a:ext>
            </a:extLst>
          </p:cNvPr>
          <p:cNvSpPr/>
          <p:nvPr/>
        </p:nvSpPr>
        <p:spPr>
          <a:xfrm>
            <a:off x="1336707" y="3119725"/>
            <a:ext cx="1511426" cy="30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D5E5B-A037-6546-A77F-95DBAF85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1511300"/>
            <a:ext cx="8128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19312</TotalTime>
  <Words>489</Words>
  <Application>Microsoft Macintosh PowerPoint</Application>
  <PresentationFormat>Widescreen</PresentationFormat>
  <Paragraphs>117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Office Theme</vt:lpstr>
      <vt:lpstr>Lasso</vt:lpstr>
      <vt:lpstr>Motivation</vt:lpstr>
      <vt:lpstr>Definition </vt:lpstr>
      <vt:lpstr>A geometric perspective of the lasso</vt:lpstr>
      <vt:lpstr>A geometric perspective of the lasso</vt:lpstr>
      <vt:lpstr>A geometric perspective of the lasso</vt:lpstr>
      <vt:lpstr>A geometric perspective of the lasso</vt:lpstr>
      <vt:lpstr>Computing the lasso via coordinate descent</vt:lpstr>
      <vt:lpstr>Soft thresholding</vt:lpstr>
      <vt:lpstr>Coordinate descent for the lasso</vt:lpstr>
      <vt:lpstr>Coordinate descent for the lasso</vt:lpstr>
      <vt:lpstr>Coordinate descent for the lasso</vt:lpstr>
      <vt:lpstr>Boston housing data analysis</vt:lpstr>
      <vt:lpstr>Boston housing data analysis</vt:lpstr>
      <vt:lpstr>Other shrinkage estimator</vt:lpstr>
      <vt:lpstr>Other shrinkage estimator</vt:lpstr>
      <vt:lpstr>Other shrinkage estimator</vt:lpstr>
      <vt:lpstr>Other shrinkage estimator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求职汇报</dc:title>
  <dc:creator>Microsoft Office User</dc:creator>
  <cp:lastModifiedBy>Jiang Zhichao</cp:lastModifiedBy>
  <cp:revision>176</cp:revision>
  <dcterms:created xsi:type="dcterms:W3CDTF">2022-01-07T20:32:42Z</dcterms:created>
  <dcterms:modified xsi:type="dcterms:W3CDTF">2022-10-14T09:30:47Z</dcterms:modified>
</cp:coreProperties>
</file>