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697" r:id="rId3"/>
    <p:sldId id="707" r:id="rId4"/>
    <p:sldId id="708" r:id="rId5"/>
    <p:sldId id="705" r:id="rId6"/>
    <p:sldId id="698" r:id="rId7"/>
    <p:sldId id="699" r:id="rId8"/>
    <p:sldId id="717" r:id="rId9"/>
    <p:sldId id="706" r:id="rId10"/>
    <p:sldId id="700" r:id="rId11"/>
    <p:sldId id="715" r:id="rId12"/>
    <p:sldId id="701" r:id="rId13"/>
    <p:sldId id="709" r:id="rId14"/>
    <p:sldId id="702" r:id="rId15"/>
    <p:sldId id="718" r:id="rId16"/>
    <p:sldId id="710" r:id="rId17"/>
    <p:sldId id="711" r:id="rId18"/>
    <p:sldId id="712" r:id="rId19"/>
    <p:sldId id="714" r:id="rId20"/>
    <p:sldId id="7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5"/>
    <a:srgbClr val="A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7"/>
    <p:restoredTop sz="91203"/>
  </p:normalViewPr>
  <p:slideViewPr>
    <p:cSldViewPr snapToGrid="0" snapToObjects="1">
      <p:cViewPr varScale="1">
        <p:scale>
          <a:sx n="104" d="100"/>
          <a:sy n="104" d="100"/>
        </p:scale>
        <p:origin x="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D691-5F70-3545-8431-8DFF5A6F81FD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F79CE-CD64-3E46-8DDE-E612CD09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每一个点代表一个数据，矩阵中的一行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Question: is In-H a projection matrix?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到目前为止所有的结论都只是从最小二乘得到，并不需要任何模型假设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EY</a:t>
            </a:r>
            <a:r>
              <a:rPr lang="zh-CN" altLang="en-US" dirty="0"/>
              <a:t> 而不是 </a:t>
            </a:r>
            <a:r>
              <a:rPr lang="en-US" altLang="zh-CN" dirty="0"/>
              <a:t>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0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Estimation: how to estimate the line,  no assumptions required for this step. </a:t>
            </a:r>
          </a:p>
          <a:p>
            <a:r>
              <a:rPr lang="en-US" dirty="0"/>
              <a:t>Some criterion to define the ``best’’ fit</a:t>
            </a:r>
          </a:p>
          <a:p>
            <a:r>
              <a:rPr lang="en-US" dirty="0"/>
              <a:t>Compare different functions of the “”misfits”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1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function diverges as alpha and beta diverge, so the first order condition gives the 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of the coefficients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所有的向量均为列向量，</a:t>
            </a:r>
            <a:r>
              <a:rPr lang="en-US" altLang="zh-CN" dirty="0"/>
              <a:t>X_1 </a:t>
            </a:r>
            <a:r>
              <a:rPr lang="zh-CN" altLang="en-US" dirty="0"/>
              <a:t>变量</a:t>
            </a:r>
            <a:r>
              <a:rPr lang="en-US" altLang="zh-CN" dirty="0"/>
              <a:t>1</a:t>
            </a:r>
            <a:r>
              <a:rPr lang="zh-CN" altLang="en-US" dirty="0"/>
              <a:t>，  </a:t>
            </a:r>
            <a:r>
              <a:rPr lang="en-US" altLang="zh-CN" dirty="0"/>
              <a:t>x_1 unit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的数据   </a:t>
            </a:r>
            <a:r>
              <a:rPr lang="en-US" altLang="zh-CN" dirty="0"/>
              <a:t>x_1 = (x_11,…,x_1p);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Symmetric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   </a:t>
            </a:r>
            <a:r>
              <a:rPr lang="en-US" altLang="zh-CN" dirty="0"/>
              <a:t>invertible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definite</a:t>
            </a:r>
          </a:p>
          <a:p>
            <a:r>
              <a:rPr lang="zh-CN" altLang="en-US" dirty="0"/>
              <a:t>线性相关 </a:t>
            </a:r>
            <a:r>
              <a:rPr lang="en-US" altLang="zh-CN" dirty="0"/>
              <a:t>e.g.</a:t>
            </a:r>
            <a:r>
              <a:rPr lang="zh-CN" altLang="en-US" dirty="0"/>
              <a:t>  身高 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cm</a:t>
            </a:r>
            <a:r>
              <a:rPr lang="zh-CN" altLang="en-US" dirty="0"/>
              <a:t>  身高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问题，身高，体重， </a:t>
            </a:r>
            <a:r>
              <a:rPr lang="en-US" altLang="zh-CN" dirty="0" err="1"/>
              <a:t>bmi</a:t>
            </a:r>
            <a:r>
              <a:rPr lang="zh-CN" altLang="en-US" dirty="0"/>
              <a:t>，是否线性相关？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of the coefficients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F79CE-CD64-3E46-8DDE-E612CD09D8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C8A-1FB6-3041-A418-D61E2C3D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742-DAB1-C14E-A5BA-70F7F796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F0F5-1172-4443-B1D2-5FA4A3C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7974-E7D6-B34D-9439-F9FBE6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4C7-B3E7-2249-9AAE-D0EE3D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9A-DD86-D24E-A290-0B13D2D7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DDCF-0EB5-0B42-9F19-70570301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FB8-64A2-6243-A467-76379B3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434-A072-D245-8271-A14B1A4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9DA-DDF0-C34D-8AFE-B5CAAEF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5942-F520-8140-82C2-549925B9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F6AE-3D2E-074D-80D3-C0295DA0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91-4801-7644-BB66-3C5CEB6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8A03-9EC2-5942-8AF7-4EE129F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ECD-47F7-6640-A418-4136337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802-5C9D-5D40-9713-8F0AF3E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7CEE-95B7-784A-8744-013528B7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51F-9F0D-CE47-A7C3-72ADEC6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90C-26CF-5340-9185-412EDD2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482D-EE59-6B44-B09D-54DF37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E8B-08E4-6746-B7C6-2D6F7D7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37A5-9526-B64C-B0B3-EC555F75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4E4-A98D-7F4C-A038-86F2454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DB87-08F0-6645-91C0-90A36E9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DCD8-FACC-EF40-A476-D4C9F09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3A11-2C38-6345-9832-CD9E423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66E1-8E61-EB4F-98F1-2A3FD59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D906-8014-9840-917B-BB1BE8DA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BADE-2CE5-5944-BEA5-62B1C3E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CA7E-B3F3-234F-8843-CF1B52B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4860-30EA-0542-8960-CB71E62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8B9-4FB0-594D-A3C8-B920561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FA0D-47CF-804B-ADFF-C1FBCED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6630-46C1-304B-A31B-F683D3B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0E5B-079D-3F45-BA01-C9AD653D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FE20-58B7-C04B-89A7-8A255F9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9B889-CD5B-FB44-BD7D-2E3DE5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7C38-F33E-E940-9D72-4F66251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AD557-D134-064A-A446-E4906B19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F00-4145-DC48-8A29-69BD407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20B2-462E-F746-BEE4-DA5D2AE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5F02-D3A0-BC45-924B-F537F68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2EDE-B42D-1C45-90AC-640331E1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F63A-2A34-9443-B3A1-F7AD555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C7C21-24A3-624B-A109-AFC30D8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5E5C-B91F-6D4D-8F8C-60C86E7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247-E86B-7E4B-85FF-22E9790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CF5-B7AC-6344-BEDE-C1DC558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D479-0A31-E74C-8CFF-F83A7371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5952-1887-1242-A818-B48F8B4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D4EC-6C26-3343-BE5B-4618E5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67B4-9192-2B4D-B6BA-824E852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F99-0279-E64B-A930-DD2DFE1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E41E-F499-FD45-AA09-8683F0D2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9A72-A800-F842-8071-88E5094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D681-5220-164D-B93A-853D489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64-BE03-8440-959E-1F518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54D9-1620-D64C-AF60-D151063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098E4-3EF4-B940-93C1-1851E23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4DF2-BE2A-2040-9A6C-84673A48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B57D-0C15-8044-9772-0CEEEAA1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8502-F17E-DC4B-9F41-BAD476EB8CDC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6CD-B256-804D-A913-74F1B54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1D8-076E-4C4E-BD9C-F12DD0F4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30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180ED6-2ACB-A649-8746-79EC7812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380" y="1260489"/>
            <a:ext cx="8075240" cy="1710011"/>
          </a:xfrm>
          <a:prstGeom prst="roundRect">
            <a:avLst/>
          </a:prstGeom>
          <a:solidFill>
            <a:srgbClr val="0058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Ordinary least squares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5B63C4A-E74D-EC4E-82DE-0EDC1FB3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501"/>
            <a:ext cx="9144000" cy="13730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蒋智超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"/>
    </mc:Choice>
    <mc:Fallback xmlns="">
      <p:transition spd="slow" advTm="2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Univariate OLS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4788800"/>
            <a:ext cx="8255000" cy="1932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2" name="直接连接符 4">
            <a:extLst>
              <a:ext uri="{FF2B5EF4-FFF2-40B4-BE49-F238E27FC236}">
                <a16:creationId xmlns:a16="http://schemas.microsoft.com/office/drawing/2014/main" id="{73213F19-706B-4DE8-BD21-B987678BE3F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61DE3B45-FE26-9A4C-8B09-EA25B05DA3C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575800" cy="465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4DCBF-C196-7143-BACF-240EE6C4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29" y="1853038"/>
            <a:ext cx="4592771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F35F5A-717D-DD45-AA38-40D8CAAFDE8C}"/>
              </a:ext>
            </a:extLst>
          </p:cNvPr>
          <p:cNvSpPr txBox="1"/>
          <p:nvPr/>
        </p:nvSpPr>
        <p:spPr>
          <a:xfrm>
            <a:off x="1334565" y="1608317"/>
            <a:ext cx="836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First order condition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676ED45-ADC4-554A-86F4-22DFB623BBB0}"/>
              </a:ext>
            </a:extLst>
          </p:cNvPr>
          <p:cNvSpPr/>
          <p:nvPr/>
        </p:nvSpPr>
        <p:spPr>
          <a:xfrm>
            <a:off x="5679115" y="2422112"/>
            <a:ext cx="590216" cy="20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FD41A-C86F-0D4B-9CF6-1B34812F2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16" y="1887169"/>
            <a:ext cx="2352403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88ABD-C45E-4B46-8273-8B72F9977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752905"/>
            <a:ext cx="5207000" cy="21590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9F8A301-AC20-E74F-BBAD-B82D3CC2F204}"/>
              </a:ext>
            </a:extLst>
          </p:cNvPr>
          <p:cNvSpPr/>
          <p:nvPr/>
        </p:nvSpPr>
        <p:spPr>
          <a:xfrm flipV="1">
            <a:off x="5702300" y="4917188"/>
            <a:ext cx="590216" cy="206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6723B-576B-2D42-9621-CBA1CF2281D3}"/>
              </a:ext>
            </a:extLst>
          </p:cNvPr>
          <p:cNvSpPr txBox="1"/>
          <p:nvPr/>
        </p:nvSpPr>
        <p:spPr>
          <a:xfrm>
            <a:off x="6974840" y="4835710"/>
            <a:ext cx="333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towards the mean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14FD8-B898-B542-92C0-60129270F73D}"/>
              </a:ext>
            </a:extLst>
          </p:cNvPr>
          <p:cNvSpPr/>
          <p:nvPr/>
        </p:nvSpPr>
        <p:spPr>
          <a:xfrm>
            <a:off x="1093095" y="1568462"/>
            <a:ext cx="8929209" cy="1673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7D4CD-B8AD-914E-82B4-9A191E6D4A81}"/>
              </a:ext>
            </a:extLst>
          </p:cNvPr>
          <p:cNvSpPr/>
          <p:nvPr/>
        </p:nvSpPr>
        <p:spPr>
          <a:xfrm>
            <a:off x="1123552" y="3752904"/>
            <a:ext cx="8898752" cy="2304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5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Galton’s regression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4788800"/>
            <a:ext cx="8255000" cy="1932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2" name="直接连接符 4">
            <a:extLst>
              <a:ext uri="{FF2B5EF4-FFF2-40B4-BE49-F238E27FC236}">
                <a16:creationId xmlns:a16="http://schemas.microsoft.com/office/drawing/2014/main" id="{73213F19-706B-4DE8-BD21-B987678BE3F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61DE3B45-FE26-9A4C-8B09-EA25B05DA3C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575800" cy="465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ED113-CDC2-2846-8B15-A2598D1F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0" y="1471614"/>
            <a:ext cx="5867400" cy="5067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C0F58-0468-FA41-BD06-28BEEF12C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55" y="1554478"/>
            <a:ext cx="4792390" cy="44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OLS with multiple covariates</a:t>
            </a:r>
            <a:endParaRPr lang="zh-CN" altLang="en-US" sz="3200" dirty="0">
              <a:solidFill>
                <a:srgbClr val="005825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>
                <a:extLst>
                  <a:ext uri="{FF2B5EF4-FFF2-40B4-BE49-F238E27FC236}">
                    <a16:creationId xmlns:a16="http://schemas.microsoft.com/office/drawing/2014/main" id="{A0293DA8-2870-C84B-90F0-70EC544611A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39855" y="3982771"/>
                <a:ext cx="8714007" cy="211211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altLang="zh-CN" sz="2400" b="1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Goal</a:t>
                </a:r>
                <a:r>
                  <a:rPr lang="en-US" altLang="zh-CN" sz="24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: find the best linear fit of  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(x</a:t>
                </a:r>
                <a:r>
                  <a:rPr lang="en-US" altLang="zh-CN" sz="2400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 </a:t>
                </a:r>
                <a:r>
                  <a:rPr lang="en-US" altLang="zh-CN" sz="24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=1,…,n such that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endParaRPr lang="en-US" altLang="zh-CN" sz="24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marL="0" indent="0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altLang="zh-CN" sz="22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  </a:t>
                </a:r>
              </a:p>
              <a:p>
                <a:pPr marL="0" indent="0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anose="020B0604020202020204" pitchFamily="34" charset="-128"/>
                          </a:rPr>
                          <m:t>𝜷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OLS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coefficient</m:t>
                    </m:r>
                  </m:oMath>
                </a14:m>
                <a:r>
                  <a:rPr lang="en-US" altLang="zh-CN" sz="22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:</m:t>
                    </m:r>
                  </m:oMath>
                </a14:m>
                <a:r>
                  <a:rPr lang="en-US" altLang="zh-CN" sz="22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fitted value;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Arial Unicode MS" panose="020B0604020202020204" pitchFamily="34" charset="-128"/>
                                        <a:cs typeface="Arial Unicode MS" panose="020B0604020202020204" pitchFamily="34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 Unicode MS" panose="020B0604020202020204" pitchFamily="34" charset="-128"/>
                                      </a:rPr>
                                      <m:t>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Arial Unicode MS" panose="020B0604020202020204" pitchFamily="34" charset="-128"/>
                                    <a:cs typeface="Arial Unicode MS" panose="020B0604020202020204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Arial Unicode MS" panose="020B0604020202020204" pitchFamily="34" charset="-128"/>
                                <a:cs typeface="Arial Unicode MS" panose="020B0604020202020204" pitchFamily="34" charset="-128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: residual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u"/>
                </a:pPr>
                <a:endParaRPr lang="en-US" altLang="zh-CN" sz="18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zh-CN" altLang="en-US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8195" name="内容占位符 2">
                <a:extLst>
                  <a:ext uri="{FF2B5EF4-FFF2-40B4-BE49-F238E27FC236}">
                    <a16:creationId xmlns:a16="http://schemas.microsoft.com/office/drawing/2014/main" id="{A0293DA8-2870-C84B-90F0-70EC54461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855" y="3982771"/>
                <a:ext cx="8714007" cy="2112114"/>
              </a:xfr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4">
            <a:extLst>
              <a:ext uri="{FF2B5EF4-FFF2-40B4-BE49-F238E27FC236}">
                <a16:creationId xmlns:a16="http://schemas.microsoft.com/office/drawing/2014/main" id="{C2DFBF73-3E27-46AC-8325-448C974C55C0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F4089BDF-8A19-A845-82D7-4C68D5E5A53D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7919717" cy="465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C3F16-A934-CA4C-8A01-6C6D49F44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554480"/>
            <a:ext cx="2052387" cy="2440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42EA7B-7923-124C-9907-55D13CCC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787" y="1780674"/>
            <a:ext cx="6887076" cy="2112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7513F-9BF6-824E-BD90-59ADBE6C760C}"/>
              </a:ext>
            </a:extLst>
          </p:cNvPr>
          <p:cNvSpPr txBox="1"/>
          <p:nvPr/>
        </p:nvSpPr>
        <p:spPr>
          <a:xfrm>
            <a:off x="5005137" y="5137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30A82-C5A4-6246-A1B3-C80BDD9E0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138" y="4653800"/>
            <a:ext cx="6706742" cy="9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EDD7F1-C4E9-B242-ACB4-D3BBFE8E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56" y="4859006"/>
            <a:ext cx="5932038" cy="1435100"/>
          </a:xfrm>
          <a:prstGeom prst="rect">
            <a:avLst/>
          </a:prstGeom>
        </p:spPr>
      </p:pic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OLS solution </a:t>
            </a:r>
            <a:endParaRPr lang="zh-CN" altLang="en-US" sz="3200" dirty="0">
              <a:solidFill>
                <a:srgbClr val="005825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4788800"/>
            <a:ext cx="8255000" cy="1932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直接连接符 4">
            <a:extLst>
              <a:ext uri="{FF2B5EF4-FFF2-40B4-BE49-F238E27FC236}">
                <a16:creationId xmlns:a16="http://schemas.microsoft.com/office/drawing/2014/main" id="{C2DFBF73-3E27-46AC-8325-448C974C55C0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F4089BDF-8A19-A845-82D7-4C68D5E5A53D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7243011" cy="465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  <a:buNone/>
            </a:pPr>
            <a:endParaRPr lang="en-US" altLang="zh-CN" sz="1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A044F-2B94-C54C-9E76-84CA1FE13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9423"/>
            <a:ext cx="27305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85C09-86DD-AA4A-9B10-33EDB4660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56" y="2843310"/>
            <a:ext cx="48514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F1C387-F439-BC41-B066-04A1377CC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06" y="3868406"/>
            <a:ext cx="52197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E40AB2-9340-174D-B666-FF740517FB7D}"/>
                  </a:ext>
                </a:extLst>
              </p:cNvPr>
              <p:cNvSpPr txBox="1"/>
              <p:nvPr/>
            </p:nvSpPr>
            <p:spPr>
              <a:xfrm>
                <a:off x="212217" y="5242631"/>
                <a:ext cx="5577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be invertible: for any non-zero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E40AB2-9340-174D-B666-FF740517F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7" y="5242631"/>
                <a:ext cx="5577489" cy="369332"/>
              </a:xfrm>
              <a:prstGeom prst="rect">
                <a:avLst/>
              </a:prstGeom>
              <a:blipFill>
                <a:blip r:embed="rId7"/>
                <a:stretch>
                  <a:fillRect l="-90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B284DA-C70B-604B-8816-4F5CBB0EE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20" y="5577840"/>
            <a:ext cx="37719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C88DC-CC07-E044-8A2E-EB01E3F84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9816" y="1492395"/>
            <a:ext cx="6056228" cy="1789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28B92-8758-3041-A713-A9841E7AA3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430" y="3242399"/>
            <a:ext cx="4953000" cy="1409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71D82C-5C89-3D43-BC0B-94D4B9EAC53F}"/>
              </a:ext>
            </a:extLst>
          </p:cNvPr>
          <p:cNvSpPr/>
          <p:nvPr/>
        </p:nvSpPr>
        <p:spPr>
          <a:xfrm>
            <a:off x="5807145" y="1421761"/>
            <a:ext cx="6229249" cy="4957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AAC45C-12B9-9F40-95DD-E31FDD748A2C}"/>
              </a:ext>
            </a:extLst>
          </p:cNvPr>
          <p:cNvSpPr/>
          <p:nvPr/>
        </p:nvSpPr>
        <p:spPr>
          <a:xfrm>
            <a:off x="155606" y="1416860"/>
            <a:ext cx="5450306" cy="4957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7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The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geometry of OLS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4788800"/>
            <a:ext cx="8255000" cy="1932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63B26065-44AF-44A7-8B41-2A4E1EE5915E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4382DFF-92CE-2D42-8477-6FBD08D6928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677400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7627D-23F9-6849-B940-3356BD3C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8818"/>
            <a:ext cx="6564603" cy="4671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0E01F-7648-874C-8A25-2DF097AE4E6F}"/>
              </a:ext>
            </a:extLst>
          </p:cNvPr>
          <p:cNvSpPr txBox="1"/>
          <p:nvPr/>
        </p:nvSpPr>
        <p:spPr>
          <a:xfrm>
            <a:off x="7504888" y="1876927"/>
            <a:ext cx="387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is orthogonal to the covariates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8436B-4E4B-904E-8FAC-BB34D024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2262463"/>
            <a:ext cx="3314700" cy="198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69DC09-5C17-384C-AAB2-D0B464DBCD69}"/>
                  </a:ext>
                </a:extLst>
              </p:cNvPr>
              <p:cNvSpPr txBox="1"/>
              <p:nvPr/>
            </p:nvSpPr>
            <p:spPr>
              <a:xfrm>
                <a:off x="6914465" y="4312589"/>
                <a:ext cx="488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most cases, X contains an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(1,…,1)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69DC09-5C17-384C-AAB2-D0B464DBC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65" y="4312589"/>
                <a:ext cx="4889544" cy="369332"/>
              </a:xfrm>
              <a:prstGeom prst="rect">
                <a:avLst/>
              </a:prstGeom>
              <a:blipFill>
                <a:blip r:embed="rId4"/>
                <a:stretch>
                  <a:fillRect l="-77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1109F2-E699-F044-8D46-7B24D7304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5161256"/>
            <a:ext cx="2806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Column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space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of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 matrix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4788800"/>
            <a:ext cx="8255000" cy="1932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2" name="直接连接符 4">
            <a:extLst>
              <a:ext uri="{FF2B5EF4-FFF2-40B4-BE49-F238E27FC236}">
                <a16:creationId xmlns:a16="http://schemas.microsoft.com/office/drawing/2014/main" id="{73213F19-706B-4DE8-BD21-B987678BE3F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61DE3B45-FE26-9A4C-8B09-EA25B05DA3C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575800" cy="465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BCDC6-BF57-104A-B0A2-9AAFBEDB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56" y="1498829"/>
            <a:ext cx="353060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E6FE3-F5B2-5E4A-BE91-572ABF07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13" y="2911573"/>
            <a:ext cx="18161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F6902-DBD5-EE49-95E1-EEF94E97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592" y="3404554"/>
            <a:ext cx="48641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548ED-AB34-1247-9E87-6A48D6F48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592" y="4360039"/>
            <a:ext cx="10414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5DE4E-6323-1D44-96CD-611D4A046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592" y="4921287"/>
            <a:ext cx="11049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49BA5F-1867-AB47-AE1C-5C7471A24080}"/>
                  </a:ext>
                </a:extLst>
              </p:cNvPr>
              <p:cNvSpPr txBox="1"/>
              <p:nvPr/>
            </p:nvSpPr>
            <p:spPr>
              <a:xfrm>
                <a:off x="5949258" y="4348827"/>
                <a:ext cx="954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49BA5F-1867-AB47-AE1C-5C7471A24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258" y="4348827"/>
                <a:ext cx="9546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2A6577-332F-D843-BD40-FF848E63729F}"/>
                  </a:ext>
                </a:extLst>
              </p:cNvPr>
              <p:cNvSpPr txBox="1"/>
              <p:nvPr/>
            </p:nvSpPr>
            <p:spPr>
              <a:xfrm>
                <a:off x="5919021" y="4909886"/>
                <a:ext cx="11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2A6577-332F-D843-BD40-FF848E637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21" y="4909886"/>
                <a:ext cx="11275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90D45D8-CAAA-0E49-A65E-60E5D78F3D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0681" y="4366289"/>
            <a:ext cx="5334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4B03EA-F23B-0749-9B1D-853E63D0C5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0681" y="4909886"/>
            <a:ext cx="533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An alternative proof of OLS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4788800"/>
            <a:ext cx="8255000" cy="1932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63B26065-44AF-44A7-8B41-2A4E1EE5915E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4382DFF-92CE-2D42-8477-6FBD08D6928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677400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59F2-D5DD-8C43-84C5-8F1AC87E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56" y="1554480"/>
            <a:ext cx="61468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72083-9DE7-3C44-843C-4655F8B9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37" y="3140660"/>
            <a:ext cx="5143500" cy="54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2D487F-3639-1A4F-8494-9750532D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659" y="4070983"/>
            <a:ext cx="40259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490AF0-C9C8-294D-8581-6D0186DD0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024" y="5058723"/>
            <a:ext cx="2578100" cy="48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BFCCA1-0AD6-924A-974A-B49CC147886D}"/>
              </a:ext>
            </a:extLst>
          </p:cNvPr>
          <p:cNvSpPr txBox="1"/>
          <p:nvPr/>
        </p:nvSpPr>
        <p:spPr>
          <a:xfrm>
            <a:off x="5455427" y="5118766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holds only if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3CBB33-77AB-E446-AAE3-1C60C2333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078" y="5132498"/>
            <a:ext cx="609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4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Hat matrix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63B26065-44AF-44A7-8B41-2A4E1EE5915E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4382DFF-92CE-2D42-8477-6FBD08D6928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677400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C191E-8CEC-094E-B646-98079995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746798"/>
            <a:ext cx="2476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30B95-13EB-5644-A9A6-628D98FED3CF}"/>
              </a:ext>
            </a:extLst>
          </p:cNvPr>
          <p:cNvSpPr txBox="1"/>
          <p:nvPr/>
        </p:nvSpPr>
        <p:spPr>
          <a:xfrm>
            <a:off x="3642569" y="184788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F1D2E-B027-0545-94B4-055A0D9A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05" y="1656805"/>
            <a:ext cx="2501900" cy="88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62D092-FA63-7247-B82C-0187266B3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9" y="3225471"/>
            <a:ext cx="6083300" cy="863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81B075-A83B-1D4A-AFAE-D599DFD4CFDF}"/>
              </a:ext>
            </a:extLst>
          </p:cNvPr>
          <p:cNvSpPr/>
          <p:nvPr/>
        </p:nvSpPr>
        <p:spPr>
          <a:xfrm>
            <a:off x="394252" y="3046621"/>
            <a:ext cx="6199053" cy="2863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D97CA-0CE7-A740-8505-1D005EAE2276}"/>
              </a:ext>
            </a:extLst>
          </p:cNvPr>
          <p:cNvSpPr txBox="1"/>
          <p:nvPr/>
        </p:nvSpPr>
        <p:spPr>
          <a:xfrm>
            <a:off x="7372805" y="1827447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dirty="0"/>
              <a:t>hat</a:t>
            </a:r>
            <a:r>
              <a:rPr lang="zh-CN" altLang="en-US" i="1" dirty="0"/>
              <a:t> </a:t>
            </a:r>
            <a:r>
              <a:rPr lang="en-US" altLang="zh-CN" i="1" dirty="0"/>
              <a:t>matrix</a:t>
            </a:r>
            <a:r>
              <a:rPr lang="zh-CN" altLang="en-US" i="1" dirty="0"/>
              <a:t>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DBE5C0-EE93-B44B-AB51-36475B83C7A1}"/>
              </a:ext>
            </a:extLst>
          </p:cNvPr>
          <p:cNvSpPr/>
          <p:nvPr/>
        </p:nvSpPr>
        <p:spPr>
          <a:xfrm>
            <a:off x="394254" y="1509600"/>
            <a:ext cx="10273746" cy="1123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4D5FD-23E0-C74A-A6AC-DE2895E3E906}"/>
              </a:ext>
            </a:extLst>
          </p:cNvPr>
          <p:cNvSpPr/>
          <p:nvPr/>
        </p:nvSpPr>
        <p:spPr>
          <a:xfrm>
            <a:off x="6890886" y="3046621"/>
            <a:ext cx="3777114" cy="2863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A1D6F4-A9F9-E74E-BE18-ECCF2B948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900" y="3225471"/>
            <a:ext cx="2654300" cy="800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EC0DB5-F8D1-4045-9007-9AE4FA9CEECF}"/>
              </a:ext>
            </a:extLst>
          </p:cNvPr>
          <p:cNvSpPr txBox="1"/>
          <p:nvPr/>
        </p:nvSpPr>
        <p:spPr>
          <a:xfrm>
            <a:off x="7268598" y="4224004"/>
            <a:ext cx="2684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eigenvalue values of H</a:t>
            </a:r>
          </a:p>
          <a:p>
            <a:r>
              <a:rPr lang="en-US" dirty="0"/>
              <a:t>must be either 0 or 1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19190C-C535-C844-A11E-DBAD1E8F4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900" y="4952800"/>
            <a:ext cx="37211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E653D-FF95-BE4F-899E-BCDABCEAD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678" y="4327512"/>
            <a:ext cx="4140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4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Hat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matrix: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property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63B26065-44AF-44A7-8B41-2A4E1EE5915E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4382DFF-92CE-2D42-8477-6FBD08D6928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677400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4F88467-F11F-2743-9DAC-FEFAA7FD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295" y="1690690"/>
            <a:ext cx="7874000" cy="139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2B5828-28EF-414F-B3F6-B5AC8C877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445" y="4576760"/>
            <a:ext cx="7251700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75250B-BE0B-394F-B8F2-8A1BA9F9B5C6}"/>
                  </a:ext>
                </a:extLst>
              </p:cNvPr>
              <p:cNvSpPr txBox="1"/>
              <p:nvPr/>
            </p:nvSpPr>
            <p:spPr>
              <a:xfrm>
                <a:off x="3056879" y="3357110"/>
                <a:ext cx="4420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combination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outcomes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75250B-BE0B-394F-B8F2-8A1BA9F9B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79" y="3357110"/>
                <a:ext cx="4420954" cy="369332"/>
              </a:xfrm>
              <a:prstGeom prst="rect">
                <a:avLst/>
              </a:prstGeom>
              <a:blipFill>
                <a:blip r:embed="rId5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5FDA40A8-5603-AC4C-B57F-B142B3D04596}"/>
              </a:ext>
            </a:extLst>
          </p:cNvPr>
          <p:cNvSpPr/>
          <p:nvPr/>
        </p:nvSpPr>
        <p:spPr>
          <a:xfrm>
            <a:off x="1509294" y="1554480"/>
            <a:ext cx="8187218" cy="268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3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Decomposition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19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63B26065-44AF-44A7-8B41-2A4E1EE5915E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4382DFF-92CE-2D42-8477-6FBD08D6928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677400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DA40A8-5603-AC4C-B57F-B142B3D04596}"/>
              </a:ext>
            </a:extLst>
          </p:cNvPr>
          <p:cNvSpPr/>
          <p:nvPr/>
        </p:nvSpPr>
        <p:spPr>
          <a:xfrm>
            <a:off x="1509294" y="1554480"/>
            <a:ext cx="2425032" cy="268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FAE9C-5B58-3D42-8385-DE2B712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1767997"/>
            <a:ext cx="12319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747F9-B538-D543-BD1E-2FBD82F81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324" y="2367754"/>
            <a:ext cx="18288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F63B3-74BC-6B4D-808F-9191DAE44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574" y="3126189"/>
            <a:ext cx="2146300" cy="368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83D396-82B8-5A40-A184-8E07D6654F9B}"/>
              </a:ext>
            </a:extLst>
          </p:cNvPr>
          <p:cNvSpPr/>
          <p:nvPr/>
        </p:nvSpPr>
        <p:spPr>
          <a:xfrm>
            <a:off x="4838031" y="1554480"/>
            <a:ext cx="6158832" cy="268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54457-9014-2D4D-9010-E22EAB9221A9}"/>
                  </a:ext>
                </a:extLst>
              </p:cNvPr>
              <p:cNvSpPr txBox="1"/>
              <p:nvPr/>
            </p:nvSpPr>
            <p:spPr>
              <a:xfrm>
                <a:off x="5753100" y="1767997"/>
                <a:ext cx="4194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are projection matrices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454457-9014-2D4D-9010-E22EAB92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1767997"/>
                <a:ext cx="4194097" cy="369332"/>
              </a:xfrm>
              <a:prstGeom prst="rect">
                <a:avLst/>
              </a:prstGeom>
              <a:blipFill>
                <a:blip r:embed="rId6"/>
                <a:stretch>
                  <a:fillRect l="-1208" t="-3333" r="-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780EAD-97F0-BB46-BAF1-82EAAE03FB55}"/>
                  </a:ext>
                </a:extLst>
              </p:cNvPr>
              <p:cNvSpPr txBox="1"/>
              <p:nvPr/>
            </p:nvSpPr>
            <p:spPr>
              <a:xfrm>
                <a:off x="6518602" y="2441201"/>
                <a:ext cx="279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780EAD-97F0-BB46-BAF1-82EAAE0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02" y="2441201"/>
                <a:ext cx="2797689" cy="369332"/>
              </a:xfrm>
              <a:prstGeom prst="rect">
                <a:avLst/>
              </a:prstGeom>
              <a:blipFill>
                <a:blip r:embed="rId7"/>
                <a:stretch>
                  <a:fillRect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99C1F56-2E70-C144-B4CC-4E4F9D7FB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8719" y="3079953"/>
            <a:ext cx="31877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5AD00-0464-5042-9AE0-B39A7CA65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6732" y="4993489"/>
            <a:ext cx="497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9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Functional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relation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463040"/>
            <a:ext cx="8261351" cy="465613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8E3CC42-BEDF-9A4C-B08B-6FB99DE4ED7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5871411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charset="0"/>
              </a:rPr>
              <a:t> Y and X have </a:t>
            </a:r>
            <a:r>
              <a:rPr lang="en-US" b="1" dirty="0">
                <a:latin typeface="Times New Roman" panose="02020603050405020304" charset="0"/>
              </a:rPr>
              <a:t>function relationship</a:t>
            </a:r>
            <a:r>
              <a:rPr lang="en-US" dirty="0">
                <a:latin typeface="Times New Roman" panose="02020603050405020304" charset="0"/>
              </a:rPr>
              <a:t> if Y can be determined by X perfectly with a function.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Times New Roman" panose="02020603050405020304" charset="0"/>
              </a:rPr>
              <a:t>Example: Let Y represent the total dollar sales for a product sold at a fixed price. Let X represent the number of units sold. If the selling price is $2 per unit, then Y = 2X.</a:t>
            </a: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ED140-1796-414C-AAF2-2DE57EAC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11" y="1690690"/>
            <a:ext cx="5083766" cy="41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Hat matrix: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examples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20</a:t>
            </a:fld>
            <a:endParaRPr lang="en-US" altLang="zh-CN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63B26065-44AF-44A7-8B41-2A4E1EE5915E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4382DFF-92CE-2D42-8477-6FBD08D6928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9677400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DA40A8-5603-AC4C-B57F-B142B3D04596}"/>
              </a:ext>
            </a:extLst>
          </p:cNvPr>
          <p:cNvSpPr/>
          <p:nvPr/>
        </p:nvSpPr>
        <p:spPr>
          <a:xfrm>
            <a:off x="1509294" y="1554480"/>
            <a:ext cx="8187218" cy="182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C3EA3-45A9-094D-8E07-6C5E17CAF2FF}"/>
              </a:ext>
            </a:extLst>
          </p:cNvPr>
          <p:cNvSpPr txBox="1"/>
          <p:nvPr/>
        </p:nvSpPr>
        <p:spPr>
          <a:xfrm>
            <a:off x="1820445" y="1698886"/>
            <a:ext cx="689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treatment-control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treated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71E21-AD09-B145-A3EA-38FE0F7B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05" y="2289361"/>
            <a:ext cx="18542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707A1-6FC4-E041-A623-08A8B008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05" y="2429745"/>
            <a:ext cx="32004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3A4CC6-3608-8749-A2E4-F2DB67350071}"/>
                  </a:ext>
                </a:extLst>
              </p:cNvPr>
              <p:cNvSpPr txBox="1"/>
              <p:nvPr/>
            </p:nvSpPr>
            <p:spPr>
              <a:xfrm>
                <a:off x="1820445" y="4148920"/>
                <a:ext cx="666721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treatment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condition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(j=1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,…,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3A4CC6-3608-8749-A2E4-F2DB67350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45" y="4148920"/>
                <a:ext cx="6667210" cy="391646"/>
              </a:xfrm>
              <a:prstGeom prst="rect">
                <a:avLst/>
              </a:prstGeom>
              <a:blipFill>
                <a:blip r:embed="rId5"/>
                <a:stretch>
                  <a:fillRect l="-570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C8C9DB0-A7A0-114C-B2CA-38E50F6B21EC}"/>
              </a:ext>
            </a:extLst>
          </p:cNvPr>
          <p:cNvSpPr/>
          <p:nvPr/>
        </p:nvSpPr>
        <p:spPr>
          <a:xfrm>
            <a:off x="1509294" y="4021226"/>
            <a:ext cx="8187218" cy="182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18784-E29B-F54C-8FDE-0375C3090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252" y="4812549"/>
            <a:ext cx="23876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193CA0-6780-F743-988D-30BE0C799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505" y="4813118"/>
            <a:ext cx="3860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Statistical relation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463040"/>
            <a:ext cx="8261351" cy="465613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6B3E0D2-2F60-984A-9CFC-F9D0D7F4E7D1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54480"/>
            <a:ext cx="5871411" cy="493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charset="0"/>
              </a:rPr>
              <a:t>Y cannot be perfectly determined by X with a function form. But there is a tendency of Y varies with X in some systematic fashion.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Times New Roman" panose="02020603050405020304" charset="0"/>
              </a:rPr>
              <a:t>Example: Performance evaluations for 10 employees at midyear and year-end.</a:t>
            </a: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49784FBC-162E-7246-A368-378590DFB0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2010" y="1360101"/>
            <a:ext cx="4949625" cy="2862546"/>
          </a:xfrm>
          <a:prstGeom prst="rect">
            <a:avLst/>
          </a:prstGeom>
        </p:spPr>
      </p:pic>
      <p:pic>
        <p:nvPicPr>
          <p:cNvPr id="11" name="图片 2">
            <a:extLst>
              <a:ext uri="{FF2B5EF4-FFF2-40B4-BE49-F238E27FC236}">
                <a16:creationId xmlns:a16="http://schemas.microsoft.com/office/drawing/2014/main" id="{8B667E1E-C2A4-DA49-902F-B577CBEBA5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2010" y="4222647"/>
            <a:ext cx="4949626" cy="25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Non-linear statistical relation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463040"/>
            <a:ext cx="8261351" cy="465613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1527B5-67C8-0742-9FDE-3DD6D00E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12" y="2008666"/>
            <a:ext cx="8877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 model</a:t>
            </a:r>
            <a:endParaRPr lang="zh-CN" altLang="en-U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直接连接符 4">
            <a:extLst>
              <a:ext uri="{FF2B5EF4-FFF2-40B4-BE49-F238E27FC236}">
                <a16:creationId xmlns:a16="http://schemas.microsoft.com/office/drawing/2014/main" id="{C35661B6-DCE0-48B3-8CA5-30CD883A7868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7E0FF1C-4163-C840-ABE0-D6CA4E64DF2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14400" y="1554480"/>
                <a:ext cx="9575800" cy="5021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r>
                  <a:rPr lang="en-US" dirty="0">
                    <a:latin typeface="Times New Roman" panose="02020603050405020304" charset="0"/>
                  </a:rPr>
                  <a:t>Describe the systematic fashion (function form) of the tendency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>
                    <a:latin typeface="Times New Roman" panose="02020603050405020304" charset="0"/>
                  </a:rPr>
                  <a:t> to vary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charset="0"/>
                  </a:rPr>
                  <a:t>, i.e., find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charset="0"/>
                  </a:rPr>
                  <a:t>. We call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charset="0"/>
                  </a:rPr>
                  <a:t> regression function. </a:t>
                </a: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r>
                  <a:rPr lang="en-US" dirty="0">
                    <a:latin typeface="Times New Roman" panose="02020603050405020304" charset="0"/>
                  </a:rPr>
                  <a:t>Describe how the points are scattered around the curve of the statistical relation, i.e., describe the distribution of the error term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>
                    <a:latin typeface="Times New Roman" panose="02020603050405020304" charset="0"/>
                  </a:rPr>
                  <a:t> in the regression model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)+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>
                    <a:latin typeface="Times New Roman" panose="02020603050405020304" charset="0"/>
                  </a:rPr>
                  <a:t>.</a:t>
                </a: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r>
                  <a:rPr lang="en-US" dirty="0">
                    <a:latin typeface="Times New Roman" panose="02020603050405020304" charset="0"/>
                  </a:rPr>
                  <a:t>X: independent variable/explanatory/predictor</a:t>
                </a: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r>
                  <a:rPr lang="en-US" dirty="0">
                    <a:latin typeface="Times New Roman" panose="02020603050405020304" charset="0"/>
                  </a:rPr>
                  <a:t>Y: dependent variable/response/outcome</a:t>
                </a: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endParaRPr lang="en-US" dirty="0">
                  <a:latin typeface="Times New Roman" panose="02020603050405020304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endParaRPr lang="en-US" dirty="0">
                  <a:latin typeface="Times New Roman" panose="02020603050405020304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8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endParaRPr lang="zh-CN" altLang="en-US" dirty="0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7E0FF1C-4163-C840-ABE0-D6CA4E64D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54480"/>
                <a:ext cx="9575800" cy="5021894"/>
              </a:xfrm>
              <a:prstGeom prst="rect">
                <a:avLst/>
              </a:prstGeom>
              <a:blipFill>
                <a:blip r:embed="rId3"/>
                <a:stretch>
                  <a:fillRect l="-1459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直接连接符 4">
            <a:extLst>
              <a:ext uri="{FF2B5EF4-FFF2-40B4-BE49-F238E27FC236}">
                <a16:creationId xmlns:a16="http://schemas.microsoft.com/office/drawing/2014/main" id="{EB29DDE9-18FC-475A-8B51-48E4A0F16177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FA8C3A-BFB3-FD47-BFD0-F21B3913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61" y="1619250"/>
            <a:ext cx="8468289" cy="43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2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Linear model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3" y="1546225"/>
            <a:ext cx="7683497" cy="46561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3" name="直接连接符 4">
            <a:extLst>
              <a:ext uri="{FF2B5EF4-FFF2-40B4-BE49-F238E27FC236}">
                <a16:creationId xmlns:a16="http://schemas.microsoft.com/office/drawing/2014/main" id="{DC5045C3-EB69-4BE9-B5C4-BAFB879F4F0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16771C40-93E8-9146-9362-82870BFE9A5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14401" y="1554480"/>
                <a:ext cx="7696200" cy="4656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buClr>
                    <a:srgbClr val="005825"/>
                  </a:buClr>
                  <a:buSzPct val="125000"/>
                </a:pPr>
                <a:r>
                  <a:rPr lang="en-US" altLang="zh-CN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f(x) is a linear function: Y =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a+bX</a:t>
                </a:r>
                <a:r>
                  <a:rPr lang="en-US" altLang="zh-CN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/>
                      </a:rPr>
                      <m:t>𝜺</m:t>
                    </m:r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00106" lvl="2" indent="-342900">
                  <a:lnSpc>
                    <a:spcPct val="150000"/>
                  </a:lnSpc>
                  <a:buClr>
                    <a:srgbClr val="005825"/>
                  </a:buClr>
                  <a:buSzPct val="125000"/>
                </a:pP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unit increase in X is associated with b unit increase in Y</a:t>
                </a:r>
              </a:p>
              <a:p>
                <a:pPr marL="800106" lvl="2" indent="-342900">
                  <a:lnSpc>
                    <a:spcPct val="150000"/>
                  </a:lnSpc>
                  <a:buClr>
                    <a:srgbClr val="005825"/>
                  </a:buClr>
                  <a:buSzPct val="125000"/>
                </a:pP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Regression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model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does not necessarily imply causal relationship</a:t>
                </a:r>
              </a:p>
              <a:p>
                <a:pPr marL="342918" lvl="1" indent="-342900">
                  <a:lnSpc>
                    <a:spcPct val="150000"/>
                  </a:lnSpc>
                  <a:buClr>
                    <a:srgbClr val="005825"/>
                  </a:buClr>
                  <a:buSzPct val="125000"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Construction of linear models</a:t>
                </a:r>
              </a:p>
              <a:p>
                <a:pPr marL="800106" lvl="2" indent="-342900">
                  <a:lnSpc>
                    <a:spcPct val="150000"/>
                  </a:lnSpc>
                  <a:buClr>
                    <a:srgbClr val="005825"/>
                  </a:buClr>
                  <a:buSzPct val="125000"/>
                </a:pP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Select predictors</a:t>
                </a:r>
              </a:p>
              <a:p>
                <a:pPr marL="800106" lvl="2" indent="-342900">
                  <a:lnSpc>
                    <a:spcPct val="150000"/>
                  </a:lnSpc>
                  <a:buClr>
                    <a:srgbClr val="005825"/>
                  </a:buClr>
                  <a:buSzPct val="125000"/>
                </a:pP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the function form, e.g. </a:t>
                </a:r>
                <a:r>
                  <a:rPr lang="en-US" altLang="zh-CN" sz="1800" dirty="0" err="1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a+bX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, a+bX+cX^2</a:t>
                </a:r>
              </a:p>
              <a:p>
                <a:pPr marL="800106" lvl="2" indent="-342900">
                  <a:lnSpc>
                    <a:spcPct val="150000"/>
                  </a:lnSpc>
                  <a:buClr>
                    <a:srgbClr val="005825"/>
                  </a:buClr>
                  <a:buSzPct val="125000"/>
                </a:pPr>
                <a:r>
                  <a:rPr lang="en-US" altLang="zh-CN" sz="1800" dirty="0"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Determine the range of the predictors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altLang="zh-CN" dirty="0"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16771C40-93E8-9146-9362-82870BFE9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554480"/>
                <a:ext cx="7696200" cy="4656139"/>
              </a:xfrm>
              <a:prstGeom prst="rect">
                <a:avLst/>
              </a:prstGeom>
              <a:blipFill>
                <a:blip r:embed="rId2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3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Linear model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overview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3" y="1546225"/>
            <a:ext cx="7683497" cy="46561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3" name="直接连接符 4">
            <a:extLst>
              <a:ext uri="{FF2B5EF4-FFF2-40B4-BE49-F238E27FC236}">
                <a16:creationId xmlns:a16="http://schemas.microsoft.com/office/drawing/2014/main" id="{DC5045C3-EB69-4BE9-B5C4-BAFB879F4F0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16771C40-93E8-9146-9362-82870BFE9A5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1" y="1554480"/>
            <a:ext cx="7696200" cy="465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Theory</a:t>
            </a:r>
            <a:r>
              <a:rPr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linear model</a:t>
            </a:r>
          </a:p>
          <a:p>
            <a:pPr marL="457188" lvl="2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Estimation</a:t>
            </a:r>
          </a:p>
          <a:p>
            <a:pPr marL="457188" lvl="2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Inference</a:t>
            </a:r>
          </a:p>
          <a:p>
            <a:pPr marL="457188" lvl="2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Model checking</a:t>
            </a:r>
          </a:p>
          <a:p>
            <a:pPr marL="457188" lvl="2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Model selection </a:t>
            </a:r>
          </a:p>
          <a:p>
            <a:pPr marL="228594" lvl="2" indent="0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  <a:buNone/>
            </a:pP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Different</a:t>
            </a:r>
            <a:r>
              <a:rPr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assumptions</a:t>
            </a:r>
            <a:r>
              <a:rPr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on</a:t>
            </a:r>
            <a:r>
              <a:rPr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terms</a:t>
            </a:r>
          </a:p>
          <a:p>
            <a:pPr marL="457188" lvl="2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r>
              <a:rPr lang="en-US" dirty="0"/>
              <a:t>Strong results require restrictive assumptions, which may be unrealistic </a:t>
            </a:r>
          </a:p>
          <a:p>
            <a:pPr marL="457188" lvl="2">
              <a:lnSpc>
                <a:spcPct val="150000"/>
              </a:lnSpc>
              <a:spcBef>
                <a:spcPts val="0"/>
              </a:spcBef>
              <a:buClr>
                <a:srgbClr val="005825"/>
              </a:buClr>
              <a:buSzPct val="125000"/>
            </a:pPr>
            <a:endParaRPr lang="en-US" altLang="zh-CN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0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Univariate ordinary least squares (OLS)</a:t>
            </a:r>
            <a:endParaRPr lang="zh-CN" altLang="en-US" sz="3200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0293DA8-2870-C84B-90F0-70EC5446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3" y="1546225"/>
            <a:ext cx="7683497" cy="46561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endParaRPr lang="en-US" altLang="zh-CN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v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zh-CN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4E8D2-9313-A642-9F59-78E9A9E0DB4F}"/>
                  </a:ext>
                </a:extLst>
              </p:cNvPr>
              <p:cNvSpPr txBox="1"/>
              <p:nvPr/>
            </p:nvSpPr>
            <p:spPr>
              <a:xfrm>
                <a:off x="931584" y="1546225"/>
                <a:ext cx="9807270" cy="1909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005825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 data points (</a:t>
                </a:r>
                <a:r>
                  <a:rPr lang="en-US" altLang="zh-CN" sz="2000" b="1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</a:t>
                </a:r>
                <a:r>
                  <a:rPr lang="en-US" altLang="zh-CN" sz="2000" b="1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2000" b="1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,y</a:t>
                </a:r>
                <a:r>
                  <a:rPr lang="en-US" altLang="zh-CN" sz="2000" b="1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en-US" altLang="zh-CN" sz="2000" b="1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2000" b="1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=1,…,n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005825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Goal: fit the data (x</a:t>
                </a:r>
                <a:r>
                  <a:rPr lang="en-US" altLang="zh-CN" sz="2000" b="1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𝜶</m:t>
                        </m:r>
                      </m:e>
                    </m:acc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 </a:t>
                </a:r>
                <a:r>
                  <a:rPr lang="en-US" altLang="zh-CN" sz="2000" b="1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=1,…,n</a:t>
                </a:r>
                <a:endPara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005825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What does it mean by ``</a:t>
                </a:r>
                <a:r>
                  <a:rPr lang="en-US" altLang="zh-CN" sz="2000" b="1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best”fit</a:t>
                </a: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?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005825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Gauss proposed to use the ordinary least squares (OLS)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4E8D2-9313-A642-9F59-78E9A9E0D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84" y="1546225"/>
                <a:ext cx="9807270" cy="1909497"/>
              </a:xfrm>
              <a:prstGeom prst="rect">
                <a:avLst/>
              </a:prstGeom>
              <a:blipFill>
                <a:blip r:embed="rId3"/>
                <a:stretch>
                  <a:fillRect l="-775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4">
            <a:extLst>
              <a:ext uri="{FF2B5EF4-FFF2-40B4-BE49-F238E27FC236}">
                <a16:creationId xmlns:a16="http://schemas.microsoft.com/office/drawing/2014/main" id="{DC5045C3-EB69-4BE9-B5C4-BAFB879F4F0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89DC4B-2BB4-A34B-BF4A-2AACF06D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31" y="3369471"/>
            <a:ext cx="4953000" cy="130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9271E-C1B4-6848-AD2A-1ED3E41F1E0D}"/>
              </a:ext>
            </a:extLst>
          </p:cNvPr>
          <p:cNvSpPr txBox="1"/>
          <p:nvPr/>
        </p:nvSpPr>
        <p:spPr>
          <a:xfrm>
            <a:off x="927100" y="4938736"/>
            <a:ext cx="768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 we use other functions of the ``misfits”?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9137</TotalTime>
  <Words>787</Words>
  <Application>Microsoft Macintosh PowerPoint</Application>
  <PresentationFormat>Widescreen</PresentationFormat>
  <Paragraphs>165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Ordinary least squares</vt:lpstr>
      <vt:lpstr>Functional relation</vt:lpstr>
      <vt:lpstr>Statistical relation</vt:lpstr>
      <vt:lpstr>Non-linear statistical relation</vt:lpstr>
      <vt:lpstr>Regression model</vt:lpstr>
      <vt:lpstr>Regression model</vt:lpstr>
      <vt:lpstr>Linear model</vt:lpstr>
      <vt:lpstr>Linear model overview</vt:lpstr>
      <vt:lpstr>Univariate ordinary least squares (OLS)</vt:lpstr>
      <vt:lpstr>Univariate OLS</vt:lpstr>
      <vt:lpstr>Galton’s regression</vt:lpstr>
      <vt:lpstr>OLS with multiple covariates</vt:lpstr>
      <vt:lpstr>OLS solution </vt:lpstr>
      <vt:lpstr>The geometry of OLS</vt:lpstr>
      <vt:lpstr>Column space of a matrix</vt:lpstr>
      <vt:lpstr>An alternative proof of OLS</vt:lpstr>
      <vt:lpstr>Hat matrix</vt:lpstr>
      <vt:lpstr>Hat matrix: property</vt:lpstr>
      <vt:lpstr>Decomposition</vt:lpstr>
      <vt:lpstr>Hat matrix: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求职汇报</dc:title>
  <dc:creator>Microsoft Office User</dc:creator>
  <cp:lastModifiedBy>Microsoft Office User</cp:lastModifiedBy>
  <cp:revision>116</cp:revision>
  <dcterms:created xsi:type="dcterms:W3CDTF">2022-01-07T20:32:42Z</dcterms:created>
  <dcterms:modified xsi:type="dcterms:W3CDTF">2022-08-30T02:46:56Z</dcterms:modified>
</cp:coreProperties>
</file>