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697" r:id="rId3"/>
    <p:sldId id="698" r:id="rId4"/>
    <p:sldId id="699" r:id="rId5"/>
    <p:sldId id="700" r:id="rId6"/>
    <p:sldId id="701" r:id="rId7"/>
    <p:sldId id="702" r:id="rId8"/>
    <p:sldId id="703" r:id="rId9"/>
    <p:sldId id="704" r:id="rId10"/>
    <p:sldId id="705" r:id="rId11"/>
    <p:sldId id="706" r:id="rId12"/>
    <p:sldId id="707" r:id="rId13"/>
    <p:sldId id="708" r:id="rId14"/>
    <p:sldId id="709" r:id="rId15"/>
    <p:sldId id="710" r:id="rId16"/>
    <p:sldId id="711" r:id="rId17"/>
    <p:sldId id="712" r:id="rId18"/>
    <p:sldId id="71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5825"/>
    <a:srgbClr val="A014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301"/>
    <p:restoredTop sz="92317"/>
  </p:normalViewPr>
  <p:slideViewPr>
    <p:cSldViewPr snapToGrid="0" snapToObjects="1">
      <p:cViewPr varScale="1">
        <p:scale>
          <a:sx n="118" d="100"/>
          <a:sy n="118" d="100"/>
        </p:scale>
        <p:origin x="216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A4D128-213F-6F4E-ABC7-E697D995B169}" type="datetimeFigureOut">
              <a:rPr lang="en-US" smtClean="0"/>
              <a:t>10/9/22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8D76FB-495F-DB45-B1C0-BAC6DBEDE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460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(1,2)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subfigure shows the histogram of the R2 based on a model selection first step by dropping all covariates with p-values larger than 0.25.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8D76FB-495F-DB45-B1C0-BAC6DBEDEA0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2592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 covariates have IID N(0,1) entries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8D76FB-495F-DB45-B1C0-BAC6DBEDEA0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3155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Homework,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mean of F is approximately 1, but the upper quantile of F is much larger than 1 (for example, the 95% quantile of F1,n−p is larger than 3.8, and the 95% quantile of F2,n−p is larger than 2.9). So compared to the usual hypothesis testing based on the Normal linear model, R ̄2 favors unnecessarily large models.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8D76FB-495F-DB45-B1C0-BAC6DBEDEA0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3455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most statistical practice, the linear model assumption cannot be justified, so we recommend using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aic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8D76FB-495F-DB45-B1C0-BAC6DBEDEA0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3820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GCV is not crucial for OLS because it is easy to compute PRESS. However, it is much more useful in other models where we need to fit the data n times to compute PRESS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8D76FB-495F-DB45-B1C0-BAC6DBEDEA0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1477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8D76FB-495F-DB45-B1C0-BAC6DBEDEA0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9192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8D76FB-495F-DB45-B1C0-BAC6DBEDEA0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4196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Forward regression works in the case with p ≥ n but it stops at step n − 1; backward regression works only in the case with p &lt; n.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8D76FB-495F-DB45-B1C0-BAC6DBEDEA0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1208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5FC8A-1FB6-3041-A418-D61E2C3DA4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F47742-DAB1-C14E-A5BA-70F7F796BC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6F0F5-1172-4443-B1D2-5FA4A3CBB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38502-F17E-DC4B-9F41-BAD476EB8CDC}" type="datetimeFigureOut">
              <a:rPr lang="en-US" smtClean="0"/>
              <a:t>10/9/22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EB7974-E7D6-B34D-9439-F9FBE61ED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A9B4C7-B3E7-2249-9AAE-D0EE3D2B7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03370-4F3B-144B-8ABA-B36C9E3D5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899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C499A-DD86-D24E-A290-0B13D2D72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35DDCF-0EB5-0B42-9F19-70570301C1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52CFB8-64A2-6243-A467-76379B3B6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38502-F17E-DC4B-9F41-BAD476EB8CDC}" type="datetimeFigureOut">
              <a:rPr lang="en-US" smtClean="0"/>
              <a:t>10/9/22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925434-A072-D245-8271-A14B1A4D6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4B9DA-DDF0-C34D-8AFE-B5CAAEF3A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03370-4F3B-144B-8ABA-B36C9E3D5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313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D15942-F520-8140-82C2-549925B917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1EF6AE-3D2E-074D-80D3-C0295DA011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509591-4801-7644-BB66-3C5CEB6BF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38502-F17E-DC4B-9F41-BAD476EB8CDC}" type="datetimeFigureOut">
              <a:rPr lang="en-US" smtClean="0"/>
              <a:t>10/9/22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498A03-9EC2-5942-8AF7-4EE129F90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D53ECD-47F7-6640-A418-41363373A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03370-4F3B-144B-8ABA-B36C9E3D5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868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0B802-5C9D-5D40-9713-8F0AF3E96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FE7CEE-95B7-784A-8744-013528B7E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87651F-9F0D-CE47-A7C3-72ADEC6D5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38502-F17E-DC4B-9F41-BAD476EB8CDC}" type="datetimeFigureOut">
              <a:rPr lang="en-US" smtClean="0"/>
              <a:t>10/9/22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39990C-26CF-5340-9185-412EDD20B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80482D-EE59-6B44-B09D-54DF378E2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03370-4F3B-144B-8ABA-B36C9E3D5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530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8DE8B-08E4-6746-B7C6-2D6F7D77D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B837A5-9526-B64C-B0B3-EC555F7584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81C4E4-A98D-7F4C-A038-86F2454F7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38502-F17E-DC4B-9F41-BAD476EB8CDC}" type="datetimeFigureOut">
              <a:rPr lang="en-US" smtClean="0"/>
              <a:t>10/9/22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3ADB87-08F0-6645-91C0-90A36E9EF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B2DCD8-FACC-EF40-A476-D4C9F098E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03370-4F3B-144B-8ABA-B36C9E3D5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738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B3A11-2C38-6345-9832-CD9E4234C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966E1-8E61-EB4F-98F1-2A3FD59E97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9BD906-8014-9840-917B-BB1BE8DAFC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27BADE-2CE5-5944-BEA5-62B1C3EC9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38502-F17E-DC4B-9F41-BAD476EB8CDC}" type="datetimeFigureOut">
              <a:rPr lang="en-US" smtClean="0"/>
              <a:t>10/9/22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03CA7E-B3F3-234F-8843-CF1B52B77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134860-30EA-0542-8960-CB71E62C2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03370-4F3B-144B-8ABA-B36C9E3D5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890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C88B9-4FB0-594D-A3C8-B920561FA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17FA0D-47CF-804B-ADFF-C1FBCED749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8A6630-46C1-304B-A31B-F683D3BB03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370E5B-079D-3F45-BA01-C9AD653DD8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44FE20-58B7-C04B-89A7-8A255F953D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F9B889-CD5B-FB44-BD7D-2E3DE5505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38502-F17E-DC4B-9F41-BAD476EB8CDC}" type="datetimeFigureOut">
              <a:rPr lang="en-US" smtClean="0"/>
              <a:t>10/9/22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387C38-F33E-E940-9D72-4F6625110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7AD557-D134-064A-A446-E4906B196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03370-4F3B-144B-8ABA-B36C9E3D5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858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40F00-4145-DC48-8A29-69BD407CC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1F20B2-462E-F746-BEE4-DA5D2AEAF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38502-F17E-DC4B-9F41-BAD476EB8CDC}" type="datetimeFigureOut">
              <a:rPr lang="en-US" smtClean="0"/>
              <a:t>10/9/22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4A5F02-D3A0-BC45-924B-F537F6879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CF2EDE-B42D-1C45-90AC-640331E15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03370-4F3B-144B-8ABA-B36C9E3D5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854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6AF63A-2A34-9443-B3A1-F7AD55578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38502-F17E-DC4B-9F41-BAD476EB8CDC}" type="datetimeFigureOut">
              <a:rPr lang="en-US" smtClean="0"/>
              <a:t>10/9/22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3C7C21-24A3-624B-A109-AFC30D880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615E5C-B91F-6D4D-8F8C-60C86E7D4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03370-4F3B-144B-8ABA-B36C9E3D5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729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9C247-E86B-7E4B-85FF-22E979058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D83CF5-B7AC-6344-BEDE-C1DC558C5D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1ED479-0A31-E74C-8CFF-F83A737191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865952-1887-1242-A818-B48F8B40E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38502-F17E-DC4B-9F41-BAD476EB8CDC}" type="datetimeFigureOut">
              <a:rPr lang="en-US" smtClean="0"/>
              <a:t>10/9/22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7D4EC-6C26-3343-BE5B-4618E517A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A067B4-9192-2B4D-B6BA-824E85256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03370-4F3B-144B-8ABA-B36C9E3D5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164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44F99-0279-E64B-A930-DD2DFE162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C7E41E-F499-FD45-AA09-8683F0D29C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769A72-A800-F842-8071-88E5094D6D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4FD681-5220-164D-B93A-853D489B8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38502-F17E-DC4B-9F41-BAD476EB8CDC}" type="datetimeFigureOut">
              <a:rPr lang="en-US" smtClean="0"/>
              <a:t>10/9/22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E4C564-BE03-8440-959E-1F518EC84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C254D9-1620-D64C-AF60-D151063F3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03370-4F3B-144B-8ABA-B36C9E3D5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719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D098E4-3EF4-B940-93C1-1851E23AD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1D4DF2-BE2A-2040-9A6C-84673A4812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C1B57D-0C15-8044-9772-0CEEEAA1C9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338502-F17E-DC4B-9F41-BAD476EB8CDC}" type="datetimeFigureOut">
              <a:rPr lang="en-US" smtClean="0"/>
              <a:t>10/9/22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1FF6CD-B256-804D-A913-74F1B54B8A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6141D8-076E-4C4E-BD9C-F12DD0F4B4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803370-4F3B-144B-8ABA-B36C9E3D5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29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3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C8180ED6-2ACB-A649-8746-79EC781250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58380" y="1260489"/>
            <a:ext cx="8075240" cy="1710011"/>
          </a:xfrm>
          <a:prstGeom prst="roundRect">
            <a:avLst/>
          </a:prstGeom>
          <a:solidFill>
            <a:srgbClr val="005825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/>
          <a:p>
            <a:r>
              <a:rPr lang="en-US" altLang="zh-CN" sz="4000" b="1" dirty="0">
                <a:latin typeface="微软雅黑" pitchFamily="34" charset="-122"/>
                <a:ea typeface="微软雅黑" pitchFamily="34" charset="-122"/>
              </a:rPr>
              <a:t>Overfitting</a:t>
            </a:r>
            <a:endParaRPr lang="zh-CN" altLang="en-US" sz="4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副标题 2">
            <a:extLst>
              <a:ext uri="{FF2B5EF4-FFF2-40B4-BE49-F238E27FC236}">
                <a16:creationId xmlns:a16="http://schemas.microsoft.com/office/drawing/2014/main" id="{65B63C4A-E74D-EC4E-82DE-0EDC1FB3D0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87501"/>
            <a:ext cx="9144000" cy="1373086"/>
          </a:xfrm>
        </p:spPr>
        <p:txBody>
          <a:bodyPr>
            <a:normAutofit/>
          </a:bodyPr>
          <a:lstStyle/>
          <a:p>
            <a:r>
              <a:rPr lang="zh-CN" altLang="en-US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蒋智超</a:t>
            </a:r>
            <a:endParaRPr lang="en-US" altLang="zh-CN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</a:t>
            </a:r>
            <a:endParaRPr lang="en-US" altLang="zh-CN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2022</a:t>
            </a:r>
            <a:r>
              <a:rPr lang="zh-CN" altLang="en-US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年 </a:t>
            </a: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秋    </a:t>
            </a:r>
            <a:endParaRPr lang="en-US" altLang="zh-CN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68624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72"/>
    </mc:Choice>
    <mc:Fallback xmlns="">
      <p:transition spd="slow" advTm="2572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>
            <a:extLst>
              <a:ext uri="{FF2B5EF4-FFF2-40B4-BE49-F238E27FC236}">
                <a16:creationId xmlns:a16="http://schemas.microsoft.com/office/drawing/2014/main" id="{EEBF282F-030B-264B-922C-B5D0902A1D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b="1" dirty="0">
                <a:solidFill>
                  <a:srgbClr val="00582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 Unicode MS" panose="020B0604020202020204" pitchFamily="34" charset="-128"/>
              </a:rPr>
              <a:t>Simulation: non-linear true model</a:t>
            </a:r>
            <a:endParaRPr lang="zh-CN" altLang="en-US" sz="3200" b="1" dirty="0">
              <a:solidFill>
                <a:srgbClr val="005825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 Unicode MS" panose="020B0604020202020204" pitchFamily="34" charset="-128"/>
            </a:endParaRPr>
          </a:p>
        </p:txBody>
      </p:sp>
      <p:sp>
        <p:nvSpPr>
          <p:cNvPr id="8196" name="灯片编号占位符 3">
            <a:extLst>
              <a:ext uri="{FF2B5EF4-FFF2-40B4-BE49-F238E27FC236}">
                <a16:creationId xmlns:a16="http://schemas.microsoft.com/office/drawing/2014/main" id="{EE7BDD73-DD09-124F-9C0F-E4524FDFD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32" indent="-285744"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2971" indent="-228594"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160" indent="-228594"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349" indent="-228594"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537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726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8914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103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0588FD2E-32F7-E244-AA23-3ABBFBA339D8}" type="slidenum">
              <a:rPr lang="zh-CN" altLang="en-US" smtClean="0">
                <a:solidFill>
                  <a:schemeClr val="tx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pPr/>
              <a:t>10</a:t>
            </a:fld>
            <a:endParaRPr lang="en-US" altLang="zh-CN">
              <a:solidFill>
                <a:schemeClr val="tx1"/>
              </a:solidFill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3BF993CF-7201-3D4F-B2C9-6665BA768E54}"/>
              </a:ext>
            </a:extLst>
          </p:cNvPr>
          <p:cNvCxnSpPr>
            <a:cxnSpLocks/>
          </p:cNvCxnSpPr>
          <p:nvPr/>
        </p:nvCxnSpPr>
        <p:spPr>
          <a:xfrm>
            <a:off x="838200" y="1280160"/>
            <a:ext cx="8858312" cy="4900"/>
          </a:xfrm>
          <a:prstGeom prst="line">
            <a:avLst/>
          </a:prstGeom>
          <a:ln w="34925">
            <a:solidFill>
              <a:srgbClr val="0058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B3E60A3-667A-4949-8035-D24B800AF033}"/>
                  </a:ext>
                </a:extLst>
              </p:cNvPr>
              <p:cNvSpPr txBox="1"/>
              <p:nvPr/>
            </p:nvSpPr>
            <p:spPr>
              <a:xfrm>
                <a:off x="947058" y="1799983"/>
                <a:ext cx="882844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The true model is			    with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’s equally spaced in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[0,1]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The OLS model 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B3E60A3-667A-4949-8035-D24B800AF0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8" y="1799983"/>
                <a:ext cx="8828442" cy="707886"/>
              </a:xfrm>
              <a:prstGeom prst="rect">
                <a:avLst/>
              </a:prstGeom>
              <a:blipFill>
                <a:blip r:embed="rId2"/>
                <a:stretch>
                  <a:fillRect l="-575" t="-3571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BBF7A52B-7463-A64F-9A0D-AAAB3B1207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7638" y="1878963"/>
            <a:ext cx="2578100" cy="2667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2F158CC-EEDF-7341-A6A7-00D995BB5A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9138" y="2396501"/>
            <a:ext cx="2006600" cy="812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E521632-4607-9F45-9839-0383302576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69027" y="3187248"/>
            <a:ext cx="5301344" cy="3534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32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>
            <a:extLst>
              <a:ext uri="{FF2B5EF4-FFF2-40B4-BE49-F238E27FC236}">
                <a16:creationId xmlns:a16="http://schemas.microsoft.com/office/drawing/2014/main" id="{EEBF282F-030B-264B-922C-B5D0902A1D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b="1" dirty="0">
                <a:solidFill>
                  <a:srgbClr val="00582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 Unicode MS" panose="020B0604020202020204" pitchFamily="34" charset="-128"/>
              </a:rPr>
              <a:t>Model selection criteria</a:t>
            </a:r>
            <a:endParaRPr lang="zh-CN" altLang="en-US" sz="3200" b="1" dirty="0">
              <a:solidFill>
                <a:srgbClr val="005825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 Unicode MS" panose="020B0604020202020204" pitchFamily="34" charset="-128"/>
            </a:endParaRPr>
          </a:p>
        </p:txBody>
      </p:sp>
      <p:sp>
        <p:nvSpPr>
          <p:cNvPr id="8196" name="灯片编号占位符 3">
            <a:extLst>
              <a:ext uri="{FF2B5EF4-FFF2-40B4-BE49-F238E27FC236}">
                <a16:creationId xmlns:a16="http://schemas.microsoft.com/office/drawing/2014/main" id="{EE7BDD73-DD09-124F-9C0F-E4524FDFD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32" indent="-285744"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2971" indent="-228594"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160" indent="-228594"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349" indent="-228594"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537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726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8914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103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0588FD2E-32F7-E244-AA23-3ABBFBA339D8}" type="slidenum">
              <a:rPr lang="zh-CN" altLang="en-US" smtClean="0">
                <a:solidFill>
                  <a:schemeClr val="tx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pPr/>
              <a:t>11</a:t>
            </a:fld>
            <a:endParaRPr lang="en-US" altLang="zh-CN">
              <a:solidFill>
                <a:schemeClr val="tx1"/>
              </a:solidFill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3BF993CF-7201-3D4F-B2C9-6665BA768E54}"/>
              </a:ext>
            </a:extLst>
          </p:cNvPr>
          <p:cNvCxnSpPr>
            <a:cxnSpLocks/>
          </p:cNvCxnSpPr>
          <p:nvPr/>
        </p:nvCxnSpPr>
        <p:spPr>
          <a:xfrm>
            <a:off x="838200" y="1280160"/>
            <a:ext cx="8858312" cy="4900"/>
          </a:xfrm>
          <a:prstGeom prst="line">
            <a:avLst/>
          </a:prstGeom>
          <a:ln w="34925">
            <a:solidFill>
              <a:srgbClr val="0058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4956460-221D-A641-80B6-9B700B58EE36}"/>
                  </a:ext>
                </a:extLst>
              </p:cNvPr>
              <p:cNvSpPr txBox="1"/>
              <p:nvPr/>
            </p:nvSpPr>
            <p:spPr>
              <a:xfrm>
                <a:off x="708723" y="1795738"/>
                <a:ext cx="9947980" cy="4154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With a large number of covariates, we need to select a model that has </a:t>
                </a:r>
              </a:p>
              <a:p>
                <a:r>
                  <a:rPr lang="en-US" sz="2400" dirty="0"/>
                  <a:t>     has the best performance for prediction</a:t>
                </a:r>
              </a:p>
              <a:p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In total, we have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en-US" sz="2400" dirty="0"/>
                  <a:t> possible models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Ideally, we want to have the best prediction performance of our linear </a:t>
                </a:r>
              </a:p>
              <a:p>
                <a:r>
                  <a:rPr lang="en-US" sz="2400" dirty="0"/>
                  <a:t>     model in a new dataset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But we do not have the new dataset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We need to find criteria that are good proxies for the prediction performance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4956460-221D-A641-80B6-9B700B58EE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723" y="1795738"/>
                <a:ext cx="9947980" cy="4154984"/>
              </a:xfrm>
              <a:prstGeom prst="rect">
                <a:avLst/>
              </a:prstGeom>
              <a:blipFill>
                <a:blip r:embed="rId2"/>
                <a:stretch>
                  <a:fillRect l="-765" t="-9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7793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194" name="标题 1">
                <a:extLst>
                  <a:ext uri="{FF2B5EF4-FFF2-40B4-BE49-F238E27FC236}">
                    <a16:creationId xmlns:a16="http://schemas.microsoft.com/office/drawing/2014/main" id="{EEBF282F-030B-264B-922C-B5D0902A1D17}"/>
                  </a:ext>
                </a:extLst>
              </p:cNvPr>
              <p:cNvSpPr>
                <a:spLocks noGrp="1" noChangeArrowheads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zh-CN" sz="3200" b="1" dirty="0">
                    <a:solidFill>
                      <a:srgbClr val="005825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Arial Unicode MS" panose="020B0604020202020204" pitchFamily="34" charset="-128"/>
                  </a:rPr>
                  <a:t>RSS,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200" b="1" i="1" smtClean="0">
                            <a:solidFill>
                              <a:srgbClr val="005825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Arial Unicode MS" panose="020B0604020202020204" pitchFamily="34" charset="-128"/>
                          </a:rPr>
                        </m:ctrlPr>
                      </m:sSupPr>
                      <m:e>
                        <m:r>
                          <a:rPr lang="en-US" altLang="zh-CN" sz="3200" b="1" i="1" smtClean="0">
                            <a:solidFill>
                              <a:srgbClr val="005825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Arial Unicode MS" panose="020B0604020202020204" pitchFamily="34" charset="-128"/>
                          </a:rPr>
                          <m:t>𝑹</m:t>
                        </m:r>
                      </m:e>
                      <m:sup>
                        <m:r>
                          <a:rPr lang="en-US" altLang="zh-CN" sz="3200" b="1" i="1" smtClean="0">
                            <a:solidFill>
                              <a:srgbClr val="005825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Arial Unicode MS" panose="020B0604020202020204" pitchFamily="34" charset="-128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altLang="zh-CN" sz="3200" b="1" dirty="0">
                    <a:solidFill>
                      <a:srgbClr val="005825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Arial Unicode MS" panose="020B0604020202020204" pitchFamily="34" charset="-128"/>
                  </a:rPr>
                  <a:t>, and adjusted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200" b="1" i="1">
                            <a:solidFill>
                              <a:srgbClr val="005825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Arial Unicode MS" panose="020B0604020202020204" pitchFamily="34" charset="-128"/>
                          </a:rPr>
                        </m:ctrlPr>
                      </m:sSupPr>
                      <m:e>
                        <m:r>
                          <a:rPr lang="en-US" altLang="zh-CN" sz="3200" b="1" i="1">
                            <a:solidFill>
                              <a:srgbClr val="005825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Arial Unicode MS" panose="020B0604020202020204" pitchFamily="34" charset="-128"/>
                          </a:rPr>
                          <m:t>𝑹</m:t>
                        </m:r>
                      </m:e>
                      <m:sup>
                        <m:r>
                          <a:rPr lang="en-US" altLang="zh-CN" sz="3200" b="1" i="1">
                            <a:solidFill>
                              <a:srgbClr val="005825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Arial Unicode MS" panose="020B0604020202020204" pitchFamily="34" charset="-128"/>
                          </a:rPr>
                          <m:t>𝟐</m:t>
                        </m:r>
                      </m:sup>
                    </m:sSup>
                  </m:oMath>
                </a14:m>
                <a:endParaRPr lang="zh-CN" altLang="en-US" sz="3200" b="1" dirty="0">
                  <a:solidFill>
                    <a:srgbClr val="00582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 Unicode MS" panose="020B0604020202020204" pitchFamily="34" charset="-128"/>
                </a:endParaRPr>
              </a:p>
            </p:txBody>
          </p:sp>
        </mc:Choice>
        <mc:Fallback xmlns="">
          <p:sp>
            <p:nvSpPr>
              <p:cNvPr id="8194" name="标题 1">
                <a:extLst>
                  <a:ext uri="{FF2B5EF4-FFF2-40B4-BE49-F238E27FC236}">
                    <a16:creationId xmlns:a16="http://schemas.microsoft.com/office/drawing/2014/main" id="{EEBF282F-030B-264B-922C-B5D0902A1D1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96" name="灯片编号占位符 3">
            <a:extLst>
              <a:ext uri="{FF2B5EF4-FFF2-40B4-BE49-F238E27FC236}">
                <a16:creationId xmlns:a16="http://schemas.microsoft.com/office/drawing/2014/main" id="{EE7BDD73-DD09-124F-9C0F-E4524FDFD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32" indent="-285744"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2971" indent="-228594"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160" indent="-228594"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349" indent="-228594"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537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726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8914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103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0588FD2E-32F7-E244-AA23-3ABBFBA339D8}" type="slidenum">
              <a:rPr lang="zh-CN" altLang="en-US" smtClean="0">
                <a:solidFill>
                  <a:schemeClr val="tx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pPr/>
              <a:t>12</a:t>
            </a:fld>
            <a:endParaRPr lang="en-US" altLang="zh-CN">
              <a:solidFill>
                <a:schemeClr val="tx1"/>
              </a:solidFill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3BF993CF-7201-3D4F-B2C9-6665BA768E54}"/>
              </a:ext>
            </a:extLst>
          </p:cNvPr>
          <p:cNvCxnSpPr>
            <a:cxnSpLocks/>
          </p:cNvCxnSpPr>
          <p:nvPr/>
        </p:nvCxnSpPr>
        <p:spPr>
          <a:xfrm>
            <a:off x="838200" y="1280160"/>
            <a:ext cx="8858312" cy="4900"/>
          </a:xfrm>
          <a:prstGeom prst="line">
            <a:avLst/>
          </a:prstGeom>
          <a:ln w="34925">
            <a:solidFill>
              <a:srgbClr val="0058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EE1FB51-4D06-064E-A29B-BD91978BF29B}"/>
                  </a:ext>
                </a:extLst>
              </p:cNvPr>
              <p:cNvSpPr txBox="1"/>
              <p:nvPr/>
            </p:nvSpPr>
            <p:spPr>
              <a:xfrm>
                <a:off x="936172" y="1730093"/>
                <a:ext cx="8312853" cy="39355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RSS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favor the largest model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2400" dirty="0"/>
                  <a:t>The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adjusted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/>
                  <a:t> takes into account the complexity of the model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Based 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acc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/>
                  <a:t>, the best model has the smallest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EE1FB51-4D06-064E-A29B-BD91978BF2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172" y="1730093"/>
                <a:ext cx="8312853" cy="3935501"/>
              </a:xfrm>
              <a:prstGeom prst="rect">
                <a:avLst/>
              </a:prstGeom>
              <a:blipFill>
                <a:blip r:embed="rId3"/>
                <a:stretch>
                  <a:fillRect l="-916" t="-965" r="-1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B972322C-2ABD-1E4E-A9D6-F7B4C2ADF3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5158" y="2915558"/>
            <a:ext cx="3683000" cy="200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110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194" name="标题 1">
                <a:extLst>
                  <a:ext uri="{FF2B5EF4-FFF2-40B4-BE49-F238E27FC236}">
                    <a16:creationId xmlns:a16="http://schemas.microsoft.com/office/drawing/2014/main" id="{EEBF282F-030B-264B-922C-B5D0902A1D17}"/>
                  </a:ext>
                </a:extLst>
              </p:cNvPr>
              <p:cNvSpPr>
                <a:spLocks noGrp="1" noChangeArrowheads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zh-CN" sz="3200" b="1" dirty="0">
                    <a:solidFill>
                      <a:srgbClr val="005825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Arial Unicode MS" panose="020B0604020202020204" pitchFamily="34" charset="-128"/>
                  </a:rPr>
                  <a:t>RSS,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200" b="1" i="1" smtClean="0">
                            <a:solidFill>
                              <a:srgbClr val="005825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Arial Unicode MS" panose="020B0604020202020204" pitchFamily="34" charset="-128"/>
                          </a:rPr>
                        </m:ctrlPr>
                      </m:sSupPr>
                      <m:e>
                        <m:r>
                          <a:rPr lang="en-US" altLang="zh-CN" sz="3200" b="1" i="1" smtClean="0">
                            <a:solidFill>
                              <a:srgbClr val="005825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Arial Unicode MS" panose="020B0604020202020204" pitchFamily="34" charset="-128"/>
                          </a:rPr>
                          <m:t>𝑹</m:t>
                        </m:r>
                      </m:e>
                      <m:sup>
                        <m:r>
                          <a:rPr lang="en-US" altLang="zh-CN" sz="3200" b="1" i="1" smtClean="0">
                            <a:solidFill>
                              <a:srgbClr val="005825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Arial Unicode MS" panose="020B0604020202020204" pitchFamily="34" charset="-128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altLang="zh-CN" sz="3200" b="1" dirty="0">
                    <a:solidFill>
                      <a:srgbClr val="005825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Arial Unicode MS" panose="020B0604020202020204" pitchFamily="34" charset="-128"/>
                  </a:rPr>
                  <a:t>, and adjusted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200" b="1" i="1">
                            <a:solidFill>
                              <a:srgbClr val="005825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Arial Unicode MS" panose="020B0604020202020204" pitchFamily="34" charset="-128"/>
                          </a:rPr>
                        </m:ctrlPr>
                      </m:sSupPr>
                      <m:e>
                        <m:r>
                          <a:rPr lang="en-US" altLang="zh-CN" sz="3200" b="1" i="1">
                            <a:solidFill>
                              <a:srgbClr val="005825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Arial Unicode MS" panose="020B0604020202020204" pitchFamily="34" charset="-128"/>
                          </a:rPr>
                          <m:t>𝑹</m:t>
                        </m:r>
                      </m:e>
                      <m:sup>
                        <m:r>
                          <a:rPr lang="en-US" altLang="zh-CN" sz="3200" b="1" i="1">
                            <a:solidFill>
                              <a:srgbClr val="005825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Arial Unicode MS" panose="020B0604020202020204" pitchFamily="34" charset="-128"/>
                          </a:rPr>
                          <m:t>𝟐</m:t>
                        </m:r>
                      </m:sup>
                    </m:sSup>
                  </m:oMath>
                </a14:m>
                <a:endParaRPr lang="zh-CN" altLang="en-US" sz="3200" b="1" dirty="0">
                  <a:solidFill>
                    <a:srgbClr val="005825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 Unicode MS" panose="020B0604020202020204" pitchFamily="34" charset="-128"/>
                </a:endParaRPr>
              </a:p>
            </p:txBody>
          </p:sp>
        </mc:Choice>
        <mc:Fallback xmlns="">
          <p:sp>
            <p:nvSpPr>
              <p:cNvPr id="8194" name="标题 1">
                <a:extLst>
                  <a:ext uri="{FF2B5EF4-FFF2-40B4-BE49-F238E27FC236}">
                    <a16:creationId xmlns:a16="http://schemas.microsoft.com/office/drawing/2014/main" id="{EEBF282F-030B-264B-922C-B5D0902A1D1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1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96" name="灯片编号占位符 3">
            <a:extLst>
              <a:ext uri="{FF2B5EF4-FFF2-40B4-BE49-F238E27FC236}">
                <a16:creationId xmlns:a16="http://schemas.microsoft.com/office/drawing/2014/main" id="{EE7BDD73-DD09-124F-9C0F-E4524FDFD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32" indent="-285744"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2971" indent="-228594"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160" indent="-228594"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349" indent="-228594"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537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726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8914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103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0588FD2E-32F7-E244-AA23-3ABBFBA339D8}" type="slidenum">
              <a:rPr lang="zh-CN" altLang="en-US" smtClean="0">
                <a:solidFill>
                  <a:schemeClr val="tx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pPr/>
              <a:t>13</a:t>
            </a:fld>
            <a:endParaRPr lang="en-US" altLang="zh-CN">
              <a:solidFill>
                <a:schemeClr val="tx1"/>
              </a:solidFill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3BF993CF-7201-3D4F-B2C9-6665BA768E54}"/>
              </a:ext>
            </a:extLst>
          </p:cNvPr>
          <p:cNvCxnSpPr>
            <a:cxnSpLocks/>
          </p:cNvCxnSpPr>
          <p:nvPr/>
        </p:nvCxnSpPr>
        <p:spPr>
          <a:xfrm>
            <a:off x="838200" y="1280160"/>
            <a:ext cx="8858312" cy="4900"/>
          </a:xfrm>
          <a:prstGeom prst="line">
            <a:avLst/>
          </a:prstGeom>
          <a:ln w="34925">
            <a:solidFill>
              <a:srgbClr val="0058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980787F-4841-594F-8912-FE5AF490902F}"/>
                  </a:ext>
                </a:extLst>
              </p:cNvPr>
              <p:cNvSpPr txBox="1"/>
              <p:nvPr/>
            </p:nvSpPr>
            <p:spPr>
              <a:xfrm>
                <a:off x="1001486" y="1905000"/>
                <a:ext cx="5137240" cy="22781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2000" dirty="0"/>
                  <a:t>Consider two nested models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2000" dirty="0"/>
                  <a:t>Test</a:t>
                </a:r>
                <a:r>
                  <a:rPr lang="zh-CN" alt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000" dirty="0"/>
                  <a:t>: F statistics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Adjusted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/>
                  <a:t> for the two models: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̅"/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acc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2000" dirty="0"/>
                  <a:t> 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̅"/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acc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2000" dirty="0"/>
                  <a:t> 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980787F-4841-594F-8912-FE5AF49090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486" y="1905000"/>
                <a:ext cx="5137240" cy="2278124"/>
              </a:xfrm>
              <a:prstGeom prst="rect">
                <a:avLst/>
              </a:prstGeom>
              <a:blipFill>
                <a:blip r:embed="rId4"/>
                <a:stretch>
                  <a:fillRect l="-988" t="-1111"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26C71400-0FD5-8B4B-AD09-689E03665A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93886" y="4594967"/>
            <a:ext cx="2476500" cy="4953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92408C2-D5B0-484F-B262-6D9838D7BD9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93886" y="2263033"/>
            <a:ext cx="4343400" cy="119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201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>
            <a:extLst>
              <a:ext uri="{FF2B5EF4-FFF2-40B4-BE49-F238E27FC236}">
                <a16:creationId xmlns:a16="http://schemas.microsoft.com/office/drawing/2014/main" id="{EEBF282F-030B-264B-922C-B5D0902A1D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b="1" dirty="0">
                <a:solidFill>
                  <a:srgbClr val="00582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 Unicode MS" panose="020B0604020202020204" pitchFamily="34" charset="-128"/>
              </a:rPr>
              <a:t>Information criteria</a:t>
            </a:r>
            <a:endParaRPr lang="zh-CN" altLang="en-US" sz="3200" b="1" dirty="0">
              <a:solidFill>
                <a:srgbClr val="005825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 Unicode MS" panose="020B0604020202020204" pitchFamily="34" charset="-128"/>
            </a:endParaRPr>
          </a:p>
        </p:txBody>
      </p:sp>
      <p:sp>
        <p:nvSpPr>
          <p:cNvPr id="8196" name="灯片编号占位符 3">
            <a:extLst>
              <a:ext uri="{FF2B5EF4-FFF2-40B4-BE49-F238E27FC236}">
                <a16:creationId xmlns:a16="http://schemas.microsoft.com/office/drawing/2014/main" id="{EE7BDD73-DD09-124F-9C0F-E4524FDFD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32" indent="-285744"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2971" indent="-228594"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160" indent="-228594"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349" indent="-228594"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537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726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8914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103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0588FD2E-32F7-E244-AA23-3ABBFBA339D8}" type="slidenum">
              <a:rPr lang="zh-CN" altLang="en-US" smtClean="0">
                <a:solidFill>
                  <a:schemeClr val="tx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pPr/>
              <a:t>14</a:t>
            </a:fld>
            <a:endParaRPr lang="en-US" altLang="zh-CN">
              <a:solidFill>
                <a:schemeClr val="tx1"/>
              </a:solidFill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3BF993CF-7201-3D4F-B2C9-6665BA768E54}"/>
              </a:ext>
            </a:extLst>
          </p:cNvPr>
          <p:cNvCxnSpPr>
            <a:cxnSpLocks/>
          </p:cNvCxnSpPr>
          <p:nvPr/>
        </p:nvCxnSpPr>
        <p:spPr>
          <a:xfrm>
            <a:off x="838200" y="1280160"/>
            <a:ext cx="8858312" cy="4900"/>
          </a:xfrm>
          <a:prstGeom prst="line">
            <a:avLst/>
          </a:prstGeom>
          <a:ln w="34925">
            <a:solidFill>
              <a:srgbClr val="0058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5610340E-03E4-4145-9EBE-097A7DAFEA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1556" y="2200093"/>
            <a:ext cx="2413000" cy="558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781DB39-AFCE-7344-A534-3FDA1E0632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5100" y="2908300"/>
            <a:ext cx="2654300" cy="5207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89032A5-CD9D-CD44-9D8C-550F7A40B8B9}"/>
              </a:ext>
            </a:extLst>
          </p:cNvPr>
          <p:cNvSpPr txBox="1"/>
          <p:nvPr/>
        </p:nvSpPr>
        <p:spPr>
          <a:xfrm>
            <a:off x="762000" y="2248455"/>
            <a:ext cx="2993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Akaike’s information criterion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38E34D-DDF6-A140-AF33-4397852B522E}"/>
              </a:ext>
            </a:extLst>
          </p:cNvPr>
          <p:cNvSpPr txBox="1"/>
          <p:nvPr/>
        </p:nvSpPr>
        <p:spPr>
          <a:xfrm>
            <a:off x="762000" y="2990886"/>
            <a:ext cx="3018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Bayesian information criterion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BE5068A-FCDE-8840-AAF0-A67FA48CD698}"/>
                  </a:ext>
                </a:extLst>
              </p:cNvPr>
              <p:cNvSpPr txBox="1"/>
              <p:nvPr/>
            </p:nvSpPr>
            <p:spPr>
              <a:xfrm>
                <a:off x="838200" y="3886200"/>
                <a:ext cx="9203417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Monotone functions of the RSS penalized by the number of parameters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Shao (1997)’s results suggested that BIC can consistently select the true model if the</a:t>
                </a:r>
              </a:p>
              <a:p>
                <a:r>
                  <a:rPr lang="en-US" sz="2000" dirty="0"/>
                  <a:t>     linear model is correctly specified. But AIC can select the model that minimizes the</a:t>
                </a:r>
              </a:p>
              <a:p>
                <a:r>
                  <a:rPr lang="en-US" sz="2000" dirty="0"/>
                  <a:t>     prediction error if the linear model is misspecified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BE5068A-FCDE-8840-AAF0-A67FA48CD6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886200"/>
                <a:ext cx="9203417" cy="1323439"/>
              </a:xfrm>
              <a:prstGeom prst="rect">
                <a:avLst/>
              </a:prstGeom>
              <a:blipFill>
                <a:blip r:embed="rId5"/>
                <a:stretch>
                  <a:fillRect l="-551" t="-1905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3848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>
            <a:extLst>
              <a:ext uri="{FF2B5EF4-FFF2-40B4-BE49-F238E27FC236}">
                <a16:creationId xmlns:a16="http://schemas.microsoft.com/office/drawing/2014/main" id="{EEBF282F-030B-264B-922C-B5D0902A1D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b="1" dirty="0">
                <a:solidFill>
                  <a:srgbClr val="00582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 Unicode MS" panose="020B0604020202020204" pitchFamily="34" charset="-128"/>
              </a:rPr>
              <a:t>Cross validation</a:t>
            </a:r>
            <a:endParaRPr lang="zh-CN" altLang="en-US" sz="3200" b="1" dirty="0">
              <a:solidFill>
                <a:srgbClr val="005825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 Unicode MS" panose="020B0604020202020204" pitchFamily="34" charset="-128"/>
            </a:endParaRPr>
          </a:p>
        </p:txBody>
      </p:sp>
      <p:sp>
        <p:nvSpPr>
          <p:cNvPr id="8196" name="灯片编号占位符 3">
            <a:extLst>
              <a:ext uri="{FF2B5EF4-FFF2-40B4-BE49-F238E27FC236}">
                <a16:creationId xmlns:a16="http://schemas.microsoft.com/office/drawing/2014/main" id="{EE7BDD73-DD09-124F-9C0F-E4524FDFD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32" indent="-285744"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2971" indent="-228594"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160" indent="-228594"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349" indent="-228594"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537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726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8914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103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0588FD2E-32F7-E244-AA23-3ABBFBA339D8}" type="slidenum">
              <a:rPr lang="zh-CN" altLang="en-US" smtClean="0">
                <a:solidFill>
                  <a:schemeClr val="tx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pPr/>
              <a:t>15</a:t>
            </a:fld>
            <a:endParaRPr lang="en-US" altLang="zh-CN">
              <a:solidFill>
                <a:schemeClr val="tx1"/>
              </a:solidFill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3BF993CF-7201-3D4F-B2C9-6665BA768E54}"/>
              </a:ext>
            </a:extLst>
          </p:cNvPr>
          <p:cNvCxnSpPr>
            <a:cxnSpLocks/>
          </p:cNvCxnSpPr>
          <p:nvPr/>
        </p:nvCxnSpPr>
        <p:spPr>
          <a:xfrm>
            <a:off x="838200" y="1280160"/>
            <a:ext cx="8858312" cy="4900"/>
          </a:xfrm>
          <a:prstGeom prst="line">
            <a:avLst/>
          </a:prstGeom>
          <a:ln w="34925">
            <a:solidFill>
              <a:srgbClr val="0058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3D99EE9-3222-514B-8B24-C6A9A1710F81}"/>
              </a:ext>
            </a:extLst>
          </p:cNvPr>
          <p:cNvSpPr txBox="1"/>
          <p:nvPr/>
        </p:nvSpPr>
        <p:spPr>
          <a:xfrm>
            <a:off x="968829" y="1948543"/>
            <a:ext cx="697819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Leave-one-out cross validation based on the predicted residuals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Approximate PRESS by generalized cross validation (GCV)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3148F8-8FAC-D040-850E-F915D9D045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7356" y="2605723"/>
            <a:ext cx="3581400" cy="8509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4D35073-65DD-4F4F-A4E3-4D2CB7FFC92C}"/>
              </a:ext>
            </a:extLst>
          </p:cNvPr>
          <p:cNvSpPr txBox="1"/>
          <p:nvPr/>
        </p:nvSpPr>
        <p:spPr>
          <a:xfrm>
            <a:off x="968829" y="2803289"/>
            <a:ext cx="41857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Predicted residual error sum of squares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D6DA3C-405F-8448-95BC-2CE0B637C6DE}"/>
              </a:ext>
            </a:extLst>
          </p:cNvPr>
          <p:cNvSpPr txBox="1"/>
          <p:nvPr/>
        </p:nvSpPr>
        <p:spPr>
          <a:xfrm>
            <a:off x="1001486" y="386442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7C29C7A-293D-014D-8A40-F4EAFFE916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1936" y="4058145"/>
            <a:ext cx="4330700" cy="7874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D73C192-3FC4-FA48-9112-CE9A429C7A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3500" y="5037364"/>
            <a:ext cx="7277100" cy="10922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4F21313F-C8F9-D344-A395-8F3FB7FB88BC}"/>
              </a:ext>
            </a:extLst>
          </p:cNvPr>
          <p:cNvSpPr/>
          <p:nvPr/>
        </p:nvSpPr>
        <p:spPr>
          <a:xfrm>
            <a:off x="3722914" y="5138057"/>
            <a:ext cx="141515" cy="1632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571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>
            <a:extLst>
              <a:ext uri="{FF2B5EF4-FFF2-40B4-BE49-F238E27FC236}">
                <a16:creationId xmlns:a16="http://schemas.microsoft.com/office/drawing/2014/main" id="{EEBF282F-030B-264B-922C-B5D0902A1D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b="1" dirty="0">
                <a:solidFill>
                  <a:srgbClr val="00582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 Unicode MS" panose="020B0604020202020204" pitchFamily="34" charset="-128"/>
              </a:rPr>
              <a:t>Cross validation</a:t>
            </a:r>
            <a:endParaRPr lang="zh-CN" altLang="en-US" sz="3200" b="1" dirty="0">
              <a:solidFill>
                <a:srgbClr val="005825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 Unicode MS" panose="020B0604020202020204" pitchFamily="34" charset="-128"/>
            </a:endParaRPr>
          </a:p>
        </p:txBody>
      </p:sp>
      <p:sp>
        <p:nvSpPr>
          <p:cNvPr id="8196" name="灯片编号占位符 3">
            <a:extLst>
              <a:ext uri="{FF2B5EF4-FFF2-40B4-BE49-F238E27FC236}">
                <a16:creationId xmlns:a16="http://schemas.microsoft.com/office/drawing/2014/main" id="{EE7BDD73-DD09-124F-9C0F-E4524FDFD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32" indent="-285744"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2971" indent="-228594"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160" indent="-228594"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349" indent="-228594"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537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726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8914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103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0588FD2E-32F7-E244-AA23-3ABBFBA339D8}" type="slidenum">
              <a:rPr lang="zh-CN" altLang="en-US" smtClean="0">
                <a:solidFill>
                  <a:schemeClr val="tx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pPr/>
              <a:t>16</a:t>
            </a:fld>
            <a:endParaRPr lang="en-US" altLang="zh-CN">
              <a:solidFill>
                <a:schemeClr val="tx1"/>
              </a:solidFill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3BF993CF-7201-3D4F-B2C9-6665BA768E54}"/>
              </a:ext>
            </a:extLst>
          </p:cNvPr>
          <p:cNvCxnSpPr>
            <a:cxnSpLocks/>
          </p:cNvCxnSpPr>
          <p:nvPr/>
        </p:nvCxnSpPr>
        <p:spPr>
          <a:xfrm>
            <a:off x="838200" y="1280160"/>
            <a:ext cx="8858312" cy="4900"/>
          </a:xfrm>
          <a:prstGeom prst="line">
            <a:avLst/>
          </a:prstGeom>
          <a:ln w="34925">
            <a:solidFill>
              <a:srgbClr val="0058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AD6DA3C-405F-8448-95BC-2CE0B637C6DE}"/>
              </a:ext>
            </a:extLst>
          </p:cNvPr>
          <p:cNvSpPr txBox="1"/>
          <p:nvPr/>
        </p:nvSpPr>
        <p:spPr>
          <a:xfrm>
            <a:off x="1001486" y="386442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F334CA9-43E4-1C4D-8AE0-C56FF4FD3C5D}"/>
                  </a:ext>
                </a:extLst>
              </p:cNvPr>
              <p:cNvSpPr txBox="1"/>
              <p:nvPr/>
            </p:nvSpPr>
            <p:spPr>
              <a:xfrm>
                <a:off x="925286" y="1861457"/>
                <a:ext cx="9767417" cy="40934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2000" dirty="0"/>
                  <a:t>For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general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models without simple leave-one-out formulas, it is computationally intensive </a:t>
                </a:r>
              </a:p>
              <a:p>
                <a:r>
                  <a:rPr lang="en-US" altLang="zh-CN" sz="2000" dirty="0"/>
                  <a:t>     to obtain PRESS </a:t>
                </a:r>
              </a:p>
              <a:p>
                <a:endParaRPr lang="en-US" altLang="zh-CN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000" dirty="0"/>
                  <a:t>K-fold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cross validation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Usually, people choose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=5 </m:t>
                    </m:r>
                  </m:oMath>
                </a14:m>
                <a:r>
                  <a:rPr lang="en-US" sz="2000" dirty="0"/>
                  <a:t>or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10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F334CA9-43E4-1C4D-8AE0-C56FF4FD3C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286" y="1861457"/>
                <a:ext cx="9767417" cy="4093428"/>
              </a:xfrm>
              <a:prstGeom prst="rect">
                <a:avLst/>
              </a:prstGeom>
              <a:blipFill>
                <a:blip r:embed="rId3"/>
                <a:stretch>
                  <a:fillRect l="-519" t="-619" b="-15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DF53E86C-A17A-1940-9C79-8B0F7D8CE7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6217" y="3200401"/>
            <a:ext cx="7848600" cy="208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864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>
            <a:extLst>
              <a:ext uri="{FF2B5EF4-FFF2-40B4-BE49-F238E27FC236}">
                <a16:creationId xmlns:a16="http://schemas.microsoft.com/office/drawing/2014/main" id="{EEBF282F-030B-264B-922C-B5D0902A1D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b="1" dirty="0">
                <a:solidFill>
                  <a:srgbClr val="00582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 Unicode MS" panose="020B0604020202020204" pitchFamily="34" charset="-128"/>
              </a:rPr>
              <a:t>Best subset</a:t>
            </a:r>
            <a:endParaRPr lang="zh-CN" altLang="en-US" sz="3200" b="1" dirty="0">
              <a:solidFill>
                <a:srgbClr val="005825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 Unicode MS" panose="020B0604020202020204" pitchFamily="34" charset="-128"/>
            </a:endParaRPr>
          </a:p>
        </p:txBody>
      </p:sp>
      <p:sp>
        <p:nvSpPr>
          <p:cNvPr id="8196" name="灯片编号占位符 3">
            <a:extLst>
              <a:ext uri="{FF2B5EF4-FFF2-40B4-BE49-F238E27FC236}">
                <a16:creationId xmlns:a16="http://schemas.microsoft.com/office/drawing/2014/main" id="{EE7BDD73-DD09-124F-9C0F-E4524FDFD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32" indent="-285744"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2971" indent="-228594"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160" indent="-228594"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349" indent="-228594"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537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726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8914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103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0588FD2E-32F7-E244-AA23-3ABBFBA339D8}" type="slidenum">
              <a:rPr lang="zh-CN" altLang="en-US" smtClean="0">
                <a:solidFill>
                  <a:schemeClr val="tx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pPr/>
              <a:t>17</a:t>
            </a:fld>
            <a:endParaRPr lang="en-US" altLang="zh-CN">
              <a:solidFill>
                <a:schemeClr val="tx1"/>
              </a:solidFill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3BF993CF-7201-3D4F-B2C9-6665BA768E54}"/>
              </a:ext>
            </a:extLst>
          </p:cNvPr>
          <p:cNvCxnSpPr>
            <a:cxnSpLocks/>
          </p:cNvCxnSpPr>
          <p:nvPr/>
        </p:nvCxnSpPr>
        <p:spPr>
          <a:xfrm>
            <a:off x="838200" y="1280160"/>
            <a:ext cx="8858312" cy="4900"/>
          </a:xfrm>
          <a:prstGeom prst="line">
            <a:avLst/>
          </a:prstGeom>
          <a:ln w="34925">
            <a:solidFill>
              <a:srgbClr val="0058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AD6DA3C-405F-8448-95BC-2CE0B637C6DE}"/>
              </a:ext>
            </a:extLst>
          </p:cNvPr>
          <p:cNvSpPr txBox="1"/>
          <p:nvPr/>
        </p:nvSpPr>
        <p:spPr>
          <a:xfrm>
            <a:off x="1001486" y="386442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F334CA9-43E4-1C4D-8AE0-C56FF4FD3C5D}"/>
                  </a:ext>
                </a:extLst>
              </p:cNvPr>
              <p:cNvSpPr txBox="1"/>
              <p:nvPr/>
            </p:nvSpPr>
            <p:spPr>
              <a:xfrm>
                <a:off x="925286" y="1509776"/>
                <a:ext cx="6495817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2000" dirty="0"/>
                  <a:t>For small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000" dirty="0"/>
                  <a:t>, we can enumerate all the possible models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The function </a:t>
                </a:r>
                <a:r>
                  <a:rPr lang="en-US" sz="2000" i="1" dirty="0" err="1"/>
                  <a:t>regsubsets</a:t>
                </a:r>
                <a:r>
                  <a:rPr lang="en-US" sz="2000" i="1" dirty="0"/>
                  <a:t> in </a:t>
                </a:r>
                <a:r>
                  <a:rPr lang="en-US" sz="2000" dirty="0"/>
                  <a:t>R package</a:t>
                </a:r>
                <a:r>
                  <a:rPr lang="en-US" sz="2000" i="1" dirty="0"/>
                  <a:t> leaps </a:t>
                </a:r>
                <a:r>
                  <a:rPr lang="en-US" sz="2000" dirty="0"/>
                  <a:t>implement this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F334CA9-43E4-1C4D-8AE0-C56FF4FD3C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286" y="1509776"/>
                <a:ext cx="6495817" cy="707886"/>
              </a:xfrm>
              <a:prstGeom prst="rect">
                <a:avLst/>
              </a:prstGeom>
              <a:blipFill>
                <a:blip r:embed="rId3"/>
                <a:stretch>
                  <a:fillRect l="-781" t="-3509" r="-391" b="-122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2D9CC323-A318-FD48-AF24-0B0D27686B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1138" y="2200093"/>
            <a:ext cx="5109965" cy="4607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709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>
            <a:extLst>
              <a:ext uri="{FF2B5EF4-FFF2-40B4-BE49-F238E27FC236}">
                <a16:creationId xmlns:a16="http://schemas.microsoft.com/office/drawing/2014/main" id="{EEBF282F-030B-264B-922C-B5D0902A1D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b="1" dirty="0">
                <a:solidFill>
                  <a:srgbClr val="00582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 Unicode MS" panose="020B0604020202020204" pitchFamily="34" charset="-128"/>
              </a:rPr>
              <a:t>Forward/backward selection</a:t>
            </a:r>
            <a:endParaRPr lang="zh-CN" altLang="en-US" sz="3200" b="1" dirty="0">
              <a:solidFill>
                <a:srgbClr val="005825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 Unicode MS" panose="020B0604020202020204" pitchFamily="34" charset="-128"/>
            </a:endParaRPr>
          </a:p>
        </p:txBody>
      </p:sp>
      <p:sp>
        <p:nvSpPr>
          <p:cNvPr id="8196" name="灯片编号占位符 3">
            <a:extLst>
              <a:ext uri="{FF2B5EF4-FFF2-40B4-BE49-F238E27FC236}">
                <a16:creationId xmlns:a16="http://schemas.microsoft.com/office/drawing/2014/main" id="{EE7BDD73-DD09-124F-9C0F-E4524FDFD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32" indent="-285744"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2971" indent="-228594"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160" indent="-228594"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349" indent="-228594"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537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726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8914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103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0588FD2E-32F7-E244-AA23-3ABBFBA339D8}" type="slidenum">
              <a:rPr lang="zh-CN" altLang="en-US" smtClean="0">
                <a:solidFill>
                  <a:schemeClr val="tx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pPr/>
              <a:t>18</a:t>
            </a:fld>
            <a:endParaRPr lang="en-US" altLang="zh-CN">
              <a:solidFill>
                <a:schemeClr val="tx1"/>
              </a:solidFill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3BF993CF-7201-3D4F-B2C9-6665BA768E54}"/>
              </a:ext>
            </a:extLst>
          </p:cNvPr>
          <p:cNvCxnSpPr>
            <a:cxnSpLocks/>
          </p:cNvCxnSpPr>
          <p:nvPr/>
        </p:nvCxnSpPr>
        <p:spPr>
          <a:xfrm>
            <a:off x="838200" y="1280160"/>
            <a:ext cx="8858312" cy="4900"/>
          </a:xfrm>
          <a:prstGeom prst="line">
            <a:avLst/>
          </a:prstGeom>
          <a:ln w="34925">
            <a:solidFill>
              <a:srgbClr val="0058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AD6DA3C-405F-8448-95BC-2CE0B637C6DE}"/>
              </a:ext>
            </a:extLst>
          </p:cNvPr>
          <p:cNvSpPr txBox="1"/>
          <p:nvPr/>
        </p:nvSpPr>
        <p:spPr>
          <a:xfrm>
            <a:off x="1001486" y="386442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F334CA9-43E4-1C4D-8AE0-C56FF4FD3C5D}"/>
                  </a:ext>
                </a:extLst>
              </p:cNvPr>
              <p:cNvSpPr txBox="1"/>
              <p:nvPr/>
            </p:nvSpPr>
            <p:spPr>
              <a:xfrm>
                <a:off x="925286" y="1509776"/>
                <a:ext cx="8473795" cy="4401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Forward regressions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Start with a model with only the intercept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In step one, it finds the best covariate among the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000" dirty="0"/>
                  <a:t> candidates based on </a:t>
                </a:r>
              </a:p>
              <a:p>
                <a:pPr lvl="1"/>
                <a:r>
                  <a:rPr lang="en-US" sz="2000" dirty="0"/>
                  <a:t>     the prespecified criterion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It proceeds by adding the next best covariate one by one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Backward regressions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Start with all covariates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In step one, it drops the worst covariate among the p candidates based on</a:t>
                </a:r>
              </a:p>
              <a:p>
                <a:pPr lvl="1"/>
                <a:r>
                  <a:rPr lang="en-US" sz="2000" dirty="0"/>
                  <a:t>     the prespecified criterion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It proceeds by dropping the next worst covariate one by one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Both models generate a sequence of models and select the best one based on </a:t>
                </a:r>
              </a:p>
              <a:p>
                <a:r>
                  <a:rPr lang="en-US" sz="2000" dirty="0"/>
                  <a:t>      the prespecified criterion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The functions </a:t>
                </a:r>
                <a:r>
                  <a:rPr lang="en-US" sz="2000" i="1" dirty="0"/>
                  <a:t>step</a:t>
                </a:r>
                <a:r>
                  <a:rPr lang="en-US" sz="2000" dirty="0"/>
                  <a:t> or </a:t>
                </a:r>
                <a:r>
                  <a:rPr lang="en-US" sz="2000" i="1" dirty="0" err="1"/>
                  <a:t>stepAIC</a:t>
                </a:r>
                <a:r>
                  <a:rPr lang="en-US" sz="2000" dirty="0"/>
                  <a:t> in the </a:t>
                </a:r>
                <a:r>
                  <a:rPr lang="en-US" sz="2000" i="1" dirty="0"/>
                  <a:t>MASS</a:t>
                </a:r>
                <a:r>
                  <a:rPr lang="en-US" sz="2000" dirty="0"/>
                  <a:t> package implement these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F334CA9-43E4-1C4D-8AE0-C56FF4FD3C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286" y="1509776"/>
                <a:ext cx="8473795" cy="4401205"/>
              </a:xfrm>
              <a:prstGeom prst="rect">
                <a:avLst/>
              </a:prstGeom>
              <a:blipFill>
                <a:blip r:embed="rId3"/>
                <a:stretch>
                  <a:fillRect l="-599" t="-576" b="-14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6670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>
            <a:extLst>
              <a:ext uri="{FF2B5EF4-FFF2-40B4-BE49-F238E27FC236}">
                <a16:creationId xmlns:a16="http://schemas.microsoft.com/office/drawing/2014/main" id="{EEBF282F-030B-264B-922C-B5D0902A1D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b="1" dirty="0">
                <a:solidFill>
                  <a:srgbClr val="00582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 Unicode MS" panose="020B0604020202020204" pitchFamily="34" charset="-128"/>
              </a:rPr>
              <a:t>David Freedman’s simulation</a:t>
            </a:r>
            <a:endParaRPr lang="zh-CN" altLang="en-US" sz="3200" b="1" dirty="0">
              <a:solidFill>
                <a:srgbClr val="005825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 Unicode MS" panose="020B0604020202020204" pitchFamily="34" charset="-128"/>
            </a:endParaRPr>
          </a:p>
        </p:txBody>
      </p:sp>
      <p:sp>
        <p:nvSpPr>
          <p:cNvPr id="8196" name="灯片编号占位符 3">
            <a:extLst>
              <a:ext uri="{FF2B5EF4-FFF2-40B4-BE49-F238E27FC236}">
                <a16:creationId xmlns:a16="http://schemas.microsoft.com/office/drawing/2014/main" id="{EE7BDD73-DD09-124F-9C0F-E4524FDFD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32" indent="-285744"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2971" indent="-228594"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160" indent="-228594"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349" indent="-228594"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537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726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8914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103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0588FD2E-32F7-E244-AA23-3ABBFBA339D8}" type="slidenum">
              <a:rPr lang="zh-CN" altLang="en-US" smtClean="0">
                <a:solidFill>
                  <a:schemeClr val="tx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pPr/>
              <a:t>2</a:t>
            </a:fld>
            <a:endParaRPr lang="en-US" altLang="zh-CN">
              <a:solidFill>
                <a:schemeClr val="tx1"/>
              </a:solidFill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3BF993CF-7201-3D4F-B2C9-6665BA768E54}"/>
              </a:ext>
            </a:extLst>
          </p:cNvPr>
          <p:cNvCxnSpPr>
            <a:cxnSpLocks/>
          </p:cNvCxnSpPr>
          <p:nvPr/>
        </p:nvCxnSpPr>
        <p:spPr>
          <a:xfrm>
            <a:off x="838200" y="1280160"/>
            <a:ext cx="8858312" cy="4900"/>
          </a:xfrm>
          <a:prstGeom prst="line">
            <a:avLst/>
          </a:prstGeom>
          <a:ln w="34925">
            <a:solidFill>
              <a:srgbClr val="0058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D5DEA37F-DC40-6C45-910E-F7FFBA9FC0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0006" y="1996893"/>
            <a:ext cx="3162300" cy="4064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C6594E3-7E8F-E048-8A2C-DFFA3212C37D}"/>
                  </a:ext>
                </a:extLst>
              </p:cNvPr>
              <p:cNvSpPr txBox="1"/>
              <p:nvPr/>
            </p:nvSpPr>
            <p:spPr>
              <a:xfrm>
                <a:off x="979714" y="3792905"/>
                <a:ext cx="9131026" cy="16312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Since the covariates do not explain any variability of the outcome in the true model, </a:t>
                </a:r>
              </a:p>
              <a:p>
                <a:r>
                  <a:rPr lang="en-US" sz="2000" dirty="0"/>
                  <a:t>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/>
                  <a:t> should be extremely small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=100,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=50</m:t>
                    </m:r>
                  </m:oMath>
                </a14:m>
                <a:r>
                  <a:rPr lang="en-US" sz="2000" dirty="0"/>
                  <a:t> with 1000 replications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Calculate the sample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/>
                  <a:t> for each replication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Calculate the p value for testing the hypothesis of zero coefficients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C6594E3-7E8F-E048-8A2C-DFFA3212C3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714" y="3792905"/>
                <a:ext cx="9131026" cy="1631216"/>
              </a:xfrm>
              <a:prstGeom prst="rect">
                <a:avLst/>
              </a:prstGeom>
              <a:blipFill>
                <a:blip r:embed="rId3"/>
                <a:stretch>
                  <a:fillRect l="-556" t="-1550" b="-5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782E34AE-A106-F541-8E61-3C504017C7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9734" y="2793299"/>
            <a:ext cx="17399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105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灯片编号占位符 3">
            <a:extLst>
              <a:ext uri="{FF2B5EF4-FFF2-40B4-BE49-F238E27FC236}">
                <a16:creationId xmlns:a16="http://schemas.microsoft.com/office/drawing/2014/main" id="{EE7BDD73-DD09-124F-9C0F-E4524FDFD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32" indent="-285744"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2971" indent="-228594"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160" indent="-228594"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349" indent="-228594"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537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726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8914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103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0588FD2E-32F7-E244-AA23-3ABBFBA339D8}" type="slidenum">
              <a:rPr lang="zh-CN" altLang="en-US" smtClean="0">
                <a:solidFill>
                  <a:schemeClr val="tx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pPr/>
              <a:t>3</a:t>
            </a:fld>
            <a:endParaRPr lang="en-US" altLang="zh-CN">
              <a:solidFill>
                <a:schemeClr val="tx1"/>
              </a:solidFill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F68D834-3646-B348-8A1C-2E3A7C8F1B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8299" y="0"/>
            <a:ext cx="750454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359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>
            <a:extLst>
              <a:ext uri="{FF2B5EF4-FFF2-40B4-BE49-F238E27FC236}">
                <a16:creationId xmlns:a16="http://schemas.microsoft.com/office/drawing/2014/main" id="{EEBF282F-030B-264B-922C-B5D0902A1D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b="1" dirty="0">
                <a:solidFill>
                  <a:srgbClr val="00582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 Unicode MS" panose="020B0604020202020204" pitchFamily="34" charset="-128"/>
              </a:rPr>
              <a:t>David Freedman’s simulation</a:t>
            </a:r>
            <a:endParaRPr lang="zh-CN" altLang="en-US" sz="3200" b="1" dirty="0">
              <a:solidFill>
                <a:srgbClr val="005825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 Unicode MS" panose="020B0604020202020204" pitchFamily="34" charset="-128"/>
            </a:endParaRPr>
          </a:p>
        </p:txBody>
      </p:sp>
      <p:sp>
        <p:nvSpPr>
          <p:cNvPr id="8196" name="灯片编号占位符 3">
            <a:extLst>
              <a:ext uri="{FF2B5EF4-FFF2-40B4-BE49-F238E27FC236}">
                <a16:creationId xmlns:a16="http://schemas.microsoft.com/office/drawing/2014/main" id="{EE7BDD73-DD09-124F-9C0F-E4524FDFD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32" indent="-285744"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2971" indent="-228594"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160" indent="-228594"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349" indent="-228594"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537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726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8914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103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0588FD2E-32F7-E244-AA23-3ABBFBA339D8}" type="slidenum">
              <a:rPr lang="zh-CN" altLang="en-US" smtClean="0">
                <a:solidFill>
                  <a:schemeClr val="tx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pPr/>
              <a:t>4</a:t>
            </a:fld>
            <a:endParaRPr lang="en-US" altLang="zh-CN">
              <a:solidFill>
                <a:schemeClr val="tx1"/>
              </a:solidFill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3BF993CF-7201-3D4F-B2C9-6665BA768E54}"/>
              </a:ext>
            </a:extLst>
          </p:cNvPr>
          <p:cNvCxnSpPr>
            <a:cxnSpLocks/>
          </p:cNvCxnSpPr>
          <p:nvPr/>
        </p:nvCxnSpPr>
        <p:spPr>
          <a:xfrm>
            <a:off x="838200" y="1280160"/>
            <a:ext cx="8858312" cy="4900"/>
          </a:xfrm>
          <a:prstGeom prst="line">
            <a:avLst/>
          </a:prstGeom>
          <a:ln w="34925">
            <a:solidFill>
              <a:srgbClr val="0058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FF12893F-C031-A041-AF86-ECE63B57BE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1272" y="1690690"/>
            <a:ext cx="2819400" cy="812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3B2F669-2DD5-0046-B4CB-994D9BB037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079" y="2605723"/>
            <a:ext cx="3111500" cy="787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2D90214-E91C-B144-A8C3-118B712783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2836" y="2540000"/>
            <a:ext cx="6134100" cy="889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F7F268C-B6AC-9B42-A173-DBA260197D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3402011"/>
            <a:ext cx="6223000" cy="9525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6D62E3E-40B8-7540-B2A0-91E80C7F0D5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54157" y="3878261"/>
            <a:ext cx="2298700" cy="4191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83F7327-B372-8143-815F-5389003C703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85900" y="4420620"/>
            <a:ext cx="6324600" cy="9779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CFD348F-CACE-0A41-928C-6CA4FC0B63B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8847" y="4463256"/>
            <a:ext cx="761721" cy="36380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D1F38A29-6316-0A47-ACDF-F1FBD6290547}"/>
                  </a:ext>
                </a:extLst>
              </p:cNvPr>
              <p:cNvSpPr/>
              <p:nvPr/>
            </p:nvSpPr>
            <p:spPr>
              <a:xfrm>
                <a:off x="937079" y="5585133"/>
                <a:ext cx="9927771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/>
                  <a:t>W</a:t>
                </a:r>
                <a:r>
                  <a:rPr lang="en-US" sz="2000"/>
                  <a:t>e </a:t>
                </a:r>
                <a:r>
                  <a:rPr lang="en-US" sz="2000" dirty="0"/>
                  <a:t>cannot over interpret the sample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/>
                  <a:t> since it can be too optimistic about model fitting. </a:t>
                </a: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D1F38A29-6316-0A47-ACDF-F1FBD62905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079" y="5585133"/>
                <a:ext cx="9927771" cy="400110"/>
              </a:xfrm>
              <a:prstGeom prst="rect">
                <a:avLst/>
              </a:prstGeom>
              <a:blipFill>
                <a:blip r:embed="rId9"/>
                <a:stretch>
                  <a:fillRect l="-639" t="-6250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15">
            <a:extLst>
              <a:ext uri="{FF2B5EF4-FFF2-40B4-BE49-F238E27FC236}">
                <a16:creationId xmlns:a16="http://schemas.microsoft.com/office/drawing/2014/main" id="{310BE684-35A5-8A4B-83DF-1D5633A0F8F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003144" y="4975603"/>
            <a:ext cx="2286000" cy="31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121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>
            <a:extLst>
              <a:ext uri="{FF2B5EF4-FFF2-40B4-BE49-F238E27FC236}">
                <a16:creationId xmlns:a16="http://schemas.microsoft.com/office/drawing/2014/main" id="{EEBF282F-030B-264B-922C-B5D0902A1D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b="1" dirty="0">
                <a:solidFill>
                  <a:srgbClr val="00582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 Unicode MS" panose="020B0604020202020204" pitchFamily="34" charset="-128"/>
              </a:rPr>
              <a:t>Variance</a:t>
            </a:r>
            <a:r>
              <a:rPr lang="zh-CN" altLang="en-US" sz="3200" b="1" dirty="0">
                <a:solidFill>
                  <a:srgbClr val="00582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 Unicode MS" panose="020B0604020202020204" pitchFamily="34" charset="-128"/>
              </a:rPr>
              <a:t> </a:t>
            </a:r>
            <a:r>
              <a:rPr lang="en-US" altLang="zh-CN" sz="3200" b="1" dirty="0">
                <a:solidFill>
                  <a:srgbClr val="00582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 Unicode MS" panose="020B0604020202020204" pitchFamily="34" charset="-128"/>
              </a:rPr>
              <a:t>inflation factor</a:t>
            </a:r>
            <a:endParaRPr lang="zh-CN" altLang="en-US" sz="3200" b="1" dirty="0">
              <a:solidFill>
                <a:srgbClr val="005825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 Unicode MS" panose="020B0604020202020204" pitchFamily="34" charset="-128"/>
            </a:endParaRPr>
          </a:p>
        </p:txBody>
      </p:sp>
      <p:sp>
        <p:nvSpPr>
          <p:cNvPr id="8196" name="灯片编号占位符 3">
            <a:extLst>
              <a:ext uri="{FF2B5EF4-FFF2-40B4-BE49-F238E27FC236}">
                <a16:creationId xmlns:a16="http://schemas.microsoft.com/office/drawing/2014/main" id="{EE7BDD73-DD09-124F-9C0F-E4524FDFD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32" indent="-285744"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2971" indent="-228594"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160" indent="-228594"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349" indent="-228594"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537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726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8914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103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0588FD2E-32F7-E244-AA23-3ABBFBA339D8}" type="slidenum">
              <a:rPr lang="zh-CN" altLang="en-US" smtClean="0">
                <a:solidFill>
                  <a:schemeClr val="tx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pPr/>
              <a:t>5</a:t>
            </a:fld>
            <a:endParaRPr lang="en-US" altLang="zh-CN">
              <a:solidFill>
                <a:schemeClr val="tx1"/>
              </a:solidFill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3BF993CF-7201-3D4F-B2C9-6665BA768E54}"/>
              </a:ext>
            </a:extLst>
          </p:cNvPr>
          <p:cNvCxnSpPr>
            <a:cxnSpLocks/>
          </p:cNvCxnSpPr>
          <p:nvPr/>
        </p:nvCxnSpPr>
        <p:spPr>
          <a:xfrm>
            <a:off x="838200" y="1280160"/>
            <a:ext cx="8858312" cy="4900"/>
          </a:xfrm>
          <a:prstGeom prst="line">
            <a:avLst/>
          </a:prstGeom>
          <a:ln w="34925">
            <a:solidFill>
              <a:srgbClr val="0058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E388AD80-4D24-D646-8087-396424CD22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200" y="1882322"/>
            <a:ext cx="10464800" cy="28321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F18E043-1FAB-CD4D-90FC-15EB9F6FF2B6}"/>
                  </a:ext>
                </a:extLst>
              </p:cNvPr>
              <p:cNvSpPr txBox="1"/>
              <p:nvPr/>
            </p:nvSpPr>
            <p:spPr>
              <a:xfrm>
                <a:off x="838200" y="4996542"/>
                <a:ext cx="5944448" cy="7650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2000" dirty="0"/>
                  <a:t>Variance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inflation factor (VIF):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1/</m:t>
                    </m:r>
                    <m:d>
                      <m:d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1−</m:t>
                        </m:r>
                        <m:sSubSup>
                          <m:sSubSupPr>
                            <m:ctrlP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endParaRPr lang="en-US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In the </a:t>
                </a:r>
                <a:r>
                  <a:rPr lang="en-US" sz="2000" i="1" dirty="0"/>
                  <a:t>car</a:t>
                </a:r>
                <a:r>
                  <a:rPr lang="en-US" sz="2000" dirty="0"/>
                  <a:t> package, the function </a:t>
                </a:r>
                <a:r>
                  <a:rPr lang="en-US" sz="2000" i="1" dirty="0" err="1"/>
                  <a:t>vif</a:t>
                </a:r>
                <a:r>
                  <a:rPr lang="en-US" sz="2000" dirty="0"/>
                  <a:t> computes the VIF</a:t>
                </a: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F18E043-1FAB-CD4D-90FC-15EB9F6FF2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996542"/>
                <a:ext cx="5944448" cy="765018"/>
              </a:xfrm>
              <a:prstGeom prst="rect">
                <a:avLst/>
              </a:prstGeom>
              <a:blipFill>
                <a:blip r:embed="rId3"/>
                <a:stretch>
                  <a:fillRect l="-853" b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6963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>
            <a:extLst>
              <a:ext uri="{FF2B5EF4-FFF2-40B4-BE49-F238E27FC236}">
                <a16:creationId xmlns:a16="http://schemas.microsoft.com/office/drawing/2014/main" id="{EEBF282F-030B-264B-922C-B5D0902A1D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b="1" dirty="0">
                <a:solidFill>
                  <a:srgbClr val="00582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 Unicode MS" panose="020B0604020202020204" pitchFamily="34" charset="-128"/>
              </a:rPr>
              <a:t>Variance</a:t>
            </a:r>
            <a:r>
              <a:rPr lang="zh-CN" altLang="en-US" sz="3200" b="1" dirty="0">
                <a:solidFill>
                  <a:srgbClr val="00582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 Unicode MS" panose="020B0604020202020204" pitchFamily="34" charset="-128"/>
              </a:rPr>
              <a:t> </a:t>
            </a:r>
            <a:r>
              <a:rPr lang="en-US" altLang="zh-CN" sz="3200" b="1" dirty="0">
                <a:solidFill>
                  <a:srgbClr val="00582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 Unicode MS" panose="020B0604020202020204" pitchFamily="34" charset="-128"/>
              </a:rPr>
              <a:t>inflation factor</a:t>
            </a:r>
            <a:endParaRPr lang="zh-CN" altLang="en-US" sz="3200" b="1" dirty="0">
              <a:solidFill>
                <a:srgbClr val="005825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 Unicode MS" panose="020B0604020202020204" pitchFamily="34" charset="-128"/>
            </a:endParaRPr>
          </a:p>
        </p:txBody>
      </p:sp>
      <p:sp>
        <p:nvSpPr>
          <p:cNvPr id="8196" name="灯片编号占位符 3">
            <a:extLst>
              <a:ext uri="{FF2B5EF4-FFF2-40B4-BE49-F238E27FC236}">
                <a16:creationId xmlns:a16="http://schemas.microsoft.com/office/drawing/2014/main" id="{EE7BDD73-DD09-124F-9C0F-E4524FDFD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32" indent="-285744"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2971" indent="-228594"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160" indent="-228594"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349" indent="-228594"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537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726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8914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103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0588FD2E-32F7-E244-AA23-3ABBFBA339D8}" type="slidenum">
              <a:rPr lang="zh-CN" altLang="en-US" smtClean="0">
                <a:solidFill>
                  <a:schemeClr val="tx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pPr/>
              <a:t>6</a:t>
            </a:fld>
            <a:endParaRPr lang="en-US" altLang="zh-CN">
              <a:solidFill>
                <a:schemeClr val="tx1"/>
              </a:solidFill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3BF993CF-7201-3D4F-B2C9-6665BA768E54}"/>
              </a:ext>
            </a:extLst>
          </p:cNvPr>
          <p:cNvCxnSpPr>
            <a:cxnSpLocks/>
          </p:cNvCxnSpPr>
          <p:nvPr/>
        </p:nvCxnSpPr>
        <p:spPr>
          <a:xfrm>
            <a:off x="838200" y="1280160"/>
            <a:ext cx="8858312" cy="4900"/>
          </a:xfrm>
          <a:prstGeom prst="line">
            <a:avLst/>
          </a:prstGeom>
          <a:ln w="34925">
            <a:solidFill>
              <a:srgbClr val="0058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B96E5064-2987-664D-95AF-09A597DC04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863" y="1380173"/>
            <a:ext cx="10528300" cy="24511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9E57F50-6E0F-4140-94E8-BB74B05A0E47}"/>
              </a:ext>
            </a:extLst>
          </p:cNvPr>
          <p:cNvSpPr txBox="1"/>
          <p:nvPr/>
        </p:nvSpPr>
        <p:spPr>
          <a:xfrm>
            <a:off x="416863" y="2974460"/>
            <a:ext cx="24354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FWL theorem implies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D6B00B4-DA8C-C14B-807B-E2B921E569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5265" y="4447660"/>
            <a:ext cx="66929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00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>
            <a:extLst>
              <a:ext uri="{FF2B5EF4-FFF2-40B4-BE49-F238E27FC236}">
                <a16:creationId xmlns:a16="http://schemas.microsoft.com/office/drawing/2014/main" id="{EEBF282F-030B-264B-922C-B5D0902A1D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b="1" dirty="0">
                <a:solidFill>
                  <a:srgbClr val="00582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 Unicode MS" panose="020B0604020202020204" pitchFamily="34" charset="-128"/>
              </a:rPr>
              <a:t>Bias-variance trade-off</a:t>
            </a:r>
            <a:endParaRPr lang="zh-CN" altLang="en-US" sz="3200" b="1" dirty="0">
              <a:solidFill>
                <a:srgbClr val="005825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 Unicode MS" panose="020B0604020202020204" pitchFamily="34" charset="-128"/>
            </a:endParaRPr>
          </a:p>
        </p:txBody>
      </p:sp>
      <p:sp>
        <p:nvSpPr>
          <p:cNvPr id="8196" name="灯片编号占位符 3">
            <a:extLst>
              <a:ext uri="{FF2B5EF4-FFF2-40B4-BE49-F238E27FC236}">
                <a16:creationId xmlns:a16="http://schemas.microsoft.com/office/drawing/2014/main" id="{EE7BDD73-DD09-124F-9C0F-E4524FDFD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32" indent="-285744"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2971" indent="-228594"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160" indent="-228594"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349" indent="-228594"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537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726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8914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103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0588FD2E-32F7-E244-AA23-3ABBFBA339D8}" type="slidenum">
              <a:rPr lang="zh-CN" altLang="en-US" smtClean="0">
                <a:solidFill>
                  <a:schemeClr val="tx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pPr/>
              <a:t>7</a:t>
            </a:fld>
            <a:endParaRPr lang="en-US" altLang="zh-CN">
              <a:solidFill>
                <a:schemeClr val="tx1"/>
              </a:solidFill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3BF993CF-7201-3D4F-B2C9-6665BA768E54}"/>
              </a:ext>
            </a:extLst>
          </p:cNvPr>
          <p:cNvCxnSpPr>
            <a:cxnSpLocks/>
          </p:cNvCxnSpPr>
          <p:nvPr/>
        </p:nvCxnSpPr>
        <p:spPr>
          <a:xfrm>
            <a:off x="838200" y="1280160"/>
            <a:ext cx="8858312" cy="4900"/>
          </a:xfrm>
          <a:prstGeom prst="line">
            <a:avLst/>
          </a:prstGeom>
          <a:ln w="34925">
            <a:solidFill>
              <a:srgbClr val="0058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8C77B99-4EBA-4D42-BE3F-16CE0F0ED500}"/>
                  </a:ext>
                </a:extLst>
              </p:cNvPr>
              <p:cNvSpPr txBox="1"/>
              <p:nvPr/>
            </p:nvSpPr>
            <p:spPr>
              <a:xfrm>
                <a:off x="838200" y="2049076"/>
                <a:ext cx="9868471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In general, a more complex model is closer to the true mean function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But a more complex model results in larger variance of the OLS coefficients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8C77B99-4EBA-4D42-BE3F-16CE0F0ED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049076"/>
                <a:ext cx="9868471" cy="830997"/>
              </a:xfrm>
              <a:prstGeom prst="rect">
                <a:avLst/>
              </a:prstGeom>
              <a:blipFill>
                <a:blip r:embed="rId2"/>
                <a:stretch>
                  <a:fillRect l="-771" t="-4478" b="-149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56E1FDC0-6FB8-5F4A-B7B8-12FFD0302F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3678" y="3567943"/>
            <a:ext cx="4089400" cy="5588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D76C790-32B7-CE41-973D-5D012B4317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9772" y="4193498"/>
            <a:ext cx="3924300" cy="50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BD07D43-5AA6-6A4E-8157-2B96AF5FF7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95658" y="4321406"/>
            <a:ext cx="609600" cy="317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151BEEF-492B-C141-860A-C417FE8550F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17808" y="4820538"/>
            <a:ext cx="3810000" cy="4318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A7BED74-D7CE-074E-B7A6-BC965C851D4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17430" y="4871336"/>
            <a:ext cx="596900" cy="3048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29EC13F-2E01-5F44-B40C-D64E7C286EB7}"/>
              </a:ext>
            </a:extLst>
          </p:cNvPr>
          <p:cNvSpPr txBox="1"/>
          <p:nvPr/>
        </p:nvSpPr>
        <p:spPr>
          <a:xfrm>
            <a:off x="1763486" y="3733798"/>
            <a:ext cx="1247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True model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2AAD20-91C4-7846-B97C-87187B750743}"/>
              </a:ext>
            </a:extLst>
          </p:cNvPr>
          <p:cNvSpPr txBox="1"/>
          <p:nvPr/>
        </p:nvSpPr>
        <p:spPr>
          <a:xfrm>
            <a:off x="1755130" y="4295490"/>
            <a:ext cx="1883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Underfitted model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963CDE-A3DC-EF40-B63D-ADD508ABDA1A}"/>
              </a:ext>
            </a:extLst>
          </p:cNvPr>
          <p:cNvSpPr txBox="1"/>
          <p:nvPr/>
        </p:nvSpPr>
        <p:spPr>
          <a:xfrm>
            <a:off x="1763486" y="4857182"/>
            <a:ext cx="1768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Overfitted model</a:t>
            </a:r>
          </a:p>
        </p:txBody>
      </p:sp>
    </p:spTree>
    <p:extLst>
      <p:ext uri="{BB962C8B-B14F-4D97-AF65-F5344CB8AC3E}">
        <p14:creationId xmlns:p14="http://schemas.microsoft.com/office/powerpoint/2010/main" val="2843716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>
            <a:extLst>
              <a:ext uri="{FF2B5EF4-FFF2-40B4-BE49-F238E27FC236}">
                <a16:creationId xmlns:a16="http://schemas.microsoft.com/office/drawing/2014/main" id="{EEBF282F-030B-264B-922C-B5D0902A1D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b="1" dirty="0">
                <a:solidFill>
                  <a:srgbClr val="00582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 Unicode MS" panose="020B0604020202020204" pitchFamily="34" charset="-128"/>
              </a:rPr>
              <a:t>Simulation</a:t>
            </a:r>
            <a:endParaRPr lang="zh-CN" altLang="en-US" sz="3200" b="1" dirty="0">
              <a:solidFill>
                <a:srgbClr val="005825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 Unicode MS" panose="020B0604020202020204" pitchFamily="34" charset="-128"/>
            </a:endParaRPr>
          </a:p>
        </p:txBody>
      </p:sp>
      <p:sp>
        <p:nvSpPr>
          <p:cNvPr id="8196" name="灯片编号占位符 3">
            <a:extLst>
              <a:ext uri="{FF2B5EF4-FFF2-40B4-BE49-F238E27FC236}">
                <a16:creationId xmlns:a16="http://schemas.microsoft.com/office/drawing/2014/main" id="{EE7BDD73-DD09-124F-9C0F-E4524FDFD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32" indent="-285744"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2971" indent="-228594"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160" indent="-228594"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349" indent="-228594"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537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726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8914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103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0588FD2E-32F7-E244-AA23-3ABBFBA339D8}" type="slidenum">
              <a:rPr lang="zh-CN" altLang="en-US" smtClean="0">
                <a:solidFill>
                  <a:schemeClr val="tx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pPr/>
              <a:t>8</a:t>
            </a:fld>
            <a:endParaRPr lang="en-US" altLang="zh-CN">
              <a:solidFill>
                <a:schemeClr val="tx1"/>
              </a:solidFill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3BF993CF-7201-3D4F-B2C9-6665BA768E54}"/>
              </a:ext>
            </a:extLst>
          </p:cNvPr>
          <p:cNvCxnSpPr>
            <a:cxnSpLocks/>
          </p:cNvCxnSpPr>
          <p:nvPr/>
        </p:nvCxnSpPr>
        <p:spPr>
          <a:xfrm>
            <a:off x="838200" y="1280160"/>
            <a:ext cx="8858312" cy="4900"/>
          </a:xfrm>
          <a:prstGeom prst="line">
            <a:avLst/>
          </a:prstGeom>
          <a:ln w="34925">
            <a:solidFill>
              <a:srgbClr val="0058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D58A88B-A73B-EE4B-9E70-509D2115AB1A}"/>
                  </a:ext>
                </a:extLst>
              </p:cNvPr>
              <p:cNvSpPr txBox="1"/>
              <p:nvPr/>
            </p:nvSpPr>
            <p:spPr>
              <a:xfrm>
                <a:off x="911415" y="1938836"/>
                <a:ext cx="8785097" cy="37856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2000" dirty="0"/>
                  <a:t>Consider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nested models containing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dirty="0"/>
                  <a:t> and covariates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True model                                with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=40</m:t>
                    </m:r>
                  </m:oMath>
                </a14:m>
                <a:r>
                  <a:rPr lang="en-US" sz="2000" dirty="0"/>
                  <a:t> but only the first 10 covariates have </a:t>
                </a:r>
              </a:p>
              <a:p>
                <a:r>
                  <a:rPr lang="en-US" sz="2000" dirty="0"/>
                  <a:t>     non-zero coefficients 1 and all other  covariates have coefficients 0</a:t>
                </a:r>
              </a:p>
              <a:p>
                <a:endParaRPr lang="en-US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000" dirty="0"/>
                  <a:t>Generate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two datasets with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=200</m:t>
                    </m:r>
                  </m:oMath>
                </a14:m>
                <a:endParaRPr lang="en-US" sz="20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Training dataset: fit the OLS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Testing dataset: assess the performance of the fitted OLS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Plot the residual sum of squares against the number of covariates</a:t>
                </a: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D58A88B-A73B-EE4B-9E70-509D2115AB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415" y="1938836"/>
                <a:ext cx="8785097" cy="3785652"/>
              </a:xfrm>
              <a:prstGeom prst="rect">
                <a:avLst/>
              </a:prstGeom>
              <a:blipFill>
                <a:blip r:embed="rId3"/>
                <a:stretch>
                  <a:fillRect l="-723" t="-669" b="-16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3F499155-5F94-3D40-A804-54FAC61928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5088" y="2328769"/>
            <a:ext cx="4102100" cy="4826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85883CA-042C-8042-ACE0-BDB299F2E3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17102" y="3242123"/>
            <a:ext cx="1854200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602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>
            <a:extLst>
              <a:ext uri="{FF2B5EF4-FFF2-40B4-BE49-F238E27FC236}">
                <a16:creationId xmlns:a16="http://schemas.microsoft.com/office/drawing/2014/main" id="{EEBF282F-030B-264B-922C-B5D0902A1D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b="1" dirty="0">
                <a:solidFill>
                  <a:srgbClr val="00582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 Unicode MS" panose="020B0604020202020204" pitchFamily="34" charset="-128"/>
              </a:rPr>
              <a:t>Simulation</a:t>
            </a:r>
            <a:endParaRPr lang="zh-CN" altLang="en-US" sz="3200" b="1" dirty="0">
              <a:solidFill>
                <a:srgbClr val="005825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 Unicode MS" panose="020B0604020202020204" pitchFamily="34" charset="-128"/>
            </a:endParaRPr>
          </a:p>
        </p:txBody>
      </p:sp>
      <p:sp>
        <p:nvSpPr>
          <p:cNvPr id="8196" name="灯片编号占位符 3">
            <a:extLst>
              <a:ext uri="{FF2B5EF4-FFF2-40B4-BE49-F238E27FC236}">
                <a16:creationId xmlns:a16="http://schemas.microsoft.com/office/drawing/2014/main" id="{EE7BDD73-DD09-124F-9C0F-E4524FDFD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32" indent="-285744"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2971" indent="-228594"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160" indent="-228594"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349" indent="-228594"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537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726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8914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103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0588FD2E-32F7-E244-AA23-3ABBFBA339D8}" type="slidenum">
              <a:rPr lang="zh-CN" altLang="en-US" smtClean="0">
                <a:solidFill>
                  <a:schemeClr val="tx1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pPr/>
              <a:t>9</a:t>
            </a:fld>
            <a:endParaRPr lang="en-US" altLang="zh-CN">
              <a:solidFill>
                <a:schemeClr val="tx1"/>
              </a:solidFill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3BF993CF-7201-3D4F-B2C9-6665BA768E54}"/>
              </a:ext>
            </a:extLst>
          </p:cNvPr>
          <p:cNvCxnSpPr>
            <a:cxnSpLocks/>
          </p:cNvCxnSpPr>
          <p:nvPr/>
        </p:nvCxnSpPr>
        <p:spPr>
          <a:xfrm>
            <a:off x="838200" y="1280160"/>
            <a:ext cx="8858312" cy="4900"/>
          </a:xfrm>
          <a:prstGeom prst="line">
            <a:avLst/>
          </a:prstGeom>
          <a:ln w="34925">
            <a:solidFill>
              <a:srgbClr val="0058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C437C2B0-3A69-CF4F-BCAF-9918CA880B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0293" y="1479552"/>
            <a:ext cx="72517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744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-Times New Roman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17413</TotalTime>
  <Words>853</Words>
  <Application>Microsoft Macintosh PowerPoint</Application>
  <PresentationFormat>Widescreen</PresentationFormat>
  <Paragraphs>149</Paragraphs>
  <Slides>18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Microsoft YaHei</vt:lpstr>
      <vt:lpstr>Microsoft YaHei</vt:lpstr>
      <vt:lpstr>Arial</vt:lpstr>
      <vt:lpstr>Calibri</vt:lpstr>
      <vt:lpstr>Cambria Math</vt:lpstr>
      <vt:lpstr>Times New Roman</vt:lpstr>
      <vt:lpstr>Verdana</vt:lpstr>
      <vt:lpstr>Office Theme</vt:lpstr>
      <vt:lpstr>Overfitting</vt:lpstr>
      <vt:lpstr>David Freedman’s simulation</vt:lpstr>
      <vt:lpstr>PowerPoint Presentation</vt:lpstr>
      <vt:lpstr>David Freedman’s simulation</vt:lpstr>
      <vt:lpstr>Variance inflation factor</vt:lpstr>
      <vt:lpstr>Variance inflation factor</vt:lpstr>
      <vt:lpstr>Bias-variance trade-off</vt:lpstr>
      <vt:lpstr>Simulation</vt:lpstr>
      <vt:lpstr>Simulation</vt:lpstr>
      <vt:lpstr>Simulation: non-linear true model</vt:lpstr>
      <vt:lpstr>Model selection criteria</vt:lpstr>
      <vt:lpstr>RSS, R^2, and adjusted R^2</vt:lpstr>
      <vt:lpstr>RSS, R^2, and adjusted R^2</vt:lpstr>
      <vt:lpstr>Information criteria</vt:lpstr>
      <vt:lpstr>Cross validation</vt:lpstr>
      <vt:lpstr>Cross validation</vt:lpstr>
      <vt:lpstr>Best subset</vt:lpstr>
      <vt:lpstr>Forward/backward selection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求职汇报</dc:title>
  <dc:creator>Microsoft Office User</dc:creator>
  <cp:lastModifiedBy>Jiang Zhichao</cp:lastModifiedBy>
  <cp:revision>151</cp:revision>
  <dcterms:created xsi:type="dcterms:W3CDTF">2022-01-07T20:32:42Z</dcterms:created>
  <dcterms:modified xsi:type="dcterms:W3CDTF">2022-10-09T15:24:10Z</dcterms:modified>
</cp:coreProperties>
</file>