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697" r:id="rId3"/>
    <p:sldId id="698" r:id="rId4"/>
    <p:sldId id="699" r:id="rId5"/>
    <p:sldId id="713" r:id="rId6"/>
    <p:sldId id="714" r:id="rId7"/>
    <p:sldId id="700" r:id="rId8"/>
    <p:sldId id="701" r:id="rId9"/>
    <p:sldId id="715" r:id="rId10"/>
    <p:sldId id="716" r:id="rId11"/>
    <p:sldId id="702" r:id="rId12"/>
    <p:sldId id="717" r:id="rId13"/>
    <p:sldId id="718" r:id="rId14"/>
    <p:sldId id="704" r:id="rId15"/>
    <p:sldId id="720" r:id="rId16"/>
    <p:sldId id="719" r:id="rId17"/>
    <p:sldId id="721" r:id="rId18"/>
    <p:sldId id="722" r:id="rId19"/>
    <p:sldId id="723" r:id="rId20"/>
    <p:sldId id="724" r:id="rId21"/>
    <p:sldId id="7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9"/>
    <p:restoredTop sz="92313"/>
  </p:normalViewPr>
  <p:slideViewPr>
    <p:cSldViewPr snapToGrid="0" snapToObjects="1">
      <p:cViewPr varScale="1">
        <p:scale>
          <a:sx n="117" d="100"/>
          <a:sy n="11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D128-213F-6F4E-ABC7-E697D995B169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76FB-495F-DB45-B1C0-BAC6DBED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59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0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0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4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1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discrepancy between the two types of standard errors is a warning of the misspecification of the conditional mean function because it determines the whole conditional distribution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5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3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robust standard error doubles the classical standard error.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4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robust standard errors from the Poisson and Negative-Binomial regressions are very close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56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6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5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97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4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4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Restricted mean models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Sandwich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covariance matrix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E6DA69-4E98-A34F-86FB-8B772581853B}"/>
              </a:ext>
            </a:extLst>
          </p:cNvPr>
          <p:cNvSpPr/>
          <p:nvPr/>
        </p:nvSpPr>
        <p:spPr>
          <a:xfrm flipH="1">
            <a:off x="5886995" y="3702451"/>
            <a:ext cx="45719" cy="158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DC1DC-69AC-3B46-8509-55DF63401EA1}"/>
                  </a:ext>
                </a:extLst>
              </p:cNvPr>
              <p:cNvSpPr txBox="1"/>
              <p:nvPr/>
            </p:nvSpPr>
            <p:spPr>
              <a:xfrm>
                <a:off x="843643" y="1388983"/>
                <a:ext cx="9482724" cy="532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 estimate the asymptotic variance by replacing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000" dirty="0"/>
                  <a:t> by their sample analogs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In R, several functions can compute the EHW standard error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 err="1"/>
                  <a:t>hccm</a:t>
                </a:r>
                <a:r>
                  <a:rPr lang="en-US" sz="2000" dirty="0"/>
                  <a:t> function and the </a:t>
                </a:r>
                <a:r>
                  <a:rPr lang="en-US" sz="2000" i="1" dirty="0" err="1"/>
                  <a:t>vcovHC</a:t>
                </a:r>
                <a:r>
                  <a:rPr lang="en-US" sz="2000" dirty="0"/>
                  <a:t> are for OLS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</a:t>
                </a:r>
                <a:r>
                  <a:rPr lang="en-US" sz="2000" i="1" dirty="0"/>
                  <a:t>sandwich</a:t>
                </a:r>
                <a:r>
                  <a:rPr lang="en-US" sz="2000" dirty="0"/>
                  <a:t> function in the </a:t>
                </a:r>
                <a:r>
                  <a:rPr lang="en-US" sz="2000" i="1" dirty="0"/>
                  <a:t>sandwich</a:t>
                </a:r>
                <a:r>
                  <a:rPr lang="en-US" sz="2000" dirty="0"/>
                  <a:t> package works for general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linear regressions, the </a:t>
                </a:r>
                <a:r>
                  <a:rPr lang="en-US" sz="2000" i="1" dirty="0"/>
                  <a:t>sandwich</a:t>
                </a:r>
                <a:r>
                  <a:rPr lang="en-US" sz="2000" dirty="0"/>
                  <a:t> function can compute HC0 and HC1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i="1" dirty="0" err="1"/>
                  <a:t>hccm</a:t>
                </a:r>
                <a:r>
                  <a:rPr lang="en-US" sz="2000" i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i="1" dirty="0" err="1"/>
                  <a:t>vcovHC</a:t>
                </a:r>
                <a:r>
                  <a:rPr lang="en-US" sz="2000" dirty="0"/>
                  <a:t> can compute other HC standard errors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6DC1DC-69AC-3B46-8509-55DF6340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43" y="1388983"/>
                <a:ext cx="9482724" cy="5324535"/>
              </a:xfrm>
              <a:prstGeom prst="rect">
                <a:avLst/>
              </a:prstGeom>
              <a:blipFill>
                <a:blip r:embed="rId3"/>
                <a:stretch>
                  <a:fillRect l="-401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54FEB7E-F30D-2149-94F0-FEE94B016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845" y="1925648"/>
            <a:ext cx="1384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22A70-430C-1C42-A5FA-ABA0F5DE3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006" y="1995490"/>
            <a:ext cx="21336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692FEE-41C5-954D-BE52-4D5BA2AE5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845" y="2467915"/>
            <a:ext cx="41783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5B488-E458-824D-A848-07225A968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2288" y="4019840"/>
            <a:ext cx="1752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Examples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9FEAC82-E63F-C549-9E1F-D6DF2416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43" y="1778000"/>
            <a:ext cx="88646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Examples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42449EC-6ACD-8D49-B9CF-D079F0C6D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7" y="1889943"/>
            <a:ext cx="10433594" cy="36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Examples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FA81028-41AF-224C-B5AC-FF68494C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1816465"/>
            <a:ext cx="9922437" cy="34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linear 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1AAD097-AEDD-1F40-8F49-366E8572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56" y="2787921"/>
            <a:ext cx="8534400" cy="336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E055FE-1A0C-B14F-880A-B81F9C07B77D}"/>
              </a:ext>
            </a:extLst>
          </p:cNvPr>
          <p:cNvSpPr txBox="1"/>
          <p:nvPr/>
        </p:nvSpPr>
        <p:spPr>
          <a:xfrm>
            <a:off x="1077685" y="1799983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Boston housing data</a:t>
            </a:r>
          </a:p>
        </p:txBody>
      </p:sp>
    </p:spTree>
    <p:extLst>
      <p:ext uri="{BB962C8B-B14F-4D97-AF65-F5344CB8AC3E}">
        <p14:creationId xmlns:p14="http://schemas.microsoft.com/office/powerpoint/2010/main" val="38582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logistic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45029" y="1828800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Flu shot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A7075-F4E1-1840-A483-03481BBE6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71" y="2803979"/>
            <a:ext cx="4038600" cy="227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4549C-FC6C-E84A-95F1-9F333157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6" y="2854779"/>
            <a:ext cx="4165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logistic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45029" y="1646757"/>
            <a:ext cx="8071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Freedman (2006) discussed the following misspecified logistic regression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EBA6C3-BF64-5546-8E69-A8D3F81D1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29" y="2104070"/>
            <a:ext cx="66294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4339DC-F599-BD4D-847A-A4AEBD606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29" y="3685273"/>
            <a:ext cx="5753100" cy="105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0D24B-6DE7-694A-BF94-AE0EF836F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129" y="4928507"/>
            <a:ext cx="6045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Poisson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45029" y="1559690"/>
            <a:ext cx="3366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correctly specified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C088D-20BD-0845-A9DC-90995908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57" y="2054738"/>
            <a:ext cx="61976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15E72A-92D5-8C4F-B66F-382FA1D3B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1" y="3613209"/>
            <a:ext cx="6591300" cy="901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E7948-AF18-A044-8F43-A4FFE9548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71" y="4663057"/>
            <a:ext cx="6642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Poisson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45029" y="1559690"/>
            <a:ext cx="6659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generated from a Negative-Binomial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CB10A-4D69-C643-8C63-157DE8CE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28" y="2099471"/>
            <a:ext cx="5689600" cy="128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1EA2E-766E-5149-89E9-BB302FD70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924" y="3432287"/>
            <a:ext cx="62103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AB686-43AC-654D-9D61-B8242E80A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76" y="4536503"/>
            <a:ext cx="56769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Poisson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45029" y="1559690"/>
            <a:ext cx="768851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generated from a Negative-Binomial regression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the correct model to fit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Overall, if we are only interested in the conditional mean,</a:t>
            </a:r>
          </a:p>
          <a:p>
            <a:r>
              <a:rPr lang="en-US" sz="2000" dirty="0"/>
              <a:t>     Poisson regression suffices as long as we use the robust standard error</a:t>
            </a:r>
          </a:p>
          <a:p>
            <a:r>
              <a:rPr lang="en-US" sz="2000" dirty="0"/>
              <a:t>      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1DE2E-8435-2347-B655-C19AF329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26" y="2442029"/>
            <a:ext cx="2984500" cy="55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C9A1C9-FB59-D944-946D-BB773985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126" y="3333207"/>
            <a:ext cx="6324600" cy="88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5D1B0-0294-FF49-A575-28DAEA174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126" y="4643346"/>
            <a:ext cx="6832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Restricted mean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B8F047-0A0A-5F43-AF39-55041269C811}"/>
              </a:ext>
            </a:extLst>
          </p:cNvPr>
          <p:cNvSpPr txBox="1"/>
          <p:nvPr/>
        </p:nvSpPr>
        <p:spPr>
          <a:xfrm>
            <a:off x="990600" y="1861457"/>
            <a:ext cx="104438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logistic, Poisson, and Negative-Binomial models are extensions of the normal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have discussed OLS as a restricted mean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additional assumptions (e.g., the variance) on the conditional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What are the analogs for the binary and count models?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binary outcome, the conditional mean determines the distribution, so the misspecification of </a:t>
            </a:r>
          </a:p>
          <a:p>
            <a:r>
              <a:rPr lang="en-US" sz="2000" dirty="0"/>
              <a:t>      the conditional mean implies the misspecification of the conditional distribution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other outcomes, the conditional mean cannot determine the conditional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54903-B9B6-2D4F-89DD-119E7065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186" y="2569343"/>
            <a:ext cx="2006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Application: Poisson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regression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45029" y="1559690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the conditional mean function is misspecified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9F7B3-ED04-5948-B020-13DAD93FC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79" y="1959800"/>
            <a:ext cx="5753100" cy="107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218E61-F53C-4141-BA1F-0EDC61AF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179" y="3346934"/>
            <a:ext cx="3251200" cy="107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79CA8-6713-7748-9B93-8402F4C7A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79" y="3569020"/>
            <a:ext cx="3314700" cy="863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1E3EE-E21C-B04C-A18E-0227D2B8B10B}"/>
              </a:ext>
            </a:extLst>
          </p:cNvPr>
          <p:cNvSpPr txBox="1"/>
          <p:nvPr/>
        </p:nvSpPr>
        <p:spPr>
          <a:xfrm>
            <a:off x="1108908" y="33924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C8A44-ABA4-D94F-951C-E6CF363AD311}"/>
              </a:ext>
            </a:extLst>
          </p:cNvPr>
          <p:cNvSpPr txBox="1"/>
          <p:nvPr/>
        </p:nvSpPr>
        <p:spPr>
          <a:xfrm>
            <a:off x="1108908" y="472048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FB07B1-8313-8E4A-83C9-BA02B8C8C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179" y="4777610"/>
            <a:ext cx="3263900" cy="104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503AF-6F8F-FC4F-A655-1E83AE9DF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579" y="4968112"/>
            <a:ext cx="3251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Comments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17E5BF-0D33-5E44-B224-ED6DE523AF3F}"/>
              </a:ext>
            </a:extLst>
          </p:cNvPr>
          <p:cNvSpPr txBox="1"/>
          <p:nvPr/>
        </p:nvSpPr>
        <p:spPr>
          <a:xfrm>
            <a:off x="1034143" y="1690690"/>
            <a:ext cx="94532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Restricted mean model extends the GLM, allowing for misspecification of the GLM</a:t>
            </a:r>
          </a:p>
          <a:p>
            <a:r>
              <a:rPr lang="en-US" sz="2000" dirty="0"/>
              <a:t>      while preserving the conditional mean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Extension to other parametric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Huber (1967) started the literature on the statistical properties of the MLE in a </a:t>
            </a:r>
          </a:p>
          <a:p>
            <a:pPr lvl="1"/>
            <a:r>
              <a:rPr lang="en-US" sz="2000" dirty="0"/>
              <a:t>      misspecified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White (1982) addressed detailed inferential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Buja</a:t>
            </a:r>
            <a:r>
              <a:rPr lang="en-US" sz="2000" dirty="0"/>
              <a:t> et al. (2019) reviewed this topic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robust sandwich standard errors are unlikely to be helpful if  the conditional mean </a:t>
            </a:r>
          </a:p>
          <a:p>
            <a:r>
              <a:rPr lang="en-US" sz="2000" dirty="0"/>
              <a:t>     is misspecified</a:t>
            </a:r>
          </a:p>
        </p:txBody>
      </p:sp>
    </p:spTree>
    <p:extLst>
      <p:ext uri="{BB962C8B-B14F-4D97-AF65-F5344CB8AC3E}">
        <p14:creationId xmlns:p14="http://schemas.microsoft.com/office/powerpoint/2010/main" val="4528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Restricted mean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/>
              <p:nvPr/>
            </p:nvSpPr>
            <p:spPr>
              <a:xfrm>
                <a:off x="838200" y="1799983"/>
                <a:ext cx="10934981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Assume 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       for any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sz="2400" dirty="0"/>
                  <a:t> that can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true parameter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, and the overdispersion </a:t>
                </a:r>
              </a:p>
              <a:p>
                <a:r>
                  <a:rPr lang="en-US" sz="2400" dirty="0"/>
                  <a:t>       parameter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estimate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by solving the estimating equation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0BAC90-EDB7-C847-BF19-0E30F595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983"/>
                <a:ext cx="10934981" cy="3046988"/>
              </a:xfrm>
              <a:prstGeom prst="rect">
                <a:avLst/>
              </a:prstGeom>
              <a:blipFill>
                <a:blip r:embed="rId3"/>
                <a:stretch>
                  <a:fillRect l="-696" t="-1660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60F72B-F8D3-5F44-A1A9-ED880FED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171" y="1879714"/>
            <a:ext cx="19685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25D4A2-221E-394D-8AE0-652A4A86B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12" y="2309758"/>
            <a:ext cx="77089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289EF-5816-0C49-AEA7-736304A46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62" y="4821112"/>
            <a:ext cx="3048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5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Restricted mean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6A46A2-DA0C-E240-B395-58C1C5310FF9}"/>
              </a:ext>
            </a:extLst>
          </p:cNvPr>
          <p:cNvSpPr txBox="1"/>
          <p:nvPr/>
        </p:nvSpPr>
        <p:spPr>
          <a:xfrm>
            <a:off x="1034143" y="1850571"/>
            <a:ext cx="103124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If				      , then the estimating equation is the score equation</a:t>
            </a:r>
          </a:p>
          <a:p>
            <a:r>
              <a:rPr lang="en-US" altLang="zh-CN" sz="2000" dirty="0"/>
              <a:t>      derived from the GLM of an exponential family</a:t>
            </a:r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If not, then the estimating equation is not a score function but still valid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              is a “working” variance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interpret MLE from the GLM more broadly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It is valid under a restricted mean model even if the conditional distribution is misspecified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We can construct more general estimators beyond the MLEs from GLMs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must address the issue of variance estimation since the inference based on the Fisher </a:t>
            </a:r>
          </a:p>
          <a:p>
            <a:r>
              <a:rPr lang="en-US" sz="2000" dirty="0"/>
              <a:t>      information matrix no longer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20334-246B-164E-9DDE-281F7579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78" y="1873309"/>
            <a:ext cx="3162300" cy="35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B8367A-8783-F149-9902-7BCCA00BA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28" y="3136900"/>
            <a:ext cx="952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M-estimation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B479E1-9008-224F-B944-F539EED6660B}"/>
                  </a:ext>
                </a:extLst>
              </p:cNvPr>
              <p:cNvSpPr txBox="1"/>
              <p:nvPr/>
            </p:nvSpPr>
            <p:spPr>
              <a:xfrm>
                <a:off x="957943" y="1635139"/>
                <a:ext cx="9833398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wide range of statistics estimation problems can be formulated as an estimating equation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     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000" dirty="0"/>
                  <a:t> is a vector function with the same dimension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B479E1-9008-224F-B944-F539EED66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43" y="1635139"/>
                <a:ext cx="9833398" cy="1631216"/>
              </a:xfrm>
              <a:prstGeom prst="rect">
                <a:avLst/>
              </a:prstGeom>
              <a:blipFill>
                <a:blip r:embed="rId3"/>
                <a:stretch>
                  <a:fillRect l="-387" t="-1550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82A05C6-5E78-354E-A1D8-E8A48D7A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49" y="2130788"/>
            <a:ext cx="33401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D5034F-AA6B-1E47-B192-98F5EB211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41" y="3333563"/>
            <a:ext cx="9514115" cy="32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9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M-estimation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94CB7D-C5B3-B144-9B76-9D18124777B5}"/>
              </a:ext>
            </a:extLst>
          </p:cNvPr>
          <p:cNvSpPr txBox="1"/>
          <p:nvPr/>
        </p:nvSpPr>
        <p:spPr>
          <a:xfrm>
            <a:off x="838200" y="1690690"/>
            <a:ext cx="2134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A “physics” proof: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83DD2-1E0A-004E-BD48-8CE71DC0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42" y="1690690"/>
            <a:ext cx="3886200" cy="168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319A7-8590-FC48-A521-00596B4CA67B}"/>
              </a:ext>
            </a:extLst>
          </p:cNvPr>
          <p:cNvSpPr txBox="1"/>
          <p:nvPr/>
        </p:nvSpPr>
        <p:spPr>
          <a:xfrm>
            <a:off x="3047690" y="169069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F6F17-E882-7545-85BC-49CE25A9B14F}"/>
              </a:ext>
            </a:extLst>
          </p:cNvPr>
          <p:cNvSpPr txBox="1"/>
          <p:nvPr/>
        </p:nvSpPr>
        <p:spPr>
          <a:xfrm>
            <a:off x="838200" y="346952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Asymptotic Normality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B589D-104F-0840-8B71-1AB7BB4D3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632" y="3343039"/>
            <a:ext cx="46609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B6859D-2962-AB4E-B5DB-8B361A989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050" y="3938907"/>
            <a:ext cx="5295900" cy="723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6FF40A-F266-8348-9E8A-9499C9BE2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322" y="4662807"/>
            <a:ext cx="3695700" cy="749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E85E5B-8C2C-8748-9921-B07917CD7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1822" y="5475924"/>
            <a:ext cx="3314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Sandwich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covariance matrix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D943CE-C62C-9747-BF5C-4120741B64F2}"/>
              </a:ext>
            </a:extLst>
          </p:cNvPr>
          <p:cNvSpPr txBox="1"/>
          <p:nvPr/>
        </p:nvSpPr>
        <p:spPr>
          <a:xfrm>
            <a:off x="914400" y="1799983"/>
            <a:ext cx="90733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Assume                   are IID draws (we can also assume fixed covariates)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the variance is the correctly specified, the asymptotic variance reduces to the </a:t>
            </a:r>
          </a:p>
          <a:p>
            <a:r>
              <a:rPr lang="en-US" sz="2000" dirty="0"/>
              <a:t>     Fisher information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FD56A-54BA-AD46-AB66-32564028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153" y="1832641"/>
            <a:ext cx="10541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2F066-1C3A-D348-9A0C-164167E4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018612"/>
            <a:ext cx="87630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Sandwich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covariance matrix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E6DA69-4E98-A34F-86FB-8B772581853B}"/>
              </a:ext>
            </a:extLst>
          </p:cNvPr>
          <p:cNvSpPr/>
          <p:nvPr/>
        </p:nvSpPr>
        <p:spPr>
          <a:xfrm flipH="1">
            <a:off x="5886995" y="3702451"/>
            <a:ext cx="45719" cy="158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A8EAF-32F6-B34D-9387-DD54717B1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78" y="1581551"/>
            <a:ext cx="7454900" cy="424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C563ED0-1E36-6B4B-B3F4-D8BB953672CB}"/>
              </a:ext>
            </a:extLst>
          </p:cNvPr>
          <p:cNvSpPr/>
          <p:nvPr/>
        </p:nvSpPr>
        <p:spPr>
          <a:xfrm>
            <a:off x="8327571" y="2982686"/>
            <a:ext cx="664029" cy="337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6979B4-9919-3D4A-8892-B9C97037155E}"/>
              </a:ext>
            </a:extLst>
          </p:cNvPr>
          <p:cNvSpPr/>
          <p:nvPr/>
        </p:nvSpPr>
        <p:spPr>
          <a:xfrm>
            <a:off x="8327571" y="4873944"/>
            <a:ext cx="664029" cy="337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Sandwich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covariance matrix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E6DA69-4E98-A34F-86FB-8B772581853B}"/>
              </a:ext>
            </a:extLst>
          </p:cNvPr>
          <p:cNvSpPr/>
          <p:nvPr/>
        </p:nvSpPr>
        <p:spPr>
          <a:xfrm flipH="1">
            <a:off x="5886995" y="3702451"/>
            <a:ext cx="45719" cy="158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295F4A-2E65-A146-A475-2781F5500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593" y="2393950"/>
            <a:ext cx="48387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31958</TotalTime>
  <Words>665</Words>
  <Application>Microsoft Macintosh PowerPoint</Application>
  <PresentationFormat>Widescreen</PresentationFormat>
  <Paragraphs>171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Office Theme</vt:lpstr>
      <vt:lpstr>Restricted mean models</vt:lpstr>
      <vt:lpstr>Restricted mean model</vt:lpstr>
      <vt:lpstr>Restricted mean model</vt:lpstr>
      <vt:lpstr>Restricted mean model</vt:lpstr>
      <vt:lpstr>M-estimation</vt:lpstr>
      <vt:lpstr>M-estimation</vt:lpstr>
      <vt:lpstr>Sandwich covariance matrix</vt:lpstr>
      <vt:lpstr>Sandwich covariance matrix</vt:lpstr>
      <vt:lpstr>Sandwich covariance matrix</vt:lpstr>
      <vt:lpstr>Sandwich covariance matrix</vt:lpstr>
      <vt:lpstr>Examples</vt:lpstr>
      <vt:lpstr>Examples</vt:lpstr>
      <vt:lpstr>Examples</vt:lpstr>
      <vt:lpstr>Application: linear regression</vt:lpstr>
      <vt:lpstr>Application: logistic regression</vt:lpstr>
      <vt:lpstr>Application: logistic regression</vt:lpstr>
      <vt:lpstr>Application: Poisson regression</vt:lpstr>
      <vt:lpstr>Application: Poisson regression</vt:lpstr>
      <vt:lpstr>Application: Poisson regression</vt:lpstr>
      <vt:lpstr>Application: Poisson regression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Jiang Zhichao</cp:lastModifiedBy>
  <cp:revision>234</cp:revision>
  <dcterms:created xsi:type="dcterms:W3CDTF">2022-01-07T20:32:42Z</dcterms:created>
  <dcterms:modified xsi:type="dcterms:W3CDTF">2022-11-25T08:31:18Z</dcterms:modified>
</cp:coreProperties>
</file>