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697" r:id="rId3"/>
    <p:sldId id="698" r:id="rId4"/>
    <p:sldId id="714" r:id="rId5"/>
    <p:sldId id="699" r:id="rId6"/>
    <p:sldId id="700" r:id="rId7"/>
    <p:sldId id="710" r:id="rId8"/>
    <p:sldId id="701" r:id="rId9"/>
    <p:sldId id="702" r:id="rId10"/>
    <p:sldId id="703" r:id="rId11"/>
    <p:sldId id="704" r:id="rId12"/>
    <p:sldId id="705" r:id="rId13"/>
    <p:sldId id="706" r:id="rId14"/>
    <p:sldId id="707" r:id="rId15"/>
    <p:sldId id="708" r:id="rId16"/>
    <p:sldId id="709" r:id="rId17"/>
    <p:sldId id="711" r:id="rId18"/>
    <p:sldId id="712" r:id="rId19"/>
    <p:sldId id="71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825"/>
    <a:srgbClr val="A01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49"/>
    <p:restoredTop sz="92313"/>
  </p:normalViewPr>
  <p:slideViewPr>
    <p:cSldViewPr snapToGrid="0" snapToObjects="1">
      <p:cViewPr varScale="1">
        <p:scale>
          <a:sx n="118" d="100"/>
          <a:sy n="118" d="100"/>
        </p:scale>
        <p:origin x="216"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4D128-213F-6F4E-ABC7-E697D995B169}"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D76FB-495F-DB45-B1C0-BAC6DBEDEA01}" type="slidenum">
              <a:rPr lang="en-US" smtClean="0"/>
              <a:t>‹#›</a:t>
            </a:fld>
            <a:endParaRPr lang="en-US"/>
          </a:p>
        </p:txBody>
      </p:sp>
    </p:spTree>
    <p:extLst>
      <p:ext uri="{BB962C8B-B14F-4D97-AF65-F5344CB8AC3E}">
        <p14:creationId xmlns:p14="http://schemas.microsoft.com/office/powerpoint/2010/main" val="325146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3</a:t>
            </a:fld>
            <a:endParaRPr lang="en-US"/>
          </a:p>
        </p:txBody>
      </p:sp>
    </p:spTree>
    <p:extLst>
      <p:ext uri="{BB962C8B-B14F-4D97-AF65-F5344CB8AC3E}">
        <p14:creationId xmlns:p14="http://schemas.microsoft.com/office/powerpoint/2010/main" val="162893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can the MSE of ridge estimator be lower than that of OLS?</a:t>
            </a:r>
          </a:p>
        </p:txBody>
      </p:sp>
      <p:sp>
        <p:nvSpPr>
          <p:cNvPr id="4" name="Slide Number Placeholder 3"/>
          <p:cNvSpPr>
            <a:spLocks noGrp="1"/>
          </p:cNvSpPr>
          <p:nvPr>
            <p:ph type="sldNum" sz="quarter" idx="5"/>
          </p:nvPr>
        </p:nvSpPr>
        <p:spPr/>
        <p:txBody>
          <a:bodyPr/>
          <a:lstStyle/>
          <a:p>
            <a:fld id="{4C8D76FB-495F-DB45-B1C0-BAC6DBEDEA01}" type="slidenum">
              <a:rPr lang="en-US" smtClean="0"/>
              <a:t>12</a:t>
            </a:fld>
            <a:endParaRPr lang="en-US"/>
          </a:p>
        </p:txBody>
      </p:sp>
    </p:spTree>
    <p:extLst>
      <p:ext uri="{BB962C8B-B14F-4D97-AF65-F5344CB8AC3E}">
        <p14:creationId xmlns:p14="http://schemas.microsoft.com/office/powerpoint/2010/main" val="74877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13</a:t>
            </a:fld>
            <a:endParaRPr lang="en-US"/>
          </a:p>
        </p:txBody>
      </p:sp>
    </p:spTree>
    <p:extLst>
      <p:ext uri="{BB962C8B-B14F-4D97-AF65-F5344CB8AC3E}">
        <p14:creationId xmlns:p14="http://schemas.microsoft.com/office/powerpoint/2010/main" val="2979793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14</a:t>
            </a:fld>
            <a:endParaRPr lang="en-US"/>
          </a:p>
        </p:txBody>
      </p:sp>
    </p:spTree>
    <p:extLst>
      <p:ext uri="{BB962C8B-B14F-4D97-AF65-F5344CB8AC3E}">
        <p14:creationId xmlns:p14="http://schemas.microsoft.com/office/powerpoint/2010/main" val="2550183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15</a:t>
            </a:fld>
            <a:endParaRPr lang="en-US"/>
          </a:p>
        </p:txBody>
      </p:sp>
    </p:spTree>
    <p:extLst>
      <p:ext uri="{BB962C8B-B14F-4D97-AF65-F5344CB8AC3E}">
        <p14:creationId xmlns:p14="http://schemas.microsoft.com/office/powerpoint/2010/main" val="3157280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16</a:t>
            </a:fld>
            <a:endParaRPr lang="en-US"/>
          </a:p>
        </p:txBody>
      </p:sp>
    </p:spTree>
    <p:extLst>
      <p:ext uri="{BB962C8B-B14F-4D97-AF65-F5344CB8AC3E}">
        <p14:creationId xmlns:p14="http://schemas.microsoft.com/office/powerpoint/2010/main" val="214342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17</a:t>
            </a:fld>
            <a:endParaRPr lang="en-US"/>
          </a:p>
        </p:txBody>
      </p:sp>
    </p:spTree>
    <p:extLst>
      <p:ext uri="{BB962C8B-B14F-4D97-AF65-F5344CB8AC3E}">
        <p14:creationId xmlns:p14="http://schemas.microsoft.com/office/powerpoint/2010/main" val="247285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18</a:t>
            </a:fld>
            <a:endParaRPr lang="en-US"/>
          </a:p>
        </p:txBody>
      </p:sp>
    </p:spTree>
    <p:extLst>
      <p:ext uri="{BB962C8B-B14F-4D97-AF65-F5344CB8AC3E}">
        <p14:creationId xmlns:p14="http://schemas.microsoft.com/office/powerpoint/2010/main" val="66666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19</a:t>
            </a:fld>
            <a:endParaRPr lang="en-US"/>
          </a:p>
        </p:txBody>
      </p:sp>
    </p:spTree>
    <p:extLst>
      <p:ext uri="{BB962C8B-B14F-4D97-AF65-F5344CB8AC3E}">
        <p14:creationId xmlns:p14="http://schemas.microsoft.com/office/powerpoint/2010/main" val="277473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4</a:t>
            </a:fld>
            <a:endParaRPr lang="en-US"/>
          </a:p>
        </p:txBody>
      </p:sp>
    </p:spTree>
    <p:extLst>
      <p:ext uri="{BB962C8B-B14F-4D97-AF65-F5344CB8AC3E}">
        <p14:creationId xmlns:p14="http://schemas.microsoft.com/office/powerpoint/2010/main" val="118053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practical data analysis, the covariates may have concrete meanings. In those cases, you may not want to scale the covariates. However, the results below do not rely on the choice of scaling although it requires centering the covariates and outcome. </a:t>
            </a:r>
            <a:endParaRPr lang="en-US" dirty="0"/>
          </a:p>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5</a:t>
            </a:fld>
            <a:endParaRPr lang="en-US"/>
          </a:p>
        </p:txBody>
      </p:sp>
    </p:spTree>
    <p:extLst>
      <p:ext uri="{BB962C8B-B14F-4D97-AF65-F5344CB8AC3E}">
        <p14:creationId xmlns:p14="http://schemas.microsoft.com/office/powerpoint/2010/main" val="325124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t>
            </a:r>
            <a:r>
              <a:rPr lang="el-GR" sz="1200" kern="1200" dirty="0">
                <a:solidFill>
                  <a:schemeClr val="tx1"/>
                </a:solidFill>
                <a:effectLst/>
                <a:latin typeface="+mn-lt"/>
                <a:ea typeface="+mn-ea"/>
                <a:cs typeface="+mn-cs"/>
              </a:rPr>
              <a:t>λ &gt; 0, </a:t>
            </a:r>
            <a:r>
              <a:rPr lang="en-US" sz="1200" kern="1200" dirty="0">
                <a:solidFill>
                  <a:schemeClr val="tx1"/>
                </a:solidFill>
                <a:effectLst/>
                <a:latin typeface="+mn-lt"/>
                <a:ea typeface="+mn-ea"/>
                <a:cs typeface="+mn-cs"/>
              </a:rPr>
              <a:t>it is not a projection matrix </a:t>
            </a:r>
            <a:endParaRPr lang="en-US" dirty="0"/>
          </a:p>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6</a:t>
            </a:fld>
            <a:endParaRPr lang="en-US"/>
          </a:p>
        </p:txBody>
      </p:sp>
    </p:spTree>
    <p:extLst>
      <p:ext uri="{BB962C8B-B14F-4D97-AF65-F5344CB8AC3E}">
        <p14:creationId xmlns:p14="http://schemas.microsoft.com/office/powerpoint/2010/main" val="248855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7</a:t>
            </a:fld>
            <a:endParaRPr lang="en-US"/>
          </a:p>
        </p:txBody>
      </p:sp>
    </p:spTree>
    <p:extLst>
      <p:ext uri="{BB962C8B-B14F-4D97-AF65-F5344CB8AC3E}">
        <p14:creationId xmlns:p14="http://schemas.microsoft.com/office/powerpoint/2010/main" val="15071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t>
            </a:r>
            <a:r>
              <a:rPr lang="el-GR" sz="1200" kern="1200" dirty="0">
                <a:solidFill>
                  <a:schemeClr val="tx1"/>
                </a:solidFill>
                <a:effectLst/>
                <a:latin typeface="+mn-lt"/>
                <a:ea typeface="+mn-ea"/>
                <a:cs typeface="+mn-cs"/>
              </a:rPr>
              <a:t>λ &gt; 0, </a:t>
            </a:r>
            <a:r>
              <a:rPr lang="en-US" sz="1200" kern="1200" dirty="0">
                <a:solidFill>
                  <a:schemeClr val="tx1"/>
                </a:solidFill>
                <a:effectLst/>
                <a:latin typeface="+mn-lt"/>
                <a:ea typeface="+mn-ea"/>
                <a:cs typeface="+mn-cs"/>
              </a:rPr>
              <a:t>it is not a projection matrix </a:t>
            </a:r>
            <a:endParaRPr lang="en-US" dirty="0"/>
          </a:p>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8</a:t>
            </a:fld>
            <a:endParaRPr lang="en-US"/>
          </a:p>
        </p:txBody>
      </p:sp>
    </p:spTree>
    <p:extLst>
      <p:ext uri="{BB962C8B-B14F-4D97-AF65-F5344CB8AC3E}">
        <p14:creationId xmlns:p14="http://schemas.microsoft.com/office/powerpoint/2010/main" val="352362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9</a:t>
            </a:fld>
            <a:endParaRPr lang="en-US"/>
          </a:p>
        </p:txBody>
      </p:sp>
    </p:spTree>
    <p:extLst>
      <p:ext uri="{BB962C8B-B14F-4D97-AF65-F5344CB8AC3E}">
        <p14:creationId xmlns:p14="http://schemas.microsoft.com/office/powerpoint/2010/main" val="3490300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10</a:t>
            </a:fld>
            <a:endParaRPr lang="en-US"/>
          </a:p>
        </p:txBody>
      </p:sp>
    </p:spTree>
    <p:extLst>
      <p:ext uri="{BB962C8B-B14F-4D97-AF65-F5344CB8AC3E}">
        <p14:creationId xmlns:p14="http://schemas.microsoft.com/office/powerpoint/2010/main" val="401310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8D76FB-495F-DB45-B1C0-BAC6DBEDEA01}" type="slidenum">
              <a:rPr lang="en-US" smtClean="0"/>
              <a:t>11</a:t>
            </a:fld>
            <a:endParaRPr lang="en-US"/>
          </a:p>
        </p:txBody>
      </p:sp>
    </p:spTree>
    <p:extLst>
      <p:ext uri="{BB962C8B-B14F-4D97-AF65-F5344CB8AC3E}">
        <p14:creationId xmlns:p14="http://schemas.microsoft.com/office/powerpoint/2010/main" val="292698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FC8A-1FB6-3041-A418-D61E2C3DA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F47742-DAB1-C14E-A5BA-70F7F796BCF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6F0F5-1172-4443-B1D2-5FA4A3CBB556}"/>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05EB7974-E7D6-B34D-9439-F9FBE61ED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9B4C7-B3E7-2249-9AAE-D0EE3D2B7EB0}"/>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9838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499A-DD86-D24E-A290-0B13D2D72E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35DDCF-0EB5-0B42-9F19-70570301C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2CFB8-64A2-6243-A467-76379B3B6CE1}"/>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47925434-A072-D245-8271-A14B1A4D6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4B9DA-DDF0-C34D-8AFE-B5CAAEF3AE7B}"/>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95431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D15942-F520-8140-82C2-549925B9176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1EF6AE-3D2E-074D-80D3-C0295DA011CA}"/>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09591-4801-7644-BB66-3C5CEB6BF4A1}"/>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7B498A03-9EC2-5942-8AF7-4EE129F90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53ECD-47F7-6640-A418-41363373A207}"/>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63586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B802-5C9D-5D40-9713-8F0AF3E96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E7CEE-95B7-784A-8744-013528B7E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7651F-9F0D-CE47-A7C3-72ADEC6D561A}"/>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2E39990C-26CF-5340-9185-412EDD20B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0482D-EE59-6B44-B09D-54DF378E29DB}"/>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65353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DE8B-08E4-6746-B7C6-2D6F7D77DEE5}"/>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837A5-9526-B64C-B0B3-EC555F7584AA}"/>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1C4E4-A98D-7F4C-A038-86F2454F7AA0}"/>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1A3ADB87-08F0-6645-91C0-90A36E9EF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DCD8-FACC-EF40-A476-D4C9F098E0DA}"/>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265673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3A11-2C38-6345-9832-CD9E4234C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966E1-8E61-EB4F-98F1-2A3FD59E97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BD906-8014-9840-917B-BB1BE8DAF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7BADE-2CE5-5944-BEA5-62B1C3EC9812}"/>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6" name="Footer Placeholder 5">
            <a:extLst>
              <a:ext uri="{FF2B5EF4-FFF2-40B4-BE49-F238E27FC236}">
                <a16:creationId xmlns:a16="http://schemas.microsoft.com/office/drawing/2014/main" id="{5803CA7E-B3F3-234F-8843-CF1B52B77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34860-30EA-0542-8960-CB71E62C2A7F}"/>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60789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88B9-4FB0-594D-A3C8-B920561FA2FF}"/>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17FA0D-47CF-804B-ADFF-C1FBCED7490C}"/>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A6630-46C1-304B-A31B-F683D3BB034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370E5B-079D-3F45-BA01-C9AD653DD87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4FE20-58B7-C04B-89A7-8A255F953D6D}"/>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F9B889-CD5B-FB44-BD7D-2E3DE5505226}"/>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8" name="Footer Placeholder 7">
            <a:extLst>
              <a:ext uri="{FF2B5EF4-FFF2-40B4-BE49-F238E27FC236}">
                <a16:creationId xmlns:a16="http://schemas.microsoft.com/office/drawing/2014/main" id="{70387C38-F33E-E940-9D72-4F6625110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7AD557-D134-064A-A446-E4906B19659C}"/>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152085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0F00-4145-DC48-8A29-69BD407CC9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1F20B2-462E-F746-BEE4-DA5D2AEAF649}"/>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4" name="Footer Placeholder 3">
            <a:extLst>
              <a:ext uri="{FF2B5EF4-FFF2-40B4-BE49-F238E27FC236}">
                <a16:creationId xmlns:a16="http://schemas.microsoft.com/office/drawing/2014/main" id="{9D4A5F02-D3A0-BC45-924B-F537F6879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F2EDE-B42D-1C45-90AC-640331E15542}"/>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34085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AF63A-2A34-9443-B3A1-F7AD55578BC1}"/>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3" name="Footer Placeholder 2">
            <a:extLst>
              <a:ext uri="{FF2B5EF4-FFF2-40B4-BE49-F238E27FC236}">
                <a16:creationId xmlns:a16="http://schemas.microsoft.com/office/drawing/2014/main" id="{2A3C7C21-24A3-624B-A109-AFC30D880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615E5C-B91F-6D4D-8F8C-60C86E7D4314}"/>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52472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C247-E86B-7E4B-85FF-22E979058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D83CF5-B7AC-6344-BEDE-C1DC558C5D5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ED479-0A31-E74C-8CFF-F83A737191D2}"/>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65952-1887-1242-A818-B48F8B40E2D2}"/>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6" name="Footer Placeholder 5">
            <a:extLst>
              <a:ext uri="{FF2B5EF4-FFF2-40B4-BE49-F238E27FC236}">
                <a16:creationId xmlns:a16="http://schemas.microsoft.com/office/drawing/2014/main" id="{5B17D4EC-6C26-3343-BE5B-4618E517A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067B4-9192-2B4D-B6BA-824E852566C4}"/>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378516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4F99-0279-E64B-A930-DD2DFE162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C7E41E-F499-FD45-AA09-8683F0D29C8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BF769A72-A800-F842-8071-88E5094D6D5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FD681-5220-164D-B93A-853D489B8375}"/>
              </a:ext>
            </a:extLst>
          </p:cNvPr>
          <p:cNvSpPr>
            <a:spLocks noGrp="1"/>
          </p:cNvSpPr>
          <p:nvPr>
            <p:ph type="dt" sz="half" idx="10"/>
          </p:nvPr>
        </p:nvSpPr>
        <p:spPr/>
        <p:txBody>
          <a:bodyPr/>
          <a:lstStyle/>
          <a:p>
            <a:fld id="{97338502-F17E-DC4B-9F41-BAD476EB8CDC}" type="datetimeFigureOut">
              <a:rPr lang="en-US" smtClean="0"/>
              <a:t>10/10/22</a:t>
            </a:fld>
            <a:endParaRPr lang="en-US"/>
          </a:p>
        </p:txBody>
      </p:sp>
      <p:sp>
        <p:nvSpPr>
          <p:cNvPr id="6" name="Footer Placeholder 5">
            <a:extLst>
              <a:ext uri="{FF2B5EF4-FFF2-40B4-BE49-F238E27FC236}">
                <a16:creationId xmlns:a16="http://schemas.microsoft.com/office/drawing/2014/main" id="{88E4C564-BE03-8440-959E-1F518EC84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254D9-1620-D64C-AF60-D151063F32C5}"/>
              </a:ext>
            </a:extLst>
          </p:cNvPr>
          <p:cNvSpPr>
            <a:spLocks noGrp="1"/>
          </p:cNvSpPr>
          <p:nvPr>
            <p:ph type="sldNum" sz="quarter" idx="12"/>
          </p:nvPr>
        </p:nvSpPr>
        <p:spPr/>
        <p:txBody>
          <a:bodyPr/>
          <a:lstStyle/>
          <a:p>
            <a:fld id="{57803370-4F3B-144B-8ABA-B36C9E3D55D2}" type="slidenum">
              <a:rPr lang="en-US" smtClean="0"/>
              <a:t>‹#›</a:t>
            </a:fld>
            <a:endParaRPr lang="en-US"/>
          </a:p>
        </p:txBody>
      </p:sp>
    </p:spTree>
    <p:extLst>
      <p:ext uri="{BB962C8B-B14F-4D97-AF65-F5344CB8AC3E}">
        <p14:creationId xmlns:p14="http://schemas.microsoft.com/office/powerpoint/2010/main" val="275971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098E4-3EF4-B940-93C1-1851E23AD5A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D4DF2-BE2A-2040-9A6C-84673A481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1B57D-0C15-8044-9772-0CEEEAA1C96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38502-F17E-DC4B-9F41-BAD476EB8CDC}" type="datetimeFigureOut">
              <a:rPr lang="en-US" smtClean="0"/>
              <a:t>10/10/22</a:t>
            </a:fld>
            <a:endParaRPr lang="en-US"/>
          </a:p>
        </p:txBody>
      </p:sp>
      <p:sp>
        <p:nvSpPr>
          <p:cNvPr id="5" name="Footer Placeholder 4">
            <a:extLst>
              <a:ext uri="{FF2B5EF4-FFF2-40B4-BE49-F238E27FC236}">
                <a16:creationId xmlns:a16="http://schemas.microsoft.com/office/drawing/2014/main" id="{EC1FF6CD-B256-804D-A913-74F1B54B8A5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6141D8-076E-4C4E-BD9C-F12DD0F4B42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03370-4F3B-144B-8ABA-B36C9E3D55D2}" type="slidenum">
              <a:rPr lang="en-US" smtClean="0"/>
              <a:t>‹#›</a:t>
            </a:fld>
            <a:endParaRPr lang="en-US"/>
          </a:p>
        </p:txBody>
      </p:sp>
    </p:spTree>
    <p:extLst>
      <p:ext uri="{BB962C8B-B14F-4D97-AF65-F5344CB8AC3E}">
        <p14:creationId xmlns:p14="http://schemas.microsoft.com/office/powerpoint/2010/main" val="37352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180ED6-2ACB-A649-8746-79EC7812504B}"/>
              </a:ext>
            </a:extLst>
          </p:cNvPr>
          <p:cNvSpPr>
            <a:spLocks noGrp="1"/>
          </p:cNvSpPr>
          <p:nvPr>
            <p:ph type="ctrTitle"/>
          </p:nvPr>
        </p:nvSpPr>
        <p:spPr>
          <a:xfrm>
            <a:off x="2058380" y="1260489"/>
            <a:ext cx="8075240" cy="1710011"/>
          </a:xfrm>
          <a:prstGeom prst="roundRect">
            <a:avLst/>
          </a:prstGeom>
          <a:solidFill>
            <a:srgbClr val="005825"/>
          </a:solidFill>
        </p:spPr>
        <p:style>
          <a:lnRef idx="0">
            <a:schemeClr val="accent1"/>
          </a:lnRef>
          <a:fillRef idx="3">
            <a:schemeClr val="accent1"/>
          </a:fillRef>
          <a:effectRef idx="3">
            <a:schemeClr val="accent1"/>
          </a:effectRef>
          <a:fontRef idx="minor">
            <a:schemeClr val="lt1"/>
          </a:fontRef>
        </p:style>
        <p:txBody>
          <a:bodyPr anchor="ctr">
            <a:noAutofit/>
          </a:bodyPr>
          <a:lstStyle/>
          <a:p>
            <a:r>
              <a:rPr lang="en-US" altLang="zh-CN" sz="4000" b="1" dirty="0">
                <a:latin typeface="微软雅黑" pitchFamily="34" charset="-122"/>
                <a:ea typeface="微软雅黑" pitchFamily="34" charset="-122"/>
              </a:rPr>
              <a:t>Ridge regression</a:t>
            </a:r>
            <a:endParaRPr lang="zh-CN" altLang="en-US" sz="4000" b="1" dirty="0">
              <a:latin typeface="微软雅黑" pitchFamily="34" charset="-122"/>
              <a:ea typeface="微软雅黑" pitchFamily="34" charset="-122"/>
            </a:endParaRPr>
          </a:p>
        </p:txBody>
      </p:sp>
      <p:sp>
        <p:nvSpPr>
          <p:cNvPr id="5" name="副标题 2">
            <a:extLst>
              <a:ext uri="{FF2B5EF4-FFF2-40B4-BE49-F238E27FC236}">
                <a16:creationId xmlns:a16="http://schemas.microsoft.com/office/drawing/2014/main" id="{65B63C4A-E74D-EC4E-82DE-0EDC1FB3D00F}"/>
              </a:ext>
            </a:extLst>
          </p:cNvPr>
          <p:cNvSpPr>
            <a:spLocks noGrp="1"/>
          </p:cNvSpPr>
          <p:nvPr>
            <p:ph type="subTitle" idx="1"/>
          </p:nvPr>
        </p:nvSpPr>
        <p:spPr>
          <a:xfrm>
            <a:off x="1524000" y="3887501"/>
            <a:ext cx="9144000" cy="1373086"/>
          </a:xfrm>
        </p:spPr>
        <p:txBody>
          <a:bodyPr>
            <a:normAutofit/>
          </a:bodyPr>
          <a:lstStyle/>
          <a:p>
            <a:r>
              <a:rPr lang="zh-CN" altLang="en-US" b="1" dirty="0">
                <a:solidFill>
                  <a:schemeClr val="tx1"/>
                </a:solidFill>
                <a:latin typeface="Microsoft YaHei" panose="020B0503020204020204" pitchFamily="34" charset="-122"/>
                <a:ea typeface="Microsoft YaHei" panose="020B0503020204020204" pitchFamily="34" charset="-122"/>
              </a:rPr>
              <a:t>蒋智超</a:t>
            </a:r>
            <a:endParaRPr lang="en-US" altLang="zh-CN" b="1" dirty="0">
              <a:latin typeface="Microsoft YaHei" panose="020B0503020204020204" pitchFamily="34" charset="-122"/>
              <a:ea typeface="Microsoft YaHei" panose="020B0503020204020204" pitchFamily="34" charset="-122"/>
            </a:endParaRPr>
          </a:p>
          <a:p>
            <a:r>
              <a:rPr lang="zh-CN" altLang="en-US" b="1" dirty="0">
                <a:solidFill>
                  <a:schemeClr val="tx1"/>
                </a:solidFill>
                <a:latin typeface="Microsoft YaHei" panose="020B0503020204020204" pitchFamily="34" charset="-122"/>
                <a:ea typeface="Microsoft YaHei" panose="020B0503020204020204" pitchFamily="34" charset="-122"/>
              </a:rPr>
              <a:t>          </a:t>
            </a:r>
            <a:endParaRPr lang="en-US" altLang="zh-CN" b="1" dirty="0">
              <a:solidFill>
                <a:schemeClr val="tx1"/>
              </a:solidFill>
              <a:latin typeface="Microsoft YaHei" panose="020B0503020204020204" pitchFamily="34" charset="-122"/>
              <a:ea typeface="Microsoft YaHei" panose="020B0503020204020204" pitchFamily="34" charset="-122"/>
            </a:endParaRPr>
          </a:p>
          <a:p>
            <a:r>
              <a:rPr lang="en-US" altLang="zh-CN" b="1" dirty="0">
                <a:solidFill>
                  <a:schemeClr val="tx1"/>
                </a:solidFill>
                <a:latin typeface="Microsoft YaHei" panose="020B0503020204020204" pitchFamily="34" charset="-122"/>
                <a:ea typeface="Microsoft YaHei" panose="020B0503020204020204" pitchFamily="34" charset="-122"/>
              </a:rPr>
              <a:t>2022</a:t>
            </a:r>
            <a:r>
              <a:rPr lang="zh-CN" altLang="en-US" b="1" dirty="0">
                <a:solidFill>
                  <a:schemeClr val="tx1"/>
                </a:solidFill>
                <a:latin typeface="Microsoft YaHei" panose="020B0503020204020204" pitchFamily="34" charset="-122"/>
                <a:ea typeface="Microsoft YaHei" panose="020B0503020204020204" pitchFamily="34" charset="-122"/>
              </a:rPr>
              <a:t>年 </a:t>
            </a:r>
            <a:r>
              <a:rPr lang="zh-CN" altLang="en-US" b="1" dirty="0">
                <a:latin typeface="Microsoft YaHei" panose="020B0503020204020204" pitchFamily="34" charset="-122"/>
                <a:ea typeface="Microsoft YaHei" panose="020B0503020204020204" pitchFamily="34" charset="-122"/>
              </a:rPr>
              <a:t>秋    </a:t>
            </a:r>
            <a:endParaRPr lang="en-US" altLang="zh-C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68624703"/>
      </p:ext>
    </p:extLst>
  </p:cSld>
  <p:clrMapOvr>
    <a:masterClrMapping/>
  </p:clrMapOvr>
  <mc:AlternateContent xmlns:mc="http://schemas.openxmlformats.org/markup-compatibility/2006" xmlns:p14="http://schemas.microsoft.com/office/powerpoint/2010/main">
    <mc:Choice Requires="p14">
      <p:transition spd="slow" p14:dur="2000" advTm="2572"/>
    </mc:Choice>
    <mc:Fallback xmlns="">
      <p:transition spd="slow" advTm="25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Statistical properties</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10</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28C9321-0CDD-454D-9B35-E6919378293C}"/>
              </a:ext>
            </a:extLst>
          </p:cNvPr>
          <p:cNvSpPr txBox="1"/>
          <p:nvPr/>
        </p:nvSpPr>
        <p:spPr>
          <a:xfrm>
            <a:off x="936171" y="1738428"/>
            <a:ext cx="7872668"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Can ridge regression improve OLS? (Gauss-Markov model)</a:t>
            </a:r>
          </a:p>
        </p:txBody>
      </p:sp>
      <p:pic>
        <p:nvPicPr>
          <p:cNvPr id="6" name="Picture 5">
            <a:extLst>
              <a:ext uri="{FF2B5EF4-FFF2-40B4-BE49-F238E27FC236}">
                <a16:creationId xmlns:a16="http://schemas.microsoft.com/office/drawing/2014/main" id="{B396293E-6826-4141-A7DC-FBEBA791B921}"/>
              </a:ext>
            </a:extLst>
          </p:cNvPr>
          <p:cNvPicPr>
            <a:picLocks noChangeAspect="1"/>
          </p:cNvPicPr>
          <p:nvPr/>
        </p:nvPicPr>
        <p:blipFill>
          <a:blip r:embed="rId3"/>
          <a:stretch>
            <a:fillRect/>
          </a:stretch>
        </p:blipFill>
        <p:spPr>
          <a:xfrm>
            <a:off x="2784506" y="2308408"/>
            <a:ext cx="4965700" cy="2349500"/>
          </a:xfrm>
          <a:prstGeom prst="rect">
            <a:avLst/>
          </a:prstGeom>
        </p:spPr>
      </p:pic>
      <p:pic>
        <p:nvPicPr>
          <p:cNvPr id="7" name="Picture 6">
            <a:extLst>
              <a:ext uri="{FF2B5EF4-FFF2-40B4-BE49-F238E27FC236}">
                <a16:creationId xmlns:a16="http://schemas.microsoft.com/office/drawing/2014/main" id="{635D7283-50D8-B44B-911B-E3410C0EE7F6}"/>
              </a:ext>
            </a:extLst>
          </p:cNvPr>
          <p:cNvPicPr>
            <a:picLocks noChangeAspect="1"/>
          </p:cNvPicPr>
          <p:nvPr/>
        </p:nvPicPr>
        <p:blipFill>
          <a:blip r:embed="rId4"/>
          <a:stretch>
            <a:fillRect/>
          </a:stretch>
        </p:blipFill>
        <p:spPr>
          <a:xfrm>
            <a:off x="2575441" y="4657908"/>
            <a:ext cx="6870700" cy="1498600"/>
          </a:xfrm>
          <a:prstGeom prst="rect">
            <a:avLst/>
          </a:prstGeom>
        </p:spPr>
      </p:pic>
    </p:spTree>
    <p:extLst>
      <p:ext uri="{BB962C8B-B14F-4D97-AF65-F5344CB8AC3E}">
        <p14:creationId xmlns:p14="http://schemas.microsoft.com/office/powerpoint/2010/main" val="4015151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Statistical properties</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11</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7663E13-231C-FC45-A272-E24AE2F3C59A}"/>
              </a:ext>
            </a:extLst>
          </p:cNvPr>
          <p:cNvPicPr>
            <a:picLocks noChangeAspect="1"/>
          </p:cNvPicPr>
          <p:nvPr/>
        </p:nvPicPr>
        <p:blipFill>
          <a:blip r:embed="rId3"/>
          <a:stretch>
            <a:fillRect/>
          </a:stretch>
        </p:blipFill>
        <p:spPr>
          <a:xfrm>
            <a:off x="1796143" y="1605282"/>
            <a:ext cx="5181600" cy="698500"/>
          </a:xfrm>
          <a:prstGeom prst="rect">
            <a:avLst/>
          </a:prstGeom>
        </p:spPr>
      </p:pic>
      <p:pic>
        <p:nvPicPr>
          <p:cNvPr id="4" name="Picture 3">
            <a:extLst>
              <a:ext uri="{FF2B5EF4-FFF2-40B4-BE49-F238E27FC236}">
                <a16:creationId xmlns:a16="http://schemas.microsoft.com/office/drawing/2014/main" id="{A0F4A76D-92B3-1F4F-995A-2438FC5027D0}"/>
              </a:ext>
            </a:extLst>
          </p:cNvPr>
          <p:cNvPicPr>
            <a:picLocks noChangeAspect="1"/>
          </p:cNvPicPr>
          <p:nvPr/>
        </p:nvPicPr>
        <p:blipFill>
          <a:blip r:embed="rId4"/>
          <a:stretch>
            <a:fillRect/>
          </a:stretch>
        </p:blipFill>
        <p:spPr>
          <a:xfrm>
            <a:off x="1796143" y="2336496"/>
            <a:ext cx="7353300" cy="800100"/>
          </a:xfrm>
          <a:prstGeom prst="rect">
            <a:avLst/>
          </a:prstGeom>
        </p:spPr>
      </p:pic>
      <p:pic>
        <p:nvPicPr>
          <p:cNvPr id="9" name="Picture 8">
            <a:extLst>
              <a:ext uri="{FF2B5EF4-FFF2-40B4-BE49-F238E27FC236}">
                <a16:creationId xmlns:a16="http://schemas.microsoft.com/office/drawing/2014/main" id="{B031508C-E3C1-4F45-B022-7AB57E838711}"/>
              </a:ext>
            </a:extLst>
          </p:cNvPr>
          <p:cNvPicPr>
            <a:picLocks noChangeAspect="1"/>
          </p:cNvPicPr>
          <p:nvPr/>
        </p:nvPicPr>
        <p:blipFill>
          <a:blip r:embed="rId5"/>
          <a:stretch>
            <a:fillRect/>
          </a:stretch>
        </p:blipFill>
        <p:spPr>
          <a:xfrm>
            <a:off x="1143000" y="3203573"/>
            <a:ext cx="9906000" cy="3289300"/>
          </a:xfrm>
          <a:prstGeom prst="rect">
            <a:avLst/>
          </a:prstGeom>
        </p:spPr>
      </p:pic>
    </p:spTree>
    <p:extLst>
      <p:ext uri="{BB962C8B-B14F-4D97-AF65-F5344CB8AC3E}">
        <p14:creationId xmlns:p14="http://schemas.microsoft.com/office/powerpoint/2010/main" val="353985604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Bias-variance tradeoff</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12</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EE73AB5-7EDB-EF43-BEE0-F36A84C9D154}"/>
              </a:ext>
            </a:extLst>
          </p:cNvPr>
          <p:cNvPicPr>
            <a:picLocks noChangeAspect="1"/>
          </p:cNvPicPr>
          <p:nvPr/>
        </p:nvPicPr>
        <p:blipFill>
          <a:blip r:embed="rId3"/>
          <a:stretch>
            <a:fillRect/>
          </a:stretch>
        </p:blipFill>
        <p:spPr>
          <a:xfrm>
            <a:off x="2558679" y="1868629"/>
            <a:ext cx="6051921" cy="82296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4C074A-25FA-164B-98D9-9E687C8BA293}"/>
                  </a:ext>
                </a:extLst>
              </p:cNvPr>
              <p:cNvSpPr txBox="1"/>
              <p:nvPr/>
            </p:nvSpPr>
            <p:spPr>
              <a:xfrm>
                <a:off x="1085173" y="3626384"/>
                <a:ext cx="10077759"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When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=0</m:t>
                    </m:r>
                  </m:oMath>
                </a14:m>
                <a:r>
                  <a:rPr lang="en-US" sz="2000" dirty="0"/>
                  <a:t>, the ridge estimator reduces to the OLS estimator: the bias is zero and the </a:t>
                </a:r>
              </a:p>
              <a:p>
                <a:r>
                  <a:rPr lang="en-US" sz="2000" dirty="0"/>
                  <a:t>     variance dominates</a:t>
                </a:r>
              </a:p>
              <a:p>
                <a:pPr marL="342900" indent="-342900">
                  <a:buFont typeface="Arial" panose="020B0604020202020204" pitchFamily="34" charset="0"/>
                  <a:buChar char="•"/>
                </a:pPr>
                <a:r>
                  <a:rPr lang="en-US" sz="2000" dirty="0"/>
                  <a:t>When </a:t>
                </a:r>
                <a14:m>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oMath>
                </a14:m>
                <a:r>
                  <a:rPr lang="en-US" sz="2000" dirty="0"/>
                  <a:t>, the ridge estimator reduces to zero: the variance is zero and the bias dominates</a:t>
                </a:r>
              </a:p>
              <a:p>
                <a:pPr marL="342900" indent="-342900">
                  <a:buFont typeface="Arial" panose="020B0604020202020204" pitchFamily="34" charset="0"/>
                  <a:buChar char="•"/>
                </a:pPr>
                <a:r>
                  <a:rPr lang="en-US" sz="2000" dirty="0"/>
                  <a:t>As we increase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from zero, the bias increases and the variance decreases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mc:Choice>
        <mc:Fallback xmlns="">
          <p:sp>
            <p:nvSpPr>
              <p:cNvPr id="6" name="TextBox 5">
                <a:extLst>
                  <a:ext uri="{FF2B5EF4-FFF2-40B4-BE49-F238E27FC236}">
                    <a16:creationId xmlns:a16="http://schemas.microsoft.com/office/drawing/2014/main" id="{664C074A-25FA-164B-98D9-9E687C8BA293}"/>
                  </a:ext>
                </a:extLst>
              </p:cNvPr>
              <p:cNvSpPr txBox="1">
                <a:spLocks noRot="1" noChangeAspect="1" noMove="1" noResize="1" noEditPoints="1" noAdjustHandles="1" noChangeArrowheads="1" noChangeShapeType="1" noTextEdit="1"/>
              </p:cNvSpPr>
              <p:nvPr/>
            </p:nvSpPr>
            <p:spPr>
              <a:xfrm>
                <a:off x="1085173" y="3626384"/>
                <a:ext cx="10077759" cy="2246769"/>
              </a:xfrm>
              <a:prstGeom prst="rect">
                <a:avLst/>
              </a:prstGeom>
              <a:blipFill>
                <a:blip r:embed="rId4"/>
                <a:stretch>
                  <a:fillRect l="-377" t="-1695"/>
                </a:stretch>
              </a:blipFill>
            </p:spPr>
            <p:txBody>
              <a:bodyPr/>
              <a:lstStyle/>
              <a:p>
                <a:r>
                  <a:rPr lang="en-US">
                    <a:noFill/>
                  </a:rPr>
                  <a:t> </a:t>
                </a:r>
              </a:p>
            </p:txBody>
          </p:sp>
        </mc:Fallback>
      </mc:AlternateContent>
    </p:spTree>
    <p:extLst>
      <p:ext uri="{BB962C8B-B14F-4D97-AF65-F5344CB8AC3E}">
        <p14:creationId xmlns:p14="http://schemas.microsoft.com/office/powerpoint/2010/main" val="190793518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Selection of the tuning parameter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13</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6BFFF1-46F1-4B44-97B9-AA115B2966EE}"/>
                  </a:ext>
                </a:extLst>
              </p:cNvPr>
              <p:cNvSpPr txBox="1"/>
              <p:nvPr/>
            </p:nvSpPr>
            <p:spPr>
              <a:xfrm>
                <a:off x="838200" y="1799983"/>
                <a:ext cx="8058616" cy="3785652"/>
              </a:xfrm>
              <a:prstGeom prst="rect">
                <a:avLst/>
              </a:prstGeom>
              <a:noFill/>
            </p:spPr>
            <p:txBody>
              <a:bodyPr wrap="none" rtlCol="0">
                <a:spAutoFit/>
              </a:bodyPr>
              <a:lstStyle/>
              <a:p>
                <a:pPr marL="285750" indent="-285750">
                  <a:buFont typeface="Arial" panose="020B0604020202020204" pitchFamily="34" charset="0"/>
                  <a:buChar char="•"/>
                </a:pPr>
                <a:r>
                  <a:rPr lang="en-US" sz="2400" dirty="0"/>
                  <a:t>Selecting the tuning parameter based on parameter estimation</a:t>
                </a:r>
              </a:p>
              <a:p>
                <a:pPr marL="285750" indent="-285750">
                  <a:buFont typeface="Arial" panose="020B0604020202020204" pitchFamily="34" charset="0"/>
                  <a:buChar char="•"/>
                </a:pPr>
                <a:r>
                  <a:rPr lang="en-US" sz="2400" dirty="0"/>
                  <a:t>Choose the </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 that minimizes the MSE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do not know the values of </a:t>
                </a:r>
                <a14:m>
                  <m:oMath xmlns:m="http://schemas.openxmlformats.org/officeDocument/2006/math">
                    <m:r>
                      <a:rPr lang="en-US" sz="2400" i="1" smtClean="0">
                        <a:latin typeface="Cambria Math" panose="02040503050406030204" pitchFamily="18" charset="0"/>
                        <a:ea typeface="Cambria Math" panose="02040503050406030204" pitchFamily="18" charset="0"/>
                      </a:rPr>
                      <m:t>𝛾</m:t>
                    </m:r>
                  </m:oMath>
                </a14:m>
                <a:r>
                  <a:rPr lang="en-US" sz="2400" dirty="0"/>
                  <a:t> and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a14:m>
                <a:endParaRPr lang="en-US" sz="2400" dirty="0"/>
              </a:p>
            </p:txBody>
          </p:sp>
        </mc:Choice>
        <mc:Fallback xmlns="">
          <p:sp>
            <p:nvSpPr>
              <p:cNvPr id="2" name="TextBox 1">
                <a:extLst>
                  <a:ext uri="{FF2B5EF4-FFF2-40B4-BE49-F238E27FC236}">
                    <a16:creationId xmlns:a16="http://schemas.microsoft.com/office/drawing/2014/main" id="{866BFFF1-46F1-4B44-97B9-AA115B2966EE}"/>
                  </a:ext>
                </a:extLst>
              </p:cNvPr>
              <p:cNvSpPr txBox="1">
                <a:spLocks noRot="1" noChangeAspect="1" noMove="1" noResize="1" noEditPoints="1" noAdjustHandles="1" noChangeArrowheads="1" noChangeShapeType="1" noTextEdit="1"/>
              </p:cNvSpPr>
              <p:nvPr/>
            </p:nvSpPr>
            <p:spPr>
              <a:xfrm>
                <a:off x="838200" y="1799983"/>
                <a:ext cx="8058616" cy="3785652"/>
              </a:xfrm>
              <a:prstGeom prst="rect">
                <a:avLst/>
              </a:prstGeom>
              <a:blipFill>
                <a:blip r:embed="rId3"/>
                <a:stretch>
                  <a:fillRect l="-943" t="-1338" b="-23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D2A49CD-E4AC-734A-9CC7-DBF3834F176B}"/>
              </a:ext>
            </a:extLst>
          </p:cNvPr>
          <p:cNvPicPr>
            <a:picLocks noChangeAspect="1"/>
          </p:cNvPicPr>
          <p:nvPr/>
        </p:nvPicPr>
        <p:blipFill>
          <a:blip r:embed="rId4"/>
          <a:stretch>
            <a:fillRect/>
          </a:stretch>
        </p:blipFill>
        <p:spPr>
          <a:xfrm>
            <a:off x="2111406" y="3081946"/>
            <a:ext cx="6311900" cy="1638300"/>
          </a:xfrm>
          <a:prstGeom prst="rect">
            <a:avLst/>
          </a:prstGeom>
        </p:spPr>
      </p:pic>
    </p:spTree>
    <p:extLst>
      <p:ext uri="{BB962C8B-B14F-4D97-AF65-F5344CB8AC3E}">
        <p14:creationId xmlns:p14="http://schemas.microsoft.com/office/powerpoint/2010/main" val="32907836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Selection of the tuning parameter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14</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66BFFF1-46F1-4B44-97B9-AA115B2966EE}"/>
                  </a:ext>
                </a:extLst>
              </p:cNvPr>
              <p:cNvSpPr txBox="1"/>
              <p:nvPr/>
            </p:nvSpPr>
            <p:spPr>
              <a:xfrm>
                <a:off x="838200" y="1799983"/>
                <a:ext cx="8427179" cy="4587474"/>
              </a:xfrm>
              <a:prstGeom prst="rect">
                <a:avLst/>
              </a:prstGeom>
              <a:noFill/>
            </p:spPr>
            <p:txBody>
              <a:bodyPr wrap="none" rtlCol="0">
                <a:spAutoFit/>
              </a:bodyPr>
              <a:lstStyle/>
              <a:p>
                <a:pPr marL="342900" indent="-342900">
                  <a:buFont typeface="Arial" panose="020B0604020202020204" pitchFamily="34" charset="0"/>
                  <a:buChar char="•"/>
                </a:pPr>
                <a:r>
                  <a:rPr lang="en-US" sz="2400" dirty="0"/>
                  <a:t>Estimating  </a:t>
                </a:r>
                <a14:m>
                  <m:oMath xmlns:m="http://schemas.openxmlformats.org/officeDocument/2006/math">
                    <m:r>
                      <a:rPr lang="en-US" sz="2400" i="1" smtClean="0">
                        <a:latin typeface="Cambria Math" panose="02040503050406030204" pitchFamily="18" charset="0"/>
                        <a:ea typeface="Cambria Math" panose="02040503050406030204" pitchFamily="18" charset="0"/>
                      </a:rPr>
                      <m:t>𝛾</m:t>
                    </m:r>
                  </m:oMath>
                </a14:m>
                <a:r>
                  <a:rPr lang="en-US" sz="2400" dirty="0"/>
                  <a:t> and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a14:m>
                <a:endParaRPr lang="en-US" sz="2400" dirty="0"/>
              </a:p>
              <a:p>
                <a:pPr marL="800100" lvl="1" indent="-342900">
                  <a:buFont typeface="Arial" panose="020B0604020202020204" pitchFamily="34" charset="0"/>
                  <a:buChar char="•"/>
                </a:pPr>
                <a:r>
                  <a:rPr lang="en-US" sz="2000" dirty="0"/>
                  <a:t>Dempster et al. (1977) used OLS estimator </a:t>
                </a:r>
                <a14:m>
                  <m:oMath xmlns:m="http://schemas.openxmlformats.org/officeDocument/2006/math">
                    <m:sSup>
                      <m:sSupPr>
                        <m:ctrlPr>
                          <a:rPr lang="en-US" sz="200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𝜎</m:t>
                            </m:r>
                          </m:e>
                        </m:acc>
                      </m:e>
                      <m:sup>
                        <m:r>
                          <a:rPr lang="en-US" sz="2000" b="0" i="1" smtClean="0">
                            <a:latin typeface="Cambria Math" panose="02040503050406030204" pitchFamily="18" charset="0"/>
                          </a:rPr>
                          <m:t>2</m:t>
                        </m:r>
                      </m:sup>
                    </m:sSup>
                  </m:oMath>
                </a14:m>
                <a:r>
                  <a:rPr lang="en-US" sz="2000" dirty="0"/>
                  <a:t> and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𝛾</m:t>
                        </m:r>
                      </m:e>
                    </m:acc>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𝑉</m:t>
                        </m:r>
                      </m:e>
                      <m:sup>
                        <m:r>
                          <a:rPr lang="en-US" sz="2400" b="0" i="1" dirty="0" smtClean="0">
                            <a:latin typeface="Cambria Math" panose="02040503050406030204" pitchFamily="18" charset="0"/>
                          </a:rPr>
                          <m:t>𝑇</m:t>
                        </m:r>
                      </m:sup>
                    </m:sSup>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ea typeface="Cambria Math" panose="02040503050406030204" pitchFamily="18" charset="0"/>
                          </a:rPr>
                          <m:t>𝛽</m:t>
                        </m:r>
                      </m:e>
                    </m:acc>
                  </m:oMath>
                </a14:m>
                <a:r>
                  <a:rPr lang="en-US" sz="2000" dirty="0"/>
                  <a:t>, and solve</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err="1"/>
                  <a:t>Heorl</a:t>
                </a:r>
                <a:r>
                  <a:rPr lang="en-US" sz="2000" dirty="0"/>
                  <a:t> et al. (1975) assumed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𝑝</m:t>
                        </m:r>
                      </m:sub>
                    </m:sSub>
                  </m:oMath>
                </a14:m>
                <a:r>
                  <a:rPr lang="en-US" sz="2000" dirty="0"/>
                  <a:t> and solve</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Lawless (1976) used </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None of these methods work for the case with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𝑛</m:t>
                    </m:r>
                  </m:oMath>
                </a14:m>
                <a:endParaRPr lang="en-US" sz="2000" dirty="0"/>
              </a:p>
            </p:txBody>
          </p:sp>
        </mc:Choice>
        <mc:Fallback xmlns="">
          <p:sp>
            <p:nvSpPr>
              <p:cNvPr id="2" name="TextBox 1">
                <a:extLst>
                  <a:ext uri="{FF2B5EF4-FFF2-40B4-BE49-F238E27FC236}">
                    <a16:creationId xmlns:a16="http://schemas.microsoft.com/office/drawing/2014/main" id="{866BFFF1-46F1-4B44-97B9-AA115B2966EE}"/>
                  </a:ext>
                </a:extLst>
              </p:cNvPr>
              <p:cNvSpPr txBox="1">
                <a:spLocks noRot="1" noChangeAspect="1" noMove="1" noResize="1" noEditPoints="1" noAdjustHandles="1" noChangeArrowheads="1" noChangeShapeType="1" noTextEdit="1"/>
              </p:cNvSpPr>
              <p:nvPr/>
            </p:nvSpPr>
            <p:spPr>
              <a:xfrm>
                <a:off x="838200" y="1799983"/>
                <a:ext cx="8427179" cy="4587474"/>
              </a:xfrm>
              <a:prstGeom prst="rect">
                <a:avLst/>
              </a:prstGeom>
              <a:blipFill>
                <a:blip r:embed="rId3"/>
                <a:stretch>
                  <a:fillRect l="-902" t="-1105" b="-1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6942A5C-0E5A-3B4B-8BAE-3BAF6DF24581}"/>
              </a:ext>
            </a:extLst>
          </p:cNvPr>
          <p:cNvPicPr>
            <a:picLocks noChangeAspect="1"/>
          </p:cNvPicPr>
          <p:nvPr/>
        </p:nvPicPr>
        <p:blipFill>
          <a:blip r:embed="rId4"/>
          <a:stretch>
            <a:fillRect/>
          </a:stretch>
        </p:blipFill>
        <p:spPr>
          <a:xfrm>
            <a:off x="4036785" y="2699403"/>
            <a:ext cx="3683000" cy="863600"/>
          </a:xfrm>
          <a:prstGeom prst="rect">
            <a:avLst/>
          </a:prstGeom>
        </p:spPr>
      </p:pic>
      <p:pic>
        <p:nvPicPr>
          <p:cNvPr id="7" name="Picture 6">
            <a:extLst>
              <a:ext uri="{FF2B5EF4-FFF2-40B4-BE49-F238E27FC236}">
                <a16:creationId xmlns:a16="http://schemas.microsoft.com/office/drawing/2014/main" id="{C125EAE5-BA5A-6C42-A050-CAB74AE6B5D3}"/>
              </a:ext>
            </a:extLst>
          </p:cNvPr>
          <p:cNvPicPr>
            <a:picLocks noChangeAspect="1"/>
          </p:cNvPicPr>
          <p:nvPr/>
        </p:nvPicPr>
        <p:blipFill>
          <a:blip r:embed="rId5"/>
          <a:stretch>
            <a:fillRect/>
          </a:stretch>
        </p:blipFill>
        <p:spPr>
          <a:xfrm>
            <a:off x="3527456" y="4363884"/>
            <a:ext cx="3479800" cy="812800"/>
          </a:xfrm>
          <a:prstGeom prst="rect">
            <a:avLst/>
          </a:prstGeom>
        </p:spPr>
      </p:pic>
      <p:pic>
        <p:nvPicPr>
          <p:cNvPr id="8" name="Picture 7">
            <a:extLst>
              <a:ext uri="{FF2B5EF4-FFF2-40B4-BE49-F238E27FC236}">
                <a16:creationId xmlns:a16="http://schemas.microsoft.com/office/drawing/2014/main" id="{CC76EAE5-4790-4D4D-BF32-005D3BF3D53D}"/>
              </a:ext>
            </a:extLst>
          </p:cNvPr>
          <p:cNvPicPr>
            <a:picLocks noChangeAspect="1"/>
          </p:cNvPicPr>
          <p:nvPr/>
        </p:nvPicPr>
        <p:blipFill>
          <a:blip r:embed="rId6"/>
          <a:stretch>
            <a:fillRect/>
          </a:stretch>
        </p:blipFill>
        <p:spPr>
          <a:xfrm>
            <a:off x="7322279" y="4528984"/>
            <a:ext cx="1943100" cy="482600"/>
          </a:xfrm>
          <a:prstGeom prst="rect">
            <a:avLst/>
          </a:prstGeom>
        </p:spPr>
      </p:pic>
      <p:pic>
        <p:nvPicPr>
          <p:cNvPr id="9" name="Picture 8">
            <a:extLst>
              <a:ext uri="{FF2B5EF4-FFF2-40B4-BE49-F238E27FC236}">
                <a16:creationId xmlns:a16="http://schemas.microsoft.com/office/drawing/2014/main" id="{78915BAE-50D4-4347-840F-32D0848A5733}"/>
              </a:ext>
            </a:extLst>
          </p:cNvPr>
          <p:cNvPicPr>
            <a:picLocks noChangeAspect="1"/>
          </p:cNvPicPr>
          <p:nvPr/>
        </p:nvPicPr>
        <p:blipFill>
          <a:blip r:embed="rId7"/>
          <a:stretch>
            <a:fillRect/>
          </a:stretch>
        </p:blipFill>
        <p:spPr>
          <a:xfrm>
            <a:off x="3972289" y="5350072"/>
            <a:ext cx="2159000" cy="368300"/>
          </a:xfrm>
          <a:prstGeom prst="rect">
            <a:avLst/>
          </a:prstGeom>
        </p:spPr>
      </p:pic>
    </p:spTree>
    <p:extLst>
      <p:ext uri="{BB962C8B-B14F-4D97-AF65-F5344CB8AC3E}">
        <p14:creationId xmlns:p14="http://schemas.microsoft.com/office/powerpoint/2010/main" val="244140868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Selection of the tuning parameter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15</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6EAE02-6E9F-3C43-8038-B4F6F9C986AA}"/>
              </a:ext>
            </a:extLst>
          </p:cNvPr>
          <p:cNvSpPr/>
          <p:nvPr/>
        </p:nvSpPr>
        <p:spPr>
          <a:xfrm>
            <a:off x="957943" y="1704945"/>
            <a:ext cx="8980714" cy="830997"/>
          </a:xfrm>
          <a:prstGeom prst="rect">
            <a:avLst/>
          </a:prstGeom>
        </p:spPr>
        <p:txBody>
          <a:bodyPr wrap="square">
            <a:spAutoFit/>
          </a:bodyPr>
          <a:lstStyle/>
          <a:p>
            <a:pPr marL="285750" indent="-285750">
              <a:buFont typeface="Arial" panose="020B0604020202020204" pitchFamily="34" charset="0"/>
              <a:buChar char="•"/>
            </a:pPr>
            <a:r>
              <a:rPr lang="en-US" sz="2400" dirty="0"/>
              <a:t>Selecting the tuning parameter based on prediction</a:t>
            </a:r>
          </a:p>
          <a:p>
            <a:pPr marL="285750" indent="-285750">
              <a:buFont typeface="Arial" panose="020B0604020202020204" pitchFamily="34" charset="0"/>
              <a:buChar char="•"/>
            </a:pPr>
            <a:r>
              <a:rPr lang="en-US" sz="2400" dirty="0"/>
              <a:t>PRESS statistic for ridge regression based on leave-one-out formula</a:t>
            </a:r>
          </a:p>
        </p:txBody>
      </p:sp>
      <p:pic>
        <p:nvPicPr>
          <p:cNvPr id="10" name="Picture 9">
            <a:extLst>
              <a:ext uri="{FF2B5EF4-FFF2-40B4-BE49-F238E27FC236}">
                <a16:creationId xmlns:a16="http://schemas.microsoft.com/office/drawing/2014/main" id="{983E111F-7922-6846-966A-E830570E2DC9}"/>
              </a:ext>
            </a:extLst>
          </p:cNvPr>
          <p:cNvPicPr>
            <a:picLocks noChangeAspect="1"/>
          </p:cNvPicPr>
          <p:nvPr/>
        </p:nvPicPr>
        <p:blipFill>
          <a:blip r:embed="rId3"/>
          <a:stretch>
            <a:fillRect/>
          </a:stretch>
        </p:blipFill>
        <p:spPr>
          <a:xfrm>
            <a:off x="4089400" y="2776165"/>
            <a:ext cx="2946400" cy="419100"/>
          </a:xfrm>
          <a:prstGeom prst="rect">
            <a:avLst/>
          </a:prstGeom>
        </p:spPr>
      </p:pic>
      <p:pic>
        <p:nvPicPr>
          <p:cNvPr id="11" name="Picture 10">
            <a:extLst>
              <a:ext uri="{FF2B5EF4-FFF2-40B4-BE49-F238E27FC236}">
                <a16:creationId xmlns:a16="http://schemas.microsoft.com/office/drawing/2014/main" id="{7079BABB-5DB0-C041-BB23-7F5ECA834D9F}"/>
              </a:ext>
            </a:extLst>
          </p:cNvPr>
          <p:cNvPicPr>
            <a:picLocks noChangeAspect="1"/>
          </p:cNvPicPr>
          <p:nvPr/>
        </p:nvPicPr>
        <p:blipFill>
          <a:blip r:embed="rId4"/>
          <a:stretch>
            <a:fillRect/>
          </a:stretch>
        </p:blipFill>
        <p:spPr>
          <a:xfrm>
            <a:off x="4138386" y="3283395"/>
            <a:ext cx="1968500" cy="317500"/>
          </a:xfrm>
          <a:prstGeom prst="rect">
            <a:avLst/>
          </a:prstGeom>
        </p:spPr>
      </p:pic>
      <p:pic>
        <p:nvPicPr>
          <p:cNvPr id="12" name="Picture 11">
            <a:extLst>
              <a:ext uri="{FF2B5EF4-FFF2-40B4-BE49-F238E27FC236}">
                <a16:creationId xmlns:a16="http://schemas.microsoft.com/office/drawing/2014/main" id="{C29CD7A9-04C7-B245-B125-7EE6DC3CF8DB}"/>
              </a:ext>
            </a:extLst>
          </p:cNvPr>
          <p:cNvPicPr>
            <a:picLocks noChangeAspect="1"/>
          </p:cNvPicPr>
          <p:nvPr/>
        </p:nvPicPr>
        <p:blipFill>
          <a:blip r:embed="rId5"/>
          <a:stretch>
            <a:fillRect/>
          </a:stretch>
        </p:blipFill>
        <p:spPr>
          <a:xfrm>
            <a:off x="3993244" y="3718721"/>
            <a:ext cx="2997200" cy="304800"/>
          </a:xfrm>
          <a:prstGeom prst="rect">
            <a:avLst/>
          </a:prstGeom>
        </p:spPr>
      </p:pic>
      <p:pic>
        <p:nvPicPr>
          <p:cNvPr id="16" name="Picture 15">
            <a:extLst>
              <a:ext uri="{FF2B5EF4-FFF2-40B4-BE49-F238E27FC236}">
                <a16:creationId xmlns:a16="http://schemas.microsoft.com/office/drawing/2014/main" id="{69A3C6A8-EBF7-6B41-B0AE-4A1BF24CF6D3}"/>
              </a:ext>
            </a:extLst>
          </p:cNvPr>
          <p:cNvPicPr>
            <a:picLocks noChangeAspect="1"/>
          </p:cNvPicPr>
          <p:nvPr/>
        </p:nvPicPr>
        <p:blipFill>
          <a:blip r:embed="rId6"/>
          <a:stretch>
            <a:fillRect/>
          </a:stretch>
        </p:blipFill>
        <p:spPr>
          <a:xfrm>
            <a:off x="3851730" y="4162742"/>
            <a:ext cx="2540000" cy="330200"/>
          </a:xfrm>
          <a:prstGeom prst="rect">
            <a:avLst/>
          </a:prstGeom>
        </p:spPr>
      </p:pic>
      <p:pic>
        <p:nvPicPr>
          <p:cNvPr id="17" name="Picture 16">
            <a:extLst>
              <a:ext uri="{FF2B5EF4-FFF2-40B4-BE49-F238E27FC236}">
                <a16:creationId xmlns:a16="http://schemas.microsoft.com/office/drawing/2014/main" id="{BC4F02DD-6ADA-CF46-AC0A-FE220D19DB5E}"/>
              </a:ext>
            </a:extLst>
          </p:cNvPr>
          <p:cNvPicPr>
            <a:picLocks noChangeAspect="1"/>
          </p:cNvPicPr>
          <p:nvPr/>
        </p:nvPicPr>
        <p:blipFill>
          <a:blip r:embed="rId7"/>
          <a:stretch>
            <a:fillRect/>
          </a:stretch>
        </p:blipFill>
        <p:spPr>
          <a:xfrm>
            <a:off x="2289630" y="5067951"/>
            <a:ext cx="5664200" cy="571500"/>
          </a:xfrm>
          <a:prstGeom prst="rect">
            <a:avLst/>
          </a:prstGeom>
        </p:spPr>
      </p:pic>
      <p:pic>
        <p:nvPicPr>
          <p:cNvPr id="18" name="Picture 17">
            <a:extLst>
              <a:ext uri="{FF2B5EF4-FFF2-40B4-BE49-F238E27FC236}">
                <a16:creationId xmlns:a16="http://schemas.microsoft.com/office/drawing/2014/main" id="{43111631-504B-F44B-9F8E-E53FEE65729A}"/>
              </a:ext>
            </a:extLst>
          </p:cNvPr>
          <p:cNvPicPr>
            <a:picLocks noChangeAspect="1"/>
          </p:cNvPicPr>
          <p:nvPr/>
        </p:nvPicPr>
        <p:blipFill>
          <a:blip r:embed="rId8"/>
          <a:stretch>
            <a:fillRect/>
          </a:stretch>
        </p:blipFill>
        <p:spPr>
          <a:xfrm>
            <a:off x="2335470" y="5612339"/>
            <a:ext cx="2921000" cy="406400"/>
          </a:xfrm>
          <a:prstGeom prst="rect">
            <a:avLst/>
          </a:prstGeom>
        </p:spPr>
      </p:pic>
      <p:sp>
        <p:nvSpPr>
          <p:cNvPr id="19" name="TextBox 18">
            <a:extLst>
              <a:ext uri="{FF2B5EF4-FFF2-40B4-BE49-F238E27FC236}">
                <a16:creationId xmlns:a16="http://schemas.microsoft.com/office/drawing/2014/main" id="{ABFB1C15-8980-934E-8DBC-F4F4116D925C}"/>
              </a:ext>
            </a:extLst>
          </p:cNvPr>
          <p:cNvSpPr txBox="1"/>
          <p:nvPr/>
        </p:nvSpPr>
        <p:spPr>
          <a:xfrm>
            <a:off x="1251857" y="2795344"/>
            <a:ext cx="1777090" cy="369332"/>
          </a:xfrm>
          <a:prstGeom prst="rect">
            <a:avLst/>
          </a:prstGeom>
          <a:noFill/>
        </p:spPr>
        <p:txBody>
          <a:bodyPr wrap="none" rtlCol="0">
            <a:spAutoFit/>
          </a:bodyPr>
          <a:lstStyle/>
          <a:p>
            <a:r>
              <a:rPr lang="en-US" dirty="0"/>
              <a:t>Ridge coefficient</a:t>
            </a:r>
          </a:p>
        </p:txBody>
      </p:sp>
      <p:sp>
        <p:nvSpPr>
          <p:cNvPr id="20" name="TextBox 19">
            <a:extLst>
              <a:ext uri="{FF2B5EF4-FFF2-40B4-BE49-F238E27FC236}">
                <a16:creationId xmlns:a16="http://schemas.microsoft.com/office/drawing/2014/main" id="{2F4BDEFD-3A6E-8046-96E6-C8130AF78A43}"/>
              </a:ext>
            </a:extLst>
          </p:cNvPr>
          <p:cNvSpPr txBox="1"/>
          <p:nvPr/>
        </p:nvSpPr>
        <p:spPr>
          <a:xfrm>
            <a:off x="1251857" y="3257533"/>
            <a:ext cx="1627369" cy="369332"/>
          </a:xfrm>
          <a:prstGeom prst="rect">
            <a:avLst/>
          </a:prstGeom>
          <a:noFill/>
        </p:spPr>
        <p:txBody>
          <a:bodyPr wrap="none" rtlCol="0">
            <a:spAutoFit/>
          </a:bodyPr>
          <a:lstStyle/>
          <a:p>
            <a:r>
              <a:rPr lang="en-US" dirty="0"/>
              <a:t>Residual vector</a:t>
            </a:r>
          </a:p>
        </p:txBody>
      </p:sp>
      <p:sp>
        <p:nvSpPr>
          <p:cNvPr id="21" name="TextBox 20">
            <a:extLst>
              <a:ext uri="{FF2B5EF4-FFF2-40B4-BE49-F238E27FC236}">
                <a16:creationId xmlns:a16="http://schemas.microsoft.com/office/drawing/2014/main" id="{F3063023-4344-9842-ACEB-9656FBD1B0A0}"/>
              </a:ext>
            </a:extLst>
          </p:cNvPr>
          <p:cNvSpPr txBox="1"/>
          <p:nvPr/>
        </p:nvSpPr>
        <p:spPr>
          <a:xfrm>
            <a:off x="1271092" y="3683044"/>
            <a:ext cx="1588897" cy="369332"/>
          </a:xfrm>
          <a:prstGeom prst="rect">
            <a:avLst/>
          </a:prstGeom>
          <a:noFill/>
        </p:spPr>
        <p:txBody>
          <a:bodyPr wrap="none" rtlCol="0">
            <a:spAutoFit/>
          </a:bodyPr>
          <a:lstStyle/>
          <a:p>
            <a:r>
              <a:rPr lang="en-US" dirty="0"/>
              <a:t>Leverage score</a:t>
            </a:r>
          </a:p>
        </p:txBody>
      </p:sp>
      <p:sp>
        <p:nvSpPr>
          <p:cNvPr id="22" name="TextBox 21">
            <a:extLst>
              <a:ext uri="{FF2B5EF4-FFF2-40B4-BE49-F238E27FC236}">
                <a16:creationId xmlns:a16="http://schemas.microsoft.com/office/drawing/2014/main" id="{BBB9FA11-4714-F24C-8764-D7805EEDCEA2}"/>
              </a:ext>
            </a:extLst>
          </p:cNvPr>
          <p:cNvSpPr txBox="1"/>
          <p:nvPr/>
        </p:nvSpPr>
        <p:spPr>
          <a:xfrm>
            <a:off x="1271092" y="4162742"/>
            <a:ext cx="1832553" cy="369332"/>
          </a:xfrm>
          <a:prstGeom prst="rect">
            <a:avLst/>
          </a:prstGeom>
          <a:noFill/>
        </p:spPr>
        <p:txBody>
          <a:bodyPr wrap="none" rtlCol="0">
            <a:spAutoFit/>
          </a:bodyPr>
          <a:lstStyle/>
          <a:p>
            <a:r>
              <a:rPr lang="en-US" dirty="0"/>
              <a:t>Predicted residual</a:t>
            </a:r>
          </a:p>
        </p:txBody>
      </p:sp>
      <p:sp>
        <p:nvSpPr>
          <p:cNvPr id="23" name="TextBox 22">
            <a:extLst>
              <a:ext uri="{FF2B5EF4-FFF2-40B4-BE49-F238E27FC236}">
                <a16:creationId xmlns:a16="http://schemas.microsoft.com/office/drawing/2014/main" id="{EAF694BC-C628-894A-AC08-1EC156091381}"/>
              </a:ext>
            </a:extLst>
          </p:cNvPr>
          <p:cNvSpPr txBox="1"/>
          <p:nvPr/>
        </p:nvSpPr>
        <p:spPr>
          <a:xfrm>
            <a:off x="1271092" y="4667998"/>
            <a:ext cx="2390398" cy="369332"/>
          </a:xfrm>
          <a:prstGeom prst="rect">
            <a:avLst/>
          </a:prstGeom>
          <a:noFill/>
        </p:spPr>
        <p:txBody>
          <a:bodyPr wrap="none" rtlCol="0">
            <a:spAutoFit/>
          </a:bodyPr>
          <a:lstStyle/>
          <a:p>
            <a:r>
              <a:rPr lang="en-US" dirty="0"/>
              <a:t>Leave-one out formulas</a:t>
            </a:r>
          </a:p>
        </p:txBody>
      </p:sp>
    </p:spTree>
    <p:extLst>
      <p:ext uri="{BB962C8B-B14F-4D97-AF65-F5344CB8AC3E}">
        <p14:creationId xmlns:p14="http://schemas.microsoft.com/office/powerpoint/2010/main" val="219073816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Selection of the tuning parameter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16</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A6EAE02-6E9F-3C43-8038-B4F6F9C986AA}"/>
                  </a:ext>
                </a:extLst>
              </p:cNvPr>
              <p:cNvSpPr/>
              <p:nvPr/>
            </p:nvSpPr>
            <p:spPr>
              <a:xfrm>
                <a:off x="957943" y="1704945"/>
                <a:ext cx="8980714" cy="4893647"/>
              </a:xfrm>
              <a:prstGeom prst="rect">
                <a:avLst/>
              </a:prstGeom>
            </p:spPr>
            <p:txBody>
              <a:bodyPr wrap="square">
                <a:spAutoFit/>
              </a:bodyPr>
              <a:lstStyle/>
              <a:p>
                <a:pPr marL="285750" indent="-285750">
                  <a:buFont typeface="Arial" panose="020B0604020202020204" pitchFamily="34" charset="0"/>
                  <a:buChar char="•"/>
                </a:pPr>
                <a:r>
                  <a:rPr lang="en-US" sz="2400" dirty="0"/>
                  <a:t>PRESS statistic</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Golub et al. (1979) proposed the GCV criterion to simplify the calculation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R package </a:t>
                </a:r>
                <a:r>
                  <a:rPr lang="en-US" sz="2400" i="1" dirty="0"/>
                  <a:t>MASS</a:t>
                </a:r>
                <a:r>
                  <a:rPr lang="en-US" sz="2400" dirty="0"/>
                  <a:t>, </a:t>
                </a:r>
                <a:r>
                  <a:rPr lang="en-US" sz="2400" i="1" dirty="0" err="1"/>
                  <a:t>lm.ridge</a:t>
                </a:r>
                <a:r>
                  <a:rPr lang="en-US" sz="2400" dirty="0"/>
                  <a:t> implements the ridge regression, </a:t>
                </a:r>
                <a:r>
                  <a:rPr lang="en-US" sz="2400" i="1" dirty="0" err="1"/>
                  <a:t>kHKB</a:t>
                </a:r>
                <a:r>
                  <a:rPr lang="en-US" sz="2400" dirty="0"/>
                  <a:t> and </a:t>
                </a:r>
                <a:r>
                  <a:rPr lang="en-US" sz="2400" i="1" dirty="0" err="1"/>
                  <a:t>kLW</a:t>
                </a:r>
                <a:r>
                  <a:rPr lang="en-US" sz="2400" dirty="0"/>
                  <a:t> report two estimators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 and </a:t>
                </a:r>
                <a:r>
                  <a:rPr lang="en-US" sz="2400" i="1" dirty="0"/>
                  <a:t>GCV </a:t>
                </a:r>
                <a:r>
                  <a:rPr lang="en-US" sz="2400" dirty="0"/>
                  <a:t>contains the GCV values for a sequence of </a:t>
                </a:r>
                <a14:m>
                  <m:oMath xmlns:m="http://schemas.openxmlformats.org/officeDocument/2006/math">
                    <m:r>
                      <a:rPr lang="en-US" sz="2400" i="1">
                        <a:latin typeface="Cambria Math" panose="02040503050406030204" pitchFamily="18" charset="0"/>
                        <a:ea typeface="Cambria Math" panose="02040503050406030204" pitchFamily="18" charset="0"/>
                      </a:rPr>
                      <m:t>𝜆</m:t>
                    </m:r>
                  </m:oMath>
                </a14:m>
                <a:endParaRPr lang="en-US" sz="2400" dirty="0"/>
              </a:p>
            </p:txBody>
          </p:sp>
        </mc:Choice>
        <mc:Fallback xmlns="">
          <p:sp>
            <p:nvSpPr>
              <p:cNvPr id="4" name="Rectangle 3">
                <a:extLst>
                  <a:ext uri="{FF2B5EF4-FFF2-40B4-BE49-F238E27FC236}">
                    <a16:creationId xmlns:a16="http://schemas.microsoft.com/office/drawing/2014/main" id="{CA6EAE02-6E9F-3C43-8038-B4F6F9C986AA}"/>
                  </a:ext>
                </a:extLst>
              </p:cNvPr>
              <p:cNvSpPr>
                <a:spLocks noRot="1" noChangeAspect="1" noMove="1" noResize="1" noEditPoints="1" noAdjustHandles="1" noChangeArrowheads="1" noChangeShapeType="1" noTextEdit="1"/>
              </p:cNvSpPr>
              <p:nvPr/>
            </p:nvSpPr>
            <p:spPr>
              <a:xfrm>
                <a:off x="957943" y="1704945"/>
                <a:ext cx="8980714" cy="4893647"/>
              </a:xfrm>
              <a:prstGeom prst="rect">
                <a:avLst/>
              </a:prstGeom>
              <a:blipFill>
                <a:blip r:embed="rId3"/>
                <a:stretch>
                  <a:fillRect l="-705" t="-775" b="-1809"/>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AF2F744-B736-4A42-8451-58325B5517CE}"/>
              </a:ext>
            </a:extLst>
          </p:cNvPr>
          <p:cNvPicPr>
            <a:picLocks noChangeAspect="1"/>
          </p:cNvPicPr>
          <p:nvPr/>
        </p:nvPicPr>
        <p:blipFill>
          <a:blip r:embed="rId4"/>
          <a:stretch>
            <a:fillRect/>
          </a:stretch>
        </p:blipFill>
        <p:spPr>
          <a:xfrm>
            <a:off x="2771806" y="2232750"/>
            <a:ext cx="4991100" cy="800100"/>
          </a:xfrm>
          <a:prstGeom prst="rect">
            <a:avLst/>
          </a:prstGeom>
        </p:spPr>
      </p:pic>
      <p:pic>
        <p:nvPicPr>
          <p:cNvPr id="3" name="Picture 2">
            <a:extLst>
              <a:ext uri="{FF2B5EF4-FFF2-40B4-BE49-F238E27FC236}">
                <a16:creationId xmlns:a16="http://schemas.microsoft.com/office/drawing/2014/main" id="{AFC4BE61-99A6-C543-AE3F-92134A9BCB2A}"/>
              </a:ext>
            </a:extLst>
          </p:cNvPr>
          <p:cNvPicPr>
            <a:picLocks noChangeAspect="1"/>
          </p:cNvPicPr>
          <p:nvPr/>
        </p:nvPicPr>
        <p:blipFill>
          <a:blip r:embed="rId5"/>
          <a:stretch>
            <a:fillRect/>
          </a:stretch>
        </p:blipFill>
        <p:spPr>
          <a:xfrm>
            <a:off x="2907393" y="4256233"/>
            <a:ext cx="3568700" cy="863600"/>
          </a:xfrm>
          <a:prstGeom prst="rect">
            <a:avLst/>
          </a:prstGeom>
        </p:spPr>
      </p:pic>
    </p:spTree>
    <p:extLst>
      <p:ext uri="{BB962C8B-B14F-4D97-AF65-F5344CB8AC3E}">
        <p14:creationId xmlns:p14="http://schemas.microsoft.com/office/powerpoint/2010/main" val="41895301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Simulation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17</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A6EAE02-6E9F-3C43-8038-B4F6F9C986AA}"/>
                  </a:ext>
                </a:extLst>
              </p:cNvPr>
              <p:cNvSpPr/>
              <p:nvPr/>
            </p:nvSpPr>
            <p:spPr>
              <a:xfrm>
                <a:off x="838200" y="2200093"/>
                <a:ext cx="8980714" cy="3046988"/>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=200, </m:t>
                    </m:r>
                    <m:r>
                      <a:rPr lang="en-US" sz="2400" i="1" dirty="0" smtClean="0">
                        <a:latin typeface="Cambria Math" panose="02040503050406030204" pitchFamily="18" charset="0"/>
                      </a:rPr>
                      <m:t>𝑝</m:t>
                    </m:r>
                    <m:r>
                      <a:rPr lang="en-US" sz="2400" i="1" dirty="0" smtClean="0">
                        <a:latin typeface="Cambria Math" panose="02040503050406030204" pitchFamily="18" charset="0"/>
                      </a:rPr>
                      <m:t>=100</m:t>
                    </m:r>
                  </m:oMath>
                </a14:m>
                <a:endParaRPr lang="en-US" sz="2400" dirty="0"/>
              </a:p>
              <a:p>
                <a:pPr marL="285750" indent="-28575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 from </a:t>
                </a:r>
                <a14:m>
                  <m:oMath xmlns:m="http://schemas.openxmlformats.org/officeDocument/2006/math">
                    <m:r>
                      <a:rPr lang="en-US" sz="2400" i="1" dirty="0" smtClean="0">
                        <a:latin typeface="Cambria Math" panose="02040503050406030204" pitchFamily="18" charset="0"/>
                      </a:rPr>
                      <m:t>0</m:t>
                    </m:r>
                  </m:oMath>
                </a14:m>
                <a:r>
                  <a:rPr lang="en-US" sz="2400" dirty="0"/>
                  <a:t> to </a:t>
                </a:r>
                <a14:m>
                  <m:oMath xmlns:m="http://schemas.openxmlformats.org/officeDocument/2006/math">
                    <m:r>
                      <a:rPr lang="en-US" sz="2400" i="1" dirty="0" smtClean="0">
                        <a:latin typeface="Cambria Math" panose="02040503050406030204" pitchFamily="18" charset="0"/>
                      </a:rPr>
                      <m:t>70</m:t>
                    </m:r>
                  </m:oMath>
                </a14:m>
                <a:r>
                  <a:rPr lang="en-US" sz="2400" dirty="0"/>
                  <a:t> with step size </a:t>
                </a:r>
                <a14:m>
                  <m:oMath xmlns:m="http://schemas.openxmlformats.org/officeDocument/2006/math">
                    <m:r>
                      <a:rPr lang="en-US" sz="2400" i="1" dirty="0" smtClean="0">
                        <a:latin typeface="Cambria Math" panose="02040503050406030204" pitchFamily="18" charset="0"/>
                      </a:rPr>
                      <m:t>0.01</m:t>
                    </m:r>
                  </m:oMath>
                </a14:m>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calculate</a:t>
                </a:r>
              </a:p>
              <a:p>
                <a:pPr marL="742950" lvl="1" indent="-285750">
                  <a:buFont typeface="Arial" panose="020B0604020202020204" pitchFamily="34" charset="0"/>
                  <a:buChar char="•"/>
                </a:pPr>
                <a:r>
                  <a:rPr lang="en-US" sz="2400" dirty="0"/>
                  <a:t>Theoretical bias, variance, and MSE</a:t>
                </a:r>
              </a:p>
              <a:p>
                <a:pPr marL="742950" lvl="1" indent="-28575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𝜆</m:t>
                    </m:r>
                  </m:oMath>
                </a14:m>
                <a:r>
                  <a:rPr lang="en-US" sz="2400" dirty="0"/>
                  <a:t>’s based on different approaches</a:t>
                </a:r>
              </a:p>
              <a:p>
                <a:pPr marL="742950" lvl="1" indent="-285750">
                  <a:buFont typeface="Arial" panose="020B0604020202020204" pitchFamily="34" charset="0"/>
                  <a:buChar char="•"/>
                </a:pPr>
                <a:r>
                  <a:rPr lang="en-US" sz="2400" dirty="0"/>
                  <a:t>Prediction error in the testing dataset, which follows the same data generating process as the training dataset</a:t>
                </a:r>
              </a:p>
            </p:txBody>
          </p:sp>
        </mc:Choice>
        <mc:Fallback xmlns="">
          <p:sp>
            <p:nvSpPr>
              <p:cNvPr id="4" name="Rectangle 3">
                <a:extLst>
                  <a:ext uri="{FF2B5EF4-FFF2-40B4-BE49-F238E27FC236}">
                    <a16:creationId xmlns:a16="http://schemas.microsoft.com/office/drawing/2014/main" id="{CA6EAE02-6E9F-3C43-8038-B4F6F9C986AA}"/>
                  </a:ext>
                </a:extLst>
              </p:cNvPr>
              <p:cNvSpPr>
                <a:spLocks noRot="1" noChangeAspect="1" noMove="1" noResize="1" noEditPoints="1" noAdjustHandles="1" noChangeArrowheads="1" noChangeShapeType="1" noTextEdit="1"/>
              </p:cNvSpPr>
              <p:nvPr/>
            </p:nvSpPr>
            <p:spPr>
              <a:xfrm>
                <a:off x="838200" y="2200093"/>
                <a:ext cx="8980714" cy="3046988"/>
              </a:xfrm>
              <a:prstGeom prst="rect">
                <a:avLst/>
              </a:prstGeom>
              <a:blipFill>
                <a:blip r:embed="rId3"/>
                <a:stretch>
                  <a:fillRect l="-847" t="-830" b="-3734"/>
                </a:stretch>
              </a:blipFill>
            </p:spPr>
            <p:txBody>
              <a:bodyPr/>
              <a:lstStyle/>
              <a:p>
                <a:r>
                  <a:rPr lang="en-US">
                    <a:noFill/>
                  </a:rPr>
                  <a:t> </a:t>
                </a:r>
              </a:p>
            </p:txBody>
          </p:sp>
        </mc:Fallback>
      </mc:AlternateContent>
    </p:spTree>
    <p:extLst>
      <p:ext uri="{BB962C8B-B14F-4D97-AF65-F5344CB8AC3E}">
        <p14:creationId xmlns:p14="http://schemas.microsoft.com/office/powerpoint/2010/main" val="26305839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Simulation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18</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F5EA331-AAB8-BD43-8FEA-3FFBB380DA28}"/>
              </a:ext>
            </a:extLst>
          </p:cNvPr>
          <p:cNvPicPr>
            <a:picLocks noChangeAspect="1"/>
          </p:cNvPicPr>
          <p:nvPr/>
        </p:nvPicPr>
        <p:blipFill>
          <a:blip r:embed="rId3"/>
          <a:stretch>
            <a:fillRect/>
          </a:stretch>
        </p:blipFill>
        <p:spPr>
          <a:xfrm>
            <a:off x="1598386" y="1632722"/>
            <a:ext cx="7797800" cy="4318000"/>
          </a:xfrm>
          <a:prstGeom prst="rect">
            <a:avLst/>
          </a:prstGeom>
        </p:spPr>
      </p:pic>
    </p:spTree>
    <p:extLst>
      <p:ext uri="{BB962C8B-B14F-4D97-AF65-F5344CB8AC3E}">
        <p14:creationId xmlns:p14="http://schemas.microsoft.com/office/powerpoint/2010/main" val="24966499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Simulation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19</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4BC977A-C2B9-9646-8A44-C116924F2632}"/>
              </a:ext>
            </a:extLst>
          </p:cNvPr>
          <p:cNvPicPr>
            <a:picLocks noChangeAspect="1"/>
          </p:cNvPicPr>
          <p:nvPr/>
        </p:nvPicPr>
        <p:blipFill>
          <a:blip r:embed="rId3"/>
          <a:stretch>
            <a:fillRect/>
          </a:stretch>
        </p:blipFill>
        <p:spPr>
          <a:xfrm>
            <a:off x="1082706" y="1795578"/>
            <a:ext cx="9149866" cy="4368800"/>
          </a:xfrm>
          <a:prstGeom prst="rect">
            <a:avLst/>
          </a:prstGeom>
        </p:spPr>
      </p:pic>
    </p:spTree>
    <p:extLst>
      <p:ext uri="{BB962C8B-B14F-4D97-AF65-F5344CB8AC3E}">
        <p14:creationId xmlns:p14="http://schemas.microsoft.com/office/powerpoint/2010/main" val="12571841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Motivation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2</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C6594E3-7E8F-E048-8A2C-DFFA3212C37D}"/>
                  </a:ext>
                </a:extLst>
              </p:cNvPr>
              <p:cNvSpPr txBox="1"/>
              <p:nvPr/>
            </p:nvSpPr>
            <p:spPr>
              <a:xfrm>
                <a:off x="838200" y="1828274"/>
                <a:ext cx="9882834" cy="3785652"/>
              </a:xfrm>
              <a:prstGeom prst="rect">
                <a:avLst/>
              </a:prstGeom>
              <a:noFill/>
            </p:spPr>
            <p:txBody>
              <a:bodyPr wrap="none" rtlCol="0">
                <a:spAutoFit/>
              </a:bodyPr>
              <a:lstStyle/>
              <a:p>
                <a:pPr marL="285750" indent="-285750">
                  <a:buFont typeface="Arial" panose="020B0604020202020204" pitchFamily="34" charset="0"/>
                  <a:buChar char="•"/>
                </a:pPr>
                <a:r>
                  <a:rPr lang="en-US" sz="2000" dirty="0"/>
                  <a:t>The OLS estimator can be unstable due to inverting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oMath>
                </a14:m>
                <a:endParaRPr lang="en-US" sz="2000" dirty="0"/>
              </a:p>
              <a:p>
                <a:pPr marL="742950" lvl="1" indent="-285750">
                  <a:buFont typeface="Arial" panose="020B0604020202020204" pitchFamily="34" charset="0"/>
                  <a:buChar char="•"/>
                </a:pPr>
                <a:r>
                  <a:rPr lang="en-US" sz="2000" dirty="0"/>
                  <a:t>If the columns of </a:t>
                </a:r>
                <a14:m>
                  <m:oMath xmlns:m="http://schemas.openxmlformats.org/officeDocument/2006/math">
                    <m:r>
                      <a:rPr lang="en-US" sz="2000" i="1" dirty="0" smtClean="0">
                        <a:latin typeface="Cambria Math" panose="02040503050406030204" pitchFamily="18" charset="0"/>
                      </a:rPr>
                      <m:t>𝑋</m:t>
                    </m:r>
                  </m:oMath>
                </a14:m>
                <a:r>
                  <a:rPr lang="en-US" sz="2000" dirty="0"/>
                  <a:t> are highly correlated, then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a:rPr lang="en-US" sz="2000" i="1">
                        <a:latin typeface="Cambria Math" panose="02040503050406030204" pitchFamily="18" charset="0"/>
                      </a:rPr>
                      <m:t>𝑋</m:t>
                    </m:r>
                  </m:oMath>
                </a14:m>
                <a:r>
                  <a:rPr lang="en-US" sz="2000" dirty="0"/>
                  <a:t> will be nearly singular</a:t>
                </a:r>
              </a:p>
              <a:p>
                <a:pPr marL="742950" lvl="1" indent="-285750">
                  <a:buFont typeface="Arial" panose="020B0604020202020204" pitchFamily="34" charset="0"/>
                  <a:buChar char="•"/>
                </a:pPr>
                <a:r>
                  <a:rPr lang="en-US" sz="2000" dirty="0"/>
                  <a:t>If the number of covariates are larger than the sample size, then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a:rPr lang="en-US" sz="2000" i="1">
                        <a:latin typeface="Cambria Math" panose="02040503050406030204" pitchFamily="18" charset="0"/>
                      </a:rPr>
                      <m:t>𝑋</m:t>
                    </m:r>
                  </m:oMath>
                </a14:m>
                <a:r>
                  <a:rPr lang="en-US" sz="2000" dirty="0"/>
                  <a:t> is not</a:t>
                </a:r>
                <a:r>
                  <a:rPr lang="zh-CN" altLang="en-US" sz="2000" dirty="0"/>
                  <a:t> </a:t>
                </a:r>
                <a:r>
                  <a:rPr lang="en-US" sz="2000" dirty="0"/>
                  <a:t>invertible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Hoerl</a:t>
                </a:r>
                <a:r>
                  <a:rPr lang="en-US" sz="2000" dirty="0"/>
                  <a:t> and Kennard (1970) proposed the following ridge estimator as a modification of OLS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742950" lvl="1" indent="-285750">
                  <a:buFont typeface="Arial" panose="020B0604020202020204" pitchFamily="34" charset="0"/>
                  <a:buChar char="•"/>
                </a:pP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is a positive tuning parameter</a:t>
                </a:r>
              </a:p>
              <a:p>
                <a:pPr marL="742950" lvl="1" indent="-285750">
                  <a:buFont typeface="Arial" panose="020B0604020202020204" pitchFamily="34" charset="0"/>
                  <a:buChar char="•"/>
                </a:pPr>
                <a:r>
                  <a:rPr lang="en-US" sz="2000" dirty="0"/>
                  <a:t>The ridge estimator is always well defined </a:t>
                </a:r>
              </a:p>
              <a:p>
                <a:pPr marL="285750" indent="-285750">
                  <a:buFont typeface="Arial" panose="020B0604020202020204" pitchFamily="34" charset="0"/>
                  <a:buChar char="•"/>
                </a:pPr>
                <a:endParaRPr lang="en-US" sz="2000" dirty="0"/>
              </a:p>
            </p:txBody>
          </p:sp>
        </mc:Choice>
        <mc:Fallback>
          <p:sp>
            <p:nvSpPr>
              <p:cNvPr id="7" name="TextBox 6">
                <a:extLst>
                  <a:ext uri="{FF2B5EF4-FFF2-40B4-BE49-F238E27FC236}">
                    <a16:creationId xmlns:a16="http://schemas.microsoft.com/office/drawing/2014/main" id="{2C6594E3-7E8F-E048-8A2C-DFFA3212C37D}"/>
                  </a:ext>
                </a:extLst>
              </p:cNvPr>
              <p:cNvSpPr txBox="1">
                <a:spLocks noRot="1" noChangeAspect="1" noMove="1" noResize="1" noEditPoints="1" noAdjustHandles="1" noChangeArrowheads="1" noChangeShapeType="1" noTextEdit="1"/>
              </p:cNvSpPr>
              <p:nvPr/>
            </p:nvSpPr>
            <p:spPr>
              <a:xfrm>
                <a:off x="838200" y="1828274"/>
                <a:ext cx="9882834" cy="3785652"/>
              </a:xfrm>
              <a:prstGeom prst="rect">
                <a:avLst/>
              </a:prstGeom>
              <a:blipFill>
                <a:blip r:embed="rId2"/>
                <a:stretch>
                  <a:fillRect l="-513" t="-100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381692C-CAF7-B84E-A91C-8D47C05E4D3A}"/>
              </a:ext>
            </a:extLst>
          </p:cNvPr>
          <p:cNvPicPr>
            <a:picLocks noChangeAspect="1"/>
          </p:cNvPicPr>
          <p:nvPr/>
        </p:nvPicPr>
        <p:blipFill>
          <a:blip r:embed="rId3"/>
          <a:stretch>
            <a:fillRect/>
          </a:stretch>
        </p:blipFill>
        <p:spPr>
          <a:xfrm>
            <a:off x="3778250" y="3897086"/>
            <a:ext cx="4635500" cy="584200"/>
          </a:xfrm>
          <a:prstGeom prst="rect">
            <a:avLst/>
          </a:prstGeom>
        </p:spPr>
      </p:pic>
    </p:spTree>
    <p:extLst>
      <p:ext uri="{BB962C8B-B14F-4D97-AF65-F5344CB8AC3E}">
        <p14:creationId xmlns:p14="http://schemas.microsoft.com/office/powerpoint/2010/main" val="37101050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Motivation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3</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6FE264E-4FEB-B846-9E7B-0C1E941E7CDC}"/>
                  </a:ext>
                </a:extLst>
              </p:cNvPr>
              <p:cNvSpPr txBox="1"/>
              <p:nvPr/>
            </p:nvSpPr>
            <p:spPr>
              <a:xfrm>
                <a:off x="838200" y="1858593"/>
                <a:ext cx="11169276" cy="4401205"/>
              </a:xfrm>
              <a:prstGeom prst="rect">
                <a:avLst/>
              </a:prstGeom>
              <a:noFill/>
            </p:spPr>
            <p:txBody>
              <a:bodyPr wrap="none" rtlCol="0">
                <a:spAutoFit/>
              </a:bodyPr>
              <a:lstStyle/>
              <a:p>
                <a:pPr marL="285750" indent="-285750">
                  <a:buFont typeface="Arial" panose="020B0604020202020204" pitchFamily="34" charset="0"/>
                  <a:buChar char="•"/>
                </a:pPr>
                <a:r>
                  <a:rPr lang="en-US" sz="2000" dirty="0"/>
                  <a:t>The OLS estimator minimizes the residual sum of squares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variances of OLS estimators increase with additional covariates in the regression,</a:t>
                </a:r>
              </a:p>
              <a:p>
                <a:r>
                  <a:rPr lang="en-US" sz="2000" dirty="0"/>
                  <a:t>     leading to unnecessarily large estimators by chance</a:t>
                </a:r>
              </a:p>
              <a:p>
                <a:pPr marL="285750" indent="-285750">
                  <a:buFont typeface="Arial" panose="020B0604020202020204" pitchFamily="34" charset="0"/>
                  <a:buChar char="•"/>
                </a:pPr>
                <a:r>
                  <a:rPr lang="en-US" sz="2000" dirty="0"/>
                  <a:t>To avoid large OLS coefficients, we can penalize the residual sum of squares criterion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When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=0</m:t>
                    </m:r>
                  </m:oMath>
                </a14:m>
                <a:r>
                  <a:rPr lang="en-US" sz="2000" dirty="0"/>
                  <a:t>, it reduces to OLS; when </a:t>
                </a:r>
                <a14:m>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oMath>
                </a14:m>
                <a:r>
                  <a:rPr lang="en-US" sz="2000" dirty="0"/>
                  <a:t>, all coefficients must be zero except the intercept</a:t>
                </a:r>
              </a:p>
              <a:p>
                <a:pPr marL="285750" indent="-285750">
                  <a:buFont typeface="Arial" panose="020B0604020202020204" pitchFamily="34" charset="0"/>
                  <a:buChar char="•"/>
                </a:pPr>
                <a:r>
                  <a:rPr lang="en-US" sz="2000" dirty="0"/>
                  <a:t>When </a:t>
                </a:r>
                <a14:m>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r>
                  <a:rPr lang="en-US" sz="2000" dirty="0"/>
                  <a:t>, the ridge coefficients are generally smaller than the OLS coefficients, so the penalty</a:t>
                </a:r>
              </a:p>
              <a:p>
                <a:r>
                  <a:rPr lang="en-US" sz="2000" dirty="0"/>
                  <a:t>    shrinks the OLS coefficients toward zero</a:t>
                </a:r>
              </a:p>
            </p:txBody>
          </p:sp>
        </mc:Choice>
        <mc:Fallback>
          <p:sp>
            <p:nvSpPr>
              <p:cNvPr id="2" name="TextBox 1">
                <a:extLst>
                  <a:ext uri="{FF2B5EF4-FFF2-40B4-BE49-F238E27FC236}">
                    <a16:creationId xmlns:a16="http://schemas.microsoft.com/office/drawing/2014/main" id="{76FE264E-4FEB-B846-9E7B-0C1E941E7CDC}"/>
                  </a:ext>
                </a:extLst>
              </p:cNvPr>
              <p:cNvSpPr txBox="1">
                <a:spLocks noRot="1" noChangeAspect="1" noMove="1" noResize="1" noEditPoints="1" noAdjustHandles="1" noChangeArrowheads="1" noChangeShapeType="1" noTextEdit="1"/>
              </p:cNvSpPr>
              <p:nvPr/>
            </p:nvSpPr>
            <p:spPr>
              <a:xfrm>
                <a:off x="838200" y="1858593"/>
                <a:ext cx="11169276" cy="4401205"/>
              </a:xfrm>
              <a:prstGeom prst="rect">
                <a:avLst/>
              </a:prstGeom>
              <a:blipFill>
                <a:blip r:embed="rId3"/>
                <a:stretch>
                  <a:fillRect l="-455" t="-575" b="-143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13655C7-3B7B-6E4A-BE34-A98DC43A18E1}"/>
              </a:ext>
            </a:extLst>
          </p:cNvPr>
          <p:cNvPicPr>
            <a:picLocks noChangeAspect="1"/>
          </p:cNvPicPr>
          <p:nvPr/>
        </p:nvPicPr>
        <p:blipFill>
          <a:blip r:embed="rId4"/>
          <a:stretch>
            <a:fillRect/>
          </a:stretch>
        </p:blipFill>
        <p:spPr>
          <a:xfrm>
            <a:off x="2149928" y="2426606"/>
            <a:ext cx="5715000" cy="698500"/>
          </a:xfrm>
          <a:prstGeom prst="rect">
            <a:avLst/>
          </a:prstGeom>
        </p:spPr>
      </p:pic>
      <p:pic>
        <p:nvPicPr>
          <p:cNvPr id="6" name="Picture 5">
            <a:extLst>
              <a:ext uri="{FF2B5EF4-FFF2-40B4-BE49-F238E27FC236}">
                <a16:creationId xmlns:a16="http://schemas.microsoft.com/office/drawing/2014/main" id="{1670F09C-6990-124C-A4A7-3667EF74F7DC}"/>
              </a:ext>
            </a:extLst>
          </p:cNvPr>
          <p:cNvPicPr>
            <a:picLocks noChangeAspect="1"/>
          </p:cNvPicPr>
          <p:nvPr/>
        </p:nvPicPr>
        <p:blipFill>
          <a:blip r:embed="rId5"/>
          <a:stretch>
            <a:fillRect/>
          </a:stretch>
        </p:blipFill>
        <p:spPr>
          <a:xfrm>
            <a:off x="2327306" y="4273265"/>
            <a:ext cx="5880100" cy="1041400"/>
          </a:xfrm>
          <a:prstGeom prst="rect">
            <a:avLst/>
          </a:prstGeom>
        </p:spPr>
      </p:pic>
    </p:spTree>
    <p:extLst>
      <p:ext uri="{BB962C8B-B14F-4D97-AF65-F5344CB8AC3E}">
        <p14:creationId xmlns:p14="http://schemas.microsoft.com/office/powerpoint/2010/main" val="23916893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Dual</a:t>
            </a:r>
            <a:r>
              <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 </a:t>
            </a:r>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problem</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4</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6FE264E-4FEB-B846-9E7B-0C1E941E7CDC}"/>
                  </a:ext>
                </a:extLst>
              </p:cNvPr>
              <p:cNvSpPr txBox="1"/>
              <p:nvPr/>
            </p:nvSpPr>
            <p:spPr>
              <a:xfrm>
                <a:off x="838200" y="1858593"/>
                <a:ext cx="6729150" cy="3170099"/>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A</a:t>
                </a:r>
                <a:r>
                  <a:rPr lang="zh-CN" altLang="en-US" sz="2000" dirty="0"/>
                  <a:t> </a:t>
                </a:r>
                <a:r>
                  <a:rPr lang="en-US" altLang="zh-CN" sz="2000" dirty="0"/>
                  <a:t>dual</a:t>
                </a:r>
                <a:r>
                  <a:rPr lang="zh-CN" altLang="en-US" sz="2000" dirty="0"/>
                  <a:t> </a:t>
                </a:r>
                <a:r>
                  <a:rPr lang="en-US" altLang="zh-CN" sz="2000" dirty="0"/>
                  <a:t>problem in optimization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For</a:t>
                </a:r>
                <a:r>
                  <a:rPr lang="zh-CN" altLang="en-US" sz="2000" dirty="0"/>
                  <a:t> </a:t>
                </a:r>
                <a:r>
                  <a:rPr lang="en-US" altLang="zh-CN" sz="2000" dirty="0"/>
                  <a:t>a given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𝜆</m:t>
                    </m:r>
                  </m:oMath>
                </a14:m>
                <a:r>
                  <a:rPr lang="en-US" sz="2000" dirty="0"/>
                  <a:t>, we can always find a </a:t>
                </a:r>
                <a14:m>
                  <m:oMath xmlns:m="http://schemas.openxmlformats.org/officeDocument/2006/math">
                    <m:r>
                      <a:rPr lang="en-US" sz="2000" i="1" dirty="0" smtClean="0">
                        <a:latin typeface="Cambria Math" panose="02040503050406030204" pitchFamily="18" charset="0"/>
                      </a:rPr>
                      <m:t>𝑡</m:t>
                    </m:r>
                  </m:oMath>
                </a14:m>
                <a:r>
                  <a:rPr lang="en-US" sz="2000" dirty="0"/>
                  <a:t> with the same solution </a:t>
                </a:r>
              </a:p>
            </p:txBody>
          </p:sp>
        </mc:Choice>
        <mc:Fallback>
          <p:sp>
            <p:nvSpPr>
              <p:cNvPr id="2" name="TextBox 1">
                <a:extLst>
                  <a:ext uri="{FF2B5EF4-FFF2-40B4-BE49-F238E27FC236}">
                    <a16:creationId xmlns:a16="http://schemas.microsoft.com/office/drawing/2014/main" id="{76FE264E-4FEB-B846-9E7B-0C1E941E7CDC}"/>
                  </a:ext>
                </a:extLst>
              </p:cNvPr>
              <p:cNvSpPr txBox="1">
                <a:spLocks noRot="1" noChangeAspect="1" noMove="1" noResize="1" noEditPoints="1" noAdjustHandles="1" noChangeArrowheads="1" noChangeShapeType="1" noTextEdit="1"/>
              </p:cNvSpPr>
              <p:nvPr/>
            </p:nvSpPr>
            <p:spPr>
              <a:xfrm>
                <a:off x="838200" y="1858593"/>
                <a:ext cx="6729150" cy="3170099"/>
              </a:xfrm>
              <a:prstGeom prst="rect">
                <a:avLst/>
              </a:prstGeom>
              <a:blipFill>
                <a:blip r:embed="rId3"/>
                <a:stretch>
                  <a:fillRect l="-753" t="-797" b="-239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39B6A86-E733-0343-87E3-8E211FB70188}"/>
              </a:ext>
            </a:extLst>
          </p:cNvPr>
          <p:cNvPicPr>
            <a:picLocks noChangeAspect="1"/>
          </p:cNvPicPr>
          <p:nvPr/>
        </p:nvPicPr>
        <p:blipFill>
          <a:blip r:embed="rId4"/>
          <a:stretch>
            <a:fillRect/>
          </a:stretch>
        </p:blipFill>
        <p:spPr>
          <a:xfrm>
            <a:off x="3204028" y="2668942"/>
            <a:ext cx="4826000" cy="1549400"/>
          </a:xfrm>
          <a:prstGeom prst="rect">
            <a:avLst/>
          </a:prstGeom>
        </p:spPr>
      </p:pic>
    </p:spTree>
    <p:extLst>
      <p:ext uri="{BB962C8B-B14F-4D97-AF65-F5344CB8AC3E}">
        <p14:creationId xmlns:p14="http://schemas.microsoft.com/office/powerpoint/2010/main" val="20311733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Ridge estimator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5</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18AF04-54CF-3248-A550-14B6CB0B67EF}"/>
                  </a:ext>
                </a:extLst>
              </p:cNvPr>
              <p:cNvSpPr txBox="1"/>
              <p:nvPr/>
            </p:nvSpPr>
            <p:spPr>
              <a:xfrm>
                <a:off x="1001486" y="1926771"/>
                <a:ext cx="7180171" cy="3785652"/>
              </a:xfrm>
              <a:prstGeom prst="rect">
                <a:avLst/>
              </a:prstGeom>
              <a:noFill/>
            </p:spPr>
            <p:txBody>
              <a:bodyPr wrap="none" rtlCol="0">
                <a:spAutoFit/>
              </a:bodyPr>
              <a:lstStyle/>
              <a:p>
                <a:pPr marL="285750" indent="-285750">
                  <a:buFont typeface="Arial" panose="020B0604020202020204" pitchFamily="34" charset="0"/>
                  <a:buChar char="•"/>
                </a:pPr>
                <a:r>
                  <a:rPr lang="en-US" sz="2000" dirty="0"/>
                  <a:t>The ridge estimator is not invariant to linear transformations of X</a:t>
                </a:r>
              </a:p>
              <a:p>
                <a:pPr marL="742950" lvl="1" indent="-285750">
                  <a:buFont typeface="Arial" panose="020B0604020202020204" pitchFamily="34" charset="0"/>
                  <a:buChar char="•"/>
                </a:pPr>
                <a:r>
                  <a:rPr lang="en-US" sz="2000" dirty="0"/>
                  <a:t>It is not equivalent under different scaling of </a:t>
                </a:r>
                <a14:m>
                  <m:oMath xmlns:m="http://schemas.openxmlformats.org/officeDocument/2006/math">
                    <m:r>
                      <a:rPr lang="en-US" sz="2000" i="1" dirty="0" smtClean="0">
                        <a:latin typeface="Cambria Math" panose="02040503050406030204" pitchFamily="18" charset="0"/>
                      </a:rPr>
                      <m:t>𝑋</m:t>
                    </m:r>
                  </m:oMath>
                </a14:m>
                <a:endParaRPr lang="en-US" sz="2000" dirty="0"/>
              </a:p>
              <a:p>
                <a:pPr marL="742950" lvl="1" indent="-285750">
                  <a:buFont typeface="Arial" panose="020B0604020202020204" pitchFamily="34" charset="0"/>
                  <a:buChar char="•"/>
                </a:pPr>
                <a:r>
                  <a:rPr lang="en-US" sz="2000" dirty="0"/>
                  <a:t>The coefficients depend on the scale of </a:t>
                </a:r>
                <a14:m>
                  <m:oMath xmlns:m="http://schemas.openxmlformats.org/officeDocument/2006/math">
                    <m:r>
                      <a:rPr lang="en-US" sz="2000" i="1" dirty="0" smtClean="0">
                        <a:latin typeface="Cambria Math" panose="02040503050406030204" pitchFamily="18" charset="0"/>
                      </a:rPr>
                      <m:t>𝑋</m:t>
                    </m:r>
                  </m:oMath>
                </a14:m>
                <a:endParaRPr lang="en-US" sz="2000" dirty="0"/>
              </a:p>
              <a:p>
                <a:pPr marL="742950" lvl="1" indent="-285750">
                  <a:buFont typeface="Arial" panose="020B0604020202020204" pitchFamily="34" charset="0"/>
                  <a:buChar char="•"/>
                </a:pPr>
                <a:r>
                  <a:rPr lang="en-US" sz="2000" dirty="0"/>
                  <a:t>But the penalty puts equal weight on each covariate</a:t>
                </a:r>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convention is standardization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With standardization, we can drop the intercept </a:t>
                </a:r>
              </a:p>
            </p:txBody>
          </p:sp>
        </mc:Choice>
        <mc:Fallback xmlns="">
          <p:sp>
            <p:nvSpPr>
              <p:cNvPr id="3" name="TextBox 2">
                <a:extLst>
                  <a:ext uri="{FF2B5EF4-FFF2-40B4-BE49-F238E27FC236}">
                    <a16:creationId xmlns:a16="http://schemas.microsoft.com/office/drawing/2014/main" id="{FC18AF04-54CF-3248-A550-14B6CB0B67EF}"/>
                  </a:ext>
                </a:extLst>
              </p:cNvPr>
              <p:cNvSpPr txBox="1">
                <a:spLocks noRot="1" noChangeAspect="1" noMove="1" noResize="1" noEditPoints="1" noAdjustHandles="1" noChangeArrowheads="1" noChangeShapeType="1" noTextEdit="1"/>
              </p:cNvSpPr>
              <p:nvPr/>
            </p:nvSpPr>
            <p:spPr>
              <a:xfrm>
                <a:off x="1001486" y="1926771"/>
                <a:ext cx="7180171" cy="3785652"/>
              </a:xfrm>
              <a:prstGeom prst="rect">
                <a:avLst/>
              </a:prstGeom>
              <a:blipFill>
                <a:blip r:embed="rId3"/>
                <a:stretch>
                  <a:fillRect l="-707" t="-669" b="-167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EE61CC7-997F-DB43-B88E-EDB3360AE3AE}"/>
              </a:ext>
            </a:extLst>
          </p:cNvPr>
          <p:cNvPicPr>
            <a:picLocks noChangeAspect="1"/>
          </p:cNvPicPr>
          <p:nvPr/>
        </p:nvPicPr>
        <p:blipFill>
          <a:blip r:embed="rId4"/>
          <a:stretch>
            <a:fillRect/>
          </a:stretch>
        </p:blipFill>
        <p:spPr>
          <a:xfrm>
            <a:off x="2078264" y="4101844"/>
            <a:ext cx="5727700" cy="762000"/>
          </a:xfrm>
          <a:prstGeom prst="rect">
            <a:avLst/>
          </a:prstGeom>
        </p:spPr>
      </p:pic>
      <p:pic>
        <p:nvPicPr>
          <p:cNvPr id="9" name="Picture 8">
            <a:extLst>
              <a:ext uri="{FF2B5EF4-FFF2-40B4-BE49-F238E27FC236}">
                <a16:creationId xmlns:a16="http://schemas.microsoft.com/office/drawing/2014/main" id="{8A623502-F517-B444-98B6-3477C070C2BA}"/>
              </a:ext>
            </a:extLst>
          </p:cNvPr>
          <p:cNvPicPr>
            <a:picLocks noChangeAspect="1"/>
          </p:cNvPicPr>
          <p:nvPr/>
        </p:nvPicPr>
        <p:blipFill>
          <a:blip r:embed="rId5"/>
          <a:stretch>
            <a:fillRect/>
          </a:stretch>
        </p:blipFill>
        <p:spPr>
          <a:xfrm>
            <a:off x="7975600" y="4292344"/>
            <a:ext cx="635000" cy="381000"/>
          </a:xfrm>
          <a:prstGeom prst="rect">
            <a:avLst/>
          </a:prstGeom>
        </p:spPr>
      </p:pic>
    </p:spTree>
    <p:extLst>
      <p:ext uri="{BB962C8B-B14F-4D97-AF65-F5344CB8AC3E}">
        <p14:creationId xmlns:p14="http://schemas.microsoft.com/office/powerpoint/2010/main" val="22545713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Ridge estimator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6</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EFD2A68-C690-7740-899A-28E3339884A2}"/>
              </a:ext>
            </a:extLst>
          </p:cNvPr>
          <p:cNvSpPr txBox="1"/>
          <p:nvPr/>
        </p:nvSpPr>
        <p:spPr>
          <a:xfrm>
            <a:off x="947057" y="1817914"/>
            <a:ext cx="5928226"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Using</a:t>
            </a:r>
            <a:r>
              <a:rPr lang="zh-CN" altLang="en-US" sz="2000" dirty="0"/>
              <a:t> </a:t>
            </a:r>
            <a:r>
              <a:rPr lang="en-US" altLang="zh-CN" sz="2000" dirty="0"/>
              <a:t>the matrix form, the ridge estimator minimizes</a:t>
            </a:r>
            <a:endParaRPr lang="en-US" sz="2000" dirty="0"/>
          </a:p>
        </p:txBody>
      </p:sp>
      <p:pic>
        <p:nvPicPr>
          <p:cNvPr id="6" name="Picture 5">
            <a:extLst>
              <a:ext uri="{FF2B5EF4-FFF2-40B4-BE49-F238E27FC236}">
                <a16:creationId xmlns:a16="http://schemas.microsoft.com/office/drawing/2014/main" id="{FB270D64-D6BB-284A-A1E3-13AF2B40F12B}"/>
              </a:ext>
            </a:extLst>
          </p:cNvPr>
          <p:cNvPicPr>
            <a:picLocks noChangeAspect="1"/>
          </p:cNvPicPr>
          <p:nvPr/>
        </p:nvPicPr>
        <p:blipFill>
          <a:blip r:embed="rId3"/>
          <a:stretch>
            <a:fillRect/>
          </a:stretch>
        </p:blipFill>
        <p:spPr>
          <a:xfrm>
            <a:off x="3739079" y="2427514"/>
            <a:ext cx="2971800" cy="431800"/>
          </a:xfrm>
          <a:prstGeom prst="rect">
            <a:avLst/>
          </a:prstGeom>
        </p:spPr>
      </p:pic>
      <p:pic>
        <p:nvPicPr>
          <p:cNvPr id="8" name="Picture 7">
            <a:extLst>
              <a:ext uri="{FF2B5EF4-FFF2-40B4-BE49-F238E27FC236}">
                <a16:creationId xmlns:a16="http://schemas.microsoft.com/office/drawing/2014/main" id="{263EB6CF-EBC2-EF49-8756-D39897737F04}"/>
              </a:ext>
            </a:extLst>
          </p:cNvPr>
          <p:cNvPicPr>
            <a:picLocks noChangeAspect="1"/>
          </p:cNvPicPr>
          <p:nvPr/>
        </p:nvPicPr>
        <p:blipFill>
          <a:blip r:embed="rId4"/>
          <a:stretch>
            <a:fillRect/>
          </a:stretch>
        </p:blipFill>
        <p:spPr>
          <a:xfrm>
            <a:off x="2993571" y="3168650"/>
            <a:ext cx="5181600" cy="952500"/>
          </a:xfrm>
          <a:prstGeom prst="rect">
            <a:avLst/>
          </a:prstGeom>
        </p:spPr>
      </p:pic>
      <p:pic>
        <p:nvPicPr>
          <p:cNvPr id="10" name="Picture 9">
            <a:extLst>
              <a:ext uri="{FF2B5EF4-FFF2-40B4-BE49-F238E27FC236}">
                <a16:creationId xmlns:a16="http://schemas.microsoft.com/office/drawing/2014/main" id="{15EEC557-9E1B-3E4F-8673-6DC473226AD6}"/>
              </a:ext>
            </a:extLst>
          </p:cNvPr>
          <p:cNvPicPr>
            <a:picLocks noChangeAspect="1"/>
          </p:cNvPicPr>
          <p:nvPr/>
        </p:nvPicPr>
        <p:blipFill>
          <a:blip r:embed="rId5"/>
          <a:stretch>
            <a:fillRect/>
          </a:stretch>
        </p:blipFill>
        <p:spPr>
          <a:xfrm>
            <a:off x="2823936" y="4523862"/>
            <a:ext cx="6108700" cy="482600"/>
          </a:xfrm>
          <a:prstGeom prst="rect">
            <a:avLst/>
          </a:prstGeom>
        </p:spPr>
      </p:pic>
      <p:sp>
        <p:nvSpPr>
          <p:cNvPr id="11" name="TextBox 10">
            <a:extLst>
              <a:ext uri="{FF2B5EF4-FFF2-40B4-BE49-F238E27FC236}">
                <a16:creationId xmlns:a16="http://schemas.microsoft.com/office/drawing/2014/main" id="{8843CFB0-569A-AD45-97A8-AB57B62CD44F}"/>
              </a:ext>
            </a:extLst>
          </p:cNvPr>
          <p:cNvSpPr txBox="1"/>
          <p:nvPr/>
        </p:nvSpPr>
        <p:spPr>
          <a:xfrm>
            <a:off x="1055914" y="4580496"/>
            <a:ext cx="1691489" cy="369332"/>
          </a:xfrm>
          <a:prstGeom prst="rect">
            <a:avLst/>
          </a:prstGeom>
          <a:noFill/>
        </p:spPr>
        <p:txBody>
          <a:bodyPr wrap="none" rtlCol="0">
            <a:spAutoFit/>
          </a:bodyPr>
          <a:lstStyle/>
          <a:p>
            <a:r>
              <a:rPr lang="en-US" dirty="0"/>
              <a:t>Predicted vector</a:t>
            </a:r>
          </a:p>
        </p:txBody>
      </p:sp>
      <p:pic>
        <p:nvPicPr>
          <p:cNvPr id="12" name="Picture 11">
            <a:extLst>
              <a:ext uri="{FF2B5EF4-FFF2-40B4-BE49-F238E27FC236}">
                <a16:creationId xmlns:a16="http://schemas.microsoft.com/office/drawing/2014/main" id="{44617A34-3319-BB49-BBF9-B6BCEBF3EF50}"/>
              </a:ext>
            </a:extLst>
          </p:cNvPr>
          <p:cNvPicPr>
            <a:picLocks noChangeAspect="1"/>
          </p:cNvPicPr>
          <p:nvPr/>
        </p:nvPicPr>
        <p:blipFill>
          <a:blip r:embed="rId6"/>
          <a:stretch>
            <a:fillRect/>
          </a:stretch>
        </p:blipFill>
        <p:spPr>
          <a:xfrm>
            <a:off x="3216564" y="5230810"/>
            <a:ext cx="3086100" cy="368300"/>
          </a:xfrm>
          <a:prstGeom prst="rect">
            <a:avLst/>
          </a:prstGeom>
        </p:spPr>
      </p:pic>
      <p:sp>
        <p:nvSpPr>
          <p:cNvPr id="13" name="TextBox 12">
            <a:extLst>
              <a:ext uri="{FF2B5EF4-FFF2-40B4-BE49-F238E27FC236}">
                <a16:creationId xmlns:a16="http://schemas.microsoft.com/office/drawing/2014/main" id="{B3E6701C-1831-B944-9A44-EACAF5AA5024}"/>
              </a:ext>
            </a:extLst>
          </p:cNvPr>
          <p:cNvSpPr txBox="1"/>
          <p:nvPr/>
        </p:nvSpPr>
        <p:spPr>
          <a:xfrm>
            <a:off x="1132115" y="5208508"/>
            <a:ext cx="1178528" cy="369332"/>
          </a:xfrm>
          <a:prstGeom prst="rect">
            <a:avLst/>
          </a:prstGeom>
          <a:noFill/>
        </p:spPr>
        <p:txBody>
          <a:bodyPr wrap="none" rtlCol="0">
            <a:spAutoFit/>
          </a:bodyPr>
          <a:lstStyle/>
          <a:p>
            <a:r>
              <a:rPr lang="en-US" dirty="0"/>
              <a:t>Hat matrix</a:t>
            </a:r>
          </a:p>
        </p:txBody>
      </p:sp>
      <p:sp>
        <p:nvSpPr>
          <p:cNvPr id="3" name="Rectangle 2">
            <a:extLst>
              <a:ext uri="{FF2B5EF4-FFF2-40B4-BE49-F238E27FC236}">
                <a16:creationId xmlns:a16="http://schemas.microsoft.com/office/drawing/2014/main" id="{01FC467A-D886-5846-B865-124616334B51}"/>
              </a:ext>
            </a:extLst>
          </p:cNvPr>
          <p:cNvSpPr/>
          <p:nvPr/>
        </p:nvSpPr>
        <p:spPr>
          <a:xfrm>
            <a:off x="4985657" y="3298371"/>
            <a:ext cx="97972"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432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Ridge estimator</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7</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13ADEB-4ADE-884F-AF34-EE80A80F7F47}"/>
              </a:ext>
            </a:extLst>
          </p:cNvPr>
          <p:cNvSpPr txBox="1"/>
          <p:nvPr/>
        </p:nvSpPr>
        <p:spPr>
          <a:xfrm>
            <a:off x="979713" y="1557703"/>
            <a:ext cx="9168087" cy="707886"/>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In R, </a:t>
            </a:r>
            <a:r>
              <a:rPr lang="en-US" altLang="zh-CN" sz="2000" i="1" dirty="0" err="1"/>
              <a:t>lm.ridge</a:t>
            </a:r>
            <a:r>
              <a:rPr lang="en-US" altLang="zh-CN" sz="2000" i="1" dirty="0"/>
              <a:t> </a:t>
            </a:r>
            <a:r>
              <a:rPr lang="en-US" altLang="zh-CN" sz="2000" dirty="0"/>
              <a:t>function first computes the ridge coefficient based on the standardized</a:t>
            </a:r>
          </a:p>
          <a:p>
            <a:r>
              <a:rPr lang="en-US" sz="2000" dirty="0"/>
              <a:t>     covariates and outcome, and then transforms them back to the original scale</a:t>
            </a:r>
          </a:p>
        </p:txBody>
      </p:sp>
      <p:sp>
        <p:nvSpPr>
          <p:cNvPr id="14" name="TextBox 13">
            <a:extLst>
              <a:ext uri="{FF2B5EF4-FFF2-40B4-BE49-F238E27FC236}">
                <a16:creationId xmlns:a16="http://schemas.microsoft.com/office/drawing/2014/main" id="{C0DF8431-38B2-E741-A4DB-3245470CEB8A}"/>
              </a:ext>
            </a:extLst>
          </p:cNvPr>
          <p:cNvSpPr txBox="1"/>
          <p:nvPr/>
        </p:nvSpPr>
        <p:spPr>
          <a:xfrm>
            <a:off x="2277189" y="2518250"/>
            <a:ext cx="931665" cy="400110"/>
          </a:xfrm>
          <a:prstGeom prst="rect">
            <a:avLst/>
          </a:prstGeom>
          <a:noFill/>
        </p:spPr>
        <p:txBody>
          <a:bodyPr wrap="none" rtlCol="0">
            <a:spAutoFit/>
          </a:bodyPr>
          <a:lstStyle/>
          <a:p>
            <a:r>
              <a:rPr lang="en-US" sz="2000" dirty="0"/>
              <a:t>Means </a:t>
            </a:r>
          </a:p>
        </p:txBody>
      </p:sp>
      <p:sp>
        <p:nvSpPr>
          <p:cNvPr id="15" name="TextBox 14">
            <a:extLst>
              <a:ext uri="{FF2B5EF4-FFF2-40B4-BE49-F238E27FC236}">
                <a16:creationId xmlns:a16="http://schemas.microsoft.com/office/drawing/2014/main" id="{93048C45-BC74-8B4C-86A6-5C70C65DF156}"/>
              </a:ext>
            </a:extLst>
          </p:cNvPr>
          <p:cNvSpPr txBox="1"/>
          <p:nvPr/>
        </p:nvSpPr>
        <p:spPr>
          <a:xfrm>
            <a:off x="1687285" y="3103206"/>
            <a:ext cx="2111475" cy="400110"/>
          </a:xfrm>
          <a:prstGeom prst="rect">
            <a:avLst/>
          </a:prstGeom>
          <a:noFill/>
        </p:spPr>
        <p:txBody>
          <a:bodyPr wrap="none" rtlCol="0">
            <a:spAutoFit/>
          </a:bodyPr>
          <a:lstStyle/>
          <a:p>
            <a:r>
              <a:rPr lang="en-US" sz="2000" dirty="0"/>
              <a:t>Standard deviation</a:t>
            </a:r>
          </a:p>
        </p:txBody>
      </p:sp>
      <p:pic>
        <p:nvPicPr>
          <p:cNvPr id="16" name="Picture 15">
            <a:extLst>
              <a:ext uri="{FF2B5EF4-FFF2-40B4-BE49-F238E27FC236}">
                <a16:creationId xmlns:a16="http://schemas.microsoft.com/office/drawing/2014/main" id="{1DCA08B1-7D81-8E49-A00B-514D108E8FFC}"/>
              </a:ext>
            </a:extLst>
          </p:cNvPr>
          <p:cNvPicPr>
            <a:picLocks noChangeAspect="1"/>
          </p:cNvPicPr>
          <p:nvPr/>
        </p:nvPicPr>
        <p:blipFill>
          <a:blip r:embed="rId3"/>
          <a:stretch>
            <a:fillRect/>
          </a:stretch>
        </p:blipFill>
        <p:spPr>
          <a:xfrm>
            <a:off x="4617606" y="2515566"/>
            <a:ext cx="1892300" cy="406400"/>
          </a:xfrm>
          <a:prstGeom prst="rect">
            <a:avLst/>
          </a:prstGeom>
        </p:spPr>
      </p:pic>
      <p:pic>
        <p:nvPicPr>
          <p:cNvPr id="17" name="Picture 16">
            <a:extLst>
              <a:ext uri="{FF2B5EF4-FFF2-40B4-BE49-F238E27FC236}">
                <a16:creationId xmlns:a16="http://schemas.microsoft.com/office/drawing/2014/main" id="{A13028C4-FBA7-8143-8A2B-FB75131B5EC7}"/>
              </a:ext>
            </a:extLst>
          </p:cNvPr>
          <p:cNvPicPr>
            <a:picLocks noChangeAspect="1"/>
          </p:cNvPicPr>
          <p:nvPr/>
        </p:nvPicPr>
        <p:blipFill>
          <a:blip r:embed="rId4"/>
          <a:stretch>
            <a:fillRect/>
          </a:stretch>
        </p:blipFill>
        <p:spPr>
          <a:xfrm>
            <a:off x="3958772" y="3098503"/>
            <a:ext cx="4470400" cy="431800"/>
          </a:xfrm>
          <a:prstGeom prst="rect">
            <a:avLst/>
          </a:prstGeom>
        </p:spPr>
      </p:pic>
      <p:pic>
        <p:nvPicPr>
          <p:cNvPr id="20" name="Picture 19">
            <a:extLst>
              <a:ext uri="{FF2B5EF4-FFF2-40B4-BE49-F238E27FC236}">
                <a16:creationId xmlns:a16="http://schemas.microsoft.com/office/drawing/2014/main" id="{D133E43A-5E81-5543-AEE7-E4B581CF4DE7}"/>
              </a:ext>
            </a:extLst>
          </p:cNvPr>
          <p:cNvPicPr>
            <a:picLocks noChangeAspect="1"/>
          </p:cNvPicPr>
          <p:nvPr/>
        </p:nvPicPr>
        <p:blipFill>
          <a:blip r:embed="rId5"/>
          <a:stretch>
            <a:fillRect/>
          </a:stretch>
        </p:blipFill>
        <p:spPr>
          <a:xfrm>
            <a:off x="4184650" y="4078061"/>
            <a:ext cx="3517900" cy="482600"/>
          </a:xfrm>
          <a:prstGeom prst="rect">
            <a:avLst/>
          </a:prstGeom>
        </p:spPr>
      </p:pic>
      <p:sp>
        <p:nvSpPr>
          <p:cNvPr id="21" name="TextBox 20">
            <a:extLst>
              <a:ext uri="{FF2B5EF4-FFF2-40B4-BE49-F238E27FC236}">
                <a16:creationId xmlns:a16="http://schemas.microsoft.com/office/drawing/2014/main" id="{5FD888B7-51FA-2542-9363-CC08869CB1F6}"/>
              </a:ext>
            </a:extLst>
          </p:cNvPr>
          <p:cNvSpPr txBox="1"/>
          <p:nvPr/>
        </p:nvSpPr>
        <p:spPr>
          <a:xfrm>
            <a:off x="1687285" y="3691503"/>
            <a:ext cx="6201378" cy="369332"/>
          </a:xfrm>
          <a:prstGeom prst="rect">
            <a:avLst/>
          </a:prstGeom>
          <a:noFill/>
        </p:spPr>
        <p:txBody>
          <a:bodyPr wrap="none" rtlCol="0">
            <a:spAutoFit/>
          </a:bodyPr>
          <a:lstStyle/>
          <a:p>
            <a:r>
              <a:rPr lang="en-US" dirty="0"/>
              <a:t>Ridge</a:t>
            </a:r>
            <a:r>
              <a:rPr lang="zh-CN" altLang="en-US" dirty="0"/>
              <a:t> </a:t>
            </a:r>
            <a:r>
              <a:rPr lang="en-US" altLang="zh-CN" dirty="0"/>
              <a:t>coefficients based on standardized covariates and outcome</a:t>
            </a:r>
            <a:endParaRPr lang="en-US" dirty="0"/>
          </a:p>
        </p:txBody>
      </p:sp>
      <p:sp>
        <p:nvSpPr>
          <p:cNvPr id="22" name="Rectangle 21">
            <a:extLst>
              <a:ext uri="{FF2B5EF4-FFF2-40B4-BE49-F238E27FC236}">
                <a16:creationId xmlns:a16="http://schemas.microsoft.com/office/drawing/2014/main" id="{0713B015-6734-1C4C-8766-04304FA71954}"/>
              </a:ext>
            </a:extLst>
          </p:cNvPr>
          <p:cNvSpPr/>
          <p:nvPr/>
        </p:nvSpPr>
        <p:spPr>
          <a:xfrm>
            <a:off x="5802086" y="4267152"/>
            <a:ext cx="14151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3DC0BB6-A474-EB4C-880C-8BF2A3D009EE}"/>
              </a:ext>
            </a:extLst>
          </p:cNvPr>
          <p:cNvPicPr>
            <a:picLocks noChangeAspect="1"/>
          </p:cNvPicPr>
          <p:nvPr/>
        </p:nvPicPr>
        <p:blipFill>
          <a:blip r:embed="rId6"/>
          <a:stretch>
            <a:fillRect/>
          </a:stretch>
        </p:blipFill>
        <p:spPr>
          <a:xfrm>
            <a:off x="1282700" y="4561026"/>
            <a:ext cx="9626600" cy="571500"/>
          </a:xfrm>
          <a:prstGeom prst="rect">
            <a:avLst/>
          </a:prstGeom>
        </p:spPr>
      </p:pic>
      <p:pic>
        <p:nvPicPr>
          <p:cNvPr id="24" name="Picture 23">
            <a:extLst>
              <a:ext uri="{FF2B5EF4-FFF2-40B4-BE49-F238E27FC236}">
                <a16:creationId xmlns:a16="http://schemas.microsoft.com/office/drawing/2014/main" id="{19DD3CF8-E123-0C4A-830C-64E4C0911925}"/>
              </a:ext>
            </a:extLst>
          </p:cNvPr>
          <p:cNvPicPr>
            <a:picLocks noChangeAspect="1"/>
          </p:cNvPicPr>
          <p:nvPr/>
        </p:nvPicPr>
        <p:blipFill>
          <a:blip r:embed="rId7"/>
          <a:stretch>
            <a:fillRect/>
          </a:stretch>
        </p:blipFill>
        <p:spPr>
          <a:xfrm>
            <a:off x="1282700" y="5036753"/>
            <a:ext cx="9499600" cy="762000"/>
          </a:xfrm>
          <a:prstGeom prst="rect">
            <a:avLst/>
          </a:prstGeom>
        </p:spPr>
      </p:pic>
      <p:pic>
        <p:nvPicPr>
          <p:cNvPr id="25" name="Picture 24">
            <a:extLst>
              <a:ext uri="{FF2B5EF4-FFF2-40B4-BE49-F238E27FC236}">
                <a16:creationId xmlns:a16="http://schemas.microsoft.com/office/drawing/2014/main" id="{6BF21A85-D2FC-3C4B-B2AD-24C276F4DE2B}"/>
              </a:ext>
            </a:extLst>
          </p:cNvPr>
          <p:cNvPicPr>
            <a:picLocks noChangeAspect="1"/>
          </p:cNvPicPr>
          <p:nvPr/>
        </p:nvPicPr>
        <p:blipFill>
          <a:blip r:embed="rId8"/>
          <a:stretch>
            <a:fillRect/>
          </a:stretch>
        </p:blipFill>
        <p:spPr>
          <a:xfrm>
            <a:off x="2393950" y="5780623"/>
            <a:ext cx="7861300" cy="558800"/>
          </a:xfrm>
          <a:prstGeom prst="rect">
            <a:avLst/>
          </a:prstGeom>
        </p:spPr>
      </p:pic>
    </p:spTree>
    <p:extLst>
      <p:ext uri="{BB962C8B-B14F-4D97-AF65-F5344CB8AC3E}">
        <p14:creationId xmlns:p14="http://schemas.microsoft.com/office/powerpoint/2010/main" val="172759956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Computation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8</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17AD941-55DD-C444-9A0C-18E55F4DDB6D}"/>
              </a:ext>
            </a:extLst>
          </p:cNvPr>
          <p:cNvSpPr txBox="1"/>
          <p:nvPr/>
        </p:nvSpPr>
        <p:spPr>
          <a:xfrm>
            <a:off x="954098" y="1649244"/>
            <a:ext cx="4945585"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dirty="0"/>
              <a:t>SVD</a:t>
            </a:r>
            <a:r>
              <a:rPr lang="zh-CN" altLang="en-US" sz="2000" dirty="0"/>
              <a:t> </a:t>
            </a:r>
            <a:r>
              <a:rPr lang="en-US" altLang="zh-CN" sz="2000" dirty="0"/>
              <a:t>decomposition</a:t>
            </a:r>
            <a:r>
              <a:rPr lang="zh-CN" altLang="en-US" sz="2000" dirty="0"/>
              <a:t> </a:t>
            </a:r>
            <a:r>
              <a:rPr lang="en-US" altLang="zh-CN" sz="2000" dirty="0"/>
              <a:t>of the covariate matrix</a:t>
            </a:r>
            <a:endParaRPr lang="en-US" sz="2000" dirty="0"/>
          </a:p>
        </p:txBody>
      </p:sp>
      <p:pic>
        <p:nvPicPr>
          <p:cNvPr id="7" name="Picture 6">
            <a:extLst>
              <a:ext uri="{FF2B5EF4-FFF2-40B4-BE49-F238E27FC236}">
                <a16:creationId xmlns:a16="http://schemas.microsoft.com/office/drawing/2014/main" id="{F1B997E9-B806-1141-91B9-925B38668618}"/>
              </a:ext>
            </a:extLst>
          </p:cNvPr>
          <p:cNvPicPr>
            <a:picLocks noChangeAspect="1"/>
          </p:cNvPicPr>
          <p:nvPr/>
        </p:nvPicPr>
        <p:blipFill>
          <a:blip r:embed="rId3"/>
          <a:stretch>
            <a:fillRect/>
          </a:stretch>
        </p:blipFill>
        <p:spPr>
          <a:xfrm>
            <a:off x="6096000" y="1594792"/>
            <a:ext cx="1409700" cy="482600"/>
          </a:xfrm>
          <a:prstGeom prst="rect">
            <a:avLst/>
          </a:prstGeom>
        </p:spPr>
      </p:pic>
      <p:pic>
        <p:nvPicPr>
          <p:cNvPr id="9" name="Picture 8">
            <a:extLst>
              <a:ext uri="{FF2B5EF4-FFF2-40B4-BE49-F238E27FC236}">
                <a16:creationId xmlns:a16="http://schemas.microsoft.com/office/drawing/2014/main" id="{6C765157-04D9-0C4E-9216-27B84F04B878}"/>
              </a:ext>
            </a:extLst>
          </p:cNvPr>
          <p:cNvPicPr>
            <a:picLocks noChangeAspect="1"/>
          </p:cNvPicPr>
          <p:nvPr/>
        </p:nvPicPr>
        <p:blipFill>
          <a:blip r:embed="rId4"/>
          <a:stretch>
            <a:fillRect/>
          </a:stretch>
        </p:blipFill>
        <p:spPr>
          <a:xfrm>
            <a:off x="2343150" y="2237498"/>
            <a:ext cx="6896100" cy="3530600"/>
          </a:xfrm>
          <a:prstGeom prst="rect">
            <a:avLst/>
          </a:prstGeom>
        </p:spPr>
      </p:pic>
      <p:pic>
        <p:nvPicPr>
          <p:cNvPr id="2" name="Picture 1">
            <a:extLst>
              <a:ext uri="{FF2B5EF4-FFF2-40B4-BE49-F238E27FC236}">
                <a16:creationId xmlns:a16="http://schemas.microsoft.com/office/drawing/2014/main" id="{2E5F12A1-C185-784B-8DE8-F8236E189334}"/>
              </a:ext>
            </a:extLst>
          </p:cNvPr>
          <p:cNvPicPr>
            <a:picLocks noChangeAspect="1"/>
          </p:cNvPicPr>
          <p:nvPr/>
        </p:nvPicPr>
        <p:blipFill>
          <a:blip r:embed="rId5"/>
          <a:stretch>
            <a:fillRect/>
          </a:stretch>
        </p:blipFill>
        <p:spPr>
          <a:xfrm>
            <a:off x="4137056" y="5757212"/>
            <a:ext cx="2260600" cy="495300"/>
          </a:xfrm>
          <a:prstGeom prst="rect">
            <a:avLst/>
          </a:prstGeom>
        </p:spPr>
      </p:pic>
    </p:spTree>
    <p:extLst>
      <p:ext uri="{BB962C8B-B14F-4D97-AF65-F5344CB8AC3E}">
        <p14:creationId xmlns:p14="http://schemas.microsoft.com/office/powerpoint/2010/main" val="38335575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EEBF282F-030B-264B-922C-B5D0902A1D17}"/>
              </a:ext>
            </a:extLst>
          </p:cNvPr>
          <p:cNvSpPr>
            <a:spLocks noGrp="1" noChangeArrowheads="1"/>
          </p:cNvSpPr>
          <p:nvPr>
            <p:ph type="title"/>
          </p:nvPr>
        </p:nvSpPr>
        <p:spPr/>
        <p:txBody>
          <a:bodyPr/>
          <a:lstStyle/>
          <a:p>
            <a:r>
              <a:rPr lang="en-US" altLang="zh-CN"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rPr>
              <a:t>Computation</a:t>
            </a:r>
            <a:endParaRPr lang="zh-CN" altLang="en-US" sz="3200" b="1" dirty="0">
              <a:solidFill>
                <a:srgbClr val="005825"/>
              </a:solidFill>
              <a:latin typeface="Microsoft YaHei" panose="020B0503020204020204" pitchFamily="34" charset="-122"/>
              <a:ea typeface="Microsoft YaHei" panose="020B0503020204020204" pitchFamily="34" charset="-122"/>
              <a:cs typeface="Arial Unicode MS" panose="020B0604020202020204" pitchFamily="34" charset="-128"/>
            </a:endParaRPr>
          </a:p>
        </p:txBody>
      </p:sp>
      <p:sp>
        <p:nvSpPr>
          <p:cNvPr id="8196" name="灯片编号占位符 3">
            <a:extLst>
              <a:ext uri="{FF2B5EF4-FFF2-40B4-BE49-F238E27FC236}">
                <a16:creationId xmlns:a16="http://schemas.microsoft.com/office/drawing/2014/main" id="{EE7BDD73-DD09-124F-9C0F-E4524FDFD33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Verdana" panose="020B0604030504040204" pitchFamily="34" charset="0"/>
                <a:ea typeface="宋体" panose="02010600030101010101" pitchFamily="2" charset="-122"/>
              </a:defRPr>
            </a:lvl1pPr>
            <a:lvl2pPr marL="742932" indent="-285744">
              <a:defRPr>
                <a:solidFill>
                  <a:schemeClr val="tx2"/>
                </a:solidFill>
                <a:latin typeface="Verdana" panose="020B0604030504040204" pitchFamily="34" charset="0"/>
                <a:ea typeface="宋体" panose="02010600030101010101" pitchFamily="2" charset="-122"/>
              </a:defRPr>
            </a:lvl2pPr>
            <a:lvl3pPr marL="1142971" indent="-228594">
              <a:defRPr>
                <a:solidFill>
                  <a:schemeClr val="tx2"/>
                </a:solidFill>
                <a:latin typeface="Verdana" panose="020B0604030504040204" pitchFamily="34" charset="0"/>
                <a:ea typeface="宋体" panose="02010600030101010101" pitchFamily="2" charset="-122"/>
              </a:defRPr>
            </a:lvl3pPr>
            <a:lvl4pPr marL="1600160" indent="-228594">
              <a:defRPr>
                <a:solidFill>
                  <a:schemeClr val="tx2"/>
                </a:solidFill>
                <a:latin typeface="Verdana" panose="020B0604030504040204" pitchFamily="34" charset="0"/>
                <a:ea typeface="宋体" panose="02010600030101010101" pitchFamily="2" charset="-122"/>
              </a:defRPr>
            </a:lvl4pPr>
            <a:lvl5pPr marL="2057349" indent="-228594">
              <a:defRPr>
                <a:solidFill>
                  <a:schemeClr val="tx2"/>
                </a:solidFill>
                <a:latin typeface="Verdana" panose="020B0604030504040204" pitchFamily="34" charset="0"/>
                <a:ea typeface="宋体" panose="02010600030101010101" pitchFamily="2" charset="-122"/>
              </a:defRPr>
            </a:lvl5pPr>
            <a:lvl6pPr marL="2514537"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6pPr>
            <a:lvl7pPr marL="2971726"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7pPr>
            <a:lvl8pPr marL="3428914"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8pPr>
            <a:lvl9pPr marL="3886103" indent="-228594" eaLnBrk="0" fontAlgn="base" hangingPunct="0">
              <a:spcBef>
                <a:spcPct val="0"/>
              </a:spcBef>
              <a:spcAft>
                <a:spcPct val="0"/>
              </a:spcAft>
              <a:defRPr>
                <a:solidFill>
                  <a:schemeClr val="tx2"/>
                </a:solidFill>
                <a:latin typeface="Verdana" panose="020B0604030504040204" pitchFamily="34" charset="0"/>
                <a:ea typeface="宋体" panose="02010600030101010101" pitchFamily="2" charset="-122"/>
              </a:defRPr>
            </a:lvl9pPr>
          </a:lstStyle>
          <a:p>
            <a:fld id="{0588FD2E-32F7-E244-AA23-3ABBFBA339D8}" type="slidenum">
              <a:rPr lang="zh-CN" altLang="en-US" smtClean="0">
                <a:solidFill>
                  <a:schemeClr val="tx1"/>
                </a:solidFill>
                <a:ea typeface="Arial Unicode MS" panose="020B0604020202020204" pitchFamily="34" charset="-128"/>
                <a:cs typeface="Arial Unicode MS" panose="020B0604020202020204" pitchFamily="34" charset="-128"/>
              </a:rPr>
              <a:pPr/>
              <a:t>9</a:t>
            </a:fld>
            <a:endParaRPr lang="en-US" altLang="zh-CN">
              <a:solidFill>
                <a:schemeClr val="tx1"/>
              </a:solidFill>
              <a:ea typeface="Arial Unicode MS" panose="020B0604020202020204" pitchFamily="34" charset="-128"/>
              <a:cs typeface="Arial Unicode MS" panose="020B0604020202020204" pitchFamily="34" charset="-128"/>
            </a:endParaRPr>
          </a:p>
        </p:txBody>
      </p:sp>
      <p:cxnSp>
        <p:nvCxnSpPr>
          <p:cNvPr id="5" name="直接连接符 4">
            <a:extLst>
              <a:ext uri="{FF2B5EF4-FFF2-40B4-BE49-F238E27FC236}">
                <a16:creationId xmlns:a16="http://schemas.microsoft.com/office/drawing/2014/main" id="{3BF993CF-7201-3D4F-B2C9-6665BA768E54}"/>
              </a:ext>
            </a:extLst>
          </p:cNvPr>
          <p:cNvCxnSpPr>
            <a:cxnSpLocks/>
          </p:cNvCxnSpPr>
          <p:nvPr/>
        </p:nvCxnSpPr>
        <p:spPr>
          <a:xfrm>
            <a:off x="838200" y="1280160"/>
            <a:ext cx="8858312" cy="4900"/>
          </a:xfrm>
          <a:prstGeom prst="line">
            <a:avLst/>
          </a:prstGeom>
          <a:ln w="34925">
            <a:solidFill>
              <a:srgbClr val="005825"/>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C24B2BF-C90A-B546-8A9C-AA1D12B171E1}"/>
              </a:ext>
            </a:extLst>
          </p:cNvPr>
          <p:cNvPicPr>
            <a:picLocks noChangeAspect="1"/>
          </p:cNvPicPr>
          <p:nvPr/>
        </p:nvPicPr>
        <p:blipFill>
          <a:blip r:embed="rId3"/>
          <a:stretch>
            <a:fillRect/>
          </a:stretch>
        </p:blipFill>
        <p:spPr>
          <a:xfrm>
            <a:off x="3483006" y="1767523"/>
            <a:ext cx="3568700" cy="838200"/>
          </a:xfrm>
          <a:prstGeom prst="rect">
            <a:avLst/>
          </a:prstGeom>
        </p:spPr>
      </p:pic>
      <p:pic>
        <p:nvPicPr>
          <p:cNvPr id="2" name="Picture 1">
            <a:extLst>
              <a:ext uri="{FF2B5EF4-FFF2-40B4-BE49-F238E27FC236}">
                <a16:creationId xmlns:a16="http://schemas.microsoft.com/office/drawing/2014/main" id="{636B64C0-3DDC-C848-946F-57B49CF10DB8}"/>
              </a:ext>
            </a:extLst>
          </p:cNvPr>
          <p:cNvPicPr>
            <a:picLocks noChangeAspect="1"/>
          </p:cNvPicPr>
          <p:nvPr/>
        </p:nvPicPr>
        <p:blipFill>
          <a:blip r:embed="rId4"/>
          <a:stretch>
            <a:fillRect/>
          </a:stretch>
        </p:blipFill>
        <p:spPr>
          <a:xfrm>
            <a:off x="3483006" y="3266440"/>
            <a:ext cx="4851400" cy="2311400"/>
          </a:xfrm>
          <a:prstGeom prst="rect">
            <a:avLst/>
          </a:prstGeom>
        </p:spPr>
      </p:pic>
      <p:sp>
        <p:nvSpPr>
          <p:cNvPr id="4" name="TextBox 3">
            <a:extLst>
              <a:ext uri="{FF2B5EF4-FFF2-40B4-BE49-F238E27FC236}">
                <a16:creationId xmlns:a16="http://schemas.microsoft.com/office/drawing/2014/main" id="{AFEF1086-2735-C44C-87AA-E67210E07690}"/>
              </a:ext>
            </a:extLst>
          </p:cNvPr>
          <p:cNvSpPr txBox="1"/>
          <p:nvPr/>
        </p:nvSpPr>
        <p:spPr>
          <a:xfrm>
            <a:off x="1545773" y="3331755"/>
            <a:ext cx="778803" cy="369332"/>
          </a:xfrm>
          <a:prstGeom prst="rect">
            <a:avLst/>
          </a:prstGeom>
          <a:noFill/>
        </p:spPr>
        <p:txBody>
          <a:bodyPr wrap="none" rtlCol="0">
            <a:spAutoFit/>
          </a:bodyPr>
          <a:lstStyle/>
          <a:p>
            <a:r>
              <a:rPr lang="en-US" i="1" dirty="0"/>
              <a:t>Proof:</a:t>
            </a:r>
          </a:p>
        </p:txBody>
      </p:sp>
    </p:spTree>
    <p:extLst>
      <p:ext uri="{BB962C8B-B14F-4D97-AF65-F5344CB8AC3E}">
        <p14:creationId xmlns:p14="http://schemas.microsoft.com/office/powerpoint/2010/main" val="303094059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19680</TotalTime>
  <Words>743</Words>
  <Application>Microsoft Macintosh PowerPoint</Application>
  <PresentationFormat>Widescreen</PresentationFormat>
  <Paragraphs>172</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Microsoft YaHei</vt:lpstr>
      <vt:lpstr>Microsoft YaHei</vt:lpstr>
      <vt:lpstr>Arial</vt:lpstr>
      <vt:lpstr>Calibri</vt:lpstr>
      <vt:lpstr>Cambria Math</vt:lpstr>
      <vt:lpstr>Times New Roman</vt:lpstr>
      <vt:lpstr>Verdana</vt:lpstr>
      <vt:lpstr>Office Theme</vt:lpstr>
      <vt:lpstr>Ridge regression</vt:lpstr>
      <vt:lpstr>Motivation</vt:lpstr>
      <vt:lpstr>Motivation</vt:lpstr>
      <vt:lpstr>Dual problem</vt:lpstr>
      <vt:lpstr>Ridge estimator</vt:lpstr>
      <vt:lpstr>Ridge estimator</vt:lpstr>
      <vt:lpstr>Ridge estimator</vt:lpstr>
      <vt:lpstr>Computation</vt:lpstr>
      <vt:lpstr>Computation</vt:lpstr>
      <vt:lpstr>Statistical properties</vt:lpstr>
      <vt:lpstr>Statistical properties</vt:lpstr>
      <vt:lpstr>Bias-variance tradeoff</vt:lpstr>
      <vt:lpstr>Selection of the tuning parameter</vt:lpstr>
      <vt:lpstr>Selection of the tuning parameter</vt:lpstr>
      <vt:lpstr>Selection of the tuning parameter</vt:lpstr>
      <vt:lpstr>Selection of the tuning parameter</vt:lpstr>
      <vt:lpstr>Simulation</vt:lpstr>
      <vt:lpstr>Simulation</vt:lpstr>
      <vt:lpstr>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求职汇报</dc:title>
  <dc:creator>Microsoft Office User</dc:creator>
  <cp:lastModifiedBy>Jiang Zhichao</cp:lastModifiedBy>
  <cp:revision>170</cp:revision>
  <dcterms:created xsi:type="dcterms:W3CDTF">2022-01-07T20:32:42Z</dcterms:created>
  <dcterms:modified xsi:type="dcterms:W3CDTF">2022-10-11T07:58:12Z</dcterms:modified>
</cp:coreProperties>
</file>