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0"/>
    <p:restoredTop sz="92313"/>
  </p:normalViewPr>
  <p:slideViewPr>
    <p:cSldViewPr snapToGrid="0" snapToObjects="1">
      <p:cViewPr varScale="1">
        <p:scale>
          <a:sx n="118" d="100"/>
          <a:sy n="11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Carroll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Ruppert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(1988) is a textbook on this topic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7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discussions in Angrist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Pischke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(2008) and Card et al. (2015).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4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economics,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is the semi-elasticity of y 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model with log transformation on the outcome.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economics,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is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-elasticity of y in the model with log transformation on both the outcome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xj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0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4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economics, it is almost the default choice to include the quadratic term of working experience in the log wage equation.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7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Transformation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Transformation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of the covariates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D5C487-83CE-F945-B177-A70592FD57E7}"/>
                  </a:ext>
                </a:extLst>
              </p:cNvPr>
              <p:cNvSpPr txBox="1"/>
              <p:nvPr/>
            </p:nvSpPr>
            <p:spPr>
              <a:xfrm>
                <a:off x="838200" y="1799983"/>
                <a:ext cx="10213052" cy="4708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Linear approximations may not be adequate, so we can consider a polynomial specification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a one-dimensional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we can use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more than one covariate, we can include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 can approximate the mean of the outcome by a linear combination of some basis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gam</a:t>
                </a:r>
                <a:r>
                  <a:rPr lang="en-US" sz="2000" dirty="0"/>
                  <a:t> function in the </a:t>
                </a:r>
                <a:r>
                  <a:rPr lang="en-US" sz="2000" i="1" dirty="0" err="1"/>
                  <a:t>mgcv</a:t>
                </a:r>
                <a:r>
                  <a:rPr lang="en-US" sz="2000" dirty="0"/>
                  <a:t> package uses this strategy including the automatic procedure for</a:t>
                </a:r>
              </a:p>
              <a:p>
                <a:r>
                  <a:rPr lang="en-US" sz="2000" dirty="0"/>
                  <a:t>     choosing the number of basis functions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D5C487-83CE-F945-B177-A70592FD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983"/>
                <a:ext cx="10213052" cy="4708981"/>
              </a:xfrm>
              <a:prstGeom prst="rect">
                <a:avLst/>
              </a:prstGeom>
              <a:blipFill>
                <a:blip r:embed="rId3"/>
                <a:stretch>
                  <a:fillRect l="-497" t="-538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BA9CED-B2F7-994D-9DFB-F21FDBF4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192" y="2410451"/>
            <a:ext cx="44831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C5570-B931-AC4C-938A-9FAAD13A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6856" y="3442503"/>
            <a:ext cx="29210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05D05-4ADB-B842-8F08-F4AC8E872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756" y="3858530"/>
            <a:ext cx="4775200" cy="48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E54B9-BCB2-ED4C-A1C3-19AE61125BDC}"/>
              </a:ext>
            </a:extLst>
          </p:cNvPr>
          <p:cNvSpPr txBox="1"/>
          <p:nvPr/>
        </p:nvSpPr>
        <p:spPr>
          <a:xfrm>
            <a:off x="1589315" y="3876653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EC6B45-C238-5B40-B726-4EDA7F143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692" y="4890858"/>
            <a:ext cx="3657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Example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EFBCFFB-8672-4242-A2BB-14682A8A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8" y="1545708"/>
            <a:ext cx="6379027" cy="3317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04622-661C-4743-8787-6CD69C15FFAE}"/>
              </a:ext>
            </a:extLst>
          </p:cNvPr>
          <p:cNvSpPr txBox="1"/>
          <p:nvPr/>
        </p:nvSpPr>
        <p:spPr>
          <a:xfrm>
            <a:off x="968828" y="1361042"/>
            <a:ext cx="7736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True function is a sine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generalized additive model is an extension to the multivariate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156B8E-845B-5F4B-92F1-DBCF9DD4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88" y="5146694"/>
            <a:ext cx="5346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discontinuity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25741E-98C0-1741-91A8-9174C2F08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29" y="1441452"/>
            <a:ext cx="3911600" cy="491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D1519D-7968-5B48-A57D-3302012F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64" y="1387293"/>
            <a:ext cx="5422900" cy="162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C208-DC96-C943-AA8E-3E5DDF650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455" y="4268234"/>
            <a:ext cx="6426200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CDDAF1-648B-B14D-A254-6382225345D2}"/>
                  </a:ext>
                </a:extLst>
              </p:cNvPr>
              <p:cNvSpPr txBox="1"/>
              <p:nvPr/>
            </p:nvSpPr>
            <p:spPr>
              <a:xfrm>
                <a:off x="4799455" y="3898902"/>
                <a:ext cx="306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we center the covariates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CDDAF1-648B-B14D-A254-638222534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55" y="3898902"/>
                <a:ext cx="3063659" cy="369332"/>
              </a:xfrm>
              <a:prstGeom prst="rect">
                <a:avLst/>
              </a:prstGeom>
              <a:blipFill>
                <a:blip r:embed="rId6"/>
                <a:stretch>
                  <a:fillRect l="-165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CF330CF-5B86-0C40-9E49-AE26FCF47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906" y="2993008"/>
            <a:ext cx="6965465" cy="878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AE3875-142A-074B-9904-BCB673C95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906" y="5933372"/>
            <a:ext cx="65532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kink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AF432F1-BD3A-1843-A7BD-9A4E9AF6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28" y="1566071"/>
            <a:ext cx="3860800" cy="491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145AC-A8CD-9940-96F3-59296B5F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772" y="1566071"/>
            <a:ext cx="431800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6E863B-B664-734E-A0A4-CD4764C3E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629303"/>
            <a:ext cx="4572000" cy="77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286AD-39F6-6F49-ADF4-D2D8012F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273" y="4922863"/>
            <a:ext cx="4927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Transformation 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/>
              <p:nvPr/>
            </p:nvSpPr>
            <p:spPr>
              <a:xfrm>
                <a:off x="838200" y="1828274"/>
                <a:ext cx="9560631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 linear model works best for continuous outcomes and especially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</a:p>
              <a:p>
                <a:r>
                  <a:rPr lang="en-US" altLang="zh-CN" sz="2400" dirty="0"/>
                  <a:t>    Normally distributed outcomes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linear model can be a poor approximation for the original outcome, </a:t>
                </a:r>
              </a:p>
              <a:p>
                <a:r>
                  <a:rPr lang="en-US" altLang="zh-CN" sz="2400" dirty="0"/>
                  <a:t>     but may </a:t>
                </a:r>
                <a:r>
                  <a:rPr lang="en-US" sz="2400" dirty="0"/>
                  <a:t>perform well for certain transformation of the outcome and the </a:t>
                </a:r>
              </a:p>
              <a:p>
                <a:r>
                  <a:rPr lang="en-US" sz="2400" dirty="0"/>
                  <a:t>     covariates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Whenever we specify a linear model, we implicitly have transformed the </a:t>
                </a:r>
              </a:p>
              <a:p>
                <a:r>
                  <a:rPr lang="en-US" sz="2400" dirty="0"/>
                  <a:t>     original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274"/>
                <a:ext cx="9560631" cy="3416320"/>
              </a:xfrm>
              <a:prstGeom prst="rect">
                <a:avLst/>
              </a:prstGeom>
              <a:blipFill>
                <a:blip r:embed="rId3"/>
                <a:stretch>
                  <a:fillRect l="-796" t="-1487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Transformation of the outcome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/>
              <p:nvPr/>
            </p:nvSpPr>
            <p:spPr>
              <a:xfrm>
                <a:off x="936171" y="1894114"/>
                <a:ext cx="9267409" cy="385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positive, especially heavy-tailed outcomes, a standard transformation is the </a:t>
                </a:r>
              </a:p>
              <a:p>
                <a:r>
                  <a:rPr lang="en-US" sz="2000" dirty="0"/>
                  <a:t>      log transformation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Interpretation: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increases by one unit, then the proportion increase in the fitted</a:t>
                </a:r>
              </a:p>
              <a:p>
                <a:r>
                  <a:rPr lang="zh-CN" altLang="en-US" sz="2000" dirty="0"/>
                  <a:t>      </a:t>
                </a:r>
                <a:r>
                  <a:rPr lang="en-US" altLang="zh-CN" sz="2000" dirty="0"/>
                  <a:t>outcome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controlling for other variables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1894114"/>
                <a:ext cx="9267409" cy="3858877"/>
              </a:xfrm>
              <a:prstGeom prst="rect">
                <a:avLst/>
              </a:prstGeom>
              <a:blipFill>
                <a:blip r:embed="rId3"/>
                <a:stretch>
                  <a:fillRect l="-548" t="-656" b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7F246C-669A-7842-B19A-A3956ED82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0" y="2786816"/>
            <a:ext cx="37211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1D7212-D5AF-7442-B439-6E531191A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050" y="3793672"/>
            <a:ext cx="292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Log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transformation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/>
              <p:nvPr/>
            </p:nvSpPr>
            <p:spPr>
              <a:xfrm>
                <a:off x="936171" y="1894114"/>
                <a:ext cx="10107254" cy="414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Sometimes, we may apply the log transformation on both the outcome and a certain covariate</a:t>
                </a: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Interpretation: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increases by 1%, then the fitted </a:t>
                </a:r>
                <a:r>
                  <a:rPr lang="en-US" altLang="zh-CN" sz="2000" dirty="0"/>
                  <a:t>outcome will increase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%, </a:t>
                </a:r>
              </a:p>
              <a:p>
                <a:r>
                  <a:rPr lang="en-US" sz="2000" dirty="0"/>
                  <a:t>      controlling for other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log transformation only work for positive variables. For a nonnegative outcome, we can</a:t>
                </a:r>
              </a:p>
              <a:p>
                <a:r>
                  <a:rPr lang="en-US" sz="2000" dirty="0"/>
                  <a:t>      modify the log transformation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1894114"/>
                <a:ext cx="10107254" cy="4141968"/>
              </a:xfrm>
              <a:prstGeom prst="rect">
                <a:avLst/>
              </a:prstGeom>
              <a:blipFill>
                <a:blip r:embed="rId3"/>
                <a:stretch>
                  <a:fillRect l="-502" t="-612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213B98-AFCE-C943-864B-70F9257E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786" y="2596784"/>
            <a:ext cx="62230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4B911-2693-2F44-8523-5835C7D02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336" y="3283317"/>
            <a:ext cx="31115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Box-Cox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transformation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/>
              <p:nvPr/>
            </p:nvSpPr>
            <p:spPr>
              <a:xfrm>
                <a:off x="936171" y="1894114"/>
                <a:ext cx="9224000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Box-Cox transformation unifies the log transformation and the power transformation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continuous at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we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based on data?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1894114"/>
                <a:ext cx="9224000" cy="3785652"/>
              </a:xfrm>
              <a:prstGeom prst="rect">
                <a:avLst/>
              </a:prstGeom>
              <a:blipFill>
                <a:blip r:embed="rId3"/>
                <a:stretch>
                  <a:fillRect l="-550" t="-669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8C51404-2826-FD48-9A9A-AF1F596CF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900" y="2475877"/>
            <a:ext cx="2768600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F9B5ED-529B-C941-A451-4E379DDF1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814" y="3477421"/>
            <a:ext cx="7086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58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𝝀</m:t>
                    </m:r>
                  </m:oMath>
                </a14:m>
                <a:endParaRPr lang="zh-CN" altLang="en-US" sz="3200" b="1" dirty="0">
                  <a:solidFill>
                    <a:srgbClr val="0058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AF320D-49B6-E542-8BD6-FA81CAF343B5}"/>
              </a:ext>
            </a:extLst>
          </p:cNvPr>
          <p:cNvSpPr txBox="1"/>
          <p:nvPr/>
        </p:nvSpPr>
        <p:spPr>
          <a:xfrm>
            <a:off x="903514" y="1915886"/>
            <a:ext cx="8888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Box and Cox (1964) proposed a strategy based on the maximum likelihood under </a:t>
            </a:r>
          </a:p>
          <a:p>
            <a:r>
              <a:rPr lang="en-US" sz="2000" dirty="0"/>
              <a:t>     the Normal linear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3E33-FA56-D84C-83D2-27A31C42D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07" y="2848968"/>
            <a:ext cx="4914900" cy="111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0051A-98DF-754B-B58C-E331F943F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393" y="4234229"/>
            <a:ext cx="6832600" cy="1155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6DA69-4E98-A34F-86FB-8B772581853B}"/>
              </a:ext>
            </a:extLst>
          </p:cNvPr>
          <p:cNvSpPr/>
          <p:nvPr/>
        </p:nvSpPr>
        <p:spPr>
          <a:xfrm flipH="1">
            <a:off x="5886995" y="3702451"/>
            <a:ext cx="45719" cy="158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A20E5-6F22-D748-89F7-31F4632AC967}"/>
                  </a:ext>
                </a:extLst>
              </p:cNvPr>
              <p:cNvSpPr txBox="1"/>
              <p:nvPr/>
            </p:nvSpPr>
            <p:spPr>
              <a:xfrm>
                <a:off x="5790111" y="3633961"/>
                <a:ext cx="239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AA20E5-6F22-D748-89F7-31F4632A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11" y="3633961"/>
                <a:ext cx="2394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58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𝝀</m:t>
                    </m:r>
                  </m:oMath>
                </a14:m>
                <a:endParaRPr lang="zh-CN" altLang="en-US" sz="3200" b="1" dirty="0">
                  <a:solidFill>
                    <a:srgbClr val="0058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41FEDF0-098C-3C46-B82D-A613D8A2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4" y="1583373"/>
            <a:ext cx="7353300" cy="204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03EAF3-5EBF-5044-83A1-93D8FFE0F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64" y="3628073"/>
            <a:ext cx="7924800" cy="134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FE6D9-CDAB-A143-8FFE-E285F6AACB3A}"/>
                  </a:ext>
                </a:extLst>
              </p:cNvPr>
              <p:cNvSpPr txBox="1"/>
              <p:nvPr/>
            </p:nvSpPr>
            <p:spPr>
              <a:xfrm>
                <a:off x="1077686" y="5475514"/>
                <a:ext cx="6559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treat this as the likelihood function, defined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FE6D9-CDAB-A143-8FFE-E285F6AAC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6" y="5475514"/>
                <a:ext cx="6559296" cy="369332"/>
              </a:xfrm>
              <a:prstGeom prst="rect">
                <a:avLst/>
              </a:prstGeom>
              <a:blipFill>
                <a:blip r:embed="rId6"/>
                <a:stretch>
                  <a:fillRect l="-580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Estimating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58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34" charset="-128"/>
                      </a:rPr>
                      <m:t>𝝀</m:t>
                    </m:r>
                  </m:oMath>
                </a14:m>
                <a:endParaRPr lang="zh-CN" altLang="en-US" sz="3200" b="1" dirty="0">
                  <a:solidFill>
                    <a:srgbClr val="0058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A2583-89BE-A647-AB6C-E7E2D37FBF2A}"/>
                  </a:ext>
                </a:extLst>
              </p:cNvPr>
              <p:cNvSpPr txBox="1"/>
              <p:nvPr/>
            </p:nvSpPr>
            <p:spPr>
              <a:xfrm>
                <a:off x="957943" y="1970314"/>
                <a:ext cx="8603317" cy="380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Profile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maximizing the likelihood to obtain            and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Maximize the profile likelihood as a function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</a:t>
                </a:r>
                <a:r>
                  <a:rPr lang="en-US" altLang="zh-CN" sz="2000" i="1" dirty="0" err="1"/>
                  <a:t>boxcox</a:t>
                </a:r>
                <a:r>
                  <a:rPr lang="en-US" altLang="zh-CN" sz="2000" dirty="0"/>
                  <a:t> function in the </a:t>
                </a:r>
                <a:r>
                  <a:rPr lang="en-US" altLang="zh-CN" sz="2000" i="1" dirty="0"/>
                  <a:t>MASS</a:t>
                </a:r>
                <a:r>
                  <a:rPr lang="en-US" altLang="zh-CN" sz="2000" dirty="0"/>
                  <a:t> package plots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find its maximizer and </a:t>
                </a:r>
              </a:p>
              <a:p>
                <a:r>
                  <a:rPr lang="en-US" sz="2000" dirty="0"/>
                  <a:t>     construct a 95% confidence interval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A2583-89BE-A647-AB6C-E7E2D37F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1970314"/>
                <a:ext cx="8603317" cy="3809313"/>
              </a:xfrm>
              <a:prstGeom prst="rect">
                <a:avLst/>
              </a:prstGeom>
              <a:blipFill>
                <a:blip r:embed="rId4"/>
                <a:stretch>
                  <a:fillRect l="-442" t="-664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F4C4D0-F22F-6A48-955C-33EA198EB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956" y="2295017"/>
            <a:ext cx="5715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35DDC-4334-384F-903C-F00F00AD4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161" y="2367589"/>
            <a:ext cx="28702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C96FF-A3C4-FA4B-A521-1DBE3B983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000" y="3029582"/>
            <a:ext cx="6350000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1294F7-3F4E-E14F-B1DD-08228B37D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5156" y="3867782"/>
            <a:ext cx="72644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Jobs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data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analysis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BF4F0E-5A9C-574E-B42D-39EFC8C71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5" y="1875971"/>
            <a:ext cx="9145599" cy="42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21624</TotalTime>
  <Words>530</Words>
  <Application>Microsoft Macintosh PowerPoint</Application>
  <PresentationFormat>Widescreen</PresentationFormat>
  <Paragraphs>136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Transformation</vt:lpstr>
      <vt:lpstr>Transformation </vt:lpstr>
      <vt:lpstr>Transformation of the outcome</vt:lpstr>
      <vt:lpstr>Log transformation</vt:lpstr>
      <vt:lpstr>Box-Cox transformation</vt:lpstr>
      <vt:lpstr>Estimating λ</vt:lpstr>
      <vt:lpstr>Estimating λ</vt:lpstr>
      <vt:lpstr>Estimating λ</vt:lpstr>
      <vt:lpstr>Jobs data analysis</vt:lpstr>
      <vt:lpstr>Transformation of the covariates</vt:lpstr>
      <vt:lpstr>Example</vt:lpstr>
      <vt:lpstr>Regression discontinuity</vt:lpstr>
      <vt:lpstr>Regression kink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187</cp:revision>
  <dcterms:created xsi:type="dcterms:W3CDTF">2022-01-07T20:32:42Z</dcterms:created>
  <dcterms:modified xsi:type="dcterms:W3CDTF">2022-10-17T13:15:38Z</dcterms:modified>
</cp:coreProperties>
</file>