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5"/>
    <p:restoredTop sz="92313"/>
  </p:normalViewPr>
  <p:slideViewPr>
    <p:cSldViewPr snapToGrid="0" snapToObjects="1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7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0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Gelman et al. (2001) gave an alternative set of assumptions justifying the ecological regression. King (1997) proposed some extensions.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Robinson (1950) warned that the ecological correlation might not inform individual correlation. Freedman et al. (1991) warned that the assumptions underlying the ecological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might not be plausible in practice.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4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2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5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WLS is equivalent to the OLS with ii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transformed variables, with the weights inversely proportional to the variances of the errors. By this equivalence, WLS inherits many properties of OLS.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Step 2, we can change the model based on our understanding of the heteroskedasticity.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suggests that the linear model may be misspecified.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Weighted least squares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Feasible generalized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522FB14-2FD6-394D-BBFF-17F87462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6" y="1434706"/>
            <a:ext cx="7616203" cy="51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4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Feasible generalized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358220-51F5-5344-8855-3F755A973510}"/>
              </a:ext>
            </a:extLst>
          </p:cNvPr>
          <p:cNvSpPr txBox="1"/>
          <p:nvPr/>
        </p:nvSpPr>
        <p:spPr>
          <a:xfrm>
            <a:off x="947057" y="1817914"/>
            <a:ext cx="10701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above FGLS estimator is close to Wooldridge (2012)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Romano and Wolf (2017) proposes to regress		    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Romano and Wolf (2017) highlighted</a:t>
            </a:r>
            <a:r>
              <a:rPr lang="zh-CN" altLang="en-US" sz="2000" dirty="0"/>
              <a:t> </a:t>
            </a:r>
            <a:r>
              <a:rPr lang="en-US" altLang="zh-CN" sz="2000" dirty="0"/>
              <a:t>the efficiency gain from FGLS compared to OLS </a:t>
            </a:r>
            <a:r>
              <a:rPr lang="en-US" sz="2000" dirty="0"/>
              <a:t>in the </a:t>
            </a:r>
          </a:p>
          <a:p>
            <a:r>
              <a:rPr lang="en-US" sz="2000" dirty="0"/>
              <a:t>     presence of heteroskedasticity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DiCiccio</a:t>
            </a:r>
            <a:r>
              <a:rPr lang="en-US" sz="2000" dirty="0"/>
              <a:t> et al. (2019) proposed some improved versions of FGLS estimator even if the variance </a:t>
            </a:r>
          </a:p>
          <a:p>
            <a:r>
              <a:rPr lang="en-US" sz="2000" dirty="0"/>
              <a:t>     function is misspecified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it is unusual for practitioners to use FGLS even though it can be more efficient than 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EHW standard errors are convenient for correcting the standard error of OLS </a:t>
            </a:r>
          </a:p>
          <a:p>
            <a:pPr lvl="1"/>
            <a:r>
              <a:rPr lang="en-US" sz="2000" dirty="0"/>
              <a:t>      under heteroskedasticity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efficiency gain is usually small, and it is possible that the FGLS is less 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linear model is very likely to be misspecified, the OLS has the interpretations as the best </a:t>
            </a:r>
          </a:p>
          <a:p>
            <a:pPr lvl="1"/>
            <a:r>
              <a:rPr lang="en-US" sz="2000" dirty="0"/>
              <a:t>      linear predictor and the best linear approximation of the conditional mean, but the FGLS has</a:t>
            </a:r>
          </a:p>
          <a:p>
            <a:pPr lvl="1"/>
            <a:r>
              <a:rPr lang="en-US" sz="2000" dirty="0"/>
              <a:t>      more complicated interpretation when the linear model is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FF55-834E-8B4F-9754-1F45064C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378" y="2200093"/>
            <a:ext cx="16637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29207-4F85-7245-B9CB-A8DBE08C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343" y="2209437"/>
            <a:ext cx="2159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Aggregated data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844291-97FD-6446-8889-E81256DD49C6}"/>
                  </a:ext>
                </a:extLst>
              </p:cNvPr>
              <p:cNvSpPr txBox="1"/>
              <p:nvPr/>
            </p:nvSpPr>
            <p:spPr>
              <a:xfrm>
                <a:off x="838200" y="1970314"/>
                <a:ext cx="1062983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some cases,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come from aggregated data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can be the average test score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can be the average parents’ income in classroom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 student-level test score and income follow a homoscedastic linear model,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 model</a:t>
                </a:r>
              </a:p>
              <a:p>
                <a:pPr lvl="1"/>
                <a:r>
                  <a:rPr lang="en-US" sz="2000" dirty="0"/>
                  <a:t>    based on the classroom average must be heteroskedastic. A natural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the fraction of black registered voters,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the turnout rate,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number of people</a:t>
                </a:r>
              </a:p>
              <a:p>
                <a:r>
                  <a:rPr lang="en-US" sz="2000" dirty="0"/>
                  <a:t>      in each Louisiana precinct.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844291-97FD-6446-8889-E81256D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0314"/>
                <a:ext cx="10629833" cy="1938992"/>
              </a:xfrm>
              <a:prstGeom prst="rect">
                <a:avLst/>
              </a:prstGeom>
              <a:blipFill>
                <a:blip r:embed="rId3"/>
                <a:stretch>
                  <a:fillRect l="-477" t="-1299" r="-239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F81AC01-3F06-E745-8636-B6E12587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2" y="3939029"/>
            <a:ext cx="8280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Aggregated data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844291-97FD-6446-8889-E81256DD49C6}"/>
                  </a:ext>
                </a:extLst>
              </p:cNvPr>
              <p:cNvSpPr txBox="1"/>
              <p:nvPr/>
            </p:nvSpPr>
            <p:spPr>
              <a:xfrm>
                <a:off x="838200" y="1970314"/>
                <a:ext cx="10304231" cy="2271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interpret the coefficient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as the precinct-level relationship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Political scientists are interested in using aggregated data to infer the individual voting behavior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precinct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has individual data			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are binary racial</a:t>
                </a:r>
              </a:p>
              <a:p>
                <a:r>
                  <a:rPr lang="en-US" sz="2000" dirty="0"/>
                  <a:t>     and voting status of individual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only observe the aggregated data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844291-97FD-6446-8889-E81256D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0314"/>
                <a:ext cx="10304231" cy="2271456"/>
              </a:xfrm>
              <a:prstGeom prst="rect">
                <a:avLst/>
              </a:prstGeom>
              <a:blipFill>
                <a:blip r:embed="rId3"/>
                <a:stretch>
                  <a:fillRect l="-493" t="-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E9B0C84-2ED5-6B45-B8BC-D11DC1056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79" y="3252636"/>
            <a:ext cx="25273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B62D3-7F42-2B4F-A582-2493C9026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50" y="3604421"/>
            <a:ext cx="2425700" cy="2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6CF1F-3A9B-0F40-B1B1-EDD4E2414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521" y="4402766"/>
            <a:ext cx="4076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6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Ecological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D0F15-F9F6-EE46-A772-1E409EE55ECC}"/>
                  </a:ext>
                </a:extLst>
              </p:cNvPr>
              <p:cNvSpPr txBox="1"/>
              <p:nvPr/>
            </p:nvSpPr>
            <p:spPr>
              <a:xfrm>
                <a:off x="1051203" y="1478748"/>
                <a:ext cx="7251280" cy="2271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Goodman’s ecological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Individual level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measure the relationship between race and voting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are random and independent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’s, 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D0F15-F9F6-EE46-A772-1E409EE5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03" y="1478748"/>
                <a:ext cx="7251280" cy="2271456"/>
              </a:xfrm>
              <a:prstGeom prst="rect">
                <a:avLst/>
              </a:prstGeom>
              <a:blipFill>
                <a:blip r:embed="rId3"/>
                <a:stretch>
                  <a:fillRect l="-69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CBD4029-7116-2A49-86F8-726344C5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79" y="2200093"/>
            <a:ext cx="79883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97FBF5-F48B-6143-AB06-3ED4AC2E2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568" y="3042087"/>
            <a:ext cx="2844800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86E65-89AB-B541-8DA8-AEA25C29B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082" y="3410387"/>
            <a:ext cx="4548005" cy="2533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8E177-9B7E-B349-99A8-1AD37D86C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9705" y="5870669"/>
            <a:ext cx="5067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Ecological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79B160-E9E1-FA4A-87BF-65A7EFCCA224}"/>
                  </a:ext>
                </a:extLst>
              </p:cNvPr>
              <p:cNvSpPr txBox="1"/>
              <p:nvPr/>
            </p:nvSpPr>
            <p:spPr>
              <a:xfrm>
                <a:off x="1001486" y="1915886"/>
                <a:ext cx="10301474" cy="3186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Linear relationship between the aggregated outcome and covariate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Goodman (1953) suggested to use the OLS of		          to estimate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    and use the WLS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since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has the magnitude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should use the EHW standard error for inference since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has a complicated </a:t>
                </a:r>
              </a:p>
              <a:p>
                <a:r>
                  <a:rPr lang="en-US" sz="2000" dirty="0"/>
                  <a:t>       form of heteroskedasticity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assumption might be violated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’s vary in but unobserved ways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coefficients may lie outside of the interval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79B160-E9E1-FA4A-87BF-65A7EFCC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1915886"/>
                <a:ext cx="10301474" cy="3186129"/>
              </a:xfrm>
              <a:prstGeom prst="rect">
                <a:avLst/>
              </a:prstGeom>
              <a:blipFill>
                <a:blip r:embed="rId3"/>
                <a:stretch>
                  <a:fillRect l="-493" t="-79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A124AF7-7637-3B41-8FC6-CCDC5489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86" y="2396173"/>
            <a:ext cx="30226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40736-EC00-C844-833C-96ED0FCFE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940" y="2427016"/>
            <a:ext cx="15875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FA7CC-6ECA-1C44-B1EB-0ADB8FD68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997" y="2903020"/>
            <a:ext cx="2032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Local linear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AA4753-68E4-8D4F-8633-A49EFD105114}"/>
              </a:ext>
            </a:extLst>
          </p:cNvPr>
          <p:cNvSpPr txBox="1"/>
          <p:nvPr/>
        </p:nvSpPr>
        <p:spPr>
          <a:xfrm>
            <a:off x="903514" y="1828800"/>
            <a:ext cx="6054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Approximate any smooth function by a linear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788F1-C691-BA44-BA1B-71CF7D3C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792" y="1776731"/>
            <a:ext cx="32639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2BF0B-D568-344B-9135-E0A13F47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14" y="2313214"/>
            <a:ext cx="4235935" cy="4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Local linear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AA4753-68E4-8D4F-8633-A49EFD105114}"/>
                  </a:ext>
                </a:extLst>
              </p:cNvPr>
              <p:cNvSpPr txBox="1"/>
              <p:nvPr/>
            </p:nvSpPr>
            <p:spPr>
              <a:xfrm>
                <a:off x="903514" y="1828800"/>
                <a:ext cx="10033901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Goal: predict the mean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predict based on a line with the local data points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is called the kernel function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called </a:t>
                </a:r>
              </a:p>
              <a:p>
                <a:r>
                  <a:rPr lang="en-US" sz="2000" dirty="0"/>
                  <a:t>     the bandwidth 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the fitted line			 , the predicted value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intercept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Technically,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 can be any density function. Two canonical choices are the Normal density</a:t>
                </a:r>
              </a:p>
              <a:p>
                <a:r>
                  <a:rPr lang="en-US" sz="2000" dirty="0"/>
                  <a:t>     and </a:t>
                </a:r>
                <a:r>
                  <a:rPr lang="en-US" dirty="0"/>
                  <a:t>the </a:t>
                </a:r>
                <a:r>
                  <a:rPr lang="en-US" dirty="0" err="1"/>
                  <a:t>Epanechikov</a:t>
                </a:r>
                <a:r>
                  <a:rPr lang="en-US" dirty="0"/>
                  <a:t>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AA4753-68E4-8D4F-8633-A49EFD10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" y="1828800"/>
                <a:ext cx="10033901" cy="3785652"/>
              </a:xfrm>
              <a:prstGeom prst="rect">
                <a:avLst/>
              </a:prstGeom>
              <a:blipFill>
                <a:blip r:embed="rId3"/>
                <a:stretch>
                  <a:fillRect l="-379" t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8AB1C02-CECD-044F-87AB-06E952C62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357" y="2722678"/>
            <a:ext cx="4953000" cy="88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ECE6BD-B360-7445-A008-FB5BFF337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786" y="4322736"/>
            <a:ext cx="2209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Local linear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AED5E-BB5D-1A4B-99A9-D00173E15F47}"/>
                  </a:ext>
                </a:extLst>
              </p:cNvPr>
              <p:cNvSpPr txBox="1"/>
              <p:nvPr/>
            </p:nvSpPr>
            <p:spPr>
              <a:xfrm>
                <a:off x="882096" y="1505733"/>
                <a:ext cx="896912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general, we can approximate a smooth function by a polynomial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Local polynomial regression (Fan and </a:t>
                </a:r>
                <a:r>
                  <a:rPr lang="en-US" dirty="0" err="1"/>
                  <a:t>Gijbels</a:t>
                </a:r>
                <a:r>
                  <a:rPr lang="en-US" dirty="0"/>
                  <a:t>, 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R package </a:t>
                </a:r>
                <a:r>
                  <a:rPr lang="en-US" i="1" dirty="0" err="1"/>
                  <a:t>Kernsmooth</a:t>
                </a:r>
                <a:r>
                  <a:rPr lang="en-US" dirty="0"/>
                  <a:t>, the function </a:t>
                </a:r>
                <a:r>
                  <a:rPr lang="en-US" i="1" dirty="0" err="1"/>
                  <a:t>locpoly</a:t>
                </a:r>
                <a:r>
                  <a:rPr lang="en-US" dirty="0"/>
                  <a:t> fits local polynomial regression, and the</a:t>
                </a:r>
              </a:p>
              <a:p>
                <a:r>
                  <a:rPr lang="en-US" dirty="0"/>
                  <a:t>     function </a:t>
                </a:r>
                <a:r>
                  <a:rPr lang="en-US" i="1" dirty="0" err="1"/>
                  <a:t>dpill</a:t>
                </a:r>
                <a:r>
                  <a:rPr lang="en-US" dirty="0"/>
                  <a:t> selects h based on </a:t>
                </a:r>
                <a:r>
                  <a:rPr lang="en-US" dirty="0" err="1"/>
                  <a:t>Ruppert</a:t>
                </a:r>
                <a:r>
                  <a:rPr lang="en-US" dirty="0"/>
                  <a:t> et al. (1995)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AED5E-BB5D-1A4B-99A9-D00173E1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6" y="1505733"/>
                <a:ext cx="8969122" cy="2308324"/>
              </a:xfrm>
              <a:prstGeom prst="rect">
                <a:avLst/>
              </a:prstGeom>
              <a:blipFill>
                <a:blip r:embed="rId3"/>
                <a:stretch>
                  <a:fillRect l="-282" t="-1099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1DF3793-B1BF-8748-8253-7D7C268B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456" y="1979441"/>
            <a:ext cx="3225800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74E81F-4B76-0F43-B559-99F6BEC8A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14" y="3814057"/>
            <a:ext cx="4303486" cy="30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Generalized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594E3-7E8F-E048-8A2C-DFFA3212C37D}"/>
              </a:ext>
            </a:extLst>
          </p:cNvPr>
          <p:cNvSpPr txBox="1"/>
          <p:nvPr/>
        </p:nvSpPr>
        <p:spPr>
          <a:xfrm>
            <a:off x="838200" y="1828274"/>
            <a:ext cx="47099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Generalized Gauss-Markov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Two leading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4866C-4A84-7349-BAB9-F5797ED7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6" y="2384504"/>
            <a:ext cx="4432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E976E-36F4-B240-958F-0E3CABFD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856" y="2887818"/>
            <a:ext cx="774700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1A6E8-28C7-CB4C-9A5E-8BB93542A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0" y="4491346"/>
            <a:ext cx="2641600" cy="48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E6339-8066-4546-A042-FDB1BCB63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5178" y="5158740"/>
            <a:ext cx="2476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OLS estimator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A8CAFA-8DF7-1146-8C91-D220F721C23C}"/>
              </a:ext>
            </a:extLst>
          </p:cNvPr>
          <p:cNvSpPr txBox="1"/>
          <p:nvPr/>
        </p:nvSpPr>
        <p:spPr>
          <a:xfrm>
            <a:off x="838200" y="1799983"/>
            <a:ext cx="660629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still use the OLS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not BLUE under the Generalized Gauss-Markov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6C8B7-1ABF-7D4A-81FC-FE7B725E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1828164"/>
            <a:ext cx="1993900" cy="39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3252E-2C93-4740-971E-D304FC24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264" y="2468196"/>
            <a:ext cx="51054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753AF-57FE-8F4F-8447-F795BD88E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936" y="3150366"/>
            <a:ext cx="4305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BLUE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B5FB42-497D-EA49-863E-D19F95E093A3}"/>
              </a:ext>
            </a:extLst>
          </p:cNvPr>
          <p:cNvSpPr txBox="1"/>
          <p:nvPr/>
        </p:nvSpPr>
        <p:spPr>
          <a:xfrm>
            <a:off x="838200" y="1799983"/>
            <a:ext cx="93846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 transform the Generalized Gauss-Markov model into the Gauss-Markov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BLUE 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E3BA9-CDBF-5D44-91A1-C8C49FAF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64" y="2339023"/>
            <a:ext cx="33655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1E2B7-20A2-004B-B8F3-69F5A006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798" y="3867493"/>
            <a:ext cx="47498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F5D5A-6890-2741-B4BE-66A097179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743" y="4398339"/>
            <a:ext cx="69088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59A5C-F1F8-5542-A17E-5937EA866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829" y="4789623"/>
            <a:ext cx="6045200" cy="153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13E20-3656-3D46-B27D-0061B4BC7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184" y="2865939"/>
            <a:ext cx="6400800" cy="43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1C767B-F527-E04D-A86D-7EC8D98FC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9484" y="3342424"/>
            <a:ext cx="5740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Weighted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055CF-19FB-2A47-B94A-7BC51274F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14" y="1677605"/>
            <a:ext cx="2641600" cy="43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EB5540-6EE7-9E41-ACFE-51D615DD47A7}"/>
              </a:ext>
            </a:extLst>
          </p:cNvPr>
          <p:cNvSpPr txBox="1"/>
          <p:nvPr/>
        </p:nvSpPr>
        <p:spPr>
          <a:xfrm>
            <a:off x="1523961" y="1643364"/>
            <a:ext cx="2294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also write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1F7B2-2073-8A4D-808C-E259D786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706" y="2198132"/>
            <a:ext cx="6591300" cy="901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DD7652-9830-524C-9885-298BC627C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914" y="3099832"/>
            <a:ext cx="4000500" cy="2552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5BB456-E611-8A4A-945F-AC1A7BFC0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643" y="5652532"/>
            <a:ext cx="3022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Weighted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7D53D81-8AEE-A444-9016-7A2B59688A19}"/>
              </a:ext>
            </a:extLst>
          </p:cNvPr>
          <p:cNvSpPr txBox="1"/>
          <p:nvPr/>
        </p:nvSpPr>
        <p:spPr>
          <a:xfrm>
            <a:off x="1034143" y="1915886"/>
            <a:ext cx="93403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Generalized</a:t>
            </a:r>
            <a:r>
              <a:rPr lang="zh-CN" altLang="en-US" sz="2000" dirty="0"/>
              <a:t> </a:t>
            </a:r>
            <a:r>
              <a:rPr lang="en-US" altLang="zh-CN" sz="2000" dirty="0"/>
              <a:t>Normal 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 err="1"/>
              <a:t>lm</a:t>
            </a:r>
            <a:r>
              <a:rPr lang="en-US" sz="2000" dirty="0"/>
              <a:t> function with </a:t>
            </a:r>
            <a:r>
              <a:rPr lang="en-US" sz="2000" i="1" dirty="0"/>
              <a:t>weights</a:t>
            </a:r>
            <a:r>
              <a:rPr lang="en-US" sz="2000" dirty="0"/>
              <a:t> reports the standard errors, t-statistics, and p values </a:t>
            </a:r>
          </a:p>
          <a:p>
            <a:r>
              <a:rPr lang="en-US" sz="2000" dirty="0"/>
              <a:t>      based on this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assumes that the weights fully capture the heteroskedasticity, which is unrealistic</a:t>
            </a:r>
          </a:p>
          <a:p>
            <a:r>
              <a:rPr lang="en-US" sz="2000" dirty="0"/>
              <a:t>      in many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022BF-F3F1-2D48-A7B1-98CE3B1D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20" y="2605723"/>
            <a:ext cx="3619500" cy="39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08BE3F-866B-A04A-B08D-985ED267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60" y="3066960"/>
            <a:ext cx="5626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1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Weighted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61D93-6AEC-9B40-822E-2CD17657EB29}"/>
                  </a:ext>
                </a:extLst>
              </p:cNvPr>
              <p:cNvSpPr txBox="1"/>
              <p:nvPr/>
            </p:nvSpPr>
            <p:spPr>
              <a:xfrm>
                <a:off x="968829" y="1817914"/>
                <a:ext cx="10419776" cy="2013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Asymptotic inference based on the heteroskedastic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possible that the variances used to construct the WLS estimator is misspecified: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61D93-6AEC-9B40-822E-2CD17657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9" y="1817914"/>
                <a:ext cx="10419776" cy="2013308"/>
              </a:xfrm>
              <a:prstGeom prst="rect">
                <a:avLst/>
              </a:prstGeom>
              <a:blipFill>
                <a:blip r:embed="rId3"/>
                <a:stretch>
                  <a:fillRect l="-365" t="-1250"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CA74E9A-DC56-C449-8326-B7612F93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64" y="2345248"/>
            <a:ext cx="15875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2579C5-D7DE-D144-A75F-A59DA539E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414" y="2789748"/>
            <a:ext cx="7594600" cy="31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B7063-EADB-5745-9CE8-175709E4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514" y="3829052"/>
            <a:ext cx="4927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Weighted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61D93-6AEC-9B40-822E-2CD17657EB29}"/>
                  </a:ext>
                </a:extLst>
              </p:cNvPr>
              <p:cNvSpPr txBox="1"/>
              <p:nvPr/>
            </p:nvSpPr>
            <p:spPr>
              <a:xfrm>
                <a:off x="968829" y="1817914"/>
                <a:ext cx="9743565" cy="443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Even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though there is no guarantee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 is BLUE, it is still unbiased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can apply LLN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2000" dirty="0"/>
                  <a:t> is consistent for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can apply CLT to show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function </a:t>
                </a:r>
                <a:r>
                  <a:rPr lang="en-US" altLang="zh-CN" sz="2000" i="1" dirty="0" err="1"/>
                  <a:t>hccm</a:t>
                </a:r>
                <a:r>
                  <a:rPr lang="en-US" altLang="zh-CN" sz="2000" dirty="0"/>
                  <a:t> in the R package </a:t>
                </a:r>
                <a:r>
                  <a:rPr lang="en-US" altLang="zh-CN" sz="2000" i="1" dirty="0"/>
                  <a:t>car</a:t>
                </a:r>
                <a:r>
                  <a:rPr lang="en-US" altLang="zh-CN" sz="2000" dirty="0"/>
                  <a:t> can compute various EHW covariance estimators </a:t>
                </a:r>
              </a:p>
              <a:p>
                <a:r>
                  <a:rPr lang="en-US" altLang="zh-CN" sz="2000" dirty="0"/>
                  <a:t>     based on WLS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861D93-6AEC-9B40-822E-2CD17657E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9" y="1817914"/>
                <a:ext cx="9743565" cy="4434676"/>
              </a:xfrm>
              <a:prstGeom prst="rect">
                <a:avLst/>
              </a:prstGeom>
              <a:blipFill>
                <a:blip r:embed="rId3"/>
                <a:stretch>
                  <a:fillRect l="-39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74FC798-C05E-9740-8BF1-3EFC4C5E6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393" y="3038100"/>
            <a:ext cx="1638300" cy="44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B5D58-87D7-1A46-B0AF-A9F459570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693" y="3609824"/>
            <a:ext cx="73660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77C8F-2C1B-2A45-91CE-677DF46A0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507" y="4419601"/>
            <a:ext cx="7835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Feasible generalized least squares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5D007-A5CE-5143-80DE-15676F9DD08E}"/>
                  </a:ext>
                </a:extLst>
              </p:cNvPr>
              <p:cNvSpPr txBox="1"/>
              <p:nvPr/>
            </p:nvSpPr>
            <p:spPr>
              <a:xfrm>
                <a:off x="838200" y="1565498"/>
                <a:ext cx="6821419" cy="1668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has mean zero and covariance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we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then we can apply WLS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we do not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then we need to estimate then first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Feasible generalized least squares (GLS)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5D007-A5CE-5143-80DE-15676F9D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5498"/>
                <a:ext cx="6821419" cy="1668149"/>
              </a:xfrm>
              <a:prstGeom prst="rect">
                <a:avLst/>
              </a:prstGeom>
              <a:blipFill>
                <a:blip r:embed="rId3"/>
                <a:stretch>
                  <a:fillRect l="-743" t="-75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A1D26D2-0597-6549-8BCE-A5BA34BA7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12" y="3311300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23676</TotalTime>
  <Words>1026</Words>
  <Application>Microsoft Macintosh PowerPoint</Application>
  <PresentationFormat>Widescreen</PresentationFormat>
  <Paragraphs>192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Weighted least squares</vt:lpstr>
      <vt:lpstr>Generalized least squares</vt:lpstr>
      <vt:lpstr>OLS estimator</vt:lpstr>
      <vt:lpstr>BLUE</vt:lpstr>
      <vt:lpstr>Weighted least squares</vt:lpstr>
      <vt:lpstr>Weighted least squares</vt:lpstr>
      <vt:lpstr>Weighted least squares</vt:lpstr>
      <vt:lpstr>Weighted least squares</vt:lpstr>
      <vt:lpstr>Feasible generalized least squares</vt:lpstr>
      <vt:lpstr>Feasible generalized least squares</vt:lpstr>
      <vt:lpstr>Feasible generalized least squares</vt:lpstr>
      <vt:lpstr>Aggregated data</vt:lpstr>
      <vt:lpstr>Aggregated data</vt:lpstr>
      <vt:lpstr>Ecological regression</vt:lpstr>
      <vt:lpstr>Ecological regression</vt:lpstr>
      <vt:lpstr>Local linear regression</vt:lpstr>
      <vt:lpstr>Local linear regression</vt:lpstr>
      <vt:lpstr>Local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209</cp:revision>
  <dcterms:created xsi:type="dcterms:W3CDTF">2022-01-07T20:32:42Z</dcterms:created>
  <dcterms:modified xsi:type="dcterms:W3CDTF">2022-10-22T07:53:43Z</dcterms:modified>
</cp:coreProperties>
</file>