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1145" r:id="rId4"/>
    <p:sldId id="1146" r:id="rId5"/>
    <p:sldId id="1147" r:id="rId6"/>
    <p:sldId id="1153" r:id="rId7"/>
    <p:sldId id="1148" r:id="rId8"/>
    <p:sldId id="1157" r:id="rId9"/>
    <p:sldId id="1165" r:id="rId10"/>
    <p:sldId id="1149" r:id="rId11"/>
    <p:sldId id="1166" r:id="rId12"/>
    <p:sldId id="1150" r:id="rId13"/>
    <p:sldId id="1159" r:id="rId14"/>
    <p:sldId id="115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5"/>
    <a:srgbClr val="416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16" y="73"/>
      </p:cViewPr>
      <p:guideLst>
        <p:guide orient="horz" pos="216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19043" y="-1857835"/>
            <a:ext cx="4071239" cy="5012813"/>
            <a:chOff x="-1301851" y="-1938792"/>
            <a:chExt cx="4071239" cy="5012813"/>
          </a:xfrm>
        </p:grpSpPr>
        <p:sp>
          <p:nvSpPr>
            <p:cNvPr id="4" name="任意多边形: 形状 3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2" name="椭圆 11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37" name="椭圆 36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 rot="10800000">
            <a:off x="9439805" y="3703023"/>
            <a:ext cx="4071239" cy="5012813"/>
            <a:chOff x="-1301851" y="-1938792"/>
            <a:chExt cx="4071239" cy="5012813"/>
          </a:xfrm>
        </p:grpSpPr>
        <p:sp>
          <p:nvSpPr>
            <p:cNvPr id="78" name="任意多边形: 形状 77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01" name="椭圆 100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84" name="椭圆 83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6510" y="2369295"/>
            <a:ext cx="7078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数智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2022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深度学习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答辩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6792" y="3290711"/>
            <a:ext cx="747396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solidFill>
                  <a:srgbClr val="D9989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Digital Intelligence 2022 Deep Learning Defense</a:t>
            </a:r>
            <a:endParaRPr lang="en-US" altLang="zh-CN" sz="1200" b="1" dirty="0">
              <a:solidFill>
                <a:srgbClr val="D99895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30340" y="4083050"/>
            <a:ext cx="1947545" cy="494665"/>
            <a:chOff x="6395" y="6197"/>
            <a:chExt cx="2809" cy="674"/>
          </a:xfrm>
        </p:grpSpPr>
        <p:sp>
          <p:nvSpPr>
            <p:cNvPr id="14" name="矩形: 圆角 13"/>
            <p:cNvSpPr/>
            <p:nvPr/>
          </p:nvSpPr>
          <p:spPr>
            <a:xfrm>
              <a:off x="6726" y="6197"/>
              <a:ext cx="2479" cy="67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李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金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强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395" y="6275"/>
              <a:ext cx="572" cy="57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493" y="6356"/>
              <a:ext cx="393" cy="393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508750" y="4716780"/>
            <a:ext cx="2371090" cy="516255"/>
            <a:chOff x="10616" y="6197"/>
            <a:chExt cx="3433" cy="674"/>
          </a:xfrm>
        </p:grpSpPr>
        <p:sp>
          <p:nvSpPr>
            <p:cNvPr id="15" name="矩形: 圆角 14"/>
            <p:cNvSpPr/>
            <p:nvPr/>
          </p:nvSpPr>
          <p:spPr>
            <a:xfrm>
              <a:off x="11047" y="6197"/>
              <a:ext cx="3002" cy="67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2022.05.01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616" y="6275"/>
              <a:ext cx="572" cy="57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47" y="6307"/>
              <a:ext cx="509" cy="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19043" y="-1857835"/>
            <a:ext cx="4071239" cy="5012813"/>
            <a:chOff x="-1301851" y="-1938792"/>
            <a:chExt cx="4071239" cy="5012813"/>
          </a:xfrm>
        </p:grpSpPr>
        <p:sp>
          <p:nvSpPr>
            <p:cNvPr id="4" name="任意多边形: 形状 3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2" name="椭圆 11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37" name="椭圆 36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 rot="10800000">
            <a:off x="9439805" y="3703023"/>
            <a:ext cx="4071239" cy="5012813"/>
            <a:chOff x="-1301851" y="-1938792"/>
            <a:chExt cx="4071239" cy="5012813"/>
          </a:xfrm>
        </p:grpSpPr>
        <p:sp>
          <p:nvSpPr>
            <p:cNvPr id="78" name="任意多边形: 形状 77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01" name="椭圆 100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84" name="椭圆 83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3650910" y="2955696"/>
            <a:ext cx="4890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38869" y="2955696"/>
            <a:ext cx="491426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总结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回顾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602233" y="1775446"/>
            <a:ext cx="987535" cy="987535"/>
          </a:xfrm>
          <a:prstGeom prst="ellipse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3650910" y="3905404"/>
            <a:ext cx="4890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40045" y="398145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Summary review</a:t>
            </a:r>
            <a:endParaRPr lang="en-US" altLang="zh-CN" sz="1200" b="1" dirty="0">
              <a:solidFill>
                <a:srgbClr val="D99895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91761" y="50076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总结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回顾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7660" y="949325"/>
            <a:ext cx="137604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Summary review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5331" y="1273444"/>
            <a:ext cx="541338" cy="63329"/>
          </a:xfrm>
          <a:prstGeom prst="rect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椭圆2"/>
          <p:cNvSpPr>
            <a:spLocks noChangeArrowheads="1"/>
          </p:cNvSpPr>
          <p:nvPr/>
        </p:nvSpPr>
        <p:spPr bwMode="auto">
          <a:xfrm>
            <a:off x="5123989" y="4530733"/>
            <a:ext cx="471056" cy="471056"/>
          </a:xfrm>
          <a:prstGeom prst="ellipse">
            <a:avLst/>
          </a:prstGeom>
          <a:solidFill>
            <a:srgbClr val="D99895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椭圆1"/>
          <p:cNvSpPr>
            <a:spLocks noChangeArrowheads="1"/>
          </p:cNvSpPr>
          <p:nvPr/>
        </p:nvSpPr>
        <p:spPr bwMode="auto">
          <a:xfrm>
            <a:off x="8424810" y="4530733"/>
            <a:ext cx="471056" cy="471056"/>
          </a:xfrm>
          <a:prstGeom prst="ellipse">
            <a:avLst/>
          </a:prstGeom>
          <a:solidFill>
            <a:srgbClr val="416E83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等线" panose="02010600030101010101" charset="-122"/>
              <a:cs typeface="+mn-cs"/>
            </a:endParaRPr>
          </a:p>
        </p:txBody>
      </p:sp>
      <p:sp>
        <p:nvSpPr>
          <p:cNvPr id="28" name="文本框2"/>
          <p:cNvSpPr txBox="1">
            <a:spLocks noChangeArrowheads="1"/>
          </p:cNvSpPr>
          <p:nvPr/>
        </p:nvSpPr>
        <p:spPr bwMode="auto">
          <a:xfrm>
            <a:off x="5129735" y="4596984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Gill Sans"/>
              </a:rPr>
              <a:t>02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Gill Sans"/>
            </a:endParaRPr>
          </a:p>
        </p:txBody>
      </p:sp>
      <p:sp>
        <p:nvSpPr>
          <p:cNvPr id="30" name="文本框11"/>
          <p:cNvSpPr txBox="1">
            <a:spLocks noChangeArrowheads="1"/>
          </p:cNvSpPr>
          <p:nvPr/>
        </p:nvSpPr>
        <p:spPr bwMode="auto">
          <a:xfrm>
            <a:off x="8430556" y="4596984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Gill Sans"/>
              </a:rPr>
              <a:t>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Gill Sans"/>
            </a:endParaRPr>
          </a:p>
        </p:txBody>
      </p:sp>
      <p:sp>
        <p:nvSpPr>
          <p:cNvPr id="31" name="矩形2"/>
          <p:cNvSpPr>
            <a:spLocks noChangeArrowheads="1"/>
          </p:cNvSpPr>
          <p:nvPr/>
        </p:nvSpPr>
        <p:spPr bwMode="auto">
          <a:xfrm>
            <a:off x="897867" y="1810065"/>
            <a:ext cx="3475566" cy="2201575"/>
          </a:xfrm>
          <a:prstGeom prst="rect">
            <a:avLst/>
          </a:prstGeom>
          <a:solidFill>
            <a:srgbClr val="416E83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en-US" sz="5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32" name="矩形1"/>
          <p:cNvSpPr>
            <a:spLocks noChangeArrowheads="1"/>
          </p:cNvSpPr>
          <p:nvPr/>
        </p:nvSpPr>
        <p:spPr bwMode="auto">
          <a:xfrm>
            <a:off x="7818566" y="1810065"/>
            <a:ext cx="3475568" cy="2201575"/>
          </a:xfrm>
          <a:prstGeom prst="rect">
            <a:avLst/>
          </a:prstGeom>
          <a:solidFill>
            <a:srgbClr val="416E83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en-US" sz="5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48" name="椭圆3"/>
          <p:cNvSpPr>
            <a:spLocks noChangeArrowheads="1"/>
          </p:cNvSpPr>
          <p:nvPr/>
        </p:nvSpPr>
        <p:spPr bwMode="auto">
          <a:xfrm>
            <a:off x="1654543" y="4530733"/>
            <a:ext cx="471056" cy="471056"/>
          </a:xfrm>
          <a:prstGeom prst="ellipse">
            <a:avLst/>
          </a:prstGeom>
          <a:solidFill>
            <a:srgbClr val="416E83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ntAwesome"/>
              <a:ea typeface="+mn-ea"/>
              <a:cs typeface="+mn-cs"/>
            </a:endParaRPr>
          </a:p>
        </p:txBody>
      </p:sp>
      <p:sp>
        <p:nvSpPr>
          <p:cNvPr id="49" name="文本框3"/>
          <p:cNvSpPr txBox="1">
            <a:spLocks noChangeArrowheads="1"/>
          </p:cNvSpPr>
          <p:nvPr/>
        </p:nvSpPr>
        <p:spPr bwMode="auto">
          <a:xfrm>
            <a:off x="1659650" y="4596984"/>
            <a:ext cx="460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Gill Sans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Gill Sans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11412" r="16605" b="14898"/>
          <a:stretch>
            <a:fillRect/>
          </a:stretch>
        </p:blipFill>
        <p:spPr>
          <a:xfrm>
            <a:off x="4373433" y="1810065"/>
            <a:ext cx="3445132" cy="2201576"/>
          </a:xfrm>
          <a:custGeom>
            <a:avLst/>
            <a:gdLst>
              <a:gd name="connsiteX0" fmla="*/ 0 w 3445132"/>
              <a:gd name="connsiteY0" fmla="*/ 0 h 2264292"/>
              <a:gd name="connsiteX1" fmla="*/ 3445132 w 3445132"/>
              <a:gd name="connsiteY1" fmla="*/ 0 h 2264292"/>
              <a:gd name="connsiteX2" fmla="*/ 3445132 w 3445132"/>
              <a:gd name="connsiteY2" fmla="*/ 2264292 h 2264292"/>
              <a:gd name="connsiteX3" fmla="*/ 0 w 3445132"/>
              <a:gd name="connsiteY3" fmla="*/ 2264292 h 226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132" h="2264292">
                <a:moveTo>
                  <a:pt x="0" y="0"/>
                </a:moveTo>
                <a:lnTo>
                  <a:pt x="3445132" y="0"/>
                </a:lnTo>
                <a:lnTo>
                  <a:pt x="3445132" y="2264292"/>
                </a:lnTo>
                <a:lnTo>
                  <a:pt x="0" y="2264292"/>
                </a:lnTo>
                <a:close/>
              </a:path>
            </a:pathLst>
          </a:custGeom>
        </p:spPr>
      </p:pic>
      <p:grpSp>
        <p:nvGrpSpPr>
          <p:cNvPr id="65" name="组合 64"/>
          <p:cNvGrpSpPr/>
          <p:nvPr/>
        </p:nvGrpSpPr>
        <p:grpSpPr>
          <a:xfrm>
            <a:off x="2416958" y="2043916"/>
            <a:ext cx="437384" cy="437384"/>
            <a:chOff x="2529587" y="1752679"/>
            <a:chExt cx="758529" cy="758529"/>
          </a:xfrm>
        </p:grpSpPr>
        <p:sp>
          <p:nvSpPr>
            <p:cNvPr id="66" name="椭圆 65"/>
            <p:cNvSpPr/>
            <p:nvPr/>
          </p:nvSpPr>
          <p:spPr>
            <a:xfrm>
              <a:off x="2529587" y="1752679"/>
              <a:ext cx="758529" cy="758529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Shape 2633"/>
            <p:cNvSpPr/>
            <p:nvPr/>
          </p:nvSpPr>
          <p:spPr>
            <a:xfrm>
              <a:off x="2690160" y="1936970"/>
              <a:ext cx="437384" cy="43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68" name="文本框1"/>
          <p:cNvSpPr txBox="1"/>
          <p:nvPr/>
        </p:nvSpPr>
        <p:spPr>
          <a:xfrm>
            <a:off x="1887855" y="2584450"/>
            <a:ext cx="1496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总结</a:t>
            </a:r>
            <a:endParaRPr kumimoji="0" lang="zh-CN" altLang="id-ID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9314" y="2043916"/>
            <a:ext cx="437384" cy="437384"/>
            <a:chOff x="2529587" y="1752679"/>
            <a:chExt cx="758529" cy="758529"/>
          </a:xfrm>
        </p:grpSpPr>
        <p:sp>
          <p:nvSpPr>
            <p:cNvPr id="71" name="椭圆 70"/>
            <p:cNvSpPr/>
            <p:nvPr/>
          </p:nvSpPr>
          <p:spPr>
            <a:xfrm>
              <a:off x="2529587" y="1752679"/>
              <a:ext cx="758529" cy="758529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2" name="Shape 2633"/>
            <p:cNvSpPr/>
            <p:nvPr/>
          </p:nvSpPr>
          <p:spPr>
            <a:xfrm>
              <a:off x="2690160" y="1936970"/>
              <a:ext cx="437384" cy="43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73" name="文本框1"/>
          <p:cNvSpPr txBox="1"/>
          <p:nvPr/>
        </p:nvSpPr>
        <p:spPr>
          <a:xfrm>
            <a:off x="8817591" y="2584696"/>
            <a:ext cx="15608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未来</a:t>
            </a:r>
            <a:endParaRPr kumimoji="0" lang="id-ID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" name="文本框1"/>
          <p:cNvSpPr txBox="1"/>
          <p:nvPr/>
        </p:nvSpPr>
        <p:spPr>
          <a:xfrm>
            <a:off x="2130706" y="4481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点击添加标题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4" name="文本框2"/>
          <p:cNvSpPr/>
          <p:nvPr/>
        </p:nvSpPr>
        <p:spPr>
          <a:xfrm>
            <a:off x="2130706" y="4749944"/>
            <a:ext cx="281955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微软雅黑" panose="020B0503020204020204" charset="-122"/>
                <a:cs typeface="+mn-ea"/>
                <a:sym typeface="+mn-lt"/>
              </a:rPr>
              <a:t>Please add your text content here, or copy your text, Please add your text content here, or copy your text, 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7" name="文本框1"/>
          <p:cNvSpPr txBox="1"/>
          <p:nvPr/>
        </p:nvSpPr>
        <p:spPr>
          <a:xfrm>
            <a:off x="5589299" y="4481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点击添加标题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78" name="文本框2"/>
          <p:cNvSpPr/>
          <p:nvPr/>
        </p:nvSpPr>
        <p:spPr>
          <a:xfrm>
            <a:off x="5589299" y="4749944"/>
            <a:ext cx="281955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微软雅黑" panose="020B0503020204020204" charset="-122"/>
                <a:cs typeface="+mn-ea"/>
                <a:sym typeface="+mn-lt"/>
              </a:rPr>
              <a:t>Please add your text content here, or copy your text, Please add your text content here, or copy your text, 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9" name="文本框1"/>
          <p:cNvSpPr txBox="1"/>
          <p:nvPr/>
        </p:nvSpPr>
        <p:spPr>
          <a:xfrm>
            <a:off x="8890120" y="4481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点击添加标题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80" name="文本框2"/>
          <p:cNvSpPr/>
          <p:nvPr/>
        </p:nvSpPr>
        <p:spPr>
          <a:xfrm>
            <a:off x="8890120" y="4749944"/>
            <a:ext cx="281955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微软雅黑" panose="020B0503020204020204" charset="-122"/>
                <a:cs typeface="+mn-ea"/>
                <a:sym typeface="+mn-lt"/>
              </a:rPr>
              <a:t>Please add your text content here, or copy your text, Please add your text content here, or copy your text, 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19043" y="-1857835"/>
            <a:ext cx="4071239" cy="5012813"/>
            <a:chOff x="-1301851" y="-1938792"/>
            <a:chExt cx="4071239" cy="5012813"/>
          </a:xfrm>
        </p:grpSpPr>
        <p:sp>
          <p:nvSpPr>
            <p:cNvPr id="4" name="任意多边形: 形状 3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2" name="椭圆 11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37" name="椭圆 36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 rot="10800000">
            <a:off x="9439805" y="3703023"/>
            <a:ext cx="4071239" cy="5012813"/>
            <a:chOff x="-1301851" y="-1938792"/>
            <a:chExt cx="4071239" cy="5012813"/>
          </a:xfrm>
        </p:grpSpPr>
        <p:sp>
          <p:nvSpPr>
            <p:cNvPr id="78" name="任意多边形: 形状 77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01" name="椭圆 100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84" name="椭圆 83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2781" y="2369295"/>
            <a:ext cx="562643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感谢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聆听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4295" y="3735070"/>
            <a:ext cx="44291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D99895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THANKS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99895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19043" y="-1857835"/>
            <a:ext cx="4071239" cy="5012813"/>
            <a:chOff x="-1301851" y="-1938792"/>
            <a:chExt cx="4071239" cy="5012813"/>
          </a:xfrm>
        </p:grpSpPr>
        <p:sp>
          <p:nvSpPr>
            <p:cNvPr id="4" name="任意多边形: 形状 3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2" name="椭圆 11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37" name="椭圆 36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 rot="10800000">
            <a:off x="9439805" y="3703023"/>
            <a:ext cx="4071239" cy="5012813"/>
            <a:chOff x="-1301851" y="-1938792"/>
            <a:chExt cx="4071239" cy="5012813"/>
          </a:xfrm>
        </p:grpSpPr>
        <p:sp>
          <p:nvSpPr>
            <p:cNvPr id="78" name="任意多边形: 形状 77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01" name="椭圆 100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84" name="椭圆 83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1935" y="712297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16214" y="1548135"/>
            <a:ext cx="155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solidFill>
                  <a:srgbClr val="D9989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CONTENTS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99895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71766" y="2615905"/>
            <a:ext cx="723266" cy="723266"/>
          </a:xfrm>
          <a:prstGeom prst="ellipse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81088" y="2615905"/>
            <a:ext cx="723266" cy="723266"/>
          </a:xfrm>
          <a:prstGeom prst="ellipse">
            <a:avLst/>
          </a:prstGeom>
          <a:solidFill>
            <a:srgbClr val="D9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71766" y="4175197"/>
            <a:ext cx="723266" cy="723266"/>
          </a:xfrm>
          <a:prstGeom prst="ellipse">
            <a:avLst/>
          </a:prstGeom>
          <a:solidFill>
            <a:srgbClr val="D9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981088" y="4175197"/>
            <a:ext cx="723266" cy="723266"/>
          </a:xfrm>
          <a:prstGeom prst="ellipse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232346" y="263249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工作时间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安排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63138" y="3045586"/>
            <a:ext cx="222456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Working time arrangement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55389" y="264892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一轮考核学习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内容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86370" y="3061970"/>
            <a:ext cx="25285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One round of assessment learning content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232346" y="419178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二轮考核学习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内容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63265" y="4605020"/>
            <a:ext cx="25241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The second round of assessment learning content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755389" y="418517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总结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回顾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786181" y="4598267"/>
            <a:ext cx="222456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Summary review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19043" y="-1857835"/>
            <a:ext cx="4071239" cy="5012813"/>
            <a:chOff x="-1301851" y="-1938792"/>
            <a:chExt cx="4071239" cy="5012813"/>
          </a:xfrm>
        </p:grpSpPr>
        <p:sp>
          <p:nvSpPr>
            <p:cNvPr id="4" name="任意多边形: 形状 3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2" name="椭圆 11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37" name="椭圆 36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 rot="10800000">
            <a:off x="9439805" y="3703023"/>
            <a:ext cx="4071239" cy="5012813"/>
            <a:chOff x="-1301851" y="-1938792"/>
            <a:chExt cx="4071239" cy="5012813"/>
          </a:xfrm>
        </p:grpSpPr>
        <p:sp>
          <p:nvSpPr>
            <p:cNvPr id="78" name="任意多边形: 形状 77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01" name="椭圆 100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84" name="椭圆 83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3650910" y="2955696"/>
            <a:ext cx="4890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38869" y="2955696"/>
            <a:ext cx="491426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工作时间安排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602233" y="1775446"/>
            <a:ext cx="987535" cy="987535"/>
          </a:xfrm>
          <a:prstGeom prst="ellipse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3650910" y="3905404"/>
            <a:ext cx="4890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49647" y="4042050"/>
            <a:ext cx="40927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Working time arrangemen</a:t>
            </a:r>
            <a:r>
              <a:rPr lang="en-US" altLang="zh-CN" sz="1200" b="1" dirty="0">
                <a:solidFill>
                  <a:srgbClr val="D9989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b="1" dirty="0">
              <a:solidFill>
                <a:srgbClr val="D99895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5361" y="50076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工作时间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安排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1927" y="970873"/>
            <a:ext cx="396814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Working time arrangemen</a:t>
            </a:r>
            <a:r>
              <a:rPr lang="en-US" altLang="zh-CN" sz="1200" b="1" dirty="0">
                <a:solidFill>
                  <a:srgbClr val="D9989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5331" y="1273444"/>
            <a:ext cx="541338" cy="63329"/>
          </a:xfrm>
          <a:prstGeom prst="rect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55749" y="1453115"/>
            <a:ext cx="10307782" cy="2532145"/>
            <a:chOff x="1484" y="3815"/>
            <a:chExt cx="16233" cy="3988"/>
          </a:xfrm>
        </p:grpSpPr>
        <p:sp>
          <p:nvSpPr>
            <p:cNvPr id="122" name="矩形 121"/>
            <p:cNvSpPr/>
            <p:nvPr/>
          </p:nvSpPr>
          <p:spPr>
            <a:xfrm>
              <a:off x="1484" y="3815"/>
              <a:ext cx="3884" cy="815"/>
            </a:xfrm>
            <a:prstGeom prst="rect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haroni" panose="02010803020104030203" pitchFamily="2" charset="-79"/>
                  <a:ea typeface="等线" panose="02010600030101010101" charset="-122"/>
                  <a:cs typeface="Aharoni" panose="02010803020104030203" pitchFamily="2" charset="-79"/>
                </a:rPr>
                <a:t>4.19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endParaRPr>
            </a:p>
          </p:txBody>
        </p:sp>
        <p:sp>
          <p:nvSpPr>
            <p:cNvPr id="123" name="Freeform 33"/>
            <p:cNvSpPr>
              <a:spLocks noEditPoints="1"/>
            </p:cNvSpPr>
            <p:nvPr/>
          </p:nvSpPr>
          <p:spPr bwMode="auto">
            <a:xfrm>
              <a:off x="2957" y="4949"/>
              <a:ext cx="937" cy="637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rgbClr val="416E83"/>
            </a:solidFill>
            <a:ln>
              <a:solidFill>
                <a:srgbClr val="416E83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600" y="3815"/>
              <a:ext cx="3884" cy="815"/>
            </a:xfrm>
            <a:prstGeom prst="rect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haroni" panose="02010803020104030203" pitchFamily="2" charset="-79"/>
                  <a:ea typeface="等线" panose="02010600030101010101" charset="-122"/>
                  <a:cs typeface="Aharoni" panose="02010803020104030203" pitchFamily="2" charset="-79"/>
                </a:rPr>
                <a:t>4.20-4.25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716" y="3815"/>
              <a:ext cx="3884" cy="815"/>
            </a:xfrm>
            <a:prstGeom prst="rect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haroni" panose="02010803020104030203" pitchFamily="2" charset="-79"/>
                  <a:ea typeface="等线" panose="02010600030101010101" charset="-122"/>
                  <a:cs typeface="Aharoni" panose="02010803020104030203" pitchFamily="2" charset="-79"/>
                </a:rPr>
                <a:t>4.26-4.29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3833" y="3815"/>
              <a:ext cx="3884" cy="815"/>
            </a:xfrm>
            <a:prstGeom prst="rect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haroni" panose="02010803020104030203" pitchFamily="2" charset="-79"/>
                  <a:ea typeface="等线" panose="02010600030101010101" charset="-122"/>
                  <a:cs typeface="Aharoni" panose="02010803020104030203" pitchFamily="2" charset="-79"/>
                </a:rPr>
                <a:t>4.30-5.1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endParaRPr>
            </a:p>
          </p:txBody>
        </p:sp>
        <p:grpSp>
          <p:nvGrpSpPr>
            <p:cNvPr id="136" name="Group 23"/>
            <p:cNvGrpSpPr/>
            <p:nvPr/>
          </p:nvGrpSpPr>
          <p:grpSpPr bwMode="auto">
            <a:xfrm>
              <a:off x="11348" y="4830"/>
              <a:ext cx="621" cy="765"/>
              <a:chOff x="0" y="0"/>
              <a:chExt cx="134" cy="163"/>
            </a:xfrm>
            <a:solidFill>
              <a:srgbClr val="416E83"/>
            </a:solidFill>
          </p:grpSpPr>
          <p:sp>
            <p:nvSpPr>
              <p:cNvPr id="137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 w="9525">
                <a:solidFill>
                  <a:srgbClr val="416E83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8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 w="9525">
                <a:solidFill>
                  <a:srgbClr val="416E83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9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 w="9525">
                <a:solidFill>
                  <a:srgbClr val="416E83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140" name="Group 27"/>
            <p:cNvGrpSpPr/>
            <p:nvPr/>
          </p:nvGrpSpPr>
          <p:grpSpPr bwMode="auto">
            <a:xfrm>
              <a:off x="7249" y="4900"/>
              <a:ext cx="586" cy="742"/>
              <a:chOff x="0" y="0"/>
              <a:chExt cx="127" cy="163"/>
            </a:xfrm>
            <a:solidFill>
              <a:srgbClr val="D99895"/>
            </a:solidFill>
          </p:grpSpPr>
          <p:sp>
            <p:nvSpPr>
              <p:cNvPr id="141" name="Freeform 28"/>
              <p:cNvSpPr/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2" name="Freeform 29"/>
              <p:cNvSpPr/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3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4" name="Freeform 31"/>
              <p:cNvSpPr/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5" name="Freeform 32"/>
              <p:cNvSpPr/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146" name="Group 27"/>
            <p:cNvGrpSpPr/>
            <p:nvPr/>
          </p:nvGrpSpPr>
          <p:grpSpPr bwMode="auto">
            <a:xfrm>
              <a:off x="15481" y="4839"/>
              <a:ext cx="586" cy="742"/>
              <a:chOff x="0" y="0"/>
              <a:chExt cx="127" cy="163"/>
            </a:xfrm>
            <a:solidFill>
              <a:srgbClr val="D99895"/>
            </a:solidFill>
          </p:grpSpPr>
          <p:sp>
            <p:nvSpPr>
              <p:cNvPr id="147" name="Freeform 28"/>
              <p:cNvSpPr/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8" name="Freeform 29"/>
              <p:cNvSpPr/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9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0" name="Freeform 31"/>
              <p:cNvSpPr/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1" name="Freeform 32"/>
              <p:cNvSpPr/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solidFill>
                  <a:srgbClr val="D99895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650" y="5915"/>
              <a:ext cx="3717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“</a:t>
              </a:r>
              <a:r>
                <a:rPr lang="zh-CN" altLang="en-US"/>
                <a:t>磨刀不误砍柴功</a:t>
              </a:r>
              <a:r>
                <a:rPr lang="en-US" altLang="zh-CN"/>
                <a:t>”</a:t>
              </a:r>
              <a:r>
                <a:rPr lang="zh-CN" altLang="en-US"/>
                <a:t>，了解所需的学习内容以及作出未来十二天</a:t>
              </a:r>
              <a:r>
                <a:rPr lang="zh-CN" altLang="en-US"/>
                <a:t>的时间</a:t>
              </a:r>
              <a:r>
                <a:rPr lang="zh-CN" altLang="en-US"/>
                <a:t>规划</a:t>
              </a:r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45840" y="2824480"/>
            <a:ext cx="2597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进入第一轮考核内容相关知识的探索，学习深度学习的基础知识，</a:t>
            </a:r>
            <a:r>
              <a:rPr lang="zh-CN" altLang="en-US"/>
              <a:t>尽可能夯实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24905" y="2844800"/>
            <a:ext cx="2555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进入第二轮考核内容的学习，根据考核需要的相关知识进行针对性的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62060" y="2824480"/>
            <a:ext cx="2371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根据前十天所学内容及工作，努力做好两轮考核的相关文档给师兄了解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88692" y="4445235"/>
            <a:ext cx="2466109" cy="51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5.1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51375" y="5177790"/>
            <a:ext cx="3061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汇集整理相关</a:t>
            </a:r>
            <a:r>
              <a:rPr lang="zh-CN" altLang="en-US"/>
              <a:t>资料，做好</a:t>
            </a:r>
            <a:r>
              <a:rPr lang="en-US" altLang="zh-CN"/>
              <a:t>ppt</a:t>
            </a:r>
            <a:endParaRPr lang="en-US" altLang="zh-CN"/>
          </a:p>
          <a:p>
            <a:r>
              <a:rPr lang="zh-CN" altLang="en-US"/>
              <a:t>进行最终的工作室</a:t>
            </a:r>
            <a:r>
              <a:rPr lang="zh-CN" altLang="en-US"/>
              <a:t>答辩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19043" y="-1857835"/>
            <a:ext cx="4071239" cy="5012813"/>
            <a:chOff x="-1301851" y="-1938792"/>
            <a:chExt cx="4071239" cy="5012813"/>
          </a:xfrm>
        </p:grpSpPr>
        <p:sp>
          <p:nvSpPr>
            <p:cNvPr id="4" name="任意多边形: 形状 3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2" name="椭圆 11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37" name="椭圆 36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 rot="10800000">
            <a:off x="9439805" y="3703023"/>
            <a:ext cx="4071239" cy="5012813"/>
            <a:chOff x="-1301851" y="-1938792"/>
            <a:chExt cx="4071239" cy="5012813"/>
          </a:xfrm>
        </p:grpSpPr>
        <p:sp>
          <p:nvSpPr>
            <p:cNvPr id="78" name="任意多边形: 形状 77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01" name="椭圆 100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84" name="椭圆 83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3650910" y="2955696"/>
            <a:ext cx="4890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145790" y="2976880"/>
            <a:ext cx="5906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一轮考核学习内容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602233" y="1775446"/>
            <a:ext cx="987535" cy="987535"/>
          </a:xfrm>
          <a:prstGeom prst="ellipse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3650910" y="3905404"/>
            <a:ext cx="4890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13275" y="4031615"/>
            <a:ext cx="2971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One round of assessment learning content</a:t>
            </a:r>
            <a:endParaRPr lang="en-US" altLang="zh-CN" sz="1200" b="1" dirty="0">
              <a:solidFill>
                <a:srgbClr val="D99895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78961" y="50076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一轮考核学习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3745" y="997585"/>
            <a:ext cx="306451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One round of assessment learning content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5331" y="1273444"/>
            <a:ext cx="541338" cy="63329"/>
          </a:xfrm>
          <a:prstGeom prst="rect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10913" y="2180014"/>
            <a:ext cx="2970174" cy="2963978"/>
            <a:chOff x="854563" y="1950586"/>
            <a:chExt cx="3249942" cy="3243162"/>
          </a:xfrm>
        </p:grpSpPr>
        <p:sp>
          <p:nvSpPr>
            <p:cNvPr id="16" name="泪滴形 15"/>
            <p:cNvSpPr/>
            <p:nvPr/>
          </p:nvSpPr>
          <p:spPr>
            <a:xfrm>
              <a:off x="854563" y="372875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7" name="泪滴形 16"/>
            <p:cNvSpPr/>
            <p:nvPr/>
          </p:nvSpPr>
          <p:spPr>
            <a:xfrm flipV="1">
              <a:off x="854563" y="195058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8" name="泪滴形 17"/>
            <p:cNvSpPr/>
            <p:nvPr/>
          </p:nvSpPr>
          <p:spPr>
            <a:xfrm flipH="1">
              <a:off x="2639513" y="372875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9" name="泪滴形 18"/>
            <p:cNvSpPr/>
            <p:nvPr/>
          </p:nvSpPr>
          <p:spPr>
            <a:xfrm flipH="1" flipV="1">
              <a:off x="2639513" y="195058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082097" y="4253584"/>
              <a:ext cx="579824" cy="415335"/>
              <a:chOff x="6640513" y="1901826"/>
              <a:chExt cx="1119187" cy="801688"/>
            </a:xfrm>
          </p:grpSpPr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6640513" y="1933576"/>
                <a:ext cx="769938" cy="769938"/>
              </a:xfrm>
              <a:custGeom>
                <a:avLst/>
                <a:gdLst>
                  <a:gd name="T0" fmla="*/ 286 w 297"/>
                  <a:gd name="T1" fmla="*/ 116 h 297"/>
                  <a:gd name="T2" fmla="*/ 269 w 297"/>
                  <a:gd name="T3" fmla="*/ 116 h 297"/>
                  <a:gd name="T4" fmla="*/ 257 w 297"/>
                  <a:gd name="T5" fmla="*/ 83 h 297"/>
                  <a:gd name="T6" fmla="*/ 268 w 297"/>
                  <a:gd name="T7" fmla="*/ 72 h 297"/>
                  <a:gd name="T8" fmla="*/ 267 w 297"/>
                  <a:gd name="T9" fmla="*/ 57 h 297"/>
                  <a:gd name="T10" fmla="*/ 236 w 297"/>
                  <a:gd name="T11" fmla="*/ 26 h 297"/>
                  <a:gd name="T12" fmla="*/ 221 w 297"/>
                  <a:gd name="T13" fmla="*/ 26 h 297"/>
                  <a:gd name="T14" fmla="*/ 212 w 297"/>
                  <a:gd name="T15" fmla="*/ 36 h 297"/>
                  <a:gd name="T16" fmla="*/ 181 w 297"/>
                  <a:gd name="T17" fmla="*/ 22 h 297"/>
                  <a:gd name="T18" fmla="*/ 181 w 297"/>
                  <a:gd name="T19" fmla="*/ 10 h 297"/>
                  <a:gd name="T20" fmla="*/ 171 w 297"/>
                  <a:gd name="T21" fmla="*/ 0 h 297"/>
                  <a:gd name="T22" fmla="*/ 126 w 297"/>
                  <a:gd name="T23" fmla="*/ 0 h 297"/>
                  <a:gd name="T24" fmla="*/ 116 w 297"/>
                  <a:gd name="T25" fmla="*/ 10 h 297"/>
                  <a:gd name="T26" fmla="*/ 116 w 297"/>
                  <a:gd name="T27" fmla="*/ 19 h 297"/>
                  <a:gd name="T28" fmla="*/ 77 w 297"/>
                  <a:gd name="T29" fmla="*/ 34 h 297"/>
                  <a:gd name="T30" fmla="*/ 72 w 297"/>
                  <a:gd name="T31" fmla="*/ 29 h 297"/>
                  <a:gd name="T32" fmla="*/ 57 w 297"/>
                  <a:gd name="T33" fmla="*/ 29 h 297"/>
                  <a:gd name="T34" fmla="*/ 26 w 297"/>
                  <a:gd name="T35" fmla="*/ 61 h 297"/>
                  <a:gd name="T36" fmla="*/ 26 w 297"/>
                  <a:gd name="T37" fmla="*/ 76 h 297"/>
                  <a:gd name="T38" fmla="*/ 31 w 297"/>
                  <a:gd name="T39" fmla="*/ 81 h 297"/>
                  <a:gd name="T40" fmla="*/ 17 w 297"/>
                  <a:gd name="T41" fmla="*/ 116 h 297"/>
                  <a:gd name="T42" fmla="*/ 10 w 297"/>
                  <a:gd name="T43" fmla="*/ 116 h 297"/>
                  <a:gd name="T44" fmla="*/ 0 w 297"/>
                  <a:gd name="T45" fmla="*/ 126 h 297"/>
                  <a:gd name="T46" fmla="*/ 0 w 297"/>
                  <a:gd name="T47" fmla="*/ 171 h 297"/>
                  <a:gd name="T48" fmla="*/ 10 w 297"/>
                  <a:gd name="T49" fmla="*/ 181 h 297"/>
                  <a:gd name="T50" fmla="*/ 18 w 297"/>
                  <a:gd name="T51" fmla="*/ 181 h 297"/>
                  <a:gd name="T52" fmla="*/ 35 w 297"/>
                  <a:gd name="T53" fmla="*/ 218 h 297"/>
                  <a:gd name="T54" fmla="*/ 29 w 297"/>
                  <a:gd name="T55" fmla="*/ 225 h 297"/>
                  <a:gd name="T56" fmla="*/ 29 w 297"/>
                  <a:gd name="T57" fmla="*/ 240 h 297"/>
                  <a:gd name="T58" fmla="*/ 61 w 297"/>
                  <a:gd name="T59" fmla="*/ 271 h 297"/>
                  <a:gd name="T60" fmla="*/ 76 w 297"/>
                  <a:gd name="T61" fmla="*/ 270 h 297"/>
                  <a:gd name="T62" fmla="*/ 84 w 297"/>
                  <a:gd name="T63" fmla="*/ 262 h 297"/>
                  <a:gd name="T64" fmla="*/ 116 w 297"/>
                  <a:gd name="T65" fmla="*/ 273 h 297"/>
                  <a:gd name="T66" fmla="*/ 116 w 297"/>
                  <a:gd name="T67" fmla="*/ 286 h 297"/>
                  <a:gd name="T68" fmla="*/ 126 w 297"/>
                  <a:gd name="T69" fmla="*/ 297 h 297"/>
                  <a:gd name="T70" fmla="*/ 171 w 297"/>
                  <a:gd name="T71" fmla="*/ 297 h 297"/>
                  <a:gd name="T72" fmla="*/ 181 w 297"/>
                  <a:gd name="T73" fmla="*/ 286 h 297"/>
                  <a:gd name="T74" fmla="*/ 181 w 297"/>
                  <a:gd name="T75" fmla="*/ 270 h 297"/>
                  <a:gd name="T76" fmla="*/ 213 w 297"/>
                  <a:gd name="T77" fmla="*/ 256 h 297"/>
                  <a:gd name="T78" fmla="*/ 225 w 297"/>
                  <a:gd name="T79" fmla="*/ 268 h 297"/>
                  <a:gd name="T80" fmla="*/ 240 w 297"/>
                  <a:gd name="T81" fmla="*/ 267 h 297"/>
                  <a:gd name="T82" fmla="*/ 271 w 297"/>
                  <a:gd name="T83" fmla="*/ 236 h 297"/>
                  <a:gd name="T84" fmla="*/ 270 w 297"/>
                  <a:gd name="T85" fmla="*/ 221 h 297"/>
                  <a:gd name="T86" fmla="*/ 257 w 297"/>
                  <a:gd name="T87" fmla="*/ 208 h 297"/>
                  <a:gd name="T88" fmla="*/ 268 w 297"/>
                  <a:gd name="T89" fmla="*/ 181 h 297"/>
                  <a:gd name="T90" fmla="*/ 286 w 297"/>
                  <a:gd name="T91" fmla="*/ 181 h 297"/>
                  <a:gd name="T92" fmla="*/ 297 w 297"/>
                  <a:gd name="T93" fmla="*/ 171 h 297"/>
                  <a:gd name="T94" fmla="*/ 297 w 297"/>
                  <a:gd name="T95" fmla="*/ 126 h 297"/>
                  <a:gd name="T96" fmla="*/ 286 w 297"/>
                  <a:gd name="T97" fmla="*/ 116 h 297"/>
                  <a:gd name="T98" fmla="*/ 143 w 297"/>
                  <a:gd name="T99" fmla="*/ 216 h 297"/>
                  <a:gd name="T100" fmla="*/ 73 w 297"/>
                  <a:gd name="T101" fmla="*/ 146 h 297"/>
                  <a:gd name="T102" fmla="*/ 143 w 297"/>
                  <a:gd name="T103" fmla="*/ 76 h 297"/>
                  <a:gd name="T104" fmla="*/ 213 w 297"/>
                  <a:gd name="T105" fmla="*/ 146 h 297"/>
                  <a:gd name="T106" fmla="*/ 143 w 297"/>
                  <a:gd name="T107" fmla="*/ 21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7" h="297">
                    <a:moveTo>
                      <a:pt x="286" y="116"/>
                    </a:moveTo>
                    <a:cubicBezTo>
                      <a:pt x="269" y="116"/>
                      <a:pt x="269" y="116"/>
                      <a:pt x="269" y="116"/>
                    </a:cubicBezTo>
                    <a:cubicBezTo>
                      <a:pt x="266" y="104"/>
                      <a:pt x="262" y="93"/>
                      <a:pt x="257" y="83"/>
                    </a:cubicBezTo>
                    <a:cubicBezTo>
                      <a:pt x="268" y="72"/>
                      <a:pt x="268" y="72"/>
                      <a:pt x="268" y="72"/>
                    </a:cubicBezTo>
                    <a:cubicBezTo>
                      <a:pt x="272" y="68"/>
                      <a:pt x="272" y="61"/>
                      <a:pt x="267" y="57"/>
                    </a:cubicBezTo>
                    <a:cubicBezTo>
                      <a:pt x="236" y="26"/>
                      <a:pt x="236" y="26"/>
                      <a:pt x="236" y="26"/>
                    </a:cubicBezTo>
                    <a:cubicBezTo>
                      <a:pt x="231" y="22"/>
                      <a:pt x="225" y="22"/>
                      <a:pt x="221" y="26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2" y="30"/>
                      <a:pt x="192" y="25"/>
                      <a:pt x="181" y="22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81" y="5"/>
                      <a:pt x="176" y="0"/>
                      <a:pt x="17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0" y="0"/>
                      <a:pt x="116" y="5"/>
                      <a:pt x="116" y="10"/>
                    </a:cubicBezTo>
                    <a:cubicBezTo>
                      <a:pt x="116" y="19"/>
                      <a:pt x="116" y="19"/>
                      <a:pt x="116" y="19"/>
                    </a:cubicBezTo>
                    <a:cubicBezTo>
                      <a:pt x="102" y="22"/>
                      <a:pt x="89" y="27"/>
                      <a:pt x="77" y="34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68" y="25"/>
                      <a:pt x="61" y="25"/>
                      <a:pt x="57" y="29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2" y="65"/>
                      <a:pt x="22" y="72"/>
                      <a:pt x="26" y="76"/>
                    </a:cubicBezTo>
                    <a:cubicBezTo>
                      <a:pt x="31" y="81"/>
                      <a:pt x="31" y="81"/>
                      <a:pt x="31" y="81"/>
                    </a:cubicBezTo>
                    <a:cubicBezTo>
                      <a:pt x="25" y="91"/>
                      <a:pt x="20" y="103"/>
                      <a:pt x="17" y="116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5" y="116"/>
                      <a:pt x="0" y="120"/>
                      <a:pt x="0" y="126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6"/>
                      <a:pt x="5" y="181"/>
                      <a:pt x="10" y="181"/>
                    </a:cubicBezTo>
                    <a:cubicBezTo>
                      <a:pt x="18" y="181"/>
                      <a:pt x="18" y="181"/>
                      <a:pt x="18" y="181"/>
                    </a:cubicBezTo>
                    <a:cubicBezTo>
                      <a:pt x="22" y="194"/>
                      <a:pt x="28" y="207"/>
                      <a:pt x="35" y="218"/>
                    </a:cubicBezTo>
                    <a:cubicBezTo>
                      <a:pt x="29" y="225"/>
                      <a:pt x="29" y="225"/>
                      <a:pt x="29" y="225"/>
                    </a:cubicBezTo>
                    <a:cubicBezTo>
                      <a:pt x="25" y="229"/>
                      <a:pt x="25" y="236"/>
                      <a:pt x="29" y="240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65" y="275"/>
                      <a:pt x="72" y="275"/>
                      <a:pt x="76" y="270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94" y="267"/>
                      <a:pt x="105" y="270"/>
                      <a:pt x="116" y="273"/>
                    </a:cubicBezTo>
                    <a:cubicBezTo>
                      <a:pt x="116" y="286"/>
                      <a:pt x="116" y="286"/>
                      <a:pt x="116" y="286"/>
                    </a:cubicBezTo>
                    <a:cubicBezTo>
                      <a:pt x="116" y="292"/>
                      <a:pt x="120" y="297"/>
                      <a:pt x="126" y="297"/>
                    </a:cubicBezTo>
                    <a:cubicBezTo>
                      <a:pt x="171" y="297"/>
                      <a:pt x="171" y="297"/>
                      <a:pt x="171" y="297"/>
                    </a:cubicBezTo>
                    <a:cubicBezTo>
                      <a:pt x="176" y="297"/>
                      <a:pt x="181" y="292"/>
                      <a:pt x="181" y="286"/>
                    </a:cubicBezTo>
                    <a:cubicBezTo>
                      <a:pt x="181" y="270"/>
                      <a:pt x="181" y="270"/>
                      <a:pt x="181" y="270"/>
                    </a:cubicBezTo>
                    <a:cubicBezTo>
                      <a:pt x="192" y="267"/>
                      <a:pt x="203" y="262"/>
                      <a:pt x="213" y="256"/>
                    </a:cubicBezTo>
                    <a:cubicBezTo>
                      <a:pt x="225" y="268"/>
                      <a:pt x="225" y="268"/>
                      <a:pt x="225" y="268"/>
                    </a:cubicBezTo>
                    <a:cubicBezTo>
                      <a:pt x="229" y="272"/>
                      <a:pt x="236" y="272"/>
                      <a:pt x="240" y="267"/>
                    </a:cubicBezTo>
                    <a:cubicBezTo>
                      <a:pt x="271" y="236"/>
                      <a:pt x="271" y="236"/>
                      <a:pt x="271" y="236"/>
                    </a:cubicBezTo>
                    <a:cubicBezTo>
                      <a:pt x="275" y="231"/>
                      <a:pt x="274" y="225"/>
                      <a:pt x="270" y="221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62" y="200"/>
                      <a:pt x="265" y="190"/>
                      <a:pt x="268" y="181"/>
                    </a:cubicBezTo>
                    <a:cubicBezTo>
                      <a:pt x="286" y="181"/>
                      <a:pt x="286" y="181"/>
                      <a:pt x="286" y="181"/>
                    </a:cubicBezTo>
                    <a:cubicBezTo>
                      <a:pt x="292" y="181"/>
                      <a:pt x="297" y="176"/>
                      <a:pt x="297" y="171"/>
                    </a:cubicBezTo>
                    <a:cubicBezTo>
                      <a:pt x="297" y="126"/>
                      <a:pt x="297" y="126"/>
                      <a:pt x="297" y="126"/>
                    </a:cubicBezTo>
                    <a:cubicBezTo>
                      <a:pt x="297" y="120"/>
                      <a:pt x="292" y="116"/>
                      <a:pt x="286" y="116"/>
                    </a:cubicBezTo>
                    <a:close/>
                    <a:moveTo>
                      <a:pt x="143" y="216"/>
                    </a:moveTo>
                    <a:cubicBezTo>
                      <a:pt x="105" y="216"/>
                      <a:pt x="73" y="185"/>
                      <a:pt x="73" y="146"/>
                    </a:cubicBezTo>
                    <a:cubicBezTo>
                      <a:pt x="73" y="108"/>
                      <a:pt x="105" y="76"/>
                      <a:pt x="143" y="76"/>
                    </a:cubicBezTo>
                    <a:cubicBezTo>
                      <a:pt x="182" y="76"/>
                      <a:pt x="213" y="108"/>
                      <a:pt x="213" y="146"/>
                    </a:cubicBezTo>
                    <a:cubicBezTo>
                      <a:pt x="213" y="185"/>
                      <a:pt x="182" y="216"/>
                      <a:pt x="143" y="2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 24"/>
              <p:cNvSpPr>
                <a:spLocks noEditPoints="1"/>
              </p:cNvSpPr>
              <p:nvPr/>
            </p:nvSpPr>
            <p:spPr bwMode="auto">
              <a:xfrm>
                <a:off x="7350125" y="1901826"/>
                <a:ext cx="409575" cy="412750"/>
              </a:xfrm>
              <a:custGeom>
                <a:avLst/>
                <a:gdLst>
                  <a:gd name="T0" fmla="*/ 143 w 158"/>
                  <a:gd name="T1" fmla="*/ 41 h 159"/>
                  <a:gd name="T2" fmla="*/ 135 w 158"/>
                  <a:gd name="T3" fmla="*/ 44 h 159"/>
                  <a:gd name="T4" fmla="*/ 123 w 158"/>
                  <a:gd name="T5" fmla="*/ 30 h 159"/>
                  <a:gd name="T6" fmla="*/ 127 w 158"/>
                  <a:gd name="T7" fmla="*/ 22 h 159"/>
                  <a:gd name="T8" fmla="*/ 124 w 158"/>
                  <a:gd name="T9" fmla="*/ 15 h 159"/>
                  <a:gd name="T10" fmla="*/ 103 w 158"/>
                  <a:gd name="T11" fmla="*/ 4 h 159"/>
                  <a:gd name="T12" fmla="*/ 96 w 158"/>
                  <a:gd name="T13" fmla="*/ 7 h 159"/>
                  <a:gd name="T14" fmla="*/ 93 w 158"/>
                  <a:gd name="T15" fmla="*/ 13 h 159"/>
                  <a:gd name="T16" fmla="*/ 75 w 158"/>
                  <a:gd name="T17" fmla="*/ 11 h 159"/>
                  <a:gd name="T18" fmla="*/ 73 w 158"/>
                  <a:gd name="T19" fmla="*/ 5 h 159"/>
                  <a:gd name="T20" fmla="*/ 67 w 158"/>
                  <a:gd name="T21" fmla="*/ 1 h 159"/>
                  <a:gd name="T22" fmla="*/ 44 w 158"/>
                  <a:gd name="T23" fmla="*/ 8 h 159"/>
                  <a:gd name="T24" fmla="*/ 41 w 158"/>
                  <a:gd name="T25" fmla="*/ 15 h 159"/>
                  <a:gd name="T26" fmla="*/ 42 w 158"/>
                  <a:gd name="T27" fmla="*/ 20 h 159"/>
                  <a:gd name="T28" fmla="*/ 25 w 158"/>
                  <a:gd name="T29" fmla="*/ 33 h 159"/>
                  <a:gd name="T30" fmla="*/ 21 w 158"/>
                  <a:gd name="T31" fmla="*/ 32 h 159"/>
                  <a:gd name="T32" fmla="*/ 14 w 158"/>
                  <a:gd name="T33" fmla="*/ 34 h 159"/>
                  <a:gd name="T34" fmla="*/ 4 w 158"/>
                  <a:gd name="T35" fmla="*/ 55 h 159"/>
                  <a:gd name="T36" fmla="*/ 6 w 158"/>
                  <a:gd name="T37" fmla="*/ 63 h 159"/>
                  <a:gd name="T38" fmla="*/ 9 w 158"/>
                  <a:gd name="T39" fmla="*/ 64 h 159"/>
                  <a:gd name="T40" fmla="*/ 8 w 158"/>
                  <a:gd name="T41" fmla="*/ 84 h 159"/>
                  <a:gd name="T42" fmla="*/ 4 w 158"/>
                  <a:gd name="T43" fmla="*/ 85 h 159"/>
                  <a:gd name="T44" fmla="*/ 1 w 158"/>
                  <a:gd name="T45" fmla="*/ 92 h 159"/>
                  <a:gd name="T46" fmla="*/ 8 w 158"/>
                  <a:gd name="T47" fmla="*/ 114 h 159"/>
                  <a:gd name="T48" fmla="*/ 15 w 158"/>
                  <a:gd name="T49" fmla="*/ 118 h 159"/>
                  <a:gd name="T50" fmla="*/ 19 w 158"/>
                  <a:gd name="T51" fmla="*/ 117 h 159"/>
                  <a:gd name="T52" fmla="*/ 33 w 158"/>
                  <a:gd name="T53" fmla="*/ 133 h 159"/>
                  <a:gd name="T54" fmla="*/ 31 w 158"/>
                  <a:gd name="T55" fmla="*/ 137 h 159"/>
                  <a:gd name="T56" fmla="*/ 34 w 158"/>
                  <a:gd name="T57" fmla="*/ 145 h 159"/>
                  <a:gd name="T58" fmla="*/ 54 w 158"/>
                  <a:gd name="T59" fmla="*/ 155 h 159"/>
                  <a:gd name="T60" fmla="*/ 62 w 158"/>
                  <a:gd name="T61" fmla="*/ 152 h 159"/>
                  <a:gd name="T62" fmla="*/ 65 w 158"/>
                  <a:gd name="T63" fmla="*/ 147 h 159"/>
                  <a:gd name="T64" fmla="*/ 82 w 158"/>
                  <a:gd name="T65" fmla="*/ 147 h 159"/>
                  <a:gd name="T66" fmla="*/ 84 w 158"/>
                  <a:gd name="T67" fmla="*/ 154 h 159"/>
                  <a:gd name="T68" fmla="*/ 91 w 158"/>
                  <a:gd name="T69" fmla="*/ 158 h 159"/>
                  <a:gd name="T70" fmla="*/ 114 w 158"/>
                  <a:gd name="T71" fmla="*/ 151 h 159"/>
                  <a:gd name="T72" fmla="*/ 117 w 158"/>
                  <a:gd name="T73" fmla="*/ 144 h 159"/>
                  <a:gd name="T74" fmla="*/ 115 w 158"/>
                  <a:gd name="T75" fmla="*/ 136 h 159"/>
                  <a:gd name="T76" fmla="*/ 128 w 158"/>
                  <a:gd name="T77" fmla="*/ 123 h 159"/>
                  <a:gd name="T78" fmla="*/ 136 w 158"/>
                  <a:gd name="T79" fmla="*/ 128 h 159"/>
                  <a:gd name="T80" fmla="*/ 144 w 158"/>
                  <a:gd name="T81" fmla="*/ 125 h 159"/>
                  <a:gd name="T82" fmla="*/ 154 w 158"/>
                  <a:gd name="T83" fmla="*/ 104 h 159"/>
                  <a:gd name="T84" fmla="*/ 152 w 158"/>
                  <a:gd name="T85" fmla="*/ 97 h 159"/>
                  <a:gd name="T86" fmla="*/ 143 w 158"/>
                  <a:gd name="T87" fmla="*/ 92 h 159"/>
                  <a:gd name="T88" fmla="*/ 144 w 158"/>
                  <a:gd name="T89" fmla="*/ 77 h 159"/>
                  <a:gd name="T90" fmla="*/ 154 w 158"/>
                  <a:gd name="T91" fmla="*/ 74 h 159"/>
                  <a:gd name="T92" fmla="*/ 157 w 158"/>
                  <a:gd name="T93" fmla="*/ 67 h 159"/>
                  <a:gd name="T94" fmla="*/ 150 w 158"/>
                  <a:gd name="T95" fmla="*/ 45 h 159"/>
                  <a:gd name="T96" fmla="*/ 143 w 158"/>
                  <a:gd name="T97" fmla="*/ 41 h 159"/>
                  <a:gd name="T98" fmla="*/ 87 w 158"/>
                  <a:gd name="T99" fmla="*/ 114 h 159"/>
                  <a:gd name="T100" fmla="*/ 41 w 158"/>
                  <a:gd name="T101" fmla="*/ 90 h 159"/>
                  <a:gd name="T102" fmla="*/ 65 w 158"/>
                  <a:gd name="T103" fmla="*/ 44 h 159"/>
                  <a:gd name="T104" fmla="*/ 111 w 158"/>
                  <a:gd name="T105" fmla="*/ 68 h 159"/>
                  <a:gd name="T106" fmla="*/ 87 w 158"/>
                  <a:gd name="T107" fmla="*/ 11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8" h="159">
                    <a:moveTo>
                      <a:pt x="143" y="41"/>
                    </a:moveTo>
                    <a:cubicBezTo>
                      <a:pt x="135" y="44"/>
                      <a:pt x="135" y="44"/>
                      <a:pt x="135" y="44"/>
                    </a:cubicBezTo>
                    <a:cubicBezTo>
                      <a:pt x="131" y="39"/>
                      <a:pt x="127" y="34"/>
                      <a:pt x="123" y="30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19"/>
                      <a:pt x="127" y="16"/>
                      <a:pt x="124" y="1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1" y="3"/>
                      <a:pt x="97" y="4"/>
                      <a:pt x="96" y="7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87" y="11"/>
                      <a:pt x="81" y="11"/>
                      <a:pt x="75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69" y="0"/>
                      <a:pt x="67" y="1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1" y="9"/>
                      <a:pt x="40" y="12"/>
                      <a:pt x="41" y="15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36" y="24"/>
                      <a:pt x="30" y="28"/>
                      <a:pt x="25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9" y="30"/>
                      <a:pt x="15" y="31"/>
                      <a:pt x="14" y="34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2" y="58"/>
                      <a:pt x="3" y="61"/>
                      <a:pt x="6" y="63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8" y="71"/>
                      <a:pt x="7" y="77"/>
                      <a:pt x="8" y="84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1" y="86"/>
                      <a:pt x="0" y="89"/>
                      <a:pt x="1" y="92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9" y="117"/>
                      <a:pt x="12" y="119"/>
                      <a:pt x="15" y="118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23" y="123"/>
                      <a:pt x="28" y="128"/>
                      <a:pt x="33" y="133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0" y="140"/>
                      <a:pt x="31" y="143"/>
                      <a:pt x="34" y="145"/>
                    </a:cubicBezTo>
                    <a:cubicBezTo>
                      <a:pt x="54" y="155"/>
                      <a:pt x="54" y="155"/>
                      <a:pt x="54" y="155"/>
                    </a:cubicBezTo>
                    <a:cubicBezTo>
                      <a:pt x="57" y="156"/>
                      <a:pt x="61" y="155"/>
                      <a:pt x="62" y="152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70" y="148"/>
                      <a:pt x="76" y="148"/>
                      <a:pt x="82" y="147"/>
                    </a:cubicBezTo>
                    <a:cubicBezTo>
                      <a:pt x="84" y="154"/>
                      <a:pt x="84" y="154"/>
                      <a:pt x="84" y="154"/>
                    </a:cubicBezTo>
                    <a:cubicBezTo>
                      <a:pt x="85" y="157"/>
                      <a:pt x="89" y="159"/>
                      <a:pt x="91" y="158"/>
                    </a:cubicBezTo>
                    <a:cubicBezTo>
                      <a:pt x="114" y="151"/>
                      <a:pt x="114" y="151"/>
                      <a:pt x="114" y="151"/>
                    </a:cubicBezTo>
                    <a:cubicBezTo>
                      <a:pt x="117" y="150"/>
                      <a:pt x="118" y="147"/>
                      <a:pt x="117" y="144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20" y="132"/>
                      <a:pt x="124" y="128"/>
                      <a:pt x="128" y="123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9" y="129"/>
                      <a:pt x="143" y="128"/>
                      <a:pt x="144" y="125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6" y="101"/>
                      <a:pt x="155" y="98"/>
                      <a:pt x="152" y="97"/>
                    </a:cubicBezTo>
                    <a:cubicBezTo>
                      <a:pt x="143" y="92"/>
                      <a:pt x="143" y="92"/>
                      <a:pt x="143" y="92"/>
                    </a:cubicBezTo>
                    <a:cubicBezTo>
                      <a:pt x="144" y="87"/>
                      <a:pt x="145" y="82"/>
                      <a:pt x="144" y="77"/>
                    </a:cubicBezTo>
                    <a:cubicBezTo>
                      <a:pt x="154" y="74"/>
                      <a:pt x="154" y="74"/>
                      <a:pt x="154" y="74"/>
                    </a:cubicBezTo>
                    <a:cubicBezTo>
                      <a:pt x="157" y="73"/>
                      <a:pt x="158" y="70"/>
                      <a:pt x="157" y="67"/>
                    </a:cubicBezTo>
                    <a:cubicBezTo>
                      <a:pt x="150" y="45"/>
                      <a:pt x="150" y="45"/>
                      <a:pt x="150" y="45"/>
                    </a:cubicBezTo>
                    <a:cubicBezTo>
                      <a:pt x="149" y="42"/>
                      <a:pt x="146" y="40"/>
                      <a:pt x="143" y="41"/>
                    </a:cubicBezTo>
                    <a:close/>
                    <a:moveTo>
                      <a:pt x="87" y="114"/>
                    </a:moveTo>
                    <a:cubicBezTo>
                      <a:pt x="68" y="120"/>
                      <a:pt x="47" y="110"/>
                      <a:pt x="41" y="90"/>
                    </a:cubicBezTo>
                    <a:cubicBezTo>
                      <a:pt x="35" y="71"/>
                      <a:pt x="46" y="50"/>
                      <a:pt x="65" y="44"/>
                    </a:cubicBezTo>
                    <a:cubicBezTo>
                      <a:pt x="84" y="38"/>
                      <a:pt x="105" y="49"/>
                      <a:pt x="111" y="68"/>
                    </a:cubicBezTo>
                    <a:cubicBezTo>
                      <a:pt x="117" y="88"/>
                      <a:pt x="106" y="108"/>
                      <a:pt x="87" y="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3180099" y="2397907"/>
              <a:ext cx="383819" cy="570348"/>
            </a:xfrm>
            <a:custGeom>
              <a:avLst/>
              <a:gdLst>
                <a:gd name="T0" fmla="*/ 130 w 262"/>
                <a:gd name="T1" fmla="*/ 1 h 389"/>
                <a:gd name="T2" fmla="*/ 26 w 262"/>
                <a:gd name="T3" fmla="*/ 52 h 389"/>
                <a:gd name="T4" fmla="*/ 3 w 262"/>
                <a:gd name="T5" fmla="*/ 144 h 389"/>
                <a:gd name="T6" fmla="*/ 38 w 262"/>
                <a:gd name="T7" fmla="*/ 220 h 389"/>
                <a:gd name="T8" fmla="*/ 39 w 262"/>
                <a:gd name="T9" fmla="*/ 221 h 389"/>
                <a:gd name="T10" fmla="*/ 60 w 262"/>
                <a:gd name="T11" fmla="*/ 284 h 389"/>
                <a:gd name="T12" fmla="*/ 71 w 262"/>
                <a:gd name="T13" fmla="*/ 376 h 389"/>
                <a:gd name="T14" fmla="*/ 78 w 262"/>
                <a:gd name="T15" fmla="*/ 381 h 389"/>
                <a:gd name="T16" fmla="*/ 128 w 262"/>
                <a:gd name="T17" fmla="*/ 389 h 389"/>
                <a:gd name="T18" fmla="*/ 189 w 262"/>
                <a:gd name="T19" fmla="*/ 378 h 389"/>
                <a:gd name="T20" fmla="*/ 202 w 262"/>
                <a:gd name="T21" fmla="*/ 343 h 389"/>
                <a:gd name="T22" fmla="*/ 209 w 262"/>
                <a:gd name="T23" fmla="*/ 256 h 389"/>
                <a:gd name="T24" fmla="*/ 224 w 262"/>
                <a:gd name="T25" fmla="*/ 217 h 389"/>
                <a:gd name="T26" fmla="*/ 246 w 262"/>
                <a:gd name="T27" fmla="*/ 177 h 389"/>
                <a:gd name="T28" fmla="*/ 258 w 262"/>
                <a:gd name="T29" fmla="*/ 97 h 389"/>
                <a:gd name="T30" fmla="*/ 131 w 262"/>
                <a:gd name="T31" fmla="*/ 1 h 389"/>
                <a:gd name="T32" fmla="*/ 229 w 262"/>
                <a:gd name="T33" fmla="*/ 102 h 389"/>
                <a:gd name="T34" fmla="*/ 182 w 262"/>
                <a:gd name="T35" fmla="*/ 236 h 389"/>
                <a:gd name="T36" fmla="*/ 178 w 262"/>
                <a:gd name="T37" fmla="*/ 256 h 389"/>
                <a:gd name="T38" fmla="*/ 175 w 262"/>
                <a:gd name="T39" fmla="*/ 269 h 389"/>
                <a:gd name="T40" fmla="*/ 145 w 262"/>
                <a:gd name="T41" fmla="*/ 278 h 389"/>
                <a:gd name="T42" fmla="*/ 141 w 262"/>
                <a:gd name="T43" fmla="*/ 206 h 389"/>
                <a:gd name="T44" fmla="*/ 175 w 262"/>
                <a:gd name="T45" fmla="*/ 99 h 389"/>
                <a:gd name="T46" fmla="*/ 157 w 262"/>
                <a:gd name="T47" fmla="*/ 91 h 389"/>
                <a:gd name="T48" fmla="*/ 138 w 262"/>
                <a:gd name="T49" fmla="*/ 91 h 389"/>
                <a:gd name="T50" fmla="*/ 106 w 262"/>
                <a:gd name="T51" fmla="*/ 94 h 389"/>
                <a:gd name="T52" fmla="*/ 93 w 262"/>
                <a:gd name="T53" fmla="*/ 96 h 389"/>
                <a:gd name="T54" fmla="*/ 74 w 262"/>
                <a:gd name="T55" fmla="*/ 108 h 389"/>
                <a:gd name="T56" fmla="*/ 117 w 262"/>
                <a:gd name="T57" fmla="*/ 213 h 389"/>
                <a:gd name="T58" fmla="*/ 91 w 262"/>
                <a:gd name="T59" fmla="*/ 276 h 389"/>
                <a:gd name="T60" fmla="*/ 87 w 262"/>
                <a:gd name="T61" fmla="*/ 270 h 389"/>
                <a:gd name="T62" fmla="*/ 84 w 262"/>
                <a:gd name="T63" fmla="*/ 258 h 389"/>
                <a:gd name="T64" fmla="*/ 80 w 262"/>
                <a:gd name="T65" fmla="*/ 237 h 389"/>
                <a:gd name="T66" fmla="*/ 44 w 262"/>
                <a:gd name="T67" fmla="*/ 169 h 389"/>
                <a:gd name="T68" fmla="*/ 32 w 262"/>
                <a:gd name="T69" fmla="*/ 106 h 389"/>
                <a:gd name="T70" fmla="*/ 51 w 262"/>
                <a:gd name="T71" fmla="*/ 66 h 389"/>
                <a:gd name="T72" fmla="*/ 130 w 262"/>
                <a:gd name="T73" fmla="*/ 27 h 389"/>
                <a:gd name="T74" fmla="*/ 130 w 262"/>
                <a:gd name="T75" fmla="*/ 27 h 389"/>
                <a:gd name="T76" fmla="*/ 210 w 262"/>
                <a:gd name="T77" fmla="*/ 62 h 389"/>
                <a:gd name="T78" fmla="*/ 101 w 262"/>
                <a:gd name="T79" fmla="*/ 98 h 389"/>
                <a:gd name="T80" fmla="*/ 112 w 262"/>
                <a:gd name="T81" fmla="*/ 106 h 389"/>
                <a:gd name="T82" fmla="*/ 116 w 262"/>
                <a:gd name="T83" fmla="*/ 96 h 389"/>
                <a:gd name="T84" fmla="*/ 128 w 262"/>
                <a:gd name="T85" fmla="*/ 96 h 389"/>
                <a:gd name="T86" fmla="*/ 133 w 262"/>
                <a:gd name="T87" fmla="*/ 96 h 389"/>
                <a:gd name="T88" fmla="*/ 138 w 262"/>
                <a:gd name="T89" fmla="*/ 110 h 389"/>
                <a:gd name="T90" fmla="*/ 145 w 262"/>
                <a:gd name="T91" fmla="*/ 107 h 389"/>
                <a:gd name="T92" fmla="*/ 163 w 262"/>
                <a:gd name="T93" fmla="*/ 108 h 389"/>
                <a:gd name="T94" fmla="*/ 89 w 262"/>
                <a:gd name="T95" fmla="*/ 111 h 389"/>
                <a:gd name="T96" fmla="*/ 101 w 262"/>
                <a:gd name="T97" fmla="*/ 98 h 389"/>
                <a:gd name="T98" fmla="*/ 160 w 262"/>
                <a:gd name="T99" fmla="*/ 98 h 389"/>
                <a:gd name="T100" fmla="*/ 161 w 262"/>
                <a:gd name="T101" fmla="*/ 96 h 389"/>
                <a:gd name="T102" fmla="*/ 150 w 262"/>
                <a:gd name="T103" fmla="*/ 94 h 389"/>
                <a:gd name="T104" fmla="*/ 144 w 262"/>
                <a:gd name="T105" fmla="*/ 95 h 389"/>
                <a:gd name="T106" fmla="*/ 87 w 262"/>
                <a:gd name="T107" fmla="*/ 107 h 389"/>
                <a:gd name="T108" fmla="*/ 87 w 262"/>
                <a:gd name="T109" fmla="*/ 10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2" h="389">
                  <a:moveTo>
                    <a:pt x="131" y="1"/>
                  </a:moveTo>
                  <a:cubicBezTo>
                    <a:pt x="130" y="1"/>
                    <a:pt x="130" y="1"/>
                    <a:pt x="130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74" y="2"/>
                    <a:pt x="43" y="29"/>
                    <a:pt x="26" y="52"/>
                  </a:cubicBezTo>
                  <a:cubicBezTo>
                    <a:pt x="9" y="76"/>
                    <a:pt x="4" y="99"/>
                    <a:pt x="3" y="102"/>
                  </a:cubicBezTo>
                  <a:cubicBezTo>
                    <a:pt x="0" y="115"/>
                    <a:pt x="0" y="129"/>
                    <a:pt x="3" y="144"/>
                  </a:cubicBezTo>
                  <a:cubicBezTo>
                    <a:pt x="6" y="156"/>
                    <a:pt x="10" y="168"/>
                    <a:pt x="16" y="181"/>
                  </a:cubicBezTo>
                  <a:cubicBezTo>
                    <a:pt x="26" y="203"/>
                    <a:pt x="38" y="219"/>
                    <a:pt x="38" y="220"/>
                  </a:cubicBezTo>
                  <a:cubicBezTo>
                    <a:pt x="38" y="220"/>
                    <a:pt x="38" y="220"/>
                    <a:pt x="38" y="220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8" y="232"/>
                    <a:pt x="52" y="251"/>
                    <a:pt x="53" y="259"/>
                  </a:cubicBezTo>
                  <a:cubicBezTo>
                    <a:pt x="52" y="270"/>
                    <a:pt x="56" y="279"/>
                    <a:pt x="60" y="284"/>
                  </a:cubicBezTo>
                  <a:cubicBezTo>
                    <a:pt x="58" y="309"/>
                    <a:pt x="59" y="330"/>
                    <a:pt x="61" y="346"/>
                  </a:cubicBezTo>
                  <a:cubicBezTo>
                    <a:pt x="63" y="359"/>
                    <a:pt x="66" y="369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8" y="381"/>
                    <a:pt x="78" y="381"/>
                    <a:pt x="78" y="381"/>
                  </a:cubicBezTo>
                  <a:cubicBezTo>
                    <a:pt x="86" y="384"/>
                    <a:pt x="103" y="389"/>
                    <a:pt x="128" y="389"/>
                  </a:cubicBezTo>
                  <a:cubicBezTo>
                    <a:pt x="128" y="389"/>
                    <a:pt x="128" y="389"/>
                    <a:pt x="128" y="389"/>
                  </a:cubicBezTo>
                  <a:cubicBezTo>
                    <a:pt x="146" y="388"/>
                    <a:pt x="165" y="385"/>
                    <a:pt x="183" y="380"/>
                  </a:cubicBezTo>
                  <a:cubicBezTo>
                    <a:pt x="189" y="378"/>
                    <a:pt x="189" y="378"/>
                    <a:pt x="189" y="378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97" y="367"/>
                    <a:pt x="200" y="356"/>
                    <a:pt x="202" y="343"/>
                  </a:cubicBezTo>
                  <a:cubicBezTo>
                    <a:pt x="204" y="327"/>
                    <a:pt x="204" y="306"/>
                    <a:pt x="203" y="282"/>
                  </a:cubicBezTo>
                  <a:cubicBezTo>
                    <a:pt x="206" y="276"/>
                    <a:pt x="210" y="267"/>
                    <a:pt x="209" y="256"/>
                  </a:cubicBezTo>
                  <a:cubicBezTo>
                    <a:pt x="210" y="248"/>
                    <a:pt x="214" y="229"/>
                    <a:pt x="223" y="217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224" y="216"/>
                    <a:pt x="224" y="216"/>
                    <a:pt x="224" y="216"/>
                  </a:cubicBezTo>
                  <a:cubicBezTo>
                    <a:pt x="224" y="216"/>
                    <a:pt x="236" y="200"/>
                    <a:pt x="246" y="177"/>
                  </a:cubicBezTo>
                  <a:cubicBezTo>
                    <a:pt x="252" y="164"/>
                    <a:pt x="256" y="151"/>
                    <a:pt x="259" y="139"/>
                  </a:cubicBezTo>
                  <a:cubicBezTo>
                    <a:pt x="262" y="123"/>
                    <a:pt x="262" y="109"/>
                    <a:pt x="258" y="97"/>
                  </a:cubicBezTo>
                  <a:cubicBezTo>
                    <a:pt x="258" y="94"/>
                    <a:pt x="252" y="71"/>
                    <a:pt x="235" y="48"/>
                  </a:cubicBezTo>
                  <a:cubicBezTo>
                    <a:pt x="218" y="26"/>
                    <a:pt x="186" y="0"/>
                    <a:pt x="131" y="1"/>
                  </a:cubicBezTo>
                  <a:close/>
                  <a:moveTo>
                    <a:pt x="229" y="102"/>
                  </a:moveTo>
                  <a:cubicBezTo>
                    <a:pt x="229" y="102"/>
                    <a:pt x="229" y="102"/>
                    <a:pt x="229" y="102"/>
                  </a:cubicBezTo>
                  <a:cubicBezTo>
                    <a:pt x="239" y="142"/>
                    <a:pt x="202" y="195"/>
                    <a:pt x="199" y="200"/>
                  </a:cubicBezTo>
                  <a:cubicBezTo>
                    <a:pt x="191" y="209"/>
                    <a:pt x="185" y="221"/>
                    <a:pt x="182" y="236"/>
                  </a:cubicBezTo>
                  <a:cubicBezTo>
                    <a:pt x="179" y="246"/>
                    <a:pt x="178" y="254"/>
                    <a:pt x="178" y="255"/>
                  </a:cubicBezTo>
                  <a:cubicBezTo>
                    <a:pt x="178" y="256"/>
                    <a:pt x="178" y="256"/>
                    <a:pt x="178" y="256"/>
                  </a:cubicBezTo>
                  <a:cubicBezTo>
                    <a:pt x="178" y="257"/>
                    <a:pt x="178" y="257"/>
                    <a:pt x="178" y="257"/>
                  </a:cubicBezTo>
                  <a:cubicBezTo>
                    <a:pt x="179" y="263"/>
                    <a:pt x="175" y="268"/>
                    <a:pt x="175" y="269"/>
                  </a:cubicBezTo>
                  <a:cubicBezTo>
                    <a:pt x="171" y="273"/>
                    <a:pt x="171" y="273"/>
                    <a:pt x="171" y="273"/>
                  </a:cubicBezTo>
                  <a:cubicBezTo>
                    <a:pt x="162" y="275"/>
                    <a:pt x="153" y="277"/>
                    <a:pt x="145" y="278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0"/>
                    <a:pt x="142" y="208"/>
                    <a:pt x="141" y="206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2" y="88"/>
                    <a:pt x="164" y="88"/>
                    <a:pt x="157" y="91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48" y="86"/>
                    <a:pt x="143" y="88"/>
                    <a:pt x="138" y="91"/>
                  </a:cubicBezTo>
                  <a:cubicBezTo>
                    <a:pt x="134" y="90"/>
                    <a:pt x="128" y="91"/>
                    <a:pt x="124" y="92"/>
                  </a:cubicBezTo>
                  <a:cubicBezTo>
                    <a:pt x="120" y="89"/>
                    <a:pt x="111" y="90"/>
                    <a:pt x="106" y="94"/>
                  </a:cubicBezTo>
                  <a:cubicBezTo>
                    <a:pt x="104" y="93"/>
                    <a:pt x="101" y="92"/>
                    <a:pt x="99" y="93"/>
                  </a:cubicBezTo>
                  <a:cubicBezTo>
                    <a:pt x="97" y="94"/>
                    <a:pt x="95" y="95"/>
                    <a:pt x="93" y="96"/>
                  </a:cubicBezTo>
                  <a:cubicBezTo>
                    <a:pt x="86" y="90"/>
                    <a:pt x="78" y="97"/>
                    <a:pt x="78" y="106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119" y="207"/>
                    <a:pt x="119" y="207"/>
                    <a:pt x="119" y="207"/>
                  </a:cubicBezTo>
                  <a:cubicBezTo>
                    <a:pt x="118" y="209"/>
                    <a:pt x="117" y="211"/>
                    <a:pt x="117" y="213"/>
                  </a:cubicBezTo>
                  <a:cubicBezTo>
                    <a:pt x="118" y="280"/>
                    <a:pt x="118" y="280"/>
                    <a:pt x="118" y="280"/>
                  </a:cubicBezTo>
                  <a:cubicBezTo>
                    <a:pt x="107" y="279"/>
                    <a:pt x="97" y="278"/>
                    <a:pt x="91" y="276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270"/>
                    <a:pt x="83" y="265"/>
                    <a:pt x="84" y="259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84" y="256"/>
                    <a:pt x="83" y="248"/>
                    <a:pt x="80" y="237"/>
                  </a:cubicBezTo>
                  <a:cubicBezTo>
                    <a:pt x="76" y="223"/>
                    <a:pt x="71" y="211"/>
                    <a:pt x="63" y="203"/>
                  </a:cubicBezTo>
                  <a:cubicBezTo>
                    <a:pt x="61" y="200"/>
                    <a:pt x="52" y="187"/>
                    <a:pt x="44" y="169"/>
                  </a:cubicBezTo>
                  <a:cubicBezTo>
                    <a:pt x="36" y="152"/>
                    <a:pt x="27" y="128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3" y="105"/>
                    <a:pt x="37" y="85"/>
                    <a:pt x="51" y="66"/>
                  </a:cubicBezTo>
                  <a:cubicBezTo>
                    <a:pt x="69" y="41"/>
                    <a:pt x="96" y="28"/>
                    <a:pt x="129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65" y="26"/>
                    <a:pt x="191" y="38"/>
                    <a:pt x="210" y="62"/>
                  </a:cubicBezTo>
                  <a:cubicBezTo>
                    <a:pt x="224" y="81"/>
                    <a:pt x="229" y="101"/>
                    <a:pt x="229" y="102"/>
                  </a:cubicBezTo>
                  <a:close/>
                  <a:moveTo>
                    <a:pt x="101" y="98"/>
                  </a:moveTo>
                  <a:cubicBezTo>
                    <a:pt x="99" y="101"/>
                    <a:pt x="99" y="104"/>
                    <a:pt x="100" y="107"/>
                  </a:cubicBezTo>
                  <a:cubicBezTo>
                    <a:pt x="103" y="112"/>
                    <a:pt x="110" y="110"/>
                    <a:pt x="112" y="106"/>
                  </a:cubicBezTo>
                  <a:cubicBezTo>
                    <a:pt x="113" y="103"/>
                    <a:pt x="112" y="100"/>
                    <a:pt x="110" y="98"/>
                  </a:cubicBezTo>
                  <a:cubicBezTo>
                    <a:pt x="112" y="97"/>
                    <a:pt x="114" y="96"/>
                    <a:pt x="116" y="96"/>
                  </a:cubicBezTo>
                  <a:cubicBezTo>
                    <a:pt x="107" y="104"/>
                    <a:pt x="125" y="115"/>
                    <a:pt x="128" y="101"/>
                  </a:cubicBezTo>
                  <a:cubicBezTo>
                    <a:pt x="128" y="99"/>
                    <a:pt x="128" y="97"/>
                    <a:pt x="128" y="9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30" y="96"/>
                    <a:pt x="132" y="96"/>
                    <a:pt x="133" y="96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29" y="100"/>
                    <a:pt x="130" y="111"/>
                    <a:pt x="138" y="110"/>
                  </a:cubicBezTo>
                  <a:cubicBezTo>
                    <a:pt x="140" y="109"/>
                    <a:pt x="142" y="108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51" y="110"/>
                    <a:pt x="156" y="108"/>
                    <a:pt x="158" y="104"/>
                  </a:cubicBezTo>
                  <a:cubicBezTo>
                    <a:pt x="159" y="106"/>
                    <a:pt x="160" y="107"/>
                    <a:pt x="163" y="108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96" y="114"/>
                    <a:pt x="98" y="106"/>
                    <a:pt x="96" y="100"/>
                  </a:cubicBezTo>
                  <a:cubicBezTo>
                    <a:pt x="97" y="99"/>
                    <a:pt x="99" y="99"/>
                    <a:pt x="101" y="98"/>
                  </a:cubicBezTo>
                  <a:close/>
                  <a:moveTo>
                    <a:pt x="161" y="96"/>
                  </a:moveTo>
                  <a:cubicBezTo>
                    <a:pt x="160" y="98"/>
                    <a:pt x="160" y="98"/>
                    <a:pt x="160" y="98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1" y="96"/>
                  </a:lnTo>
                  <a:close/>
                  <a:moveTo>
                    <a:pt x="143" y="94"/>
                  </a:moveTo>
                  <a:cubicBezTo>
                    <a:pt x="145" y="93"/>
                    <a:pt x="148" y="93"/>
                    <a:pt x="150" y="94"/>
                  </a:cubicBezTo>
                  <a:cubicBezTo>
                    <a:pt x="148" y="96"/>
                    <a:pt x="147" y="97"/>
                    <a:pt x="145" y="99"/>
                  </a:cubicBezTo>
                  <a:cubicBezTo>
                    <a:pt x="144" y="95"/>
                    <a:pt x="144" y="95"/>
                    <a:pt x="144" y="95"/>
                  </a:cubicBezTo>
                  <a:lnTo>
                    <a:pt x="143" y="94"/>
                  </a:lnTo>
                  <a:close/>
                  <a:moveTo>
                    <a:pt x="87" y="107"/>
                  </a:moveTo>
                  <a:cubicBezTo>
                    <a:pt x="87" y="107"/>
                    <a:pt x="87" y="107"/>
                    <a:pt x="87" y="107"/>
                  </a:cubicBezTo>
                  <a:cubicBezTo>
                    <a:pt x="87" y="106"/>
                    <a:pt x="87" y="106"/>
                    <a:pt x="87" y="106"/>
                  </a:cubicBezTo>
                  <a:lnTo>
                    <a:pt x="8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68255" y="2480764"/>
              <a:ext cx="637608" cy="404636"/>
              <a:chOff x="9110663" y="1827213"/>
              <a:chExt cx="1155700" cy="733425"/>
            </a:xfrm>
          </p:grpSpPr>
          <p:sp>
            <p:nvSpPr>
              <p:cNvPr id="24" name="Freeform 26"/>
              <p:cNvSpPr/>
              <p:nvPr/>
            </p:nvSpPr>
            <p:spPr bwMode="auto">
              <a:xfrm>
                <a:off x="9110663" y="1827213"/>
                <a:ext cx="757238" cy="733425"/>
              </a:xfrm>
              <a:custGeom>
                <a:avLst/>
                <a:gdLst>
                  <a:gd name="T0" fmla="*/ 16 w 292"/>
                  <a:gd name="T1" fmla="*/ 283 h 283"/>
                  <a:gd name="T2" fmla="*/ 37 w 292"/>
                  <a:gd name="T3" fmla="*/ 232 h 283"/>
                  <a:gd name="T4" fmla="*/ 111 w 292"/>
                  <a:gd name="T5" fmla="*/ 167 h 283"/>
                  <a:gd name="T6" fmla="*/ 74 w 292"/>
                  <a:gd name="T7" fmla="*/ 88 h 283"/>
                  <a:gd name="T8" fmla="*/ 149 w 292"/>
                  <a:gd name="T9" fmla="*/ 0 h 283"/>
                  <a:gd name="T10" fmla="*/ 223 w 292"/>
                  <a:gd name="T11" fmla="*/ 96 h 283"/>
                  <a:gd name="T12" fmla="*/ 187 w 292"/>
                  <a:gd name="T13" fmla="*/ 169 h 283"/>
                  <a:gd name="T14" fmla="*/ 265 w 292"/>
                  <a:gd name="T15" fmla="*/ 228 h 283"/>
                  <a:gd name="T16" fmla="*/ 292 w 292"/>
                  <a:gd name="T17" fmla="*/ 283 h 283"/>
                  <a:gd name="T18" fmla="*/ 16 w 292"/>
                  <a:gd name="T1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83">
                    <a:moveTo>
                      <a:pt x="16" y="283"/>
                    </a:moveTo>
                    <a:cubicBezTo>
                      <a:pt x="16" y="283"/>
                      <a:pt x="0" y="244"/>
                      <a:pt x="37" y="232"/>
                    </a:cubicBezTo>
                    <a:cubicBezTo>
                      <a:pt x="74" y="221"/>
                      <a:pt x="111" y="209"/>
                      <a:pt x="111" y="167"/>
                    </a:cubicBezTo>
                    <a:cubicBezTo>
                      <a:pt x="111" y="167"/>
                      <a:pt x="74" y="151"/>
                      <a:pt x="74" y="88"/>
                    </a:cubicBezTo>
                    <a:cubicBezTo>
                      <a:pt x="74" y="33"/>
                      <a:pt x="103" y="0"/>
                      <a:pt x="149" y="0"/>
                    </a:cubicBezTo>
                    <a:cubicBezTo>
                      <a:pt x="196" y="0"/>
                      <a:pt x="223" y="35"/>
                      <a:pt x="223" y="96"/>
                    </a:cubicBezTo>
                    <a:cubicBezTo>
                      <a:pt x="223" y="96"/>
                      <a:pt x="213" y="155"/>
                      <a:pt x="187" y="169"/>
                    </a:cubicBezTo>
                    <a:cubicBezTo>
                      <a:pt x="188" y="179"/>
                      <a:pt x="182" y="216"/>
                      <a:pt x="265" y="228"/>
                    </a:cubicBezTo>
                    <a:cubicBezTo>
                      <a:pt x="291" y="231"/>
                      <a:pt x="292" y="256"/>
                      <a:pt x="292" y="283"/>
                    </a:cubicBezTo>
                    <a:lnTo>
                      <a:pt x="16" y="2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9779000" y="1925638"/>
                <a:ext cx="487363" cy="633413"/>
              </a:xfrm>
              <a:custGeom>
                <a:avLst/>
                <a:gdLst>
                  <a:gd name="T0" fmla="*/ 56 w 188"/>
                  <a:gd name="T1" fmla="*/ 244 h 244"/>
                  <a:gd name="T2" fmla="*/ 188 w 188"/>
                  <a:gd name="T3" fmla="*/ 244 h 244"/>
                  <a:gd name="T4" fmla="*/ 165 w 188"/>
                  <a:gd name="T5" fmla="*/ 197 h 244"/>
                  <a:gd name="T6" fmla="*/ 98 w 188"/>
                  <a:gd name="T7" fmla="*/ 146 h 244"/>
                  <a:gd name="T8" fmla="*/ 128 w 188"/>
                  <a:gd name="T9" fmla="*/ 83 h 244"/>
                  <a:gd name="T10" fmla="*/ 65 w 188"/>
                  <a:gd name="T11" fmla="*/ 0 h 244"/>
                  <a:gd name="T12" fmla="*/ 0 w 188"/>
                  <a:gd name="T13" fmla="*/ 76 h 244"/>
                  <a:gd name="T14" fmla="*/ 32 w 188"/>
                  <a:gd name="T15" fmla="*/ 144 h 244"/>
                  <a:gd name="T16" fmla="*/ 18 w 188"/>
                  <a:gd name="T17" fmla="*/ 174 h 244"/>
                  <a:gd name="T18" fmla="*/ 52 w 188"/>
                  <a:gd name="T19" fmla="*/ 204 h 244"/>
                  <a:gd name="T20" fmla="*/ 56 w 188"/>
                  <a:gd name="T2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244">
                    <a:moveTo>
                      <a:pt x="56" y="244"/>
                    </a:moveTo>
                    <a:cubicBezTo>
                      <a:pt x="188" y="244"/>
                      <a:pt x="188" y="244"/>
                      <a:pt x="188" y="244"/>
                    </a:cubicBezTo>
                    <a:cubicBezTo>
                      <a:pt x="188" y="221"/>
                      <a:pt x="187" y="199"/>
                      <a:pt x="165" y="197"/>
                    </a:cubicBezTo>
                    <a:cubicBezTo>
                      <a:pt x="93" y="186"/>
                      <a:pt x="99" y="155"/>
                      <a:pt x="98" y="146"/>
                    </a:cubicBezTo>
                    <a:cubicBezTo>
                      <a:pt x="120" y="134"/>
                      <a:pt x="128" y="83"/>
                      <a:pt x="128" y="83"/>
                    </a:cubicBezTo>
                    <a:cubicBezTo>
                      <a:pt x="128" y="31"/>
                      <a:pt x="105" y="0"/>
                      <a:pt x="65" y="0"/>
                    </a:cubicBezTo>
                    <a:cubicBezTo>
                      <a:pt x="25" y="0"/>
                      <a:pt x="0" y="29"/>
                      <a:pt x="0" y="76"/>
                    </a:cubicBezTo>
                    <a:cubicBezTo>
                      <a:pt x="0" y="130"/>
                      <a:pt x="32" y="144"/>
                      <a:pt x="32" y="144"/>
                    </a:cubicBezTo>
                    <a:cubicBezTo>
                      <a:pt x="32" y="160"/>
                      <a:pt x="25" y="170"/>
                      <a:pt x="18" y="174"/>
                    </a:cubicBezTo>
                    <a:cubicBezTo>
                      <a:pt x="18" y="174"/>
                      <a:pt x="46" y="180"/>
                      <a:pt x="52" y="204"/>
                    </a:cubicBezTo>
                    <a:cubicBezTo>
                      <a:pt x="58" y="221"/>
                      <a:pt x="56" y="244"/>
                      <a:pt x="56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1358975" y="4242258"/>
              <a:ext cx="456167" cy="437987"/>
            </a:xfrm>
            <a:custGeom>
              <a:avLst/>
              <a:gdLst>
                <a:gd name="T0" fmla="*/ 327 w 338"/>
                <a:gd name="T1" fmla="*/ 269 h 324"/>
                <a:gd name="T2" fmla="*/ 243 w 338"/>
                <a:gd name="T3" fmla="*/ 194 h 324"/>
                <a:gd name="T4" fmla="*/ 237 w 338"/>
                <a:gd name="T5" fmla="*/ 190 h 324"/>
                <a:gd name="T6" fmla="*/ 254 w 338"/>
                <a:gd name="T7" fmla="*/ 127 h 324"/>
                <a:gd name="T8" fmla="*/ 127 w 338"/>
                <a:gd name="T9" fmla="*/ 0 h 324"/>
                <a:gd name="T10" fmla="*/ 0 w 338"/>
                <a:gd name="T11" fmla="*/ 127 h 324"/>
                <a:gd name="T12" fmla="*/ 127 w 338"/>
                <a:gd name="T13" fmla="*/ 253 h 324"/>
                <a:gd name="T14" fmla="*/ 196 w 338"/>
                <a:gd name="T15" fmla="*/ 233 h 324"/>
                <a:gd name="T16" fmla="*/ 201 w 338"/>
                <a:gd name="T17" fmla="*/ 240 h 324"/>
                <a:gd name="T18" fmla="*/ 286 w 338"/>
                <a:gd name="T19" fmla="*/ 315 h 324"/>
                <a:gd name="T20" fmla="*/ 321 w 338"/>
                <a:gd name="T21" fmla="*/ 313 h 324"/>
                <a:gd name="T22" fmla="*/ 329 w 338"/>
                <a:gd name="T23" fmla="*/ 305 h 324"/>
                <a:gd name="T24" fmla="*/ 327 w 338"/>
                <a:gd name="T25" fmla="*/ 269 h 324"/>
                <a:gd name="T26" fmla="*/ 127 w 338"/>
                <a:gd name="T27" fmla="*/ 204 h 324"/>
                <a:gd name="T28" fmla="*/ 49 w 338"/>
                <a:gd name="T29" fmla="*/ 127 h 324"/>
                <a:gd name="T30" fmla="*/ 127 w 338"/>
                <a:gd name="T31" fmla="*/ 49 h 324"/>
                <a:gd name="T32" fmla="*/ 205 w 338"/>
                <a:gd name="T33" fmla="*/ 127 h 324"/>
                <a:gd name="T34" fmla="*/ 127 w 338"/>
                <a:gd name="T35" fmla="*/ 20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8" h="324">
                  <a:moveTo>
                    <a:pt x="327" y="269"/>
                  </a:moveTo>
                  <a:cubicBezTo>
                    <a:pt x="243" y="194"/>
                    <a:pt x="243" y="194"/>
                    <a:pt x="243" y="194"/>
                  </a:cubicBezTo>
                  <a:cubicBezTo>
                    <a:pt x="241" y="193"/>
                    <a:pt x="239" y="191"/>
                    <a:pt x="237" y="190"/>
                  </a:cubicBezTo>
                  <a:cubicBezTo>
                    <a:pt x="248" y="172"/>
                    <a:pt x="254" y="150"/>
                    <a:pt x="254" y="127"/>
                  </a:cubicBez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3"/>
                    <a:pt x="127" y="253"/>
                  </a:cubicBezTo>
                  <a:cubicBezTo>
                    <a:pt x="152" y="253"/>
                    <a:pt x="176" y="246"/>
                    <a:pt x="196" y="233"/>
                  </a:cubicBezTo>
                  <a:cubicBezTo>
                    <a:pt x="197" y="236"/>
                    <a:pt x="199" y="238"/>
                    <a:pt x="201" y="240"/>
                  </a:cubicBezTo>
                  <a:cubicBezTo>
                    <a:pt x="286" y="315"/>
                    <a:pt x="286" y="315"/>
                    <a:pt x="286" y="315"/>
                  </a:cubicBezTo>
                  <a:cubicBezTo>
                    <a:pt x="296" y="324"/>
                    <a:pt x="312" y="324"/>
                    <a:pt x="321" y="313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8" y="294"/>
                    <a:pt x="338" y="278"/>
                    <a:pt x="327" y="269"/>
                  </a:cubicBezTo>
                  <a:close/>
                  <a:moveTo>
                    <a:pt x="127" y="204"/>
                  </a:moveTo>
                  <a:cubicBezTo>
                    <a:pt x="84" y="204"/>
                    <a:pt x="49" y="169"/>
                    <a:pt x="49" y="127"/>
                  </a:cubicBezTo>
                  <a:cubicBezTo>
                    <a:pt x="49" y="84"/>
                    <a:pt x="84" y="49"/>
                    <a:pt x="127" y="49"/>
                  </a:cubicBezTo>
                  <a:cubicBezTo>
                    <a:pt x="170" y="49"/>
                    <a:pt x="205" y="84"/>
                    <a:pt x="205" y="127"/>
                  </a:cubicBezTo>
                  <a:cubicBezTo>
                    <a:pt x="205" y="169"/>
                    <a:pt x="170" y="204"/>
                    <a:pt x="127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1"/>
          <p:cNvSpPr txBox="1"/>
          <p:nvPr/>
        </p:nvSpPr>
        <p:spPr>
          <a:xfrm>
            <a:off x="7615899" y="2250274"/>
            <a:ext cx="1205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矩阵和</a:t>
            </a: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向量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4" name="文本框1"/>
          <p:cNvSpPr txBox="1"/>
          <p:nvPr/>
        </p:nvSpPr>
        <p:spPr>
          <a:xfrm>
            <a:off x="7615899" y="3935856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拟合</a:t>
            </a: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8" name="文本框1"/>
          <p:cNvSpPr txBox="1"/>
          <p:nvPr/>
        </p:nvSpPr>
        <p:spPr>
          <a:xfrm>
            <a:off x="3575341" y="2250274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线性</a:t>
            </a: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回归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42" name="文本框1"/>
          <p:cNvSpPr txBox="1"/>
          <p:nvPr/>
        </p:nvSpPr>
        <p:spPr>
          <a:xfrm>
            <a:off x="3492791" y="4182871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逻辑</a:t>
            </a: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回归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5000" y="2641600"/>
            <a:ext cx="2694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 </a:t>
            </a:r>
            <a:r>
              <a:rPr lang="zh-CN" altLang="en-US"/>
              <a:t>通过</a:t>
            </a:r>
            <a:r>
              <a:rPr lang="en-US" altLang="zh-CN"/>
              <a:t>“</a:t>
            </a:r>
            <a:r>
              <a:rPr lang="zh-CN" altLang="en-US"/>
              <a:t>最小二乘法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梯度下降法</a:t>
            </a:r>
            <a:r>
              <a:rPr lang="en-US" altLang="zh-CN"/>
              <a:t>”</a:t>
            </a:r>
            <a:r>
              <a:rPr lang="zh-CN" altLang="en-US"/>
              <a:t>求解函数</a:t>
            </a:r>
            <a:r>
              <a:rPr lang="zh-CN" altLang="en-US"/>
              <a:t>极小值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代价函数的</a:t>
            </a:r>
            <a:r>
              <a:rPr lang="zh-CN" altLang="en-US"/>
              <a:t>求解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特征</a:t>
            </a:r>
            <a:r>
              <a:rPr lang="zh-CN" altLang="en-US"/>
              <a:t>缩放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7845" y="1345565"/>
            <a:ext cx="2411095" cy="531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634365"/>
            <a:ext cx="2355215" cy="19424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80870" y="4479925"/>
            <a:ext cx="2694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 </a:t>
            </a:r>
            <a:r>
              <a:t>确保概率的非负性</a:t>
            </a:r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代价函数（目的</a:t>
            </a:r>
            <a:r>
              <a:rPr lang="en-US" altLang="zh-CN"/>
              <a:t>:</a:t>
            </a:r>
            <a:r>
              <a:rPr lang="zh-CN" altLang="en-US"/>
              <a:t>凸函数）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梯度</a:t>
            </a:r>
            <a:r>
              <a:rPr lang="zh-CN" altLang="en-US"/>
              <a:t>下降法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75" y="5245735"/>
            <a:ext cx="4225925" cy="826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81265" y="2641600"/>
            <a:ext cx="2694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 </a:t>
            </a:r>
            <a:r>
              <a:rPr lang="zh-CN" altLang="en-US"/>
              <a:t>矩阵相加相乘</a:t>
            </a:r>
            <a:endParaRPr b="1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逆矩阵和矩阵</a:t>
            </a:r>
            <a:r>
              <a:rPr lang="zh-CN" altLang="en-US"/>
              <a:t>转置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梯度</a:t>
            </a:r>
            <a:r>
              <a:rPr lang="zh-CN" altLang="en-US"/>
              <a:t>下降法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07630" y="4299585"/>
            <a:ext cx="2694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 </a:t>
            </a:r>
            <a:r>
              <a:rPr lang="zh-CN" altLang="en-US"/>
              <a:t>过拟合</a:t>
            </a:r>
            <a:endParaRPr lang="zh-CN" altLang="en-US" b="1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欠拟合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2136" y="51156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一轮考核学习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1515" y="906145"/>
            <a:ext cx="318897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One round of assessment learning content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5331" y="1273444"/>
            <a:ext cx="541338" cy="63329"/>
          </a:xfrm>
          <a:prstGeom prst="rect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10913" y="2180014"/>
            <a:ext cx="2970174" cy="2963978"/>
            <a:chOff x="854563" y="1950586"/>
            <a:chExt cx="3249942" cy="3243162"/>
          </a:xfrm>
        </p:grpSpPr>
        <p:sp>
          <p:nvSpPr>
            <p:cNvPr id="16" name="泪滴形 15"/>
            <p:cNvSpPr/>
            <p:nvPr/>
          </p:nvSpPr>
          <p:spPr>
            <a:xfrm>
              <a:off x="854563" y="372875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7" name="泪滴形 16"/>
            <p:cNvSpPr/>
            <p:nvPr/>
          </p:nvSpPr>
          <p:spPr>
            <a:xfrm flipV="1">
              <a:off x="854563" y="195058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8" name="泪滴形 17"/>
            <p:cNvSpPr/>
            <p:nvPr/>
          </p:nvSpPr>
          <p:spPr>
            <a:xfrm flipH="1">
              <a:off x="2639513" y="372875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9" name="泪滴形 18"/>
            <p:cNvSpPr/>
            <p:nvPr/>
          </p:nvSpPr>
          <p:spPr>
            <a:xfrm flipH="1" flipV="1">
              <a:off x="2639513" y="195058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082097" y="4253584"/>
              <a:ext cx="579824" cy="415335"/>
              <a:chOff x="6640513" y="1901826"/>
              <a:chExt cx="1119187" cy="801688"/>
            </a:xfrm>
          </p:grpSpPr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6640513" y="1933576"/>
                <a:ext cx="769938" cy="769938"/>
              </a:xfrm>
              <a:custGeom>
                <a:avLst/>
                <a:gdLst>
                  <a:gd name="T0" fmla="*/ 286 w 297"/>
                  <a:gd name="T1" fmla="*/ 116 h 297"/>
                  <a:gd name="T2" fmla="*/ 269 w 297"/>
                  <a:gd name="T3" fmla="*/ 116 h 297"/>
                  <a:gd name="T4" fmla="*/ 257 w 297"/>
                  <a:gd name="T5" fmla="*/ 83 h 297"/>
                  <a:gd name="T6" fmla="*/ 268 w 297"/>
                  <a:gd name="T7" fmla="*/ 72 h 297"/>
                  <a:gd name="T8" fmla="*/ 267 w 297"/>
                  <a:gd name="T9" fmla="*/ 57 h 297"/>
                  <a:gd name="T10" fmla="*/ 236 w 297"/>
                  <a:gd name="T11" fmla="*/ 26 h 297"/>
                  <a:gd name="T12" fmla="*/ 221 w 297"/>
                  <a:gd name="T13" fmla="*/ 26 h 297"/>
                  <a:gd name="T14" fmla="*/ 212 w 297"/>
                  <a:gd name="T15" fmla="*/ 36 h 297"/>
                  <a:gd name="T16" fmla="*/ 181 w 297"/>
                  <a:gd name="T17" fmla="*/ 22 h 297"/>
                  <a:gd name="T18" fmla="*/ 181 w 297"/>
                  <a:gd name="T19" fmla="*/ 10 h 297"/>
                  <a:gd name="T20" fmla="*/ 171 w 297"/>
                  <a:gd name="T21" fmla="*/ 0 h 297"/>
                  <a:gd name="T22" fmla="*/ 126 w 297"/>
                  <a:gd name="T23" fmla="*/ 0 h 297"/>
                  <a:gd name="T24" fmla="*/ 116 w 297"/>
                  <a:gd name="T25" fmla="*/ 10 h 297"/>
                  <a:gd name="T26" fmla="*/ 116 w 297"/>
                  <a:gd name="T27" fmla="*/ 19 h 297"/>
                  <a:gd name="T28" fmla="*/ 77 w 297"/>
                  <a:gd name="T29" fmla="*/ 34 h 297"/>
                  <a:gd name="T30" fmla="*/ 72 w 297"/>
                  <a:gd name="T31" fmla="*/ 29 h 297"/>
                  <a:gd name="T32" fmla="*/ 57 w 297"/>
                  <a:gd name="T33" fmla="*/ 29 h 297"/>
                  <a:gd name="T34" fmla="*/ 26 w 297"/>
                  <a:gd name="T35" fmla="*/ 61 h 297"/>
                  <a:gd name="T36" fmla="*/ 26 w 297"/>
                  <a:gd name="T37" fmla="*/ 76 h 297"/>
                  <a:gd name="T38" fmla="*/ 31 w 297"/>
                  <a:gd name="T39" fmla="*/ 81 h 297"/>
                  <a:gd name="T40" fmla="*/ 17 w 297"/>
                  <a:gd name="T41" fmla="*/ 116 h 297"/>
                  <a:gd name="T42" fmla="*/ 10 w 297"/>
                  <a:gd name="T43" fmla="*/ 116 h 297"/>
                  <a:gd name="T44" fmla="*/ 0 w 297"/>
                  <a:gd name="T45" fmla="*/ 126 h 297"/>
                  <a:gd name="T46" fmla="*/ 0 w 297"/>
                  <a:gd name="T47" fmla="*/ 171 h 297"/>
                  <a:gd name="T48" fmla="*/ 10 w 297"/>
                  <a:gd name="T49" fmla="*/ 181 h 297"/>
                  <a:gd name="T50" fmla="*/ 18 w 297"/>
                  <a:gd name="T51" fmla="*/ 181 h 297"/>
                  <a:gd name="T52" fmla="*/ 35 w 297"/>
                  <a:gd name="T53" fmla="*/ 218 h 297"/>
                  <a:gd name="T54" fmla="*/ 29 w 297"/>
                  <a:gd name="T55" fmla="*/ 225 h 297"/>
                  <a:gd name="T56" fmla="*/ 29 w 297"/>
                  <a:gd name="T57" fmla="*/ 240 h 297"/>
                  <a:gd name="T58" fmla="*/ 61 w 297"/>
                  <a:gd name="T59" fmla="*/ 271 h 297"/>
                  <a:gd name="T60" fmla="*/ 76 w 297"/>
                  <a:gd name="T61" fmla="*/ 270 h 297"/>
                  <a:gd name="T62" fmla="*/ 84 w 297"/>
                  <a:gd name="T63" fmla="*/ 262 h 297"/>
                  <a:gd name="T64" fmla="*/ 116 w 297"/>
                  <a:gd name="T65" fmla="*/ 273 h 297"/>
                  <a:gd name="T66" fmla="*/ 116 w 297"/>
                  <a:gd name="T67" fmla="*/ 286 h 297"/>
                  <a:gd name="T68" fmla="*/ 126 w 297"/>
                  <a:gd name="T69" fmla="*/ 297 h 297"/>
                  <a:gd name="T70" fmla="*/ 171 w 297"/>
                  <a:gd name="T71" fmla="*/ 297 h 297"/>
                  <a:gd name="T72" fmla="*/ 181 w 297"/>
                  <a:gd name="T73" fmla="*/ 286 h 297"/>
                  <a:gd name="T74" fmla="*/ 181 w 297"/>
                  <a:gd name="T75" fmla="*/ 270 h 297"/>
                  <a:gd name="T76" fmla="*/ 213 w 297"/>
                  <a:gd name="T77" fmla="*/ 256 h 297"/>
                  <a:gd name="T78" fmla="*/ 225 w 297"/>
                  <a:gd name="T79" fmla="*/ 268 h 297"/>
                  <a:gd name="T80" fmla="*/ 240 w 297"/>
                  <a:gd name="T81" fmla="*/ 267 h 297"/>
                  <a:gd name="T82" fmla="*/ 271 w 297"/>
                  <a:gd name="T83" fmla="*/ 236 h 297"/>
                  <a:gd name="T84" fmla="*/ 270 w 297"/>
                  <a:gd name="T85" fmla="*/ 221 h 297"/>
                  <a:gd name="T86" fmla="*/ 257 w 297"/>
                  <a:gd name="T87" fmla="*/ 208 h 297"/>
                  <a:gd name="T88" fmla="*/ 268 w 297"/>
                  <a:gd name="T89" fmla="*/ 181 h 297"/>
                  <a:gd name="T90" fmla="*/ 286 w 297"/>
                  <a:gd name="T91" fmla="*/ 181 h 297"/>
                  <a:gd name="T92" fmla="*/ 297 w 297"/>
                  <a:gd name="T93" fmla="*/ 171 h 297"/>
                  <a:gd name="T94" fmla="*/ 297 w 297"/>
                  <a:gd name="T95" fmla="*/ 126 h 297"/>
                  <a:gd name="T96" fmla="*/ 286 w 297"/>
                  <a:gd name="T97" fmla="*/ 116 h 297"/>
                  <a:gd name="T98" fmla="*/ 143 w 297"/>
                  <a:gd name="T99" fmla="*/ 216 h 297"/>
                  <a:gd name="T100" fmla="*/ 73 w 297"/>
                  <a:gd name="T101" fmla="*/ 146 h 297"/>
                  <a:gd name="T102" fmla="*/ 143 w 297"/>
                  <a:gd name="T103" fmla="*/ 76 h 297"/>
                  <a:gd name="T104" fmla="*/ 213 w 297"/>
                  <a:gd name="T105" fmla="*/ 146 h 297"/>
                  <a:gd name="T106" fmla="*/ 143 w 297"/>
                  <a:gd name="T107" fmla="*/ 21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7" h="297">
                    <a:moveTo>
                      <a:pt x="286" y="116"/>
                    </a:moveTo>
                    <a:cubicBezTo>
                      <a:pt x="269" y="116"/>
                      <a:pt x="269" y="116"/>
                      <a:pt x="269" y="116"/>
                    </a:cubicBezTo>
                    <a:cubicBezTo>
                      <a:pt x="266" y="104"/>
                      <a:pt x="262" y="93"/>
                      <a:pt x="257" y="83"/>
                    </a:cubicBezTo>
                    <a:cubicBezTo>
                      <a:pt x="268" y="72"/>
                      <a:pt x="268" y="72"/>
                      <a:pt x="268" y="72"/>
                    </a:cubicBezTo>
                    <a:cubicBezTo>
                      <a:pt x="272" y="68"/>
                      <a:pt x="272" y="61"/>
                      <a:pt x="267" y="57"/>
                    </a:cubicBezTo>
                    <a:cubicBezTo>
                      <a:pt x="236" y="26"/>
                      <a:pt x="236" y="26"/>
                      <a:pt x="236" y="26"/>
                    </a:cubicBezTo>
                    <a:cubicBezTo>
                      <a:pt x="231" y="22"/>
                      <a:pt x="225" y="22"/>
                      <a:pt x="221" y="26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2" y="30"/>
                      <a:pt x="192" y="25"/>
                      <a:pt x="181" y="22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81" y="5"/>
                      <a:pt x="176" y="0"/>
                      <a:pt x="17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0" y="0"/>
                      <a:pt x="116" y="5"/>
                      <a:pt x="116" y="10"/>
                    </a:cubicBezTo>
                    <a:cubicBezTo>
                      <a:pt x="116" y="19"/>
                      <a:pt x="116" y="19"/>
                      <a:pt x="116" y="19"/>
                    </a:cubicBezTo>
                    <a:cubicBezTo>
                      <a:pt x="102" y="22"/>
                      <a:pt x="89" y="27"/>
                      <a:pt x="77" y="34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68" y="25"/>
                      <a:pt x="61" y="25"/>
                      <a:pt x="57" y="29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2" y="65"/>
                      <a:pt x="22" y="72"/>
                      <a:pt x="26" y="76"/>
                    </a:cubicBezTo>
                    <a:cubicBezTo>
                      <a:pt x="31" y="81"/>
                      <a:pt x="31" y="81"/>
                      <a:pt x="31" y="81"/>
                    </a:cubicBezTo>
                    <a:cubicBezTo>
                      <a:pt x="25" y="91"/>
                      <a:pt x="20" y="103"/>
                      <a:pt x="17" y="116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5" y="116"/>
                      <a:pt x="0" y="120"/>
                      <a:pt x="0" y="126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6"/>
                      <a:pt x="5" y="181"/>
                      <a:pt x="10" y="181"/>
                    </a:cubicBezTo>
                    <a:cubicBezTo>
                      <a:pt x="18" y="181"/>
                      <a:pt x="18" y="181"/>
                      <a:pt x="18" y="181"/>
                    </a:cubicBezTo>
                    <a:cubicBezTo>
                      <a:pt x="22" y="194"/>
                      <a:pt x="28" y="207"/>
                      <a:pt x="35" y="218"/>
                    </a:cubicBezTo>
                    <a:cubicBezTo>
                      <a:pt x="29" y="225"/>
                      <a:pt x="29" y="225"/>
                      <a:pt x="29" y="225"/>
                    </a:cubicBezTo>
                    <a:cubicBezTo>
                      <a:pt x="25" y="229"/>
                      <a:pt x="25" y="236"/>
                      <a:pt x="29" y="240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65" y="275"/>
                      <a:pt x="72" y="275"/>
                      <a:pt x="76" y="270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94" y="267"/>
                      <a:pt x="105" y="270"/>
                      <a:pt x="116" y="273"/>
                    </a:cubicBezTo>
                    <a:cubicBezTo>
                      <a:pt x="116" y="286"/>
                      <a:pt x="116" y="286"/>
                      <a:pt x="116" y="286"/>
                    </a:cubicBezTo>
                    <a:cubicBezTo>
                      <a:pt x="116" y="292"/>
                      <a:pt x="120" y="297"/>
                      <a:pt x="126" y="297"/>
                    </a:cubicBezTo>
                    <a:cubicBezTo>
                      <a:pt x="171" y="297"/>
                      <a:pt x="171" y="297"/>
                      <a:pt x="171" y="297"/>
                    </a:cubicBezTo>
                    <a:cubicBezTo>
                      <a:pt x="176" y="297"/>
                      <a:pt x="181" y="292"/>
                      <a:pt x="181" y="286"/>
                    </a:cubicBezTo>
                    <a:cubicBezTo>
                      <a:pt x="181" y="270"/>
                      <a:pt x="181" y="270"/>
                      <a:pt x="181" y="270"/>
                    </a:cubicBezTo>
                    <a:cubicBezTo>
                      <a:pt x="192" y="267"/>
                      <a:pt x="203" y="262"/>
                      <a:pt x="213" y="256"/>
                    </a:cubicBezTo>
                    <a:cubicBezTo>
                      <a:pt x="225" y="268"/>
                      <a:pt x="225" y="268"/>
                      <a:pt x="225" y="268"/>
                    </a:cubicBezTo>
                    <a:cubicBezTo>
                      <a:pt x="229" y="272"/>
                      <a:pt x="236" y="272"/>
                      <a:pt x="240" y="267"/>
                    </a:cubicBezTo>
                    <a:cubicBezTo>
                      <a:pt x="271" y="236"/>
                      <a:pt x="271" y="236"/>
                      <a:pt x="271" y="236"/>
                    </a:cubicBezTo>
                    <a:cubicBezTo>
                      <a:pt x="275" y="231"/>
                      <a:pt x="274" y="225"/>
                      <a:pt x="270" y="221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62" y="200"/>
                      <a:pt x="265" y="190"/>
                      <a:pt x="268" y="181"/>
                    </a:cubicBezTo>
                    <a:cubicBezTo>
                      <a:pt x="286" y="181"/>
                      <a:pt x="286" y="181"/>
                      <a:pt x="286" y="181"/>
                    </a:cubicBezTo>
                    <a:cubicBezTo>
                      <a:pt x="292" y="181"/>
                      <a:pt x="297" y="176"/>
                      <a:pt x="297" y="171"/>
                    </a:cubicBezTo>
                    <a:cubicBezTo>
                      <a:pt x="297" y="126"/>
                      <a:pt x="297" y="126"/>
                      <a:pt x="297" y="126"/>
                    </a:cubicBezTo>
                    <a:cubicBezTo>
                      <a:pt x="297" y="120"/>
                      <a:pt x="292" y="116"/>
                      <a:pt x="286" y="116"/>
                    </a:cubicBezTo>
                    <a:close/>
                    <a:moveTo>
                      <a:pt x="143" y="216"/>
                    </a:moveTo>
                    <a:cubicBezTo>
                      <a:pt x="105" y="216"/>
                      <a:pt x="73" y="185"/>
                      <a:pt x="73" y="146"/>
                    </a:cubicBezTo>
                    <a:cubicBezTo>
                      <a:pt x="73" y="108"/>
                      <a:pt x="105" y="76"/>
                      <a:pt x="143" y="76"/>
                    </a:cubicBezTo>
                    <a:cubicBezTo>
                      <a:pt x="182" y="76"/>
                      <a:pt x="213" y="108"/>
                      <a:pt x="213" y="146"/>
                    </a:cubicBezTo>
                    <a:cubicBezTo>
                      <a:pt x="213" y="185"/>
                      <a:pt x="182" y="216"/>
                      <a:pt x="143" y="2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 24"/>
              <p:cNvSpPr>
                <a:spLocks noEditPoints="1"/>
              </p:cNvSpPr>
              <p:nvPr/>
            </p:nvSpPr>
            <p:spPr bwMode="auto">
              <a:xfrm>
                <a:off x="7350125" y="1901826"/>
                <a:ext cx="409575" cy="412750"/>
              </a:xfrm>
              <a:custGeom>
                <a:avLst/>
                <a:gdLst>
                  <a:gd name="T0" fmla="*/ 143 w 158"/>
                  <a:gd name="T1" fmla="*/ 41 h 159"/>
                  <a:gd name="T2" fmla="*/ 135 w 158"/>
                  <a:gd name="T3" fmla="*/ 44 h 159"/>
                  <a:gd name="T4" fmla="*/ 123 w 158"/>
                  <a:gd name="T5" fmla="*/ 30 h 159"/>
                  <a:gd name="T6" fmla="*/ 127 w 158"/>
                  <a:gd name="T7" fmla="*/ 22 h 159"/>
                  <a:gd name="T8" fmla="*/ 124 w 158"/>
                  <a:gd name="T9" fmla="*/ 15 h 159"/>
                  <a:gd name="T10" fmla="*/ 103 w 158"/>
                  <a:gd name="T11" fmla="*/ 4 h 159"/>
                  <a:gd name="T12" fmla="*/ 96 w 158"/>
                  <a:gd name="T13" fmla="*/ 7 h 159"/>
                  <a:gd name="T14" fmla="*/ 93 w 158"/>
                  <a:gd name="T15" fmla="*/ 13 h 159"/>
                  <a:gd name="T16" fmla="*/ 75 w 158"/>
                  <a:gd name="T17" fmla="*/ 11 h 159"/>
                  <a:gd name="T18" fmla="*/ 73 w 158"/>
                  <a:gd name="T19" fmla="*/ 5 h 159"/>
                  <a:gd name="T20" fmla="*/ 67 w 158"/>
                  <a:gd name="T21" fmla="*/ 1 h 159"/>
                  <a:gd name="T22" fmla="*/ 44 w 158"/>
                  <a:gd name="T23" fmla="*/ 8 h 159"/>
                  <a:gd name="T24" fmla="*/ 41 w 158"/>
                  <a:gd name="T25" fmla="*/ 15 h 159"/>
                  <a:gd name="T26" fmla="*/ 42 w 158"/>
                  <a:gd name="T27" fmla="*/ 20 h 159"/>
                  <a:gd name="T28" fmla="*/ 25 w 158"/>
                  <a:gd name="T29" fmla="*/ 33 h 159"/>
                  <a:gd name="T30" fmla="*/ 21 w 158"/>
                  <a:gd name="T31" fmla="*/ 32 h 159"/>
                  <a:gd name="T32" fmla="*/ 14 w 158"/>
                  <a:gd name="T33" fmla="*/ 34 h 159"/>
                  <a:gd name="T34" fmla="*/ 4 w 158"/>
                  <a:gd name="T35" fmla="*/ 55 h 159"/>
                  <a:gd name="T36" fmla="*/ 6 w 158"/>
                  <a:gd name="T37" fmla="*/ 63 h 159"/>
                  <a:gd name="T38" fmla="*/ 9 w 158"/>
                  <a:gd name="T39" fmla="*/ 64 h 159"/>
                  <a:gd name="T40" fmla="*/ 8 w 158"/>
                  <a:gd name="T41" fmla="*/ 84 h 159"/>
                  <a:gd name="T42" fmla="*/ 4 w 158"/>
                  <a:gd name="T43" fmla="*/ 85 h 159"/>
                  <a:gd name="T44" fmla="*/ 1 w 158"/>
                  <a:gd name="T45" fmla="*/ 92 h 159"/>
                  <a:gd name="T46" fmla="*/ 8 w 158"/>
                  <a:gd name="T47" fmla="*/ 114 h 159"/>
                  <a:gd name="T48" fmla="*/ 15 w 158"/>
                  <a:gd name="T49" fmla="*/ 118 h 159"/>
                  <a:gd name="T50" fmla="*/ 19 w 158"/>
                  <a:gd name="T51" fmla="*/ 117 h 159"/>
                  <a:gd name="T52" fmla="*/ 33 w 158"/>
                  <a:gd name="T53" fmla="*/ 133 h 159"/>
                  <a:gd name="T54" fmla="*/ 31 w 158"/>
                  <a:gd name="T55" fmla="*/ 137 h 159"/>
                  <a:gd name="T56" fmla="*/ 34 w 158"/>
                  <a:gd name="T57" fmla="*/ 145 h 159"/>
                  <a:gd name="T58" fmla="*/ 54 w 158"/>
                  <a:gd name="T59" fmla="*/ 155 h 159"/>
                  <a:gd name="T60" fmla="*/ 62 w 158"/>
                  <a:gd name="T61" fmla="*/ 152 h 159"/>
                  <a:gd name="T62" fmla="*/ 65 w 158"/>
                  <a:gd name="T63" fmla="*/ 147 h 159"/>
                  <a:gd name="T64" fmla="*/ 82 w 158"/>
                  <a:gd name="T65" fmla="*/ 147 h 159"/>
                  <a:gd name="T66" fmla="*/ 84 w 158"/>
                  <a:gd name="T67" fmla="*/ 154 h 159"/>
                  <a:gd name="T68" fmla="*/ 91 w 158"/>
                  <a:gd name="T69" fmla="*/ 158 h 159"/>
                  <a:gd name="T70" fmla="*/ 114 w 158"/>
                  <a:gd name="T71" fmla="*/ 151 h 159"/>
                  <a:gd name="T72" fmla="*/ 117 w 158"/>
                  <a:gd name="T73" fmla="*/ 144 h 159"/>
                  <a:gd name="T74" fmla="*/ 115 w 158"/>
                  <a:gd name="T75" fmla="*/ 136 h 159"/>
                  <a:gd name="T76" fmla="*/ 128 w 158"/>
                  <a:gd name="T77" fmla="*/ 123 h 159"/>
                  <a:gd name="T78" fmla="*/ 136 w 158"/>
                  <a:gd name="T79" fmla="*/ 128 h 159"/>
                  <a:gd name="T80" fmla="*/ 144 w 158"/>
                  <a:gd name="T81" fmla="*/ 125 h 159"/>
                  <a:gd name="T82" fmla="*/ 154 w 158"/>
                  <a:gd name="T83" fmla="*/ 104 h 159"/>
                  <a:gd name="T84" fmla="*/ 152 w 158"/>
                  <a:gd name="T85" fmla="*/ 97 h 159"/>
                  <a:gd name="T86" fmla="*/ 143 w 158"/>
                  <a:gd name="T87" fmla="*/ 92 h 159"/>
                  <a:gd name="T88" fmla="*/ 144 w 158"/>
                  <a:gd name="T89" fmla="*/ 77 h 159"/>
                  <a:gd name="T90" fmla="*/ 154 w 158"/>
                  <a:gd name="T91" fmla="*/ 74 h 159"/>
                  <a:gd name="T92" fmla="*/ 157 w 158"/>
                  <a:gd name="T93" fmla="*/ 67 h 159"/>
                  <a:gd name="T94" fmla="*/ 150 w 158"/>
                  <a:gd name="T95" fmla="*/ 45 h 159"/>
                  <a:gd name="T96" fmla="*/ 143 w 158"/>
                  <a:gd name="T97" fmla="*/ 41 h 159"/>
                  <a:gd name="T98" fmla="*/ 87 w 158"/>
                  <a:gd name="T99" fmla="*/ 114 h 159"/>
                  <a:gd name="T100" fmla="*/ 41 w 158"/>
                  <a:gd name="T101" fmla="*/ 90 h 159"/>
                  <a:gd name="T102" fmla="*/ 65 w 158"/>
                  <a:gd name="T103" fmla="*/ 44 h 159"/>
                  <a:gd name="T104" fmla="*/ 111 w 158"/>
                  <a:gd name="T105" fmla="*/ 68 h 159"/>
                  <a:gd name="T106" fmla="*/ 87 w 158"/>
                  <a:gd name="T107" fmla="*/ 11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8" h="159">
                    <a:moveTo>
                      <a:pt x="143" y="41"/>
                    </a:moveTo>
                    <a:cubicBezTo>
                      <a:pt x="135" y="44"/>
                      <a:pt x="135" y="44"/>
                      <a:pt x="135" y="44"/>
                    </a:cubicBezTo>
                    <a:cubicBezTo>
                      <a:pt x="131" y="39"/>
                      <a:pt x="127" y="34"/>
                      <a:pt x="123" y="30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19"/>
                      <a:pt x="127" y="16"/>
                      <a:pt x="124" y="1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1" y="3"/>
                      <a:pt x="97" y="4"/>
                      <a:pt x="96" y="7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87" y="11"/>
                      <a:pt x="81" y="11"/>
                      <a:pt x="75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69" y="0"/>
                      <a:pt x="67" y="1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1" y="9"/>
                      <a:pt x="40" y="12"/>
                      <a:pt x="41" y="15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36" y="24"/>
                      <a:pt x="30" y="28"/>
                      <a:pt x="25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9" y="30"/>
                      <a:pt x="15" y="31"/>
                      <a:pt x="14" y="34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2" y="58"/>
                      <a:pt x="3" y="61"/>
                      <a:pt x="6" y="63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8" y="71"/>
                      <a:pt x="7" y="77"/>
                      <a:pt x="8" y="84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1" y="86"/>
                      <a:pt x="0" y="89"/>
                      <a:pt x="1" y="92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9" y="117"/>
                      <a:pt x="12" y="119"/>
                      <a:pt x="15" y="118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23" y="123"/>
                      <a:pt x="28" y="128"/>
                      <a:pt x="33" y="133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0" y="140"/>
                      <a:pt x="31" y="143"/>
                      <a:pt x="34" y="145"/>
                    </a:cubicBezTo>
                    <a:cubicBezTo>
                      <a:pt x="54" y="155"/>
                      <a:pt x="54" y="155"/>
                      <a:pt x="54" y="155"/>
                    </a:cubicBezTo>
                    <a:cubicBezTo>
                      <a:pt x="57" y="156"/>
                      <a:pt x="61" y="155"/>
                      <a:pt x="62" y="152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70" y="148"/>
                      <a:pt x="76" y="148"/>
                      <a:pt x="82" y="147"/>
                    </a:cubicBezTo>
                    <a:cubicBezTo>
                      <a:pt x="84" y="154"/>
                      <a:pt x="84" y="154"/>
                      <a:pt x="84" y="154"/>
                    </a:cubicBezTo>
                    <a:cubicBezTo>
                      <a:pt x="85" y="157"/>
                      <a:pt x="89" y="159"/>
                      <a:pt x="91" y="158"/>
                    </a:cubicBezTo>
                    <a:cubicBezTo>
                      <a:pt x="114" y="151"/>
                      <a:pt x="114" y="151"/>
                      <a:pt x="114" y="151"/>
                    </a:cubicBezTo>
                    <a:cubicBezTo>
                      <a:pt x="117" y="150"/>
                      <a:pt x="118" y="147"/>
                      <a:pt x="117" y="144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20" y="132"/>
                      <a:pt x="124" y="128"/>
                      <a:pt x="128" y="123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9" y="129"/>
                      <a:pt x="143" y="128"/>
                      <a:pt x="144" y="125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6" y="101"/>
                      <a:pt x="155" y="98"/>
                      <a:pt x="152" y="97"/>
                    </a:cubicBezTo>
                    <a:cubicBezTo>
                      <a:pt x="143" y="92"/>
                      <a:pt x="143" y="92"/>
                      <a:pt x="143" y="92"/>
                    </a:cubicBezTo>
                    <a:cubicBezTo>
                      <a:pt x="144" y="87"/>
                      <a:pt x="145" y="82"/>
                      <a:pt x="144" y="77"/>
                    </a:cubicBezTo>
                    <a:cubicBezTo>
                      <a:pt x="154" y="74"/>
                      <a:pt x="154" y="74"/>
                      <a:pt x="154" y="74"/>
                    </a:cubicBezTo>
                    <a:cubicBezTo>
                      <a:pt x="157" y="73"/>
                      <a:pt x="158" y="70"/>
                      <a:pt x="157" y="67"/>
                    </a:cubicBezTo>
                    <a:cubicBezTo>
                      <a:pt x="150" y="45"/>
                      <a:pt x="150" y="45"/>
                      <a:pt x="150" y="45"/>
                    </a:cubicBezTo>
                    <a:cubicBezTo>
                      <a:pt x="149" y="42"/>
                      <a:pt x="146" y="40"/>
                      <a:pt x="143" y="41"/>
                    </a:cubicBezTo>
                    <a:close/>
                    <a:moveTo>
                      <a:pt x="87" y="114"/>
                    </a:moveTo>
                    <a:cubicBezTo>
                      <a:pt x="68" y="120"/>
                      <a:pt x="47" y="110"/>
                      <a:pt x="41" y="90"/>
                    </a:cubicBezTo>
                    <a:cubicBezTo>
                      <a:pt x="35" y="71"/>
                      <a:pt x="46" y="50"/>
                      <a:pt x="65" y="44"/>
                    </a:cubicBezTo>
                    <a:cubicBezTo>
                      <a:pt x="84" y="38"/>
                      <a:pt x="105" y="49"/>
                      <a:pt x="111" y="68"/>
                    </a:cubicBezTo>
                    <a:cubicBezTo>
                      <a:pt x="117" y="88"/>
                      <a:pt x="106" y="108"/>
                      <a:pt x="87" y="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3180099" y="2397907"/>
              <a:ext cx="383819" cy="570348"/>
            </a:xfrm>
            <a:custGeom>
              <a:avLst/>
              <a:gdLst>
                <a:gd name="T0" fmla="*/ 130 w 262"/>
                <a:gd name="T1" fmla="*/ 1 h 389"/>
                <a:gd name="T2" fmla="*/ 26 w 262"/>
                <a:gd name="T3" fmla="*/ 52 h 389"/>
                <a:gd name="T4" fmla="*/ 3 w 262"/>
                <a:gd name="T5" fmla="*/ 144 h 389"/>
                <a:gd name="T6" fmla="*/ 38 w 262"/>
                <a:gd name="T7" fmla="*/ 220 h 389"/>
                <a:gd name="T8" fmla="*/ 39 w 262"/>
                <a:gd name="T9" fmla="*/ 221 h 389"/>
                <a:gd name="T10" fmla="*/ 60 w 262"/>
                <a:gd name="T11" fmla="*/ 284 h 389"/>
                <a:gd name="T12" fmla="*/ 71 w 262"/>
                <a:gd name="T13" fmla="*/ 376 h 389"/>
                <a:gd name="T14" fmla="*/ 78 w 262"/>
                <a:gd name="T15" fmla="*/ 381 h 389"/>
                <a:gd name="T16" fmla="*/ 128 w 262"/>
                <a:gd name="T17" fmla="*/ 389 h 389"/>
                <a:gd name="T18" fmla="*/ 189 w 262"/>
                <a:gd name="T19" fmla="*/ 378 h 389"/>
                <a:gd name="T20" fmla="*/ 202 w 262"/>
                <a:gd name="T21" fmla="*/ 343 h 389"/>
                <a:gd name="T22" fmla="*/ 209 w 262"/>
                <a:gd name="T23" fmla="*/ 256 h 389"/>
                <a:gd name="T24" fmla="*/ 224 w 262"/>
                <a:gd name="T25" fmla="*/ 217 h 389"/>
                <a:gd name="T26" fmla="*/ 246 w 262"/>
                <a:gd name="T27" fmla="*/ 177 h 389"/>
                <a:gd name="T28" fmla="*/ 258 w 262"/>
                <a:gd name="T29" fmla="*/ 97 h 389"/>
                <a:gd name="T30" fmla="*/ 131 w 262"/>
                <a:gd name="T31" fmla="*/ 1 h 389"/>
                <a:gd name="T32" fmla="*/ 229 w 262"/>
                <a:gd name="T33" fmla="*/ 102 h 389"/>
                <a:gd name="T34" fmla="*/ 182 w 262"/>
                <a:gd name="T35" fmla="*/ 236 h 389"/>
                <a:gd name="T36" fmla="*/ 178 w 262"/>
                <a:gd name="T37" fmla="*/ 256 h 389"/>
                <a:gd name="T38" fmla="*/ 175 w 262"/>
                <a:gd name="T39" fmla="*/ 269 h 389"/>
                <a:gd name="T40" fmla="*/ 145 w 262"/>
                <a:gd name="T41" fmla="*/ 278 h 389"/>
                <a:gd name="T42" fmla="*/ 141 w 262"/>
                <a:gd name="T43" fmla="*/ 206 h 389"/>
                <a:gd name="T44" fmla="*/ 175 w 262"/>
                <a:gd name="T45" fmla="*/ 99 h 389"/>
                <a:gd name="T46" fmla="*/ 157 w 262"/>
                <a:gd name="T47" fmla="*/ 91 h 389"/>
                <a:gd name="T48" fmla="*/ 138 w 262"/>
                <a:gd name="T49" fmla="*/ 91 h 389"/>
                <a:gd name="T50" fmla="*/ 106 w 262"/>
                <a:gd name="T51" fmla="*/ 94 h 389"/>
                <a:gd name="T52" fmla="*/ 93 w 262"/>
                <a:gd name="T53" fmla="*/ 96 h 389"/>
                <a:gd name="T54" fmla="*/ 74 w 262"/>
                <a:gd name="T55" fmla="*/ 108 h 389"/>
                <a:gd name="T56" fmla="*/ 117 w 262"/>
                <a:gd name="T57" fmla="*/ 213 h 389"/>
                <a:gd name="T58" fmla="*/ 91 w 262"/>
                <a:gd name="T59" fmla="*/ 276 h 389"/>
                <a:gd name="T60" fmla="*/ 87 w 262"/>
                <a:gd name="T61" fmla="*/ 270 h 389"/>
                <a:gd name="T62" fmla="*/ 84 w 262"/>
                <a:gd name="T63" fmla="*/ 258 h 389"/>
                <a:gd name="T64" fmla="*/ 80 w 262"/>
                <a:gd name="T65" fmla="*/ 237 h 389"/>
                <a:gd name="T66" fmla="*/ 44 w 262"/>
                <a:gd name="T67" fmla="*/ 169 h 389"/>
                <a:gd name="T68" fmla="*/ 32 w 262"/>
                <a:gd name="T69" fmla="*/ 106 h 389"/>
                <a:gd name="T70" fmla="*/ 51 w 262"/>
                <a:gd name="T71" fmla="*/ 66 h 389"/>
                <a:gd name="T72" fmla="*/ 130 w 262"/>
                <a:gd name="T73" fmla="*/ 27 h 389"/>
                <a:gd name="T74" fmla="*/ 130 w 262"/>
                <a:gd name="T75" fmla="*/ 27 h 389"/>
                <a:gd name="T76" fmla="*/ 210 w 262"/>
                <a:gd name="T77" fmla="*/ 62 h 389"/>
                <a:gd name="T78" fmla="*/ 101 w 262"/>
                <a:gd name="T79" fmla="*/ 98 h 389"/>
                <a:gd name="T80" fmla="*/ 112 w 262"/>
                <a:gd name="T81" fmla="*/ 106 h 389"/>
                <a:gd name="T82" fmla="*/ 116 w 262"/>
                <a:gd name="T83" fmla="*/ 96 h 389"/>
                <a:gd name="T84" fmla="*/ 128 w 262"/>
                <a:gd name="T85" fmla="*/ 96 h 389"/>
                <a:gd name="T86" fmla="*/ 133 w 262"/>
                <a:gd name="T87" fmla="*/ 96 h 389"/>
                <a:gd name="T88" fmla="*/ 138 w 262"/>
                <a:gd name="T89" fmla="*/ 110 h 389"/>
                <a:gd name="T90" fmla="*/ 145 w 262"/>
                <a:gd name="T91" fmla="*/ 107 h 389"/>
                <a:gd name="T92" fmla="*/ 163 w 262"/>
                <a:gd name="T93" fmla="*/ 108 h 389"/>
                <a:gd name="T94" fmla="*/ 89 w 262"/>
                <a:gd name="T95" fmla="*/ 111 h 389"/>
                <a:gd name="T96" fmla="*/ 101 w 262"/>
                <a:gd name="T97" fmla="*/ 98 h 389"/>
                <a:gd name="T98" fmla="*/ 160 w 262"/>
                <a:gd name="T99" fmla="*/ 98 h 389"/>
                <a:gd name="T100" fmla="*/ 161 w 262"/>
                <a:gd name="T101" fmla="*/ 96 h 389"/>
                <a:gd name="T102" fmla="*/ 150 w 262"/>
                <a:gd name="T103" fmla="*/ 94 h 389"/>
                <a:gd name="T104" fmla="*/ 144 w 262"/>
                <a:gd name="T105" fmla="*/ 95 h 389"/>
                <a:gd name="T106" fmla="*/ 87 w 262"/>
                <a:gd name="T107" fmla="*/ 107 h 389"/>
                <a:gd name="T108" fmla="*/ 87 w 262"/>
                <a:gd name="T109" fmla="*/ 10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2" h="389">
                  <a:moveTo>
                    <a:pt x="131" y="1"/>
                  </a:moveTo>
                  <a:cubicBezTo>
                    <a:pt x="130" y="1"/>
                    <a:pt x="130" y="1"/>
                    <a:pt x="130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74" y="2"/>
                    <a:pt x="43" y="29"/>
                    <a:pt x="26" y="52"/>
                  </a:cubicBezTo>
                  <a:cubicBezTo>
                    <a:pt x="9" y="76"/>
                    <a:pt x="4" y="99"/>
                    <a:pt x="3" y="102"/>
                  </a:cubicBezTo>
                  <a:cubicBezTo>
                    <a:pt x="0" y="115"/>
                    <a:pt x="0" y="129"/>
                    <a:pt x="3" y="144"/>
                  </a:cubicBezTo>
                  <a:cubicBezTo>
                    <a:pt x="6" y="156"/>
                    <a:pt x="10" y="168"/>
                    <a:pt x="16" y="181"/>
                  </a:cubicBezTo>
                  <a:cubicBezTo>
                    <a:pt x="26" y="203"/>
                    <a:pt x="38" y="219"/>
                    <a:pt x="38" y="220"/>
                  </a:cubicBezTo>
                  <a:cubicBezTo>
                    <a:pt x="38" y="220"/>
                    <a:pt x="38" y="220"/>
                    <a:pt x="38" y="220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8" y="232"/>
                    <a:pt x="52" y="251"/>
                    <a:pt x="53" y="259"/>
                  </a:cubicBezTo>
                  <a:cubicBezTo>
                    <a:pt x="52" y="270"/>
                    <a:pt x="56" y="279"/>
                    <a:pt x="60" y="284"/>
                  </a:cubicBezTo>
                  <a:cubicBezTo>
                    <a:pt x="58" y="309"/>
                    <a:pt x="59" y="330"/>
                    <a:pt x="61" y="346"/>
                  </a:cubicBezTo>
                  <a:cubicBezTo>
                    <a:pt x="63" y="359"/>
                    <a:pt x="66" y="369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8" y="381"/>
                    <a:pt x="78" y="381"/>
                    <a:pt x="78" y="381"/>
                  </a:cubicBezTo>
                  <a:cubicBezTo>
                    <a:pt x="86" y="384"/>
                    <a:pt x="103" y="389"/>
                    <a:pt x="128" y="389"/>
                  </a:cubicBezTo>
                  <a:cubicBezTo>
                    <a:pt x="128" y="389"/>
                    <a:pt x="128" y="389"/>
                    <a:pt x="128" y="389"/>
                  </a:cubicBezTo>
                  <a:cubicBezTo>
                    <a:pt x="146" y="388"/>
                    <a:pt x="165" y="385"/>
                    <a:pt x="183" y="380"/>
                  </a:cubicBezTo>
                  <a:cubicBezTo>
                    <a:pt x="189" y="378"/>
                    <a:pt x="189" y="378"/>
                    <a:pt x="189" y="378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97" y="367"/>
                    <a:pt x="200" y="356"/>
                    <a:pt x="202" y="343"/>
                  </a:cubicBezTo>
                  <a:cubicBezTo>
                    <a:pt x="204" y="327"/>
                    <a:pt x="204" y="306"/>
                    <a:pt x="203" y="282"/>
                  </a:cubicBezTo>
                  <a:cubicBezTo>
                    <a:pt x="206" y="276"/>
                    <a:pt x="210" y="267"/>
                    <a:pt x="209" y="256"/>
                  </a:cubicBezTo>
                  <a:cubicBezTo>
                    <a:pt x="210" y="248"/>
                    <a:pt x="214" y="229"/>
                    <a:pt x="223" y="217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224" y="216"/>
                    <a:pt x="224" y="216"/>
                    <a:pt x="224" y="216"/>
                  </a:cubicBezTo>
                  <a:cubicBezTo>
                    <a:pt x="224" y="216"/>
                    <a:pt x="236" y="200"/>
                    <a:pt x="246" y="177"/>
                  </a:cubicBezTo>
                  <a:cubicBezTo>
                    <a:pt x="252" y="164"/>
                    <a:pt x="256" y="151"/>
                    <a:pt x="259" y="139"/>
                  </a:cubicBezTo>
                  <a:cubicBezTo>
                    <a:pt x="262" y="123"/>
                    <a:pt x="262" y="109"/>
                    <a:pt x="258" y="97"/>
                  </a:cubicBezTo>
                  <a:cubicBezTo>
                    <a:pt x="258" y="94"/>
                    <a:pt x="252" y="71"/>
                    <a:pt x="235" y="48"/>
                  </a:cubicBezTo>
                  <a:cubicBezTo>
                    <a:pt x="218" y="26"/>
                    <a:pt x="186" y="0"/>
                    <a:pt x="131" y="1"/>
                  </a:cubicBezTo>
                  <a:close/>
                  <a:moveTo>
                    <a:pt x="229" y="102"/>
                  </a:moveTo>
                  <a:cubicBezTo>
                    <a:pt x="229" y="102"/>
                    <a:pt x="229" y="102"/>
                    <a:pt x="229" y="102"/>
                  </a:cubicBezTo>
                  <a:cubicBezTo>
                    <a:pt x="239" y="142"/>
                    <a:pt x="202" y="195"/>
                    <a:pt x="199" y="200"/>
                  </a:cubicBezTo>
                  <a:cubicBezTo>
                    <a:pt x="191" y="209"/>
                    <a:pt x="185" y="221"/>
                    <a:pt x="182" y="236"/>
                  </a:cubicBezTo>
                  <a:cubicBezTo>
                    <a:pt x="179" y="246"/>
                    <a:pt x="178" y="254"/>
                    <a:pt x="178" y="255"/>
                  </a:cubicBezTo>
                  <a:cubicBezTo>
                    <a:pt x="178" y="256"/>
                    <a:pt x="178" y="256"/>
                    <a:pt x="178" y="256"/>
                  </a:cubicBezTo>
                  <a:cubicBezTo>
                    <a:pt x="178" y="257"/>
                    <a:pt x="178" y="257"/>
                    <a:pt x="178" y="257"/>
                  </a:cubicBezTo>
                  <a:cubicBezTo>
                    <a:pt x="179" y="263"/>
                    <a:pt x="175" y="268"/>
                    <a:pt x="175" y="269"/>
                  </a:cubicBezTo>
                  <a:cubicBezTo>
                    <a:pt x="171" y="273"/>
                    <a:pt x="171" y="273"/>
                    <a:pt x="171" y="273"/>
                  </a:cubicBezTo>
                  <a:cubicBezTo>
                    <a:pt x="162" y="275"/>
                    <a:pt x="153" y="277"/>
                    <a:pt x="145" y="278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0"/>
                    <a:pt x="142" y="208"/>
                    <a:pt x="141" y="206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2" y="88"/>
                    <a:pt x="164" y="88"/>
                    <a:pt x="157" y="91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48" y="86"/>
                    <a:pt x="143" y="88"/>
                    <a:pt x="138" y="91"/>
                  </a:cubicBezTo>
                  <a:cubicBezTo>
                    <a:pt x="134" y="90"/>
                    <a:pt x="128" y="91"/>
                    <a:pt x="124" y="92"/>
                  </a:cubicBezTo>
                  <a:cubicBezTo>
                    <a:pt x="120" y="89"/>
                    <a:pt x="111" y="90"/>
                    <a:pt x="106" y="94"/>
                  </a:cubicBezTo>
                  <a:cubicBezTo>
                    <a:pt x="104" y="93"/>
                    <a:pt x="101" y="92"/>
                    <a:pt x="99" y="93"/>
                  </a:cubicBezTo>
                  <a:cubicBezTo>
                    <a:pt x="97" y="94"/>
                    <a:pt x="95" y="95"/>
                    <a:pt x="93" y="96"/>
                  </a:cubicBezTo>
                  <a:cubicBezTo>
                    <a:pt x="86" y="90"/>
                    <a:pt x="78" y="97"/>
                    <a:pt x="78" y="106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119" y="207"/>
                    <a:pt x="119" y="207"/>
                    <a:pt x="119" y="207"/>
                  </a:cubicBezTo>
                  <a:cubicBezTo>
                    <a:pt x="118" y="209"/>
                    <a:pt x="117" y="211"/>
                    <a:pt x="117" y="213"/>
                  </a:cubicBezTo>
                  <a:cubicBezTo>
                    <a:pt x="118" y="280"/>
                    <a:pt x="118" y="280"/>
                    <a:pt x="118" y="280"/>
                  </a:cubicBezTo>
                  <a:cubicBezTo>
                    <a:pt x="107" y="279"/>
                    <a:pt x="97" y="278"/>
                    <a:pt x="91" y="276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270"/>
                    <a:pt x="83" y="265"/>
                    <a:pt x="84" y="259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84" y="256"/>
                    <a:pt x="83" y="248"/>
                    <a:pt x="80" y="237"/>
                  </a:cubicBezTo>
                  <a:cubicBezTo>
                    <a:pt x="76" y="223"/>
                    <a:pt x="71" y="211"/>
                    <a:pt x="63" y="203"/>
                  </a:cubicBezTo>
                  <a:cubicBezTo>
                    <a:pt x="61" y="200"/>
                    <a:pt x="52" y="187"/>
                    <a:pt x="44" y="169"/>
                  </a:cubicBezTo>
                  <a:cubicBezTo>
                    <a:pt x="36" y="152"/>
                    <a:pt x="27" y="128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3" y="105"/>
                    <a:pt x="37" y="85"/>
                    <a:pt x="51" y="66"/>
                  </a:cubicBezTo>
                  <a:cubicBezTo>
                    <a:pt x="69" y="41"/>
                    <a:pt x="96" y="28"/>
                    <a:pt x="129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65" y="26"/>
                    <a:pt x="191" y="38"/>
                    <a:pt x="210" y="62"/>
                  </a:cubicBezTo>
                  <a:cubicBezTo>
                    <a:pt x="224" y="81"/>
                    <a:pt x="229" y="101"/>
                    <a:pt x="229" y="102"/>
                  </a:cubicBezTo>
                  <a:close/>
                  <a:moveTo>
                    <a:pt x="101" y="98"/>
                  </a:moveTo>
                  <a:cubicBezTo>
                    <a:pt x="99" y="101"/>
                    <a:pt x="99" y="104"/>
                    <a:pt x="100" y="107"/>
                  </a:cubicBezTo>
                  <a:cubicBezTo>
                    <a:pt x="103" y="112"/>
                    <a:pt x="110" y="110"/>
                    <a:pt x="112" y="106"/>
                  </a:cubicBezTo>
                  <a:cubicBezTo>
                    <a:pt x="113" y="103"/>
                    <a:pt x="112" y="100"/>
                    <a:pt x="110" y="98"/>
                  </a:cubicBezTo>
                  <a:cubicBezTo>
                    <a:pt x="112" y="97"/>
                    <a:pt x="114" y="96"/>
                    <a:pt x="116" y="96"/>
                  </a:cubicBezTo>
                  <a:cubicBezTo>
                    <a:pt x="107" y="104"/>
                    <a:pt x="125" y="115"/>
                    <a:pt x="128" y="101"/>
                  </a:cubicBezTo>
                  <a:cubicBezTo>
                    <a:pt x="128" y="99"/>
                    <a:pt x="128" y="97"/>
                    <a:pt x="128" y="9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30" y="96"/>
                    <a:pt x="132" y="96"/>
                    <a:pt x="133" y="96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29" y="100"/>
                    <a:pt x="130" y="111"/>
                    <a:pt x="138" y="110"/>
                  </a:cubicBezTo>
                  <a:cubicBezTo>
                    <a:pt x="140" y="109"/>
                    <a:pt x="142" y="108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51" y="110"/>
                    <a:pt x="156" y="108"/>
                    <a:pt x="158" y="104"/>
                  </a:cubicBezTo>
                  <a:cubicBezTo>
                    <a:pt x="159" y="106"/>
                    <a:pt x="160" y="107"/>
                    <a:pt x="163" y="108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96" y="114"/>
                    <a:pt x="98" y="106"/>
                    <a:pt x="96" y="100"/>
                  </a:cubicBezTo>
                  <a:cubicBezTo>
                    <a:pt x="97" y="99"/>
                    <a:pt x="99" y="99"/>
                    <a:pt x="101" y="98"/>
                  </a:cubicBezTo>
                  <a:close/>
                  <a:moveTo>
                    <a:pt x="161" y="96"/>
                  </a:moveTo>
                  <a:cubicBezTo>
                    <a:pt x="160" y="98"/>
                    <a:pt x="160" y="98"/>
                    <a:pt x="160" y="98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1" y="96"/>
                  </a:lnTo>
                  <a:close/>
                  <a:moveTo>
                    <a:pt x="143" y="94"/>
                  </a:moveTo>
                  <a:cubicBezTo>
                    <a:pt x="145" y="93"/>
                    <a:pt x="148" y="93"/>
                    <a:pt x="150" y="94"/>
                  </a:cubicBezTo>
                  <a:cubicBezTo>
                    <a:pt x="148" y="96"/>
                    <a:pt x="147" y="97"/>
                    <a:pt x="145" y="99"/>
                  </a:cubicBezTo>
                  <a:cubicBezTo>
                    <a:pt x="144" y="95"/>
                    <a:pt x="144" y="95"/>
                    <a:pt x="144" y="95"/>
                  </a:cubicBezTo>
                  <a:lnTo>
                    <a:pt x="143" y="94"/>
                  </a:lnTo>
                  <a:close/>
                  <a:moveTo>
                    <a:pt x="87" y="107"/>
                  </a:moveTo>
                  <a:cubicBezTo>
                    <a:pt x="87" y="107"/>
                    <a:pt x="87" y="107"/>
                    <a:pt x="87" y="107"/>
                  </a:cubicBezTo>
                  <a:cubicBezTo>
                    <a:pt x="87" y="106"/>
                    <a:pt x="87" y="106"/>
                    <a:pt x="87" y="106"/>
                  </a:cubicBezTo>
                  <a:lnTo>
                    <a:pt x="8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68255" y="2480764"/>
              <a:ext cx="637608" cy="404636"/>
              <a:chOff x="9110663" y="1827213"/>
              <a:chExt cx="1155700" cy="733425"/>
            </a:xfrm>
          </p:grpSpPr>
          <p:sp>
            <p:nvSpPr>
              <p:cNvPr id="24" name="Freeform 26"/>
              <p:cNvSpPr/>
              <p:nvPr/>
            </p:nvSpPr>
            <p:spPr bwMode="auto">
              <a:xfrm>
                <a:off x="9110663" y="1827213"/>
                <a:ext cx="757238" cy="733425"/>
              </a:xfrm>
              <a:custGeom>
                <a:avLst/>
                <a:gdLst>
                  <a:gd name="T0" fmla="*/ 16 w 292"/>
                  <a:gd name="T1" fmla="*/ 283 h 283"/>
                  <a:gd name="T2" fmla="*/ 37 w 292"/>
                  <a:gd name="T3" fmla="*/ 232 h 283"/>
                  <a:gd name="T4" fmla="*/ 111 w 292"/>
                  <a:gd name="T5" fmla="*/ 167 h 283"/>
                  <a:gd name="T6" fmla="*/ 74 w 292"/>
                  <a:gd name="T7" fmla="*/ 88 h 283"/>
                  <a:gd name="T8" fmla="*/ 149 w 292"/>
                  <a:gd name="T9" fmla="*/ 0 h 283"/>
                  <a:gd name="T10" fmla="*/ 223 w 292"/>
                  <a:gd name="T11" fmla="*/ 96 h 283"/>
                  <a:gd name="T12" fmla="*/ 187 w 292"/>
                  <a:gd name="T13" fmla="*/ 169 h 283"/>
                  <a:gd name="T14" fmla="*/ 265 w 292"/>
                  <a:gd name="T15" fmla="*/ 228 h 283"/>
                  <a:gd name="T16" fmla="*/ 292 w 292"/>
                  <a:gd name="T17" fmla="*/ 283 h 283"/>
                  <a:gd name="T18" fmla="*/ 16 w 292"/>
                  <a:gd name="T1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83">
                    <a:moveTo>
                      <a:pt x="16" y="283"/>
                    </a:moveTo>
                    <a:cubicBezTo>
                      <a:pt x="16" y="283"/>
                      <a:pt x="0" y="244"/>
                      <a:pt x="37" y="232"/>
                    </a:cubicBezTo>
                    <a:cubicBezTo>
                      <a:pt x="74" y="221"/>
                      <a:pt x="111" y="209"/>
                      <a:pt x="111" y="167"/>
                    </a:cubicBezTo>
                    <a:cubicBezTo>
                      <a:pt x="111" y="167"/>
                      <a:pt x="74" y="151"/>
                      <a:pt x="74" y="88"/>
                    </a:cubicBezTo>
                    <a:cubicBezTo>
                      <a:pt x="74" y="33"/>
                      <a:pt x="103" y="0"/>
                      <a:pt x="149" y="0"/>
                    </a:cubicBezTo>
                    <a:cubicBezTo>
                      <a:pt x="196" y="0"/>
                      <a:pt x="223" y="35"/>
                      <a:pt x="223" y="96"/>
                    </a:cubicBezTo>
                    <a:cubicBezTo>
                      <a:pt x="223" y="96"/>
                      <a:pt x="213" y="155"/>
                      <a:pt x="187" y="169"/>
                    </a:cubicBezTo>
                    <a:cubicBezTo>
                      <a:pt x="188" y="179"/>
                      <a:pt x="182" y="216"/>
                      <a:pt x="265" y="228"/>
                    </a:cubicBezTo>
                    <a:cubicBezTo>
                      <a:pt x="291" y="231"/>
                      <a:pt x="292" y="256"/>
                      <a:pt x="292" y="283"/>
                    </a:cubicBezTo>
                    <a:lnTo>
                      <a:pt x="16" y="2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9779000" y="1925638"/>
                <a:ext cx="487363" cy="633413"/>
              </a:xfrm>
              <a:custGeom>
                <a:avLst/>
                <a:gdLst>
                  <a:gd name="T0" fmla="*/ 56 w 188"/>
                  <a:gd name="T1" fmla="*/ 244 h 244"/>
                  <a:gd name="T2" fmla="*/ 188 w 188"/>
                  <a:gd name="T3" fmla="*/ 244 h 244"/>
                  <a:gd name="T4" fmla="*/ 165 w 188"/>
                  <a:gd name="T5" fmla="*/ 197 h 244"/>
                  <a:gd name="T6" fmla="*/ 98 w 188"/>
                  <a:gd name="T7" fmla="*/ 146 h 244"/>
                  <a:gd name="T8" fmla="*/ 128 w 188"/>
                  <a:gd name="T9" fmla="*/ 83 h 244"/>
                  <a:gd name="T10" fmla="*/ 65 w 188"/>
                  <a:gd name="T11" fmla="*/ 0 h 244"/>
                  <a:gd name="T12" fmla="*/ 0 w 188"/>
                  <a:gd name="T13" fmla="*/ 76 h 244"/>
                  <a:gd name="T14" fmla="*/ 32 w 188"/>
                  <a:gd name="T15" fmla="*/ 144 h 244"/>
                  <a:gd name="T16" fmla="*/ 18 w 188"/>
                  <a:gd name="T17" fmla="*/ 174 h 244"/>
                  <a:gd name="T18" fmla="*/ 52 w 188"/>
                  <a:gd name="T19" fmla="*/ 204 h 244"/>
                  <a:gd name="T20" fmla="*/ 56 w 188"/>
                  <a:gd name="T2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244">
                    <a:moveTo>
                      <a:pt x="56" y="244"/>
                    </a:moveTo>
                    <a:cubicBezTo>
                      <a:pt x="188" y="244"/>
                      <a:pt x="188" y="244"/>
                      <a:pt x="188" y="244"/>
                    </a:cubicBezTo>
                    <a:cubicBezTo>
                      <a:pt x="188" y="221"/>
                      <a:pt x="187" y="199"/>
                      <a:pt x="165" y="197"/>
                    </a:cubicBezTo>
                    <a:cubicBezTo>
                      <a:pt x="93" y="186"/>
                      <a:pt x="99" y="155"/>
                      <a:pt x="98" y="146"/>
                    </a:cubicBezTo>
                    <a:cubicBezTo>
                      <a:pt x="120" y="134"/>
                      <a:pt x="128" y="83"/>
                      <a:pt x="128" y="83"/>
                    </a:cubicBezTo>
                    <a:cubicBezTo>
                      <a:pt x="128" y="31"/>
                      <a:pt x="105" y="0"/>
                      <a:pt x="65" y="0"/>
                    </a:cubicBezTo>
                    <a:cubicBezTo>
                      <a:pt x="25" y="0"/>
                      <a:pt x="0" y="29"/>
                      <a:pt x="0" y="76"/>
                    </a:cubicBezTo>
                    <a:cubicBezTo>
                      <a:pt x="0" y="130"/>
                      <a:pt x="32" y="144"/>
                      <a:pt x="32" y="144"/>
                    </a:cubicBezTo>
                    <a:cubicBezTo>
                      <a:pt x="32" y="160"/>
                      <a:pt x="25" y="170"/>
                      <a:pt x="18" y="174"/>
                    </a:cubicBezTo>
                    <a:cubicBezTo>
                      <a:pt x="18" y="174"/>
                      <a:pt x="46" y="180"/>
                      <a:pt x="52" y="204"/>
                    </a:cubicBezTo>
                    <a:cubicBezTo>
                      <a:pt x="58" y="221"/>
                      <a:pt x="56" y="244"/>
                      <a:pt x="56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1358975" y="4242258"/>
              <a:ext cx="456167" cy="437987"/>
            </a:xfrm>
            <a:custGeom>
              <a:avLst/>
              <a:gdLst>
                <a:gd name="T0" fmla="*/ 327 w 338"/>
                <a:gd name="T1" fmla="*/ 269 h 324"/>
                <a:gd name="T2" fmla="*/ 243 w 338"/>
                <a:gd name="T3" fmla="*/ 194 h 324"/>
                <a:gd name="T4" fmla="*/ 237 w 338"/>
                <a:gd name="T5" fmla="*/ 190 h 324"/>
                <a:gd name="T6" fmla="*/ 254 w 338"/>
                <a:gd name="T7" fmla="*/ 127 h 324"/>
                <a:gd name="T8" fmla="*/ 127 w 338"/>
                <a:gd name="T9" fmla="*/ 0 h 324"/>
                <a:gd name="T10" fmla="*/ 0 w 338"/>
                <a:gd name="T11" fmla="*/ 127 h 324"/>
                <a:gd name="T12" fmla="*/ 127 w 338"/>
                <a:gd name="T13" fmla="*/ 253 h 324"/>
                <a:gd name="T14" fmla="*/ 196 w 338"/>
                <a:gd name="T15" fmla="*/ 233 h 324"/>
                <a:gd name="T16" fmla="*/ 201 w 338"/>
                <a:gd name="T17" fmla="*/ 240 h 324"/>
                <a:gd name="T18" fmla="*/ 286 w 338"/>
                <a:gd name="T19" fmla="*/ 315 h 324"/>
                <a:gd name="T20" fmla="*/ 321 w 338"/>
                <a:gd name="T21" fmla="*/ 313 h 324"/>
                <a:gd name="T22" fmla="*/ 329 w 338"/>
                <a:gd name="T23" fmla="*/ 305 h 324"/>
                <a:gd name="T24" fmla="*/ 327 w 338"/>
                <a:gd name="T25" fmla="*/ 269 h 324"/>
                <a:gd name="T26" fmla="*/ 127 w 338"/>
                <a:gd name="T27" fmla="*/ 204 h 324"/>
                <a:gd name="T28" fmla="*/ 49 w 338"/>
                <a:gd name="T29" fmla="*/ 127 h 324"/>
                <a:gd name="T30" fmla="*/ 127 w 338"/>
                <a:gd name="T31" fmla="*/ 49 h 324"/>
                <a:gd name="T32" fmla="*/ 205 w 338"/>
                <a:gd name="T33" fmla="*/ 127 h 324"/>
                <a:gd name="T34" fmla="*/ 127 w 338"/>
                <a:gd name="T35" fmla="*/ 20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8" h="324">
                  <a:moveTo>
                    <a:pt x="327" y="269"/>
                  </a:moveTo>
                  <a:cubicBezTo>
                    <a:pt x="243" y="194"/>
                    <a:pt x="243" y="194"/>
                    <a:pt x="243" y="194"/>
                  </a:cubicBezTo>
                  <a:cubicBezTo>
                    <a:pt x="241" y="193"/>
                    <a:pt x="239" y="191"/>
                    <a:pt x="237" y="190"/>
                  </a:cubicBezTo>
                  <a:cubicBezTo>
                    <a:pt x="248" y="172"/>
                    <a:pt x="254" y="150"/>
                    <a:pt x="254" y="127"/>
                  </a:cubicBez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3"/>
                    <a:pt x="127" y="253"/>
                  </a:cubicBezTo>
                  <a:cubicBezTo>
                    <a:pt x="152" y="253"/>
                    <a:pt x="176" y="246"/>
                    <a:pt x="196" y="233"/>
                  </a:cubicBezTo>
                  <a:cubicBezTo>
                    <a:pt x="197" y="236"/>
                    <a:pt x="199" y="238"/>
                    <a:pt x="201" y="240"/>
                  </a:cubicBezTo>
                  <a:cubicBezTo>
                    <a:pt x="286" y="315"/>
                    <a:pt x="286" y="315"/>
                    <a:pt x="286" y="315"/>
                  </a:cubicBezTo>
                  <a:cubicBezTo>
                    <a:pt x="296" y="324"/>
                    <a:pt x="312" y="324"/>
                    <a:pt x="321" y="313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8" y="294"/>
                    <a:pt x="338" y="278"/>
                    <a:pt x="327" y="269"/>
                  </a:cubicBezTo>
                  <a:close/>
                  <a:moveTo>
                    <a:pt x="127" y="204"/>
                  </a:moveTo>
                  <a:cubicBezTo>
                    <a:pt x="84" y="204"/>
                    <a:pt x="49" y="169"/>
                    <a:pt x="49" y="127"/>
                  </a:cubicBezTo>
                  <a:cubicBezTo>
                    <a:pt x="49" y="84"/>
                    <a:pt x="84" y="49"/>
                    <a:pt x="127" y="49"/>
                  </a:cubicBezTo>
                  <a:cubicBezTo>
                    <a:pt x="170" y="49"/>
                    <a:pt x="205" y="84"/>
                    <a:pt x="205" y="127"/>
                  </a:cubicBezTo>
                  <a:cubicBezTo>
                    <a:pt x="205" y="169"/>
                    <a:pt x="170" y="204"/>
                    <a:pt x="127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1"/>
          <p:cNvSpPr txBox="1"/>
          <p:nvPr/>
        </p:nvSpPr>
        <p:spPr>
          <a:xfrm>
            <a:off x="7615899" y="2250274"/>
            <a:ext cx="591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爬虫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8" name="文本框1"/>
          <p:cNvSpPr txBox="1"/>
          <p:nvPr/>
        </p:nvSpPr>
        <p:spPr>
          <a:xfrm>
            <a:off x="3370871" y="2250274"/>
            <a:ext cx="1205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数据</a:t>
            </a: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预处理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42" name="文本框1"/>
          <p:cNvSpPr txBox="1"/>
          <p:nvPr/>
        </p:nvSpPr>
        <p:spPr>
          <a:xfrm>
            <a:off x="2855251" y="3935856"/>
            <a:ext cx="1720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K-means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聚类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15795" y="4222115"/>
            <a:ext cx="2694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簇分配</a:t>
            </a:r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移动聚类</a:t>
            </a:r>
            <a:r>
              <a:rPr lang="zh-CN" altLang="en-US"/>
              <a:t>中心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多次</a:t>
            </a:r>
            <a:r>
              <a:rPr lang="zh-CN" altLang="en-US"/>
              <a:t>迭代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07870" y="2791460"/>
            <a:ext cx="2694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类别数据预处理</a:t>
            </a:r>
            <a:endParaRPr lang="zh-CN" altLang="en-US"/>
          </a:p>
          <a:p>
            <a:r>
              <a:rPr lang="zh-CN" altLang="en-US"/>
              <a:t>（序号、独热、</a:t>
            </a:r>
            <a:r>
              <a:rPr lang="zh-CN" altLang="en-US"/>
              <a:t>二进制）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结构化数据</a:t>
            </a:r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24140" y="2597150"/>
            <a:ext cx="2694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re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Xpath</a:t>
            </a:r>
            <a:r>
              <a:rPr lang="zh-CN" altLang="en-US"/>
              <a:t>途径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19043" y="-1857835"/>
            <a:ext cx="4071239" cy="5012813"/>
            <a:chOff x="-1301851" y="-1938792"/>
            <a:chExt cx="4071239" cy="5012813"/>
          </a:xfrm>
        </p:grpSpPr>
        <p:sp>
          <p:nvSpPr>
            <p:cNvPr id="4" name="任意多边形: 形状 3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2" name="椭圆 11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37" name="椭圆 36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 rot="10800000">
            <a:off x="9439805" y="3703023"/>
            <a:ext cx="4071239" cy="5012813"/>
            <a:chOff x="-1301851" y="-1938792"/>
            <a:chExt cx="4071239" cy="5012813"/>
          </a:xfrm>
        </p:grpSpPr>
        <p:sp>
          <p:nvSpPr>
            <p:cNvPr id="78" name="任意多边形: 形状 77"/>
            <p:cNvSpPr/>
            <p:nvPr/>
          </p:nvSpPr>
          <p:spPr>
            <a:xfrm>
              <a:off x="-1301851" y="-1938792"/>
              <a:ext cx="3700363" cy="3998127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416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-1218724" y="-1927989"/>
              <a:ext cx="3988112" cy="4309031"/>
            </a:xfrm>
            <a:custGeom>
              <a:avLst/>
              <a:gdLst>
                <a:gd name="connsiteX0" fmla="*/ 5722 w 3700363"/>
                <a:gd name="connsiteY0" fmla="*/ 2962261 h 3998127"/>
                <a:gd name="connsiteX1" fmla="*/ 624559 w 3700363"/>
                <a:gd name="connsiteY1" fmla="*/ 3377898 h 3998127"/>
                <a:gd name="connsiteX2" fmla="*/ 1520486 w 3700363"/>
                <a:gd name="connsiteY2" fmla="*/ 3618043 h 3998127"/>
                <a:gd name="connsiteX3" fmla="*/ 2130086 w 3700363"/>
                <a:gd name="connsiteY3" fmla="*/ 3904370 h 3998127"/>
                <a:gd name="connsiteX4" fmla="*/ 3016777 w 3700363"/>
                <a:gd name="connsiteY4" fmla="*/ 3950552 h 3998127"/>
                <a:gd name="connsiteX5" fmla="*/ 3340050 w 3700363"/>
                <a:gd name="connsiteY5" fmla="*/ 3267061 h 3998127"/>
                <a:gd name="connsiteX6" fmla="*/ 3256922 w 3700363"/>
                <a:gd name="connsiteY6" fmla="*/ 2518916 h 3998127"/>
                <a:gd name="connsiteX7" fmla="*/ 3672559 w 3700363"/>
                <a:gd name="connsiteY7" fmla="*/ 1798479 h 3998127"/>
                <a:gd name="connsiteX8" fmla="*/ 3644850 w 3700363"/>
                <a:gd name="connsiteY8" fmla="*/ 1151934 h 3998127"/>
                <a:gd name="connsiteX9" fmla="*/ 3506304 w 3700363"/>
                <a:gd name="connsiteY9" fmla="*/ 514625 h 3998127"/>
                <a:gd name="connsiteX10" fmla="*/ 3090668 w 3700363"/>
                <a:gd name="connsiteY10" fmla="*/ 25098 h 3998127"/>
                <a:gd name="connsiteX11" fmla="*/ 1751395 w 3700363"/>
                <a:gd name="connsiteY11" fmla="*/ 191352 h 3998127"/>
                <a:gd name="connsiteX12" fmla="*/ 984777 w 3700363"/>
                <a:gd name="connsiteY12" fmla="*/ 1207352 h 3998127"/>
                <a:gd name="connsiteX13" fmla="*/ 5722 w 3700363"/>
                <a:gd name="connsiteY13" fmla="*/ 2962261 h 39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363" h="3998127">
                  <a:moveTo>
                    <a:pt x="5722" y="2962261"/>
                  </a:moveTo>
                  <a:cubicBezTo>
                    <a:pt x="-54314" y="3324019"/>
                    <a:pt x="372098" y="3268601"/>
                    <a:pt x="624559" y="3377898"/>
                  </a:cubicBezTo>
                  <a:cubicBezTo>
                    <a:pt x="877020" y="3487195"/>
                    <a:pt x="1269565" y="3530298"/>
                    <a:pt x="1520486" y="3618043"/>
                  </a:cubicBezTo>
                  <a:cubicBezTo>
                    <a:pt x="1771407" y="3705788"/>
                    <a:pt x="1880704" y="3848952"/>
                    <a:pt x="2130086" y="3904370"/>
                  </a:cubicBezTo>
                  <a:cubicBezTo>
                    <a:pt x="2379468" y="3959788"/>
                    <a:pt x="2815116" y="4056770"/>
                    <a:pt x="3016777" y="3950552"/>
                  </a:cubicBezTo>
                  <a:cubicBezTo>
                    <a:pt x="3218438" y="3844334"/>
                    <a:pt x="3300026" y="3505667"/>
                    <a:pt x="3340050" y="3267061"/>
                  </a:cubicBezTo>
                  <a:cubicBezTo>
                    <a:pt x="3380074" y="3028455"/>
                    <a:pt x="3201504" y="2763680"/>
                    <a:pt x="3256922" y="2518916"/>
                  </a:cubicBezTo>
                  <a:cubicBezTo>
                    <a:pt x="3312340" y="2274152"/>
                    <a:pt x="3607904" y="2026309"/>
                    <a:pt x="3672559" y="1798479"/>
                  </a:cubicBezTo>
                  <a:cubicBezTo>
                    <a:pt x="3737214" y="1570649"/>
                    <a:pt x="3672559" y="1365910"/>
                    <a:pt x="3644850" y="1151934"/>
                  </a:cubicBezTo>
                  <a:cubicBezTo>
                    <a:pt x="3617141" y="937958"/>
                    <a:pt x="3598668" y="702431"/>
                    <a:pt x="3506304" y="514625"/>
                  </a:cubicBezTo>
                  <a:cubicBezTo>
                    <a:pt x="3413940" y="326819"/>
                    <a:pt x="3383153" y="78977"/>
                    <a:pt x="3090668" y="25098"/>
                  </a:cubicBezTo>
                  <a:cubicBezTo>
                    <a:pt x="2798183" y="-28781"/>
                    <a:pt x="2102377" y="-5690"/>
                    <a:pt x="1751395" y="191352"/>
                  </a:cubicBezTo>
                  <a:cubicBezTo>
                    <a:pt x="1400413" y="388394"/>
                    <a:pt x="1274183" y="747073"/>
                    <a:pt x="984777" y="1207352"/>
                  </a:cubicBezTo>
                  <a:cubicBezTo>
                    <a:pt x="695371" y="1667631"/>
                    <a:pt x="65758" y="2600503"/>
                    <a:pt x="5722" y="2962261"/>
                  </a:cubicBezTo>
                  <a:close/>
                </a:path>
              </a:pathLst>
            </a:custGeom>
            <a:noFill/>
            <a:ln w="76200">
              <a:solidFill>
                <a:srgbClr val="D9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67454" y="631340"/>
              <a:ext cx="914400" cy="1112667"/>
            </a:xfrm>
            <a:prstGeom prst="ellipse">
              <a:avLst/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-1218724" y="-1649669"/>
              <a:ext cx="2189474" cy="2664212"/>
            </a:xfrm>
            <a:prstGeom prst="ellipse">
              <a:avLst/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196044" y="-225818"/>
              <a:ext cx="771620" cy="717994"/>
              <a:chOff x="5421698" y="2576697"/>
              <a:chExt cx="2081399" cy="1936747"/>
            </a:xfrm>
            <a:solidFill>
              <a:srgbClr val="D99895"/>
            </a:solidFill>
          </p:grpSpPr>
          <p:sp>
            <p:nvSpPr>
              <p:cNvPr id="101" name="椭圆 100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-304463" y="2356027"/>
              <a:ext cx="771620" cy="717994"/>
              <a:chOff x="5421698" y="2576697"/>
              <a:chExt cx="2081399" cy="1936747"/>
            </a:xfrm>
            <a:solidFill>
              <a:srgbClr val="416E83"/>
            </a:solidFill>
          </p:grpSpPr>
          <p:sp>
            <p:nvSpPr>
              <p:cNvPr id="84" name="椭圆 83"/>
              <p:cNvSpPr/>
              <p:nvPr/>
            </p:nvSpPr>
            <p:spPr>
              <a:xfrm>
                <a:off x="5426610" y="368574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509699" y="300627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222938" y="342899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888353" y="3835945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472432" y="4020451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886001" y="26778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122993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620742" y="3018688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734222" y="329190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6609480" y="34888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21698" y="408312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901347" y="431652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6877658" y="3886200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517716" y="2576697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7306177" y="3065522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7007073" y="268617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7003452" y="3244164"/>
                <a:ext cx="196920" cy="196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3650910" y="2955696"/>
            <a:ext cx="4890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068955" y="2955925"/>
            <a:ext cx="66274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二轮考核学习内容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602233" y="1775446"/>
            <a:ext cx="987535" cy="987535"/>
          </a:xfrm>
          <a:prstGeom prst="ellipse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3650910" y="3905404"/>
            <a:ext cx="4890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72610" y="4034790"/>
            <a:ext cx="3446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The second round of assessment learning content</a:t>
            </a:r>
            <a:endParaRPr lang="en-US" altLang="zh-CN" sz="1200" b="1" dirty="0">
              <a:solidFill>
                <a:srgbClr val="D99895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342139" y="398014"/>
            <a:ext cx="11513468" cy="60916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2136" y="51156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二轮考核学习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6890" y="997585"/>
            <a:ext cx="354520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The second round of assessment learning content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5331" y="1273444"/>
            <a:ext cx="541338" cy="63329"/>
          </a:xfrm>
          <a:prstGeom prst="rect">
            <a:avLst/>
          </a:prstGeom>
          <a:solidFill>
            <a:srgbClr val="4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10913" y="2180014"/>
            <a:ext cx="2970174" cy="2963978"/>
            <a:chOff x="854563" y="1950586"/>
            <a:chExt cx="3249942" cy="3243162"/>
          </a:xfrm>
        </p:grpSpPr>
        <p:sp>
          <p:nvSpPr>
            <p:cNvPr id="16" name="泪滴形 15"/>
            <p:cNvSpPr/>
            <p:nvPr/>
          </p:nvSpPr>
          <p:spPr>
            <a:xfrm>
              <a:off x="854563" y="372875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7" name="泪滴形 16"/>
            <p:cNvSpPr/>
            <p:nvPr/>
          </p:nvSpPr>
          <p:spPr>
            <a:xfrm flipV="1">
              <a:off x="854563" y="195058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8" name="泪滴形 17"/>
            <p:cNvSpPr/>
            <p:nvPr/>
          </p:nvSpPr>
          <p:spPr>
            <a:xfrm flipH="1">
              <a:off x="2639513" y="372875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416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9" name="泪滴形 18"/>
            <p:cNvSpPr/>
            <p:nvPr/>
          </p:nvSpPr>
          <p:spPr>
            <a:xfrm flipH="1" flipV="1">
              <a:off x="2639513" y="1950586"/>
              <a:ext cx="1464992" cy="1464992"/>
            </a:xfrm>
            <a:prstGeom prst="teardrop">
              <a:avLst>
                <a:gd name="adj" fmla="val 119554"/>
              </a:avLst>
            </a:prstGeom>
            <a:solidFill>
              <a:srgbClr val="D9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082097" y="4253584"/>
              <a:ext cx="579824" cy="415335"/>
              <a:chOff x="6640513" y="1901826"/>
              <a:chExt cx="1119187" cy="801688"/>
            </a:xfrm>
          </p:grpSpPr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6640513" y="1933576"/>
                <a:ext cx="769938" cy="769938"/>
              </a:xfrm>
              <a:custGeom>
                <a:avLst/>
                <a:gdLst>
                  <a:gd name="T0" fmla="*/ 286 w 297"/>
                  <a:gd name="T1" fmla="*/ 116 h 297"/>
                  <a:gd name="T2" fmla="*/ 269 w 297"/>
                  <a:gd name="T3" fmla="*/ 116 h 297"/>
                  <a:gd name="T4" fmla="*/ 257 w 297"/>
                  <a:gd name="T5" fmla="*/ 83 h 297"/>
                  <a:gd name="T6" fmla="*/ 268 w 297"/>
                  <a:gd name="T7" fmla="*/ 72 h 297"/>
                  <a:gd name="T8" fmla="*/ 267 w 297"/>
                  <a:gd name="T9" fmla="*/ 57 h 297"/>
                  <a:gd name="T10" fmla="*/ 236 w 297"/>
                  <a:gd name="T11" fmla="*/ 26 h 297"/>
                  <a:gd name="T12" fmla="*/ 221 w 297"/>
                  <a:gd name="T13" fmla="*/ 26 h 297"/>
                  <a:gd name="T14" fmla="*/ 212 w 297"/>
                  <a:gd name="T15" fmla="*/ 36 h 297"/>
                  <a:gd name="T16" fmla="*/ 181 w 297"/>
                  <a:gd name="T17" fmla="*/ 22 h 297"/>
                  <a:gd name="T18" fmla="*/ 181 w 297"/>
                  <a:gd name="T19" fmla="*/ 10 h 297"/>
                  <a:gd name="T20" fmla="*/ 171 w 297"/>
                  <a:gd name="T21" fmla="*/ 0 h 297"/>
                  <a:gd name="T22" fmla="*/ 126 w 297"/>
                  <a:gd name="T23" fmla="*/ 0 h 297"/>
                  <a:gd name="T24" fmla="*/ 116 w 297"/>
                  <a:gd name="T25" fmla="*/ 10 h 297"/>
                  <a:gd name="T26" fmla="*/ 116 w 297"/>
                  <a:gd name="T27" fmla="*/ 19 h 297"/>
                  <a:gd name="T28" fmla="*/ 77 w 297"/>
                  <a:gd name="T29" fmla="*/ 34 h 297"/>
                  <a:gd name="T30" fmla="*/ 72 w 297"/>
                  <a:gd name="T31" fmla="*/ 29 h 297"/>
                  <a:gd name="T32" fmla="*/ 57 w 297"/>
                  <a:gd name="T33" fmla="*/ 29 h 297"/>
                  <a:gd name="T34" fmla="*/ 26 w 297"/>
                  <a:gd name="T35" fmla="*/ 61 h 297"/>
                  <a:gd name="T36" fmla="*/ 26 w 297"/>
                  <a:gd name="T37" fmla="*/ 76 h 297"/>
                  <a:gd name="T38" fmla="*/ 31 w 297"/>
                  <a:gd name="T39" fmla="*/ 81 h 297"/>
                  <a:gd name="T40" fmla="*/ 17 w 297"/>
                  <a:gd name="T41" fmla="*/ 116 h 297"/>
                  <a:gd name="T42" fmla="*/ 10 w 297"/>
                  <a:gd name="T43" fmla="*/ 116 h 297"/>
                  <a:gd name="T44" fmla="*/ 0 w 297"/>
                  <a:gd name="T45" fmla="*/ 126 h 297"/>
                  <a:gd name="T46" fmla="*/ 0 w 297"/>
                  <a:gd name="T47" fmla="*/ 171 h 297"/>
                  <a:gd name="T48" fmla="*/ 10 w 297"/>
                  <a:gd name="T49" fmla="*/ 181 h 297"/>
                  <a:gd name="T50" fmla="*/ 18 w 297"/>
                  <a:gd name="T51" fmla="*/ 181 h 297"/>
                  <a:gd name="T52" fmla="*/ 35 w 297"/>
                  <a:gd name="T53" fmla="*/ 218 h 297"/>
                  <a:gd name="T54" fmla="*/ 29 w 297"/>
                  <a:gd name="T55" fmla="*/ 225 h 297"/>
                  <a:gd name="T56" fmla="*/ 29 w 297"/>
                  <a:gd name="T57" fmla="*/ 240 h 297"/>
                  <a:gd name="T58" fmla="*/ 61 w 297"/>
                  <a:gd name="T59" fmla="*/ 271 h 297"/>
                  <a:gd name="T60" fmla="*/ 76 w 297"/>
                  <a:gd name="T61" fmla="*/ 270 h 297"/>
                  <a:gd name="T62" fmla="*/ 84 w 297"/>
                  <a:gd name="T63" fmla="*/ 262 h 297"/>
                  <a:gd name="T64" fmla="*/ 116 w 297"/>
                  <a:gd name="T65" fmla="*/ 273 h 297"/>
                  <a:gd name="T66" fmla="*/ 116 w 297"/>
                  <a:gd name="T67" fmla="*/ 286 h 297"/>
                  <a:gd name="T68" fmla="*/ 126 w 297"/>
                  <a:gd name="T69" fmla="*/ 297 h 297"/>
                  <a:gd name="T70" fmla="*/ 171 w 297"/>
                  <a:gd name="T71" fmla="*/ 297 h 297"/>
                  <a:gd name="T72" fmla="*/ 181 w 297"/>
                  <a:gd name="T73" fmla="*/ 286 h 297"/>
                  <a:gd name="T74" fmla="*/ 181 w 297"/>
                  <a:gd name="T75" fmla="*/ 270 h 297"/>
                  <a:gd name="T76" fmla="*/ 213 w 297"/>
                  <a:gd name="T77" fmla="*/ 256 h 297"/>
                  <a:gd name="T78" fmla="*/ 225 w 297"/>
                  <a:gd name="T79" fmla="*/ 268 h 297"/>
                  <a:gd name="T80" fmla="*/ 240 w 297"/>
                  <a:gd name="T81" fmla="*/ 267 h 297"/>
                  <a:gd name="T82" fmla="*/ 271 w 297"/>
                  <a:gd name="T83" fmla="*/ 236 h 297"/>
                  <a:gd name="T84" fmla="*/ 270 w 297"/>
                  <a:gd name="T85" fmla="*/ 221 h 297"/>
                  <a:gd name="T86" fmla="*/ 257 w 297"/>
                  <a:gd name="T87" fmla="*/ 208 h 297"/>
                  <a:gd name="T88" fmla="*/ 268 w 297"/>
                  <a:gd name="T89" fmla="*/ 181 h 297"/>
                  <a:gd name="T90" fmla="*/ 286 w 297"/>
                  <a:gd name="T91" fmla="*/ 181 h 297"/>
                  <a:gd name="T92" fmla="*/ 297 w 297"/>
                  <a:gd name="T93" fmla="*/ 171 h 297"/>
                  <a:gd name="T94" fmla="*/ 297 w 297"/>
                  <a:gd name="T95" fmla="*/ 126 h 297"/>
                  <a:gd name="T96" fmla="*/ 286 w 297"/>
                  <a:gd name="T97" fmla="*/ 116 h 297"/>
                  <a:gd name="T98" fmla="*/ 143 w 297"/>
                  <a:gd name="T99" fmla="*/ 216 h 297"/>
                  <a:gd name="T100" fmla="*/ 73 w 297"/>
                  <a:gd name="T101" fmla="*/ 146 h 297"/>
                  <a:gd name="T102" fmla="*/ 143 w 297"/>
                  <a:gd name="T103" fmla="*/ 76 h 297"/>
                  <a:gd name="T104" fmla="*/ 213 w 297"/>
                  <a:gd name="T105" fmla="*/ 146 h 297"/>
                  <a:gd name="T106" fmla="*/ 143 w 297"/>
                  <a:gd name="T107" fmla="*/ 21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7" h="297">
                    <a:moveTo>
                      <a:pt x="286" y="116"/>
                    </a:moveTo>
                    <a:cubicBezTo>
                      <a:pt x="269" y="116"/>
                      <a:pt x="269" y="116"/>
                      <a:pt x="269" y="116"/>
                    </a:cubicBezTo>
                    <a:cubicBezTo>
                      <a:pt x="266" y="104"/>
                      <a:pt x="262" y="93"/>
                      <a:pt x="257" y="83"/>
                    </a:cubicBezTo>
                    <a:cubicBezTo>
                      <a:pt x="268" y="72"/>
                      <a:pt x="268" y="72"/>
                      <a:pt x="268" y="72"/>
                    </a:cubicBezTo>
                    <a:cubicBezTo>
                      <a:pt x="272" y="68"/>
                      <a:pt x="272" y="61"/>
                      <a:pt x="267" y="57"/>
                    </a:cubicBezTo>
                    <a:cubicBezTo>
                      <a:pt x="236" y="26"/>
                      <a:pt x="236" y="26"/>
                      <a:pt x="236" y="26"/>
                    </a:cubicBezTo>
                    <a:cubicBezTo>
                      <a:pt x="231" y="22"/>
                      <a:pt x="225" y="22"/>
                      <a:pt x="221" y="26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2" y="30"/>
                      <a:pt x="192" y="25"/>
                      <a:pt x="181" y="22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81" y="5"/>
                      <a:pt x="176" y="0"/>
                      <a:pt x="17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0" y="0"/>
                      <a:pt x="116" y="5"/>
                      <a:pt x="116" y="10"/>
                    </a:cubicBezTo>
                    <a:cubicBezTo>
                      <a:pt x="116" y="19"/>
                      <a:pt x="116" y="19"/>
                      <a:pt x="116" y="19"/>
                    </a:cubicBezTo>
                    <a:cubicBezTo>
                      <a:pt x="102" y="22"/>
                      <a:pt x="89" y="27"/>
                      <a:pt x="77" y="34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68" y="25"/>
                      <a:pt x="61" y="25"/>
                      <a:pt x="57" y="29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2" y="65"/>
                      <a:pt x="22" y="72"/>
                      <a:pt x="26" y="76"/>
                    </a:cubicBezTo>
                    <a:cubicBezTo>
                      <a:pt x="31" y="81"/>
                      <a:pt x="31" y="81"/>
                      <a:pt x="31" y="81"/>
                    </a:cubicBezTo>
                    <a:cubicBezTo>
                      <a:pt x="25" y="91"/>
                      <a:pt x="20" y="103"/>
                      <a:pt x="17" y="116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5" y="116"/>
                      <a:pt x="0" y="120"/>
                      <a:pt x="0" y="126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6"/>
                      <a:pt x="5" y="181"/>
                      <a:pt x="10" y="181"/>
                    </a:cubicBezTo>
                    <a:cubicBezTo>
                      <a:pt x="18" y="181"/>
                      <a:pt x="18" y="181"/>
                      <a:pt x="18" y="181"/>
                    </a:cubicBezTo>
                    <a:cubicBezTo>
                      <a:pt x="22" y="194"/>
                      <a:pt x="28" y="207"/>
                      <a:pt x="35" y="218"/>
                    </a:cubicBezTo>
                    <a:cubicBezTo>
                      <a:pt x="29" y="225"/>
                      <a:pt x="29" y="225"/>
                      <a:pt x="29" y="225"/>
                    </a:cubicBezTo>
                    <a:cubicBezTo>
                      <a:pt x="25" y="229"/>
                      <a:pt x="25" y="236"/>
                      <a:pt x="29" y="240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65" y="275"/>
                      <a:pt x="72" y="275"/>
                      <a:pt x="76" y="270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94" y="267"/>
                      <a:pt x="105" y="270"/>
                      <a:pt x="116" y="273"/>
                    </a:cubicBezTo>
                    <a:cubicBezTo>
                      <a:pt x="116" y="286"/>
                      <a:pt x="116" y="286"/>
                      <a:pt x="116" y="286"/>
                    </a:cubicBezTo>
                    <a:cubicBezTo>
                      <a:pt x="116" y="292"/>
                      <a:pt x="120" y="297"/>
                      <a:pt x="126" y="297"/>
                    </a:cubicBezTo>
                    <a:cubicBezTo>
                      <a:pt x="171" y="297"/>
                      <a:pt x="171" y="297"/>
                      <a:pt x="171" y="297"/>
                    </a:cubicBezTo>
                    <a:cubicBezTo>
                      <a:pt x="176" y="297"/>
                      <a:pt x="181" y="292"/>
                      <a:pt x="181" y="286"/>
                    </a:cubicBezTo>
                    <a:cubicBezTo>
                      <a:pt x="181" y="270"/>
                      <a:pt x="181" y="270"/>
                      <a:pt x="181" y="270"/>
                    </a:cubicBezTo>
                    <a:cubicBezTo>
                      <a:pt x="192" y="267"/>
                      <a:pt x="203" y="262"/>
                      <a:pt x="213" y="256"/>
                    </a:cubicBezTo>
                    <a:cubicBezTo>
                      <a:pt x="225" y="268"/>
                      <a:pt x="225" y="268"/>
                      <a:pt x="225" y="268"/>
                    </a:cubicBezTo>
                    <a:cubicBezTo>
                      <a:pt x="229" y="272"/>
                      <a:pt x="236" y="272"/>
                      <a:pt x="240" y="267"/>
                    </a:cubicBezTo>
                    <a:cubicBezTo>
                      <a:pt x="271" y="236"/>
                      <a:pt x="271" y="236"/>
                      <a:pt x="271" y="236"/>
                    </a:cubicBezTo>
                    <a:cubicBezTo>
                      <a:pt x="275" y="231"/>
                      <a:pt x="274" y="225"/>
                      <a:pt x="270" y="221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62" y="200"/>
                      <a:pt x="265" y="190"/>
                      <a:pt x="268" y="181"/>
                    </a:cubicBezTo>
                    <a:cubicBezTo>
                      <a:pt x="286" y="181"/>
                      <a:pt x="286" y="181"/>
                      <a:pt x="286" y="181"/>
                    </a:cubicBezTo>
                    <a:cubicBezTo>
                      <a:pt x="292" y="181"/>
                      <a:pt x="297" y="176"/>
                      <a:pt x="297" y="171"/>
                    </a:cubicBezTo>
                    <a:cubicBezTo>
                      <a:pt x="297" y="126"/>
                      <a:pt x="297" y="126"/>
                      <a:pt x="297" y="126"/>
                    </a:cubicBezTo>
                    <a:cubicBezTo>
                      <a:pt x="297" y="120"/>
                      <a:pt x="292" y="116"/>
                      <a:pt x="286" y="116"/>
                    </a:cubicBezTo>
                    <a:close/>
                    <a:moveTo>
                      <a:pt x="143" y="216"/>
                    </a:moveTo>
                    <a:cubicBezTo>
                      <a:pt x="105" y="216"/>
                      <a:pt x="73" y="185"/>
                      <a:pt x="73" y="146"/>
                    </a:cubicBezTo>
                    <a:cubicBezTo>
                      <a:pt x="73" y="108"/>
                      <a:pt x="105" y="76"/>
                      <a:pt x="143" y="76"/>
                    </a:cubicBezTo>
                    <a:cubicBezTo>
                      <a:pt x="182" y="76"/>
                      <a:pt x="213" y="108"/>
                      <a:pt x="213" y="146"/>
                    </a:cubicBezTo>
                    <a:cubicBezTo>
                      <a:pt x="213" y="185"/>
                      <a:pt x="182" y="216"/>
                      <a:pt x="143" y="2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 24"/>
              <p:cNvSpPr>
                <a:spLocks noEditPoints="1"/>
              </p:cNvSpPr>
              <p:nvPr/>
            </p:nvSpPr>
            <p:spPr bwMode="auto">
              <a:xfrm>
                <a:off x="7350125" y="1901826"/>
                <a:ext cx="409575" cy="412750"/>
              </a:xfrm>
              <a:custGeom>
                <a:avLst/>
                <a:gdLst>
                  <a:gd name="T0" fmla="*/ 143 w 158"/>
                  <a:gd name="T1" fmla="*/ 41 h 159"/>
                  <a:gd name="T2" fmla="*/ 135 w 158"/>
                  <a:gd name="T3" fmla="*/ 44 h 159"/>
                  <a:gd name="T4" fmla="*/ 123 w 158"/>
                  <a:gd name="T5" fmla="*/ 30 h 159"/>
                  <a:gd name="T6" fmla="*/ 127 w 158"/>
                  <a:gd name="T7" fmla="*/ 22 h 159"/>
                  <a:gd name="T8" fmla="*/ 124 w 158"/>
                  <a:gd name="T9" fmla="*/ 15 h 159"/>
                  <a:gd name="T10" fmla="*/ 103 w 158"/>
                  <a:gd name="T11" fmla="*/ 4 h 159"/>
                  <a:gd name="T12" fmla="*/ 96 w 158"/>
                  <a:gd name="T13" fmla="*/ 7 h 159"/>
                  <a:gd name="T14" fmla="*/ 93 w 158"/>
                  <a:gd name="T15" fmla="*/ 13 h 159"/>
                  <a:gd name="T16" fmla="*/ 75 w 158"/>
                  <a:gd name="T17" fmla="*/ 11 h 159"/>
                  <a:gd name="T18" fmla="*/ 73 w 158"/>
                  <a:gd name="T19" fmla="*/ 5 h 159"/>
                  <a:gd name="T20" fmla="*/ 67 w 158"/>
                  <a:gd name="T21" fmla="*/ 1 h 159"/>
                  <a:gd name="T22" fmla="*/ 44 w 158"/>
                  <a:gd name="T23" fmla="*/ 8 h 159"/>
                  <a:gd name="T24" fmla="*/ 41 w 158"/>
                  <a:gd name="T25" fmla="*/ 15 h 159"/>
                  <a:gd name="T26" fmla="*/ 42 w 158"/>
                  <a:gd name="T27" fmla="*/ 20 h 159"/>
                  <a:gd name="T28" fmla="*/ 25 w 158"/>
                  <a:gd name="T29" fmla="*/ 33 h 159"/>
                  <a:gd name="T30" fmla="*/ 21 w 158"/>
                  <a:gd name="T31" fmla="*/ 32 h 159"/>
                  <a:gd name="T32" fmla="*/ 14 w 158"/>
                  <a:gd name="T33" fmla="*/ 34 h 159"/>
                  <a:gd name="T34" fmla="*/ 4 w 158"/>
                  <a:gd name="T35" fmla="*/ 55 h 159"/>
                  <a:gd name="T36" fmla="*/ 6 w 158"/>
                  <a:gd name="T37" fmla="*/ 63 h 159"/>
                  <a:gd name="T38" fmla="*/ 9 w 158"/>
                  <a:gd name="T39" fmla="*/ 64 h 159"/>
                  <a:gd name="T40" fmla="*/ 8 w 158"/>
                  <a:gd name="T41" fmla="*/ 84 h 159"/>
                  <a:gd name="T42" fmla="*/ 4 w 158"/>
                  <a:gd name="T43" fmla="*/ 85 h 159"/>
                  <a:gd name="T44" fmla="*/ 1 w 158"/>
                  <a:gd name="T45" fmla="*/ 92 h 159"/>
                  <a:gd name="T46" fmla="*/ 8 w 158"/>
                  <a:gd name="T47" fmla="*/ 114 h 159"/>
                  <a:gd name="T48" fmla="*/ 15 w 158"/>
                  <a:gd name="T49" fmla="*/ 118 h 159"/>
                  <a:gd name="T50" fmla="*/ 19 w 158"/>
                  <a:gd name="T51" fmla="*/ 117 h 159"/>
                  <a:gd name="T52" fmla="*/ 33 w 158"/>
                  <a:gd name="T53" fmla="*/ 133 h 159"/>
                  <a:gd name="T54" fmla="*/ 31 w 158"/>
                  <a:gd name="T55" fmla="*/ 137 h 159"/>
                  <a:gd name="T56" fmla="*/ 34 w 158"/>
                  <a:gd name="T57" fmla="*/ 145 h 159"/>
                  <a:gd name="T58" fmla="*/ 54 w 158"/>
                  <a:gd name="T59" fmla="*/ 155 h 159"/>
                  <a:gd name="T60" fmla="*/ 62 w 158"/>
                  <a:gd name="T61" fmla="*/ 152 h 159"/>
                  <a:gd name="T62" fmla="*/ 65 w 158"/>
                  <a:gd name="T63" fmla="*/ 147 h 159"/>
                  <a:gd name="T64" fmla="*/ 82 w 158"/>
                  <a:gd name="T65" fmla="*/ 147 h 159"/>
                  <a:gd name="T66" fmla="*/ 84 w 158"/>
                  <a:gd name="T67" fmla="*/ 154 h 159"/>
                  <a:gd name="T68" fmla="*/ 91 w 158"/>
                  <a:gd name="T69" fmla="*/ 158 h 159"/>
                  <a:gd name="T70" fmla="*/ 114 w 158"/>
                  <a:gd name="T71" fmla="*/ 151 h 159"/>
                  <a:gd name="T72" fmla="*/ 117 w 158"/>
                  <a:gd name="T73" fmla="*/ 144 h 159"/>
                  <a:gd name="T74" fmla="*/ 115 w 158"/>
                  <a:gd name="T75" fmla="*/ 136 h 159"/>
                  <a:gd name="T76" fmla="*/ 128 w 158"/>
                  <a:gd name="T77" fmla="*/ 123 h 159"/>
                  <a:gd name="T78" fmla="*/ 136 w 158"/>
                  <a:gd name="T79" fmla="*/ 128 h 159"/>
                  <a:gd name="T80" fmla="*/ 144 w 158"/>
                  <a:gd name="T81" fmla="*/ 125 h 159"/>
                  <a:gd name="T82" fmla="*/ 154 w 158"/>
                  <a:gd name="T83" fmla="*/ 104 h 159"/>
                  <a:gd name="T84" fmla="*/ 152 w 158"/>
                  <a:gd name="T85" fmla="*/ 97 h 159"/>
                  <a:gd name="T86" fmla="*/ 143 w 158"/>
                  <a:gd name="T87" fmla="*/ 92 h 159"/>
                  <a:gd name="T88" fmla="*/ 144 w 158"/>
                  <a:gd name="T89" fmla="*/ 77 h 159"/>
                  <a:gd name="T90" fmla="*/ 154 w 158"/>
                  <a:gd name="T91" fmla="*/ 74 h 159"/>
                  <a:gd name="T92" fmla="*/ 157 w 158"/>
                  <a:gd name="T93" fmla="*/ 67 h 159"/>
                  <a:gd name="T94" fmla="*/ 150 w 158"/>
                  <a:gd name="T95" fmla="*/ 45 h 159"/>
                  <a:gd name="T96" fmla="*/ 143 w 158"/>
                  <a:gd name="T97" fmla="*/ 41 h 159"/>
                  <a:gd name="T98" fmla="*/ 87 w 158"/>
                  <a:gd name="T99" fmla="*/ 114 h 159"/>
                  <a:gd name="T100" fmla="*/ 41 w 158"/>
                  <a:gd name="T101" fmla="*/ 90 h 159"/>
                  <a:gd name="T102" fmla="*/ 65 w 158"/>
                  <a:gd name="T103" fmla="*/ 44 h 159"/>
                  <a:gd name="T104" fmla="*/ 111 w 158"/>
                  <a:gd name="T105" fmla="*/ 68 h 159"/>
                  <a:gd name="T106" fmla="*/ 87 w 158"/>
                  <a:gd name="T107" fmla="*/ 11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8" h="159">
                    <a:moveTo>
                      <a:pt x="143" y="41"/>
                    </a:moveTo>
                    <a:cubicBezTo>
                      <a:pt x="135" y="44"/>
                      <a:pt x="135" y="44"/>
                      <a:pt x="135" y="44"/>
                    </a:cubicBezTo>
                    <a:cubicBezTo>
                      <a:pt x="131" y="39"/>
                      <a:pt x="127" y="34"/>
                      <a:pt x="123" y="30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19"/>
                      <a:pt x="127" y="16"/>
                      <a:pt x="124" y="1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1" y="3"/>
                      <a:pt x="97" y="4"/>
                      <a:pt x="96" y="7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87" y="11"/>
                      <a:pt x="81" y="11"/>
                      <a:pt x="75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69" y="0"/>
                      <a:pt x="67" y="1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1" y="9"/>
                      <a:pt x="40" y="12"/>
                      <a:pt x="41" y="15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36" y="24"/>
                      <a:pt x="30" y="28"/>
                      <a:pt x="25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9" y="30"/>
                      <a:pt x="15" y="31"/>
                      <a:pt x="14" y="34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2" y="58"/>
                      <a:pt x="3" y="61"/>
                      <a:pt x="6" y="63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8" y="71"/>
                      <a:pt x="7" y="77"/>
                      <a:pt x="8" y="84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1" y="86"/>
                      <a:pt x="0" y="89"/>
                      <a:pt x="1" y="92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9" y="117"/>
                      <a:pt x="12" y="119"/>
                      <a:pt x="15" y="118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23" y="123"/>
                      <a:pt x="28" y="128"/>
                      <a:pt x="33" y="133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0" y="140"/>
                      <a:pt x="31" y="143"/>
                      <a:pt x="34" y="145"/>
                    </a:cubicBezTo>
                    <a:cubicBezTo>
                      <a:pt x="54" y="155"/>
                      <a:pt x="54" y="155"/>
                      <a:pt x="54" y="155"/>
                    </a:cubicBezTo>
                    <a:cubicBezTo>
                      <a:pt x="57" y="156"/>
                      <a:pt x="61" y="155"/>
                      <a:pt x="62" y="152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70" y="148"/>
                      <a:pt x="76" y="148"/>
                      <a:pt x="82" y="147"/>
                    </a:cubicBezTo>
                    <a:cubicBezTo>
                      <a:pt x="84" y="154"/>
                      <a:pt x="84" y="154"/>
                      <a:pt x="84" y="154"/>
                    </a:cubicBezTo>
                    <a:cubicBezTo>
                      <a:pt x="85" y="157"/>
                      <a:pt x="89" y="159"/>
                      <a:pt x="91" y="158"/>
                    </a:cubicBezTo>
                    <a:cubicBezTo>
                      <a:pt x="114" y="151"/>
                      <a:pt x="114" y="151"/>
                      <a:pt x="114" y="151"/>
                    </a:cubicBezTo>
                    <a:cubicBezTo>
                      <a:pt x="117" y="150"/>
                      <a:pt x="118" y="147"/>
                      <a:pt x="117" y="144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20" y="132"/>
                      <a:pt x="124" y="128"/>
                      <a:pt x="128" y="123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9" y="129"/>
                      <a:pt x="143" y="128"/>
                      <a:pt x="144" y="125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6" y="101"/>
                      <a:pt x="155" y="98"/>
                      <a:pt x="152" y="97"/>
                    </a:cubicBezTo>
                    <a:cubicBezTo>
                      <a:pt x="143" y="92"/>
                      <a:pt x="143" y="92"/>
                      <a:pt x="143" y="92"/>
                    </a:cubicBezTo>
                    <a:cubicBezTo>
                      <a:pt x="144" y="87"/>
                      <a:pt x="145" y="82"/>
                      <a:pt x="144" y="77"/>
                    </a:cubicBezTo>
                    <a:cubicBezTo>
                      <a:pt x="154" y="74"/>
                      <a:pt x="154" y="74"/>
                      <a:pt x="154" y="74"/>
                    </a:cubicBezTo>
                    <a:cubicBezTo>
                      <a:pt x="157" y="73"/>
                      <a:pt x="158" y="70"/>
                      <a:pt x="157" y="67"/>
                    </a:cubicBezTo>
                    <a:cubicBezTo>
                      <a:pt x="150" y="45"/>
                      <a:pt x="150" y="45"/>
                      <a:pt x="150" y="45"/>
                    </a:cubicBezTo>
                    <a:cubicBezTo>
                      <a:pt x="149" y="42"/>
                      <a:pt x="146" y="40"/>
                      <a:pt x="143" y="41"/>
                    </a:cubicBezTo>
                    <a:close/>
                    <a:moveTo>
                      <a:pt x="87" y="114"/>
                    </a:moveTo>
                    <a:cubicBezTo>
                      <a:pt x="68" y="120"/>
                      <a:pt x="47" y="110"/>
                      <a:pt x="41" y="90"/>
                    </a:cubicBezTo>
                    <a:cubicBezTo>
                      <a:pt x="35" y="71"/>
                      <a:pt x="46" y="50"/>
                      <a:pt x="65" y="44"/>
                    </a:cubicBezTo>
                    <a:cubicBezTo>
                      <a:pt x="84" y="38"/>
                      <a:pt x="105" y="49"/>
                      <a:pt x="111" y="68"/>
                    </a:cubicBezTo>
                    <a:cubicBezTo>
                      <a:pt x="117" y="88"/>
                      <a:pt x="106" y="108"/>
                      <a:pt x="87" y="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3180099" y="2397907"/>
              <a:ext cx="383819" cy="570348"/>
            </a:xfrm>
            <a:custGeom>
              <a:avLst/>
              <a:gdLst>
                <a:gd name="T0" fmla="*/ 130 w 262"/>
                <a:gd name="T1" fmla="*/ 1 h 389"/>
                <a:gd name="T2" fmla="*/ 26 w 262"/>
                <a:gd name="T3" fmla="*/ 52 h 389"/>
                <a:gd name="T4" fmla="*/ 3 w 262"/>
                <a:gd name="T5" fmla="*/ 144 h 389"/>
                <a:gd name="T6" fmla="*/ 38 w 262"/>
                <a:gd name="T7" fmla="*/ 220 h 389"/>
                <a:gd name="T8" fmla="*/ 39 w 262"/>
                <a:gd name="T9" fmla="*/ 221 h 389"/>
                <a:gd name="T10" fmla="*/ 60 w 262"/>
                <a:gd name="T11" fmla="*/ 284 h 389"/>
                <a:gd name="T12" fmla="*/ 71 w 262"/>
                <a:gd name="T13" fmla="*/ 376 h 389"/>
                <a:gd name="T14" fmla="*/ 78 w 262"/>
                <a:gd name="T15" fmla="*/ 381 h 389"/>
                <a:gd name="T16" fmla="*/ 128 w 262"/>
                <a:gd name="T17" fmla="*/ 389 h 389"/>
                <a:gd name="T18" fmla="*/ 189 w 262"/>
                <a:gd name="T19" fmla="*/ 378 h 389"/>
                <a:gd name="T20" fmla="*/ 202 w 262"/>
                <a:gd name="T21" fmla="*/ 343 h 389"/>
                <a:gd name="T22" fmla="*/ 209 w 262"/>
                <a:gd name="T23" fmla="*/ 256 h 389"/>
                <a:gd name="T24" fmla="*/ 224 w 262"/>
                <a:gd name="T25" fmla="*/ 217 h 389"/>
                <a:gd name="T26" fmla="*/ 246 w 262"/>
                <a:gd name="T27" fmla="*/ 177 h 389"/>
                <a:gd name="T28" fmla="*/ 258 w 262"/>
                <a:gd name="T29" fmla="*/ 97 h 389"/>
                <a:gd name="T30" fmla="*/ 131 w 262"/>
                <a:gd name="T31" fmla="*/ 1 h 389"/>
                <a:gd name="T32" fmla="*/ 229 w 262"/>
                <a:gd name="T33" fmla="*/ 102 h 389"/>
                <a:gd name="T34" fmla="*/ 182 w 262"/>
                <a:gd name="T35" fmla="*/ 236 h 389"/>
                <a:gd name="T36" fmla="*/ 178 w 262"/>
                <a:gd name="T37" fmla="*/ 256 h 389"/>
                <a:gd name="T38" fmla="*/ 175 w 262"/>
                <a:gd name="T39" fmla="*/ 269 h 389"/>
                <a:gd name="T40" fmla="*/ 145 w 262"/>
                <a:gd name="T41" fmla="*/ 278 h 389"/>
                <a:gd name="T42" fmla="*/ 141 w 262"/>
                <a:gd name="T43" fmla="*/ 206 h 389"/>
                <a:gd name="T44" fmla="*/ 175 w 262"/>
                <a:gd name="T45" fmla="*/ 99 h 389"/>
                <a:gd name="T46" fmla="*/ 157 w 262"/>
                <a:gd name="T47" fmla="*/ 91 h 389"/>
                <a:gd name="T48" fmla="*/ 138 w 262"/>
                <a:gd name="T49" fmla="*/ 91 h 389"/>
                <a:gd name="T50" fmla="*/ 106 w 262"/>
                <a:gd name="T51" fmla="*/ 94 h 389"/>
                <a:gd name="T52" fmla="*/ 93 w 262"/>
                <a:gd name="T53" fmla="*/ 96 h 389"/>
                <a:gd name="T54" fmla="*/ 74 w 262"/>
                <a:gd name="T55" fmla="*/ 108 h 389"/>
                <a:gd name="T56" fmla="*/ 117 w 262"/>
                <a:gd name="T57" fmla="*/ 213 h 389"/>
                <a:gd name="T58" fmla="*/ 91 w 262"/>
                <a:gd name="T59" fmla="*/ 276 h 389"/>
                <a:gd name="T60" fmla="*/ 87 w 262"/>
                <a:gd name="T61" fmla="*/ 270 h 389"/>
                <a:gd name="T62" fmla="*/ 84 w 262"/>
                <a:gd name="T63" fmla="*/ 258 h 389"/>
                <a:gd name="T64" fmla="*/ 80 w 262"/>
                <a:gd name="T65" fmla="*/ 237 h 389"/>
                <a:gd name="T66" fmla="*/ 44 w 262"/>
                <a:gd name="T67" fmla="*/ 169 h 389"/>
                <a:gd name="T68" fmla="*/ 32 w 262"/>
                <a:gd name="T69" fmla="*/ 106 h 389"/>
                <a:gd name="T70" fmla="*/ 51 w 262"/>
                <a:gd name="T71" fmla="*/ 66 h 389"/>
                <a:gd name="T72" fmla="*/ 130 w 262"/>
                <a:gd name="T73" fmla="*/ 27 h 389"/>
                <a:gd name="T74" fmla="*/ 130 w 262"/>
                <a:gd name="T75" fmla="*/ 27 h 389"/>
                <a:gd name="T76" fmla="*/ 210 w 262"/>
                <a:gd name="T77" fmla="*/ 62 h 389"/>
                <a:gd name="T78" fmla="*/ 101 w 262"/>
                <a:gd name="T79" fmla="*/ 98 h 389"/>
                <a:gd name="T80" fmla="*/ 112 w 262"/>
                <a:gd name="T81" fmla="*/ 106 h 389"/>
                <a:gd name="T82" fmla="*/ 116 w 262"/>
                <a:gd name="T83" fmla="*/ 96 h 389"/>
                <a:gd name="T84" fmla="*/ 128 w 262"/>
                <a:gd name="T85" fmla="*/ 96 h 389"/>
                <a:gd name="T86" fmla="*/ 133 w 262"/>
                <a:gd name="T87" fmla="*/ 96 h 389"/>
                <a:gd name="T88" fmla="*/ 138 w 262"/>
                <a:gd name="T89" fmla="*/ 110 h 389"/>
                <a:gd name="T90" fmla="*/ 145 w 262"/>
                <a:gd name="T91" fmla="*/ 107 h 389"/>
                <a:gd name="T92" fmla="*/ 163 w 262"/>
                <a:gd name="T93" fmla="*/ 108 h 389"/>
                <a:gd name="T94" fmla="*/ 89 w 262"/>
                <a:gd name="T95" fmla="*/ 111 h 389"/>
                <a:gd name="T96" fmla="*/ 101 w 262"/>
                <a:gd name="T97" fmla="*/ 98 h 389"/>
                <a:gd name="T98" fmla="*/ 160 w 262"/>
                <a:gd name="T99" fmla="*/ 98 h 389"/>
                <a:gd name="T100" fmla="*/ 161 w 262"/>
                <a:gd name="T101" fmla="*/ 96 h 389"/>
                <a:gd name="T102" fmla="*/ 150 w 262"/>
                <a:gd name="T103" fmla="*/ 94 h 389"/>
                <a:gd name="T104" fmla="*/ 144 w 262"/>
                <a:gd name="T105" fmla="*/ 95 h 389"/>
                <a:gd name="T106" fmla="*/ 87 w 262"/>
                <a:gd name="T107" fmla="*/ 107 h 389"/>
                <a:gd name="T108" fmla="*/ 87 w 262"/>
                <a:gd name="T109" fmla="*/ 10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2" h="389">
                  <a:moveTo>
                    <a:pt x="131" y="1"/>
                  </a:moveTo>
                  <a:cubicBezTo>
                    <a:pt x="130" y="1"/>
                    <a:pt x="130" y="1"/>
                    <a:pt x="130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74" y="2"/>
                    <a:pt x="43" y="29"/>
                    <a:pt x="26" y="52"/>
                  </a:cubicBezTo>
                  <a:cubicBezTo>
                    <a:pt x="9" y="76"/>
                    <a:pt x="4" y="99"/>
                    <a:pt x="3" y="102"/>
                  </a:cubicBezTo>
                  <a:cubicBezTo>
                    <a:pt x="0" y="115"/>
                    <a:pt x="0" y="129"/>
                    <a:pt x="3" y="144"/>
                  </a:cubicBezTo>
                  <a:cubicBezTo>
                    <a:pt x="6" y="156"/>
                    <a:pt x="10" y="168"/>
                    <a:pt x="16" y="181"/>
                  </a:cubicBezTo>
                  <a:cubicBezTo>
                    <a:pt x="26" y="203"/>
                    <a:pt x="38" y="219"/>
                    <a:pt x="38" y="220"/>
                  </a:cubicBezTo>
                  <a:cubicBezTo>
                    <a:pt x="38" y="220"/>
                    <a:pt x="38" y="220"/>
                    <a:pt x="38" y="220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8" y="232"/>
                    <a:pt x="52" y="251"/>
                    <a:pt x="53" y="259"/>
                  </a:cubicBezTo>
                  <a:cubicBezTo>
                    <a:pt x="52" y="270"/>
                    <a:pt x="56" y="279"/>
                    <a:pt x="60" y="284"/>
                  </a:cubicBezTo>
                  <a:cubicBezTo>
                    <a:pt x="58" y="309"/>
                    <a:pt x="59" y="330"/>
                    <a:pt x="61" y="346"/>
                  </a:cubicBezTo>
                  <a:cubicBezTo>
                    <a:pt x="63" y="359"/>
                    <a:pt x="66" y="369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8" y="381"/>
                    <a:pt x="78" y="381"/>
                    <a:pt x="78" y="381"/>
                  </a:cubicBezTo>
                  <a:cubicBezTo>
                    <a:pt x="86" y="384"/>
                    <a:pt x="103" y="389"/>
                    <a:pt x="128" y="389"/>
                  </a:cubicBezTo>
                  <a:cubicBezTo>
                    <a:pt x="128" y="389"/>
                    <a:pt x="128" y="389"/>
                    <a:pt x="128" y="389"/>
                  </a:cubicBezTo>
                  <a:cubicBezTo>
                    <a:pt x="146" y="388"/>
                    <a:pt x="165" y="385"/>
                    <a:pt x="183" y="380"/>
                  </a:cubicBezTo>
                  <a:cubicBezTo>
                    <a:pt x="189" y="378"/>
                    <a:pt x="189" y="378"/>
                    <a:pt x="189" y="378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97" y="367"/>
                    <a:pt x="200" y="356"/>
                    <a:pt x="202" y="343"/>
                  </a:cubicBezTo>
                  <a:cubicBezTo>
                    <a:pt x="204" y="327"/>
                    <a:pt x="204" y="306"/>
                    <a:pt x="203" y="282"/>
                  </a:cubicBezTo>
                  <a:cubicBezTo>
                    <a:pt x="206" y="276"/>
                    <a:pt x="210" y="267"/>
                    <a:pt x="209" y="256"/>
                  </a:cubicBezTo>
                  <a:cubicBezTo>
                    <a:pt x="210" y="248"/>
                    <a:pt x="214" y="229"/>
                    <a:pt x="223" y="217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224" y="216"/>
                    <a:pt x="224" y="216"/>
                    <a:pt x="224" y="216"/>
                  </a:cubicBezTo>
                  <a:cubicBezTo>
                    <a:pt x="224" y="216"/>
                    <a:pt x="236" y="200"/>
                    <a:pt x="246" y="177"/>
                  </a:cubicBezTo>
                  <a:cubicBezTo>
                    <a:pt x="252" y="164"/>
                    <a:pt x="256" y="151"/>
                    <a:pt x="259" y="139"/>
                  </a:cubicBezTo>
                  <a:cubicBezTo>
                    <a:pt x="262" y="123"/>
                    <a:pt x="262" y="109"/>
                    <a:pt x="258" y="97"/>
                  </a:cubicBezTo>
                  <a:cubicBezTo>
                    <a:pt x="258" y="94"/>
                    <a:pt x="252" y="71"/>
                    <a:pt x="235" y="48"/>
                  </a:cubicBezTo>
                  <a:cubicBezTo>
                    <a:pt x="218" y="26"/>
                    <a:pt x="186" y="0"/>
                    <a:pt x="131" y="1"/>
                  </a:cubicBezTo>
                  <a:close/>
                  <a:moveTo>
                    <a:pt x="229" y="102"/>
                  </a:moveTo>
                  <a:cubicBezTo>
                    <a:pt x="229" y="102"/>
                    <a:pt x="229" y="102"/>
                    <a:pt x="229" y="102"/>
                  </a:cubicBezTo>
                  <a:cubicBezTo>
                    <a:pt x="239" y="142"/>
                    <a:pt x="202" y="195"/>
                    <a:pt x="199" y="200"/>
                  </a:cubicBezTo>
                  <a:cubicBezTo>
                    <a:pt x="191" y="209"/>
                    <a:pt x="185" y="221"/>
                    <a:pt x="182" y="236"/>
                  </a:cubicBezTo>
                  <a:cubicBezTo>
                    <a:pt x="179" y="246"/>
                    <a:pt x="178" y="254"/>
                    <a:pt x="178" y="255"/>
                  </a:cubicBezTo>
                  <a:cubicBezTo>
                    <a:pt x="178" y="256"/>
                    <a:pt x="178" y="256"/>
                    <a:pt x="178" y="256"/>
                  </a:cubicBezTo>
                  <a:cubicBezTo>
                    <a:pt x="178" y="257"/>
                    <a:pt x="178" y="257"/>
                    <a:pt x="178" y="257"/>
                  </a:cubicBezTo>
                  <a:cubicBezTo>
                    <a:pt x="179" y="263"/>
                    <a:pt x="175" y="268"/>
                    <a:pt x="175" y="269"/>
                  </a:cubicBezTo>
                  <a:cubicBezTo>
                    <a:pt x="171" y="273"/>
                    <a:pt x="171" y="273"/>
                    <a:pt x="171" y="273"/>
                  </a:cubicBezTo>
                  <a:cubicBezTo>
                    <a:pt x="162" y="275"/>
                    <a:pt x="153" y="277"/>
                    <a:pt x="145" y="278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0"/>
                    <a:pt x="142" y="208"/>
                    <a:pt x="141" y="206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2" y="88"/>
                    <a:pt x="164" y="88"/>
                    <a:pt x="157" y="91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48" y="86"/>
                    <a:pt x="143" y="88"/>
                    <a:pt x="138" y="91"/>
                  </a:cubicBezTo>
                  <a:cubicBezTo>
                    <a:pt x="134" y="90"/>
                    <a:pt x="128" y="91"/>
                    <a:pt x="124" y="92"/>
                  </a:cubicBezTo>
                  <a:cubicBezTo>
                    <a:pt x="120" y="89"/>
                    <a:pt x="111" y="90"/>
                    <a:pt x="106" y="94"/>
                  </a:cubicBezTo>
                  <a:cubicBezTo>
                    <a:pt x="104" y="93"/>
                    <a:pt x="101" y="92"/>
                    <a:pt x="99" y="93"/>
                  </a:cubicBezTo>
                  <a:cubicBezTo>
                    <a:pt x="97" y="94"/>
                    <a:pt x="95" y="95"/>
                    <a:pt x="93" y="96"/>
                  </a:cubicBezTo>
                  <a:cubicBezTo>
                    <a:pt x="86" y="90"/>
                    <a:pt x="78" y="97"/>
                    <a:pt x="78" y="106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119" y="207"/>
                    <a:pt x="119" y="207"/>
                    <a:pt x="119" y="207"/>
                  </a:cubicBezTo>
                  <a:cubicBezTo>
                    <a:pt x="118" y="209"/>
                    <a:pt x="117" y="211"/>
                    <a:pt x="117" y="213"/>
                  </a:cubicBezTo>
                  <a:cubicBezTo>
                    <a:pt x="118" y="280"/>
                    <a:pt x="118" y="280"/>
                    <a:pt x="118" y="280"/>
                  </a:cubicBezTo>
                  <a:cubicBezTo>
                    <a:pt x="107" y="279"/>
                    <a:pt x="97" y="278"/>
                    <a:pt x="91" y="276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87" y="270"/>
                    <a:pt x="87" y="270"/>
                    <a:pt x="87" y="270"/>
                  </a:cubicBezTo>
                  <a:cubicBezTo>
                    <a:pt x="87" y="270"/>
                    <a:pt x="83" y="265"/>
                    <a:pt x="84" y="259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84" y="256"/>
                    <a:pt x="83" y="248"/>
                    <a:pt x="80" y="237"/>
                  </a:cubicBezTo>
                  <a:cubicBezTo>
                    <a:pt x="76" y="223"/>
                    <a:pt x="71" y="211"/>
                    <a:pt x="63" y="203"/>
                  </a:cubicBezTo>
                  <a:cubicBezTo>
                    <a:pt x="61" y="200"/>
                    <a:pt x="52" y="187"/>
                    <a:pt x="44" y="169"/>
                  </a:cubicBezTo>
                  <a:cubicBezTo>
                    <a:pt x="36" y="152"/>
                    <a:pt x="27" y="128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3" y="105"/>
                    <a:pt x="37" y="85"/>
                    <a:pt x="51" y="66"/>
                  </a:cubicBezTo>
                  <a:cubicBezTo>
                    <a:pt x="69" y="41"/>
                    <a:pt x="96" y="28"/>
                    <a:pt x="129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65" y="26"/>
                    <a:pt x="191" y="38"/>
                    <a:pt x="210" y="62"/>
                  </a:cubicBezTo>
                  <a:cubicBezTo>
                    <a:pt x="224" y="81"/>
                    <a:pt x="229" y="101"/>
                    <a:pt x="229" y="102"/>
                  </a:cubicBezTo>
                  <a:close/>
                  <a:moveTo>
                    <a:pt x="101" y="98"/>
                  </a:moveTo>
                  <a:cubicBezTo>
                    <a:pt x="99" y="101"/>
                    <a:pt x="99" y="104"/>
                    <a:pt x="100" y="107"/>
                  </a:cubicBezTo>
                  <a:cubicBezTo>
                    <a:pt x="103" y="112"/>
                    <a:pt x="110" y="110"/>
                    <a:pt x="112" y="106"/>
                  </a:cubicBezTo>
                  <a:cubicBezTo>
                    <a:pt x="113" y="103"/>
                    <a:pt x="112" y="100"/>
                    <a:pt x="110" y="98"/>
                  </a:cubicBezTo>
                  <a:cubicBezTo>
                    <a:pt x="112" y="97"/>
                    <a:pt x="114" y="96"/>
                    <a:pt x="116" y="96"/>
                  </a:cubicBezTo>
                  <a:cubicBezTo>
                    <a:pt x="107" y="104"/>
                    <a:pt x="125" y="115"/>
                    <a:pt x="128" y="101"/>
                  </a:cubicBezTo>
                  <a:cubicBezTo>
                    <a:pt x="128" y="99"/>
                    <a:pt x="128" y="97"/>
                    <a:pt x="128" y="9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30" y="96"/>
                    <a:pt x="132" y="96"/>
                    <a:pt x="133" y="96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29" y="100"/>
                    <a:pt x="130" y="111"/>
                    <a:pt x="138" y="110"/>
                  </a:cubicBezTo>
                  <a:cubicBezTo>
                    <a:pt x="140" y="109"/>
                    <a:pt x="142" y="108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51" y="110"/>
                    <a:pt x="156" y="108"/>
                    <a:pt x="158" y="104"/>
                  </a:cubicBezTo>
                  <a:cubicBezTo>
                    <a:pt x="159" y="106"/>
                    <a:pt x="160" y="107"/>
                    <a:pt x="163" y="108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96" y="114"/>
                    <a:pt x="98" y="106"/>
                    <a:pt x="96" y="100"/>
                  </a:cubicBezTo>
                  <a:cubicBezTo>
                    <a:pt x="97" y="99"/>
                    <a:pt x="99" y="99"/>
                    <a:pt x="101" y="98"/>
                  </a:cubicBezTo>
                  <a:close/>
                  <a:moveTo>
                    <a:pt x="161" y="96"/>
                  </a:moveTo>
                  <a:cubicBezTo>
                    <a:pt x="160" y="98"/>
                    <a:pt x="160" y="98"/>
                    <a:pt x="160" y="98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1" y="96"/>
                  </a:lnTo>
                  <a:close/>
                  <a:moveTo>
                    <a:pt x="143" y="94"/>
                  </a:moveTo>
                  <a:cubicBezTo>
                    <a:pt x="145" y="93"/>
                    <a:pt x="148" y="93"/>
                    <a:pt x="150" y="94"/>
                  </a:cubicBezTo>
                  <a:cubicBezTo>
                    <a:pt x="148" y="96"/>
                    <a:pt x="147" y="97"/>
                    <a:pt x="145" y="99"/>
                  </a:cubicBezTo>
                  <a:cubicBezTo>
                    <a:pt x="144" y="95"/>
                    <a:pt x="144" y="95"/>
                    <a:pt x="144" y="95"/>
                  </a:cubicBezTo>
                  <a:lnTo>
                    <a:pt x="143" y="94"/>
                  </a:lnTo>
                  <a:close/>
                  <a:moveTo>
                    <a:pt x="87" y="107"/>
                  </a:moveTo>
                  <a:cubicBezTo>
                    <a:pt x="87" y="107"/>
                    <a:pt x="87" y="107"/>
                    <a:pt x="87" y="107"/>
                  </a:cubicBezTo>
                  <a:cubicBezTo>
                    <a:pt x="87" y="106"/>
                    <a:pt x="87" y="106"/>
                    <a:pt x="87" y="106"/>
                  </a:cubicBezTo>
                  <a:lnTo>
                    <a:pt x="8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68255" y="2480764"/>
              <a:ext cx="637608" cy="404636"/>
              <a:chOff x="9110663" y="1827213"/>
              <a:chExt cx="1155700" cy="733425"/>
            </a:xfrm>
          </p:grpSpPr>
          <p:sp>
            <p:nvSpPr>
              <p:cNvPr id="24" name="Freeform 26"/>
              <p:cNvSpPr/>
              <p:nvPr/>
            </p:nvSpPr>
            <p:spPr bwMode="auto">
              <a:xfrm>
                <a:off x="9110663" y="1827213"/>
                <a:ext cx="757238" cy="733425"/>
              </a:xfrm>
              <a:custGeom>
                <a:avLst/>
                <a:gdLst>
                  <a:gd name="T0" fmla="*/ 16 w 292"/>
                  <a:gd name="T1" fmla="*/ 283 h 283"/>
                  <a:gd name="T2" fmla="*/ 37 w 292"/>
                  <a:gd name="T3" fmla="*/ 232 h 283"/>
                  <a:gd name="T4" fmla="*/ 111 w 292"/>
                  <a:gd name="T5" fmla="*/ 167 h 283"/>
                  <a:gd name="T6" fmla="*/ 74 w 292"/>
                  <a:gd name="T7" fmla="*/ 88 h 283"/>
                  <a:gd name="T8" fmla="*/ 149 w 292"/>
                  <a:gd name="T9" fmla="*/ 0 h 283"/>
                  <a:gd name="T10" fmla="*/ 223 w 292"/>
                  <a:gd name="T11" fmla="*/ 96 h 283"/>
                  <a:gd name="T12" fmla="*/ 187 w 292"/>
                  <a:gd name="T13" fmla="*/ 169 h 283"/>
                  <a:gd name="T14" fmla="*/ 265 w 292"/>
                  <a:gd name="T15" fmla="*/ 228 h 283"/>
                  <a:gd name="T16" fmla="*/ 292 w 292"/>
                  <a:gd name="T17" fmla="*/ 283 h 283"/>
                  <a:gd name="T18" fmla="*/ 16 w 292"/>
                  <a:gd name="T1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83">
                    <a:moveTo>
                      <a:pt x="16" y="283"/>
                    </a:moveTo>
                    <a:cubicBezTo>
                      <a:pt x="16" y="283"/>
                      <a:pt x="0" y="244"/>
                      <a:pt x="37" y="232"/>
                    </a:cubicBezTo>
                    <a:cubicBezTo>
                      <a:pt x="74" y="221"/>
                      <a:pt x="111" y="209"/>
                      <a:pt x="111" y="167"/>
                    </a:cubicBezTo>
                    <a:cubicBezTo>
                      <a:pt x="111" y="167"/>
                      <a:pt x="74" y="151"/>
                      <a:pt x="74" y="88"/>
                    </a:cubicBezTo>
                    <a:cubicBezTo>
                      <a:pt x="74" y="33"/>
                      <a:pt x="103" y="0"/>
                      <a:pt x="149" y="0"/>
                    </a:cubicBezTo>
                    <a:cubicBezTo>
                      <a:pt x="196" y="0"/>
                      <a:pt x="223" y="35"/>
                      <a:pt x="223" y="96"/>
                    </a:cubicBezTo>
                    <a:cubicBezTo>
                      <a:pt x="223" y="96"/>
                      <a:pt x="213" y="155"/>
                      <a:pt x="187" y="169"/>
                    </a:cubicBezTo>
                    <a:cubicBezTo>
                      <a:pt x="188" y="179"/>
                      <a:pt x="182" y="216"/>
                      <a:pt x="265" y="228"/>
                    </a:cubicBezTo>
                    <a:cubicBezTo>
                      <a:pt x="291" y="231"/>
                      <a:pt x="292" y="256"/>
                      <a:pt x="292" y="283"/>
                    </a:cubicBezTo>
                    <a:lnTo>
                      <a:pt x="16" y="2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9779000" y="1925638"/>
                <a:ext cx="487363" cy="633413"/>
              </a:xfrm>
              <a:custGeom>
                <a:avLst/>
                <a:gdLst>
                  <a:gd name="T0" fmla="*/ 56 w 188"/>
                  <a:gd name="T1" fmla="*/ 244 h 244"/>
                  <a:gd name="T2" fmla="*/ 188 w 188"/>
                  <a:gd name="T3" fmla="*/ 244 h 244"/>
                  <a:gd name="T4" fmla="*/ 165 w 188"/>
                  <a:gd name="T5" fmla="*/ 197 h 244"/>
                  <a:gd name="T6" fmla="*/ 98 w 188"/>
                  <a:gd name="T7" fmla="*/ 146 h 244"/>
                  <a:gd name="T8" fmla="*/ 128 w 188"/>
                  <a:gd name="T9" fmla="*/ 83 h 244"/>
                  <a:gd name="T10" fmla="*/ 65 w 188"/>
                  <a:gd name="T11" fmla="*/ 0 h 244"/>
                  <a:gd name="T12" fmla="*/ 0 w 188"/>
                  <a:gd name="T13" fmla="*/ 76 h 244"/>
                  <a:gd name="T14" fmla="*/ 32 w 188"/>
                  <a:gd name="T15" fmla="*/ 144 h 244"/>
                  <a:gd name="T16" fmla="*/ 18 w 188"/>
                  <a:gd name="T17" fmla="*/ 174 h 244"/>
                  <a:gd name="T18" fmla="*/ 52 w 188"/>
                  <a:gd name="T19" fmla="*/ 204 h 244"/>
                  <a:gd name="T20" fmla="*/ 56 w 188"/>
                  <a:gd name="T2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244">
                    <a:moveTo>
                      <a:pt x="56" y="244"/>
                    </a:moveTo>
                    <a:cubicBezTo>
                      <a:pt x="188" y="244"/>
                      <a:pt x="188" y="244"/>
                      <a:pt x="188" y="244"/>
                    </a:cubicBezTo>
                    <a:cubicBezTo>
                      <a:pt x="188" y="221"/>
                      <a:pt x="187" y="199"/>
                      <a:pt x="165" y="197"/>
                    </a:cubicBezTo>
                    <a:cubicBezTo>
                      <a:pt x="93" y="186"/>
                      <a:pt x="99" y="155"/>
                      <a:pt x="98" y="146"/>
                    </a:cubicBezTo>
                    <a:cubicBezTo>
                      <a:pt x="120" y="134"/>
                      <a:pt x="128" y="83"/>
                      <a:pt x="128" y="83"/>
                    </a:cubicBezTo>
                    <a:cubicBezTo>
                      <a:pt x="128" y="31"/>
                      <a:pt x="105" y="0"/>
                      <a:pt x="65" y="0"/>
                    </a:cubicBezTo>
                    <a:cubicBezTo>
                      <a:pt x="25" y="0"/>
                      <a:pt x="0" y="29"/>
                      <a:pt x="0" y="76"/>
                    </a:cubicBezTo>
                    <a:cubicBezTo>
                      <a:pt x="0" y="130"/>
                      <a:pt x="32" y="144"/>
                      <a:pt x="32" y="144"/>
                    </a:cubicBezTo>
                    <a:cubicBezTo>
                      <a:pt x="32" y="160"/>
                      <a:pt x="25" y="170"/>
                      <a:pt x="18" y="174"/>
                    </a:cubicBezTo>
                    <a:cubicBezTo>
                      <a:pt x="18" y="174"/>
                      <a:pt x="46" y="180"/>
                      <a:pt x="52" y="204"/>
                    </a:cubicBezTo>
                    <a:cubicBezTo>
                      <a:pt x="58" y="221"/>
                      <a:pt x="56" y="244"/>
                      <a:pt x="56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1358975" y="4242258"/>
              <a:ext cx="456167" cy="437987"/>
            </a:xfrm>
            <a:custGeom>
              <a:avLst/>
              <a:gdLst>
                <a:gd name="T0" fmla="*/ 327 w 338"/>
                <a:gd name="T1" fmla="*/ 269 h 324"/>
                <a:gd name="T2" fmla="*/ 243 w 338"/>
                <a:gd name="T3" fmla="*/ 194 h 324"/>
                <a:gd name="T4" fmla="*/ 237 w 338"/>
                <a:gd name="T5" fmla="*/ 190 h 324"/>
                <a:gd name="T6" fmla="*/ 254 w 338"/>
                <a:gd name="T7" fmla="*/ 127 h 324"/>
                <a:gd name="T8" fmla="*/ 127 w 338"/>
                <a:gd name="T9" fmla="*/ 0 h 324"/>
                <a:gd name="T10" fmla="*/ 0 w 338"/>
                <a:gd name="T11" fmla="*/ 127 h 324"/>
                <a:gd name="T12" fmla="*/ 127 w 338"/>
                <a:gd name="T13" fmla="*/ 253 h 324"/>
                <a:gd name="T14" fmla="*/ 196 w 338"/>
                <a:gd name="T15" fmla="*/ 233 h 324"/>
                <a:gd name="T16" fmla="*/ 201 w 338"/>
                <a:gd name="T17" fmla="*/ 240 h 324"/>
                <a:gd name="T18" fmla="*/ 286 w 338"/>
                <a:gd name="T19" fmla="*/ 315 h 324"/>
                <a:gd name="T20" fmla="*/ 321 w 338"/>
                <a:gd name="T21" fmla="*/ 313 h 324"/>
                <a:gd name="T22" fmla="*/ 329 w 338"/>
                <a:gd name="T23" fmla="*/ 305 h 324"/>
                <a:gd name="T24" fmla="*/ 327 w 338"/>
                <a:gd name="T25" fmla="*/ 269 h 324"/>
                <a:gd name="T26" fmla="*/ 127 w 338"/>
                <a:gd name="T27" fmla="*/ 204 h 324"/>
                <a:gd name="T28" fmla="*/ 49 w 338"/>
                <a:gd name="T29" fmla="*/ 127 h 324"/>
                <a:gd name="T30" fmla="*/ 127 w 338"/>
                <a:gd name="T31" fmla="*/ 49 h 324"/>
                <a:gd name="T32" fmla="*/ 205 w 338"/>
                <a:gd name="T33" fmla="*/ 127 h 324"/>
                <a:gd name="T34" fmla="*/ 127 w 338"/>
                <a:gd name="T35" fmla="*/ 20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8" h="324">
                  <a:moveTo>
                    <a:pt x="327" y="269"/>
                  </a:moveTo>
                  <a:cubicBezTo>
                    <a:pt x="243" y="194"/>
                    <a:pt x="243" y="194"/>
                    <a:pt x="243" y="194"/>
                  </a:cubicBezTo>
                  <a:cubicBezTo>
                    <a:pt x="241" y="193"/>
                    <a:pt x="239" y="191"/>
                    <a:pt x="237" y="190"/>
                  </a:cubicBezTo>
                  <a:cubicBezTo>
                    <a:pt x="248" y="172"/>
                    <a:pt x="254" y="150"/>
                    <a:pt x="254" y="127"/>
                  </a:cubicBez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3"/>
                    <a:pt x="127" y="253"/>
                  </a:cubicBezTo>
                  <a:cubicBezTo>
                    <a:pt x="152" y="253"/>
                    <a:pt x="176" y="246"/>
                    <a:pt x="196" y="233"/>
                  </a:cubicBezTo>
                  <a:cubicBezTo>
                    <a:pt x="197" y="236"/>
                    <a:pt x="199" y="238"/>
                    <a:pt x="201" y="240"/>
                  </a:cubicBezTo>
                  <a:cubicBezTo>
                    <a:pt x="286" y="315"/>
                    <a:pt x="286" y="315"/>
                    <a:pt x="286" y="315"/>
                  </a:cubicBezTo>
                  <a:cubicBezTo>
                    <a:pt x="296" y="324"/>
                    <a:pt x="312" y="324"/>
                    <a:pt x="321" y="313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8" y="294"/>
                    <a:pt x="338" y="278"/>
                    <a:pt x="327" y="269"/>
                  </a:cubicBezTo>
                  <a:close/>
                  <a:moveTo>
                    <a:pt x="127" y="204"/>
                  </a:moveTo>
                  <a:cubicBezTo>
                    <a:pt x="84" y="204"/>
                    <a:pt x="49" y="169"/>
                    <a:pt x="49" y="127"/>
                  </a:cubicBezTo>
                  <a:cubicBezTo>
                    <a:pt x="49" y="84"/>
                    <a:pt x="84" y="49"/>
                    <a:pt x="127" y="49"/>
                  </a:cubicBezTo>
                  <a:cubicBezTo>
                    <a:pt x="170" y="49"/>
                    <a:pt x="205" y="84"/>
                    <a:pt x="205" y="127"/>
                  </a:cubicBezTo>
                  <a:cubicBezTo>
                    <a:pt x="205" y="169"/>
                    <a:pt x="170" y="204"/>
                    <a:pt x="127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1"/>
          <p:cNvSpPr txBox="1"/>
          <p:nvPr/>
        </p:nvSpPr>
        <p:spPr>
          <a:xfrm>
            <a:off x="7615899" y="2250274"/>
            <a:ext cx="90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BPE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算法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8" name="文本框1"/>
          <p:cNvSpPr txBox="1"/>
          <p:nvPr/>
        </p:nvSpPr>
        <p:spPr>
          <a:xfrm>
            <a:off x="2857791" y="2250274"/>
            <a:ext cx="1718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卷积神经网络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CNN	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42" name="文本框1"/>
          <p:cNvSpPr txBox="1"/>
          <p:nvPr/>
        </p:nvSpPr>
        <p:spPr>
          <a:xfrm>
            <a:off x="3575341" y="3935856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残差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网络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15795" y="4222115"/>
            <a:ext cx="2694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残差网络的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解决</a:t>
            </a:r>
            <a:r>
              <a:rPr lang="zh-CN" altLang="en-US"/>
              <a:t>梯度消失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解决网络</a:t>
            </a:r>
            <a:r>
              <a:rPr lang="zh-CN" altLang="en-US"/>
              <a:t>退化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2618740"/>
            <a:ext cx="3049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卷积层（产生</a:t>
            </a:r>
            <a:r>
              <a:rPr lang="zh-CN" altLang="en-US"/>
              <a:t>特征值）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池化层（</a:t>
            </a:r>
            <a:r>
              <a:rPr lang="zh-CN" altLang="en-US"/>
              <a:t>缩减模型）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全连接层（特征</a:t>
            </a:r>
            <a:r>
              <a:rPr lang="zh-CN" altLang="en-US"/>
              <a:t>提取）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24140" y="2597150"/>
            <a:ext cx="2694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算法原理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优缺点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1663065"/>
            <a:ext cx="2107565" cy="516890"/>
          </a:xfrm>
          <a:prstGeom prst="rect">
            <a:avLst/>
          </a:prstGeom>
        </p:spPr>
      </p:pic>
      <p:sp>
        <p:nvSpPr>
          <p:cNvPr id="12" name="文本框1"/>
          <p:cNvSpPr txBox="1"/>
          <p:nvPr/>
        </p:nvSpPr>
        <p:spPr>
          <a:xfrm>
            <a:off x="7723214" y="3884764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16E8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交叉熵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16E8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23505" y="4222115"/>
            <a:ext cx="2694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相关基本</a:t>
            </a:r>
            <a:r>
              <a:rPr lang="zh-CN" altLang="en-US"/>
              <a:t>概念</a:t>
            </a:r>
            <a:endParaRPr lang="zh-CN" altLang="en-US"/>
          </a:p>
          <a:p>
            <a:r>
              <a:rPr lang="en-US" altLang="zh-CN" b="1"/>
              <a:t>·</a:t>
            </a:r>
            <a:r>
              <a:rPr lang="en-US" altLang="zh-CN"/>
              <a:t> </a:t>
            </a:r>
            <a:r>
              <a:rPr lang="zh-CN" altLang="en-US"/>
              <a:t>交叉熵</a:t>
            </a:r>
            <a:r>
              <a:rPr lang="zh-CN" altLang="en-US"/>
              <a:t>公式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模型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011035" y="5519420"/>
            <a:ext cx="3086100" cy="842645"/>
            <a:chOff x="7722" y="8261"/>
            <a:chExt cx="4860" cy="132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" y="8261"/>
              <a:ext cx="4860" cy="73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5" y="8988"/>
              <a:ext cx="3580" cy="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演示</Application>
  <PresentationFormat>宽屏</PresentationFormat>
  <Paragraphs>191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等线</vt:lpstr>
      <vt:lpstr>思源黑体 CN Normal</vt:lpstr>
      <vt:lpstr>黑体</vt:lpstr>
      <vt:lpstr>思源黑体 CN Light</vt:lpstr>
      <vt:lpstr>Abadi</vt:lpstr>
      <vt:lpstr>Segoe Print</vt:lpstr>
      <vt:lpstr>Aharoni</vt:lpstr>
      <vt:lpstr>Yu Gothic UI Semibold</vt:lpstr>
      <vt:lpstr>思源黑体 CN Bold</vt:lpstr>
      <vt:lpstr>微软雅黑</vt:lpstr>
      <vt:lpstr>Gill Sans</vt:lpstr>
      <vt:lpstr>FontAwesome</vt:lpstr>
      <vt:lpstr>Calibri</vt:lpstr>
      <vt:lpstr>Calibri</vt:lpstr>
      <vt:lpstr>Arial Unicode MS</vt:lpstr>
      <vt:lpstr>等线 Light</vt:lpstr>
      <vt:lpstr>Gill Sans MT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匆匆背影</cp:lastModifiedBy>
  <cp:revision>11</cp:revision>
  <dcterms:created xsi:type="dcterms:W3CDTF">2020-11-11T15:22:00Z</dcterms:created>
  <dcterms:modified xsi:type="dcterms:W3CDTF">2022-05-01T06:35:54Z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KSOTemplateUUID">
    <vt:lpwstr>v1.0_mb_pqFe+R0zevqwuqB8aN7x1Q==</vt:lpwstr>
  </property>
  <property fmtid="{D5CDD505-2E9C-101B-9397-08002B2CF9AE}" pid="4" name="ICV">
    <vt:lpwstr>8A38824855614F9EA03F1D73887C9CF6</vt:lpwstr>
  </property>
</Properties>
</file>