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8"/>
    <p:restoredTop sz="94745"/>
  </p:normalViewPr>
  <p:slideViewPr>
    <p:cSldViewPr snapToGrid="0" snapToObjects="1">
      <p:cViewPr varScale="1">
        <p:scale>
          <a:sx n="78" d="100"/>
          <a:sy n="78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4651-28F0-CB48-9B7C-7D1FDAED5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220D7-C455-7441-86D5-B80C49D77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0433-40D4-8946-BE1F-1C9F15D5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27DC-EDB5-014D-8C17-1F748CB5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A862-1B70-744B-BDF2-FDD8027E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0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09D3-DB79-494F-BDC4-BBBDC81C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4025A-2369-2C4A-8D22-C1E69EA44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94029-1ADC-DD44-96AB-52DC9FB1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BBFF-9FE1-BE47-91AB-3768BEB5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08FF-704A-A64F-BF00-573966CD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F765E-6612-4A4B-8D52-4F458F56C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D4D9E-4A0A-4745-BC5E-2D79A6C1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3617-84D6-1942-B5D5-2C67DBC4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529E-BF16-D74D-8105-B2E5EEDD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4F70-9A35-2E4F-A520-DF1152CA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8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0377-7121-FE46-9830-C5D4714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E868-85E3-DB42-BF11-3EDF5C81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99F8-F4DB-6247-ACF4-F528017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2798-EC4C-3648-B900-DF953F17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6A7C-4A3A-CE45-B490-4605B89C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9600-9295-E748-A6C4-122A6AE5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B06FA-8EE3-4247-9360-FFD56831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5B4B-BAA3-FB4E-A69E-A8CB9003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E253-FFC6-0B45-9FEF-F6092E3B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FE17-BDCB-0440-87D9-BF67E88C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91A7-4F88-244F-8C28-68466536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14D7-8E86-7E47-A286-521A20D1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3E9D5-A4F6-8D49-BDA8-61E7538C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A1018-30B3-2041-A852-DCD048A4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776F4-7B2E-8943-BD20-DC56D5DF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48D2-AC30-394A-9F01-80954B88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2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2178-EE8B-5A41-839C-06B9A6E8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7649-CD74-7E46-A250-607FF9D2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5AC24-E609-2445-B344-53FD0364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9C484-74BF-CF44-9AE6-9441405B0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921EA-B2FA-2647-B304-EEC279CFF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324B3-B5E3-4D48-9CF9-5F7F9EDE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BBDFE-17AD-8445-A58A-9299476B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6C4DC-BF23-2F4B-A0D9-1AD45BFE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D7D6-F8BF-0741-8BF7-119D05CA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85966-56CD-C246-8823-FC46C8C2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7AA6E-D130-0243-B878-8B39A9EB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45794-F249-0049-B1F7-393E1936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25EC-2A06-9E4F-8C6A-545AC57F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1AD9F-5AE7-5448-8521-F21292AF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EDA4-5461-0545-8379-BE0A7879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5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E3AE-7536-4F40-801F-698DDD0C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9496-8144-A648-9B13-B7354250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B7439-BE7B-434C-9D05-1D79879BB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288A-3CB0-0E4A-B33E-F47521B7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9013-7FFA-FA4C-B6BE-7C4D4E07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DCC1-6670-0E41-B800-8F8E2417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6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743C-BAFF-5248-B4C1-4305C324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B2B95-AD32-234E-B11F-2067ED45E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B0214-EDDB-B84E-B5CC-FB361C134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BB88C-CD9D-E24C-9F80-26313FDE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4793C-10BB-614B-BDFC-742085AF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E842A-4020-534D-9944-6085CBF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7A1AF-0CB8-A943-8881-8E44B512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5A81C-BCD5-A643-B42A-389B076FC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AE94-4091-6644-AAF8-542A74655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E3E7-E8F4-B842-93CC-74D501407362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63D7-71AD-2C46-B918-5940B00C0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A9F2-6EAC-C842-9235-821A1CDC4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4304-D817-774D-B6A1-2DA54D8B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A1CB5-776D-0245-ACF7-823920C2E0AE}"/>
              </a:ext>
            </a:extLst>
          </p:cNvPr>
          <p:cNvSpPr txBox="1"/>
          <p:nvPr/>
        </p:nvSpPr>
        <p:spPr>
          <a:xfrm>
            <a:off x="124691" y="0"/>
            <a:ext cx="2680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zBRT</a:t>
            </a:r>
            <a:r>
              <a:rPr lang="en-US" sz="4000" b="1" dirty="0"/>
              <a:t>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99A43-0E8D-9D41-BCA0-D3E48B1B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645" y="120898"/>
            <a:ext cx="6337300" cy="6375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3E79D-6B8E-194E-8750-17B7D91587FC}"/>
              </a:ext>
            </a:extLst>
          </p:cNvPr>
          <p:cNvSpPr txBox="1"/>
          <p:nvPr/>
        </p:nvSpPr>
        <p:spPr>
          <a:xfrm>
            <a:off x="124691" y="707886"/>
            <a:ext cx="3333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Inputs: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Year – time series of years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Catch – time series of catch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33C99-D0B0-A84E-81C6-E57AB638DA53}"/>
              </a:ext>
            </a:extLst>
          </p:cNvPr>
          <p:cNvSpPr txBox="1"/>
          <p:nvPr/>
        </p:nvSpPr>
        <p:spPr>
          <a:xfrm>
            <a:off x="124690" y="1877437"/>
            <a:ext cx="5361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Outputs: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A data frame containing time series of years, catch, saturation, and B/B</a:t>
            </a:r>
            <a:r>
              <a:rPr lang="en-US" baseline="-25000" dirty="0"/>
              <a:t>MSY</a:t>
            </a:r>
            <a:r>
              <a:rPr lang="en-US" dirty="0"/>
              <a:t> estimates.  Saturation values are provided for the S8- and S38-predictor models and the final saturation estimate is the mean of these two estimates. B/B</a:t>
            </a:r>
            <a:r>
              <a:rPr lang="en-US" baseline="-25000" dirty="0"/>
              <a:t>MSY</a:t>
            </a:r>
            <a:r>
              <a:rPr lang="en-US" dirty="0"/>
              <a:t> = 2 * saturation. 95% confidence intervals for saturation, and thus for B/B</a:t>
            </a:r>
            <a:r>
              <a:rPr lang="en-US" baseline="-25000" dirty="0"/>
              <a:t>MSY</a:t>
            </a:r>
            <a:r>
              <a:rPr lang="en-US" dirty="0"/>
              <a:t>, are derived using the skew normal distribution described in Zhou et al. (2017) and used in OCOM.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FCC06-9A2F-4B48-A74D-17A49F030E1B}"/>
              </a:ext>
            </a:extLst>
          </p:cNvPr>
          <p:cNvSpPr txBox="1"/>
          <p:nvPr/>
        </p:nvSpPr>
        <p:spPr>
          <a:xfrm>
            <a:off x="9011478" y="4160986"/>
            <a:ext cx="3106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Tiger flathead</a:t>
            </a:r>
          </a:p>
          <a:p>
            <a:r>
              <a:rPr lang="en-US" dirty="0"/>
              <a:t>(</a:t>
            </a:r>
            <a:r>
              <a:rPr lang="en-US" i="1" dirty="0" err="1"/>
              <a:t>Neoplatycephalus</a:t>
            </a:r>
            <a:r>
              <a:rPr lang="en-US" i="1" dirty="0"/>
              <a:t> </a:t>
            </a:r>
            <a:r>
              <a:rPr lang="en-US" i="1" dirty="0" err="1"/>
              <a:t>richardsoni</a:t>
            </a:r>
            <a:r>
              <a:rPr lang="en-US" dirty="0"/>
              <a:t>)</a:t>
            </a:r>
          </a:p>
          <a:p>
            <a:r>
              <a:rPr lang="en-US" dirty="0"/>
              <a:t>SE Australia 1915-2012</a:t>
            </a:r>
          </a:p>
        </p:txBody>
      </p:sp>
    </p:spTree>
    <p:extLst>
      <p:ext uri="{BB962C8B-B14F-4D97-AF65-F5344CB8AC3E}">
        <p14:creationId xmlns:p14="http://schemas.microsoft.com/office/powerpoint/2010/main" val="394506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A1CB5-776D-0245-ACF7-823920C2E0AE}"/>
              </a:ext>
            </a:extLst>
          </p:cNvPr>
          <p:cNvSpPr txBox="1"/>
          <p:nvPr/>
        </p:nvSpPr>
        <p:spPr>
          <a:xfrm>
            <a:off x="124691" y="0"/>
            <a:ext cx="1593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3E79D-6B8E-194E-8750-17B7D91587FC}"/>
              </a:ext>
            </a:extLst>
          </p:cNvPr>
          <p:cNvSpPr txBox="1"/>
          <p:nvPr/>
        </p:nvSpPr>
        <p:spPr>
          <a:xfrm>
            <a:off x="124691" y="707886"/>
            <a:ext cx="4091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Inputs:</a:t>
            </a:r>
          </a:p>
          <a:p>
            <a:pPr marL="574675" lvl="1" indent="-352425">
              <a:buFont typeface="+mj-lt"/>
              <a:buAutoNum type="arabicPeriod"/>
            </a:pPr>
            <a:r>
              <a:rPr lang="en-US" dirty="0"/>
              <a:t>Year – time series of years</a:t>
            </a:r>
          </a:p>
          <a:p>
            <a:pPr marL="574675" lvl="1" indent="-352425">
              <a:buFont typeface="+mj-lt"/>
              <a:buAutoNum type="arabicPeriod"/>
            </a:pPr>
            <a:r>
              <a:rPr lang="en-US" dirty="0"/>
              <a:t>Catch – time series of catch</a:t>
            </a:r>
          </a:p>
          <a:p>
            <a:pPr marL="574675" lvl="1" indent="-352425">
              <a:buFont typeface="+mj-lt"/>
              <a:buAutoNum type="arabicPeriod"/>
            </a:pPr>
            <a:r>
              <a:rPr lang="en-US" dirty="0"/>
              <a:t>M - natural morality estimate (1/</a:t>
            </a:r>
            <a:r>
              <a:rPr lang="en-US" dirty="0" err="1"/>
              <a:t>yr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33C99-D0B0-A84E-81C6-E57AB638DA53}"/>
              </a:ext>
            </a:extLst>
          </p:cNvPr>
          <p:cNvSpPr txBox="1"/>
          <p:nvPr/>
        </p:nvSpPr>
        <p:spPr>
          <a:xfrm>
            <a:off x="124690" y="2009957"/>
            <a:ext cx="8383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Outputs:</a:t>
            </a:r>
          </a:p>
          <a:p>
            <a:r>
              <a:rPr lang="en-US" dirty="0"/>
              <a:t>A list containing the following: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A data frame of biomass time series (with confidence intervals)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A data frame of saturation time series (with confidence intervals)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A data frame of B/BMSY time series (with confidence intervals)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1000 randomly selected biomass trajectories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1000 corresponding saturation trajectories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1000 corresponding B/BMSY trajectories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Estimates of biological quantities: r, K, MSY, S (with confidence intervals)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10000 draws underpinning these values</a:t>
            </a:r>
          </a:p>
        </p:txBody>
      </p:sp>
    </p:spTree>
    <p:extLst>
      <p:ext uri="{BB962C8B-B14F-4D97-AF65-F5344CB8AC3E}">
        <p14:creationId xmlns:p14="http://schemas.microsoft.com/office/powerpoint/2010/main" val="1610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240973-9EEB-F34C-AF3B-2B87F5E6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5" y="482600"/>
            <a:ext cx="10350500" cy="637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9AE17-ED67-AF4D-9D13-54B46B5F30EF}"/>
              </a:ext>
            </a:extLst>
          </p:cNvPr>
          <p:cNvSpPr txBox="1"/>
          <p:nvPr/>
        </p:nvSpPr>
        <p:spPr>
          <a:xfrm>
            <a:off x="124691" y="0"/>
            <a:ext cx="2769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OCOM plots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28F33-03C0-3045-999B-E6CF0FE01067}"/>
              </a:ext>
            </a:extLst>
          </p:cNvPr>
          <p:cNvSpPr txBox="1"/>
          <p:nvPr/>
        </p:nvSpPr>
        <p:spPr>
          <a:xfrm>
            <a:off x="8415131" y="1298516"/>
            <a:ext cx="3106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Tiger flathead</a:t>
            </a:r>
          </a:p>
          <a:p>
            <a:r>
              <a:rPr lang="en-US" dirty="0"/>
              <a:t>(</a:t>
            </a:r>
            <a:r>
              <a:rPr lang="en-US" i="1" dirty="0" err="1"/>
              <a:t>Neoplatycephalus</a:t>
            </a:r>
            <a:r>
              <a:rPr lang="en-US" i="1" dirty="0"/>
              <a:t> </a:t>
            </a:r>
            <a:r>
              <a:rPr lang="en-US" i="1" dirty="0" err="1"/>
              <a:t>richardsoni</a:t>
            </a:r>
            <a:r>
              <a:rPr lang="en-US" dirty="0"/>
              <a:t>)</a:t>
            </a:r>
          </a:p>
          <a:p>
            <a:r>
              <a:rPr lang="en-US" dirty="0"/>
              <a:t>SE Australia 1915-2012</a:t>
            </a:r>
          </a:p>
        </p:txBody>
      </p:sp>
    </p:spTree>
    <p:extLst>
      <p:ext uri="{BB962C8B-B14F-4D97-AF65-F5344CB8AC3E}">
        <p14:creationId xmlns:p14="http://schemas.microsoft.com/office/powerpoint/2010/main" val="146850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A1CB5-776D-0245-ACF7-823920C2E0AE}"/>
              </a:ext>
            </a:extLst>
          </p:cNvPr>
          <p:cNvSpPr txBox="1"/>
          <p:nvPr/>
        </p:nvSpPr>
        <p:spPr>
          <a:xfrm>
            <a:off x="124691" y="0"/>
            <a:ext cx="134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cMSY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3E79D-6B8E-194E-8750-17B7D91587FC}"/>
              </a:ext>
            </a:extLst>
          </p:cNvPr>
          <p:cNvSpPr txBox="1"/>
          <p:nvPr/>
        </p:nvSpPr>
        <p:spPr>
          <a:xfrm>
            <a:off x="124691" y="707886"/>
            <a:ext cx="33339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Inputs:</a:t>
            </a:r>
          </a:p>
          <a:p>
            <a:r>
              <a:rPr lang="en-US" i="1" dirty="0"/>
              <a:t>Required inputs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Year – time series of years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Catch – time series of catch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Resilience - 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r.low</a:t>
            </a:r>
            <a:r>
              <a:rPr lang="en-US" dirty="0"/>
              <a:t>/hi - </a:t>
            </a:r>
          </a:p>
          <a:p>
            <a:pPr marL="234950"/>
            <a:endParaRPr lang="en-US" dirty="0"/>
          </a:p>
          <a:p>
            <a:pPr marL="12700"/>
            <a:r>
              <a:rPr lang="en-US" i="1" dirty="0"/>
              <a:t>Optional inputs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Stb.low</a:t>
            </a:r>
            <a:r>
              <a:rPr lang="en-US" dirty="0"/>
              <a:t>/hi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Int.yr</a:t>
            </a:r>
            <a:endParaRPr lang="en-US" dirty="0"/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Intb.low</a:t>
            </a:r>
            <a:r>
              <a:rPr lang="en-US" dirty="0"/>
              <a:t>/hi – 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Endb.low</a:t>
            </a:r>
            <a:r>
              <a:rPr lang="en-US" dirty="0"/>
              <a:t>/hi – 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q.Start</a:t>
            </a:r>
            <a:r>
              <a:rPr lang="en-US" dirty="0"/>
              <a:t> – 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q.End</a:t>
            </a:r>
            <a:r>
              <a:rPr lang="en-US" dirty="0"/>
              <a:t> – 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/>
              <a:t>Verbose -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33C99-D0B0-A84E-81C6-E57AB638DA53}"/>
              </a:ext>
            </a:extLst>
          </p:cNvPr>
          <p:cNvSpPr txBox="1"/>
          <p:nvPr/>
        </p:nvSpPr>
        <p:spPr>
          <a:xfrm>
            <a:off x="5611090" y="707886"/>
            <a:ext cx="53617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Outputs:</a:t>
            </a:r>
          </a:p>
          <a:p>
            <a:r>
              <a:rPr lang="en-US" dirty="0"/>
              <a:t>A list containing the following elements: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ref_pts</a:t>
            </a:r>
            <a:r>
              <a:rPr lang="en-US" dirty="0"/>
              <a:t> - A </a:t>
            </a:r>
            <a:r>
              <a:rPr lang="en-US" dirty="0" err="1"/>
              <a:t>dataframe</a:t>
            </a:r>
            <a:r>
              <a:rPr lang="en-US" dirty="0"/>
              <a:t> with biological quantity / reference point estimates with 95% confidence intervals;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ref_ts</a:t>
            </a:r>
            <a:r>
              <a:rPr lang="en-US" dirty="0"/>
              <a:t> - A </a:t>
            </a:r>
            <a:r>
              <a:rPr lang="en-US" dirty="0" err="1"/>
              <a:t>dataframe</a:t>
            </a:r>
            <a:r>
              <a:rPr lang="en-US" dirty="0"/>
              <a:t> with B/BMSY and reference point time series with 95% confidence intervals; 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priors - A </a:t>
            </a:r>
            <a:r>
              <a:rPr lang="en-US" dirty="0" err="1"/>
              <a:t>dataframe</a:t>
            </a:r>
            <a:r>
              <a:rPr lang="en-US" dirty="0"/>
              <a:t> with the priors used in the </a:t>
            </a:r>
            <a:r>
              <a:rPr lang="en-US" dirty="0" err="1"/>
              <a:t>cMSY</a:t>
            </a:r>
            <a:r>
              <a:rPr lang="en-US" dirty="0"/>
              <a:t> analysis; 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rv.all</a:t>
            </a:r>
            <a:r>
              <a:rPr lang="en-US" dirty="0"/>
              <a:t> - A vector with the viable r values; 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kv.all</a:t>
            </a:r>
            <a:r>
              <a:rPr lang="en-US" dirty="0"/>
              <a:t> - A vector with the viable k values; 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btv.all</a:t>
            </a:r>
            <a:r>
              <a:rPr lang="en-US" dirty="0"/>
              <a:t> - A </a:t>
            </a:r>
            <a:r>
              <a:rPr lang="en-US" dirty="0" err="1"/>
              <a:t>dataframe</a:t>
            </a:r>
            <a:r>
              <a:rPr lang="en-US" dirty="0"/>
              <a:t> with the biomass trajectories produced by the viable r/K pairs.</a:t>
            </a:r>
          </a:p>
        </p:txBody>
      </p:sp>
    </p:spTree>
    <p:extLst>
      <p:ext uri="{BB962C8B-B14F-4D97-AF65-F5344CB8AC3E}">
        <p14:creationId xmlns:p14="http://schemas.microsoft.com/office/powerpoint/2010/main" val="33337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9AE17-ED67-AF4D-9D13-54B46B5F30EF}"/>
              </a:ext>
            </a:extLst>
          </p:cNvPr>
          <p:cNvSpPr txBox="1"/>
          <p:nvPr/>
        </p:nvSpPr>
        <p:spPr>
          <a:xfrm>
            <a:off x="124691" y="0"/>
            <a:ext cx="252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cMSY</a:t>
            </a:r>
            <a:r>
              <a:rPr lang="en-US" sz="4000" b="1" dirty="0"/>
              <a:t>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1DB56-CD2C-724C-B25A-2853276C4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50" y="707886"/>
            <a:ext cx="8816364" cy="6173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528F33-03C0-3045-999B-E6CF0FE01067}"/>
              </a:ext>
            </a:extLst>
          </p:cNvPr>
          <p:cNvSpPr txBox="1"/>
          <p:nvPr/>
        </p:nvSpPr>
        <p:spPr>
          <a:xfrm>
            <a:off x="8004313" y="4598308"/>
            <a:ext cx="27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Common sole </a:t>
            </a:r>
            <a:r>
              <a:rPr lang="en-US" dirty="0"/>
              <a:t>(</a:t>
            </a:r>
            <a:r>
              <a:rPr lang="en-US" i="1" dirty="0" err="1"/>
              <a:t>Solea</a:t>
            </a:r>
            <a:r>
              <a:rPr lang="en-US" i="1" dirty="0"/>
              <a:t> </a:t>
            </a:r>
            <a:r>
              <a:rPr lang="en-US" i="1" dirty="0" err="1"/>
              <a:t>solea</a:t>
            </a:r>
            <a:r>
              <a:rPr lang="en-US" dirty="0"/>
              <a:t>)</a:t>
            </a:r>
          </a:p>
          <a:p>
            <a:r>
              <a:rPr lang="en-US" dirty="0"/>
              <a:t>Irish Sea 1970-2014</a:t>
            </a:r>
          </a:p>
        </p:txBody>
      </p:sp>
    </p:spTree>
    <p:extLst>
      <p:ext uri="{BB962C8B-B14F-4D97-AF65-F5344CB8AC3E}">
        <p14:creationId xmlns:p14="http://schemas.microsoft.com/office/powerpoint/2010/main" val="211189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A1CB5-776D-0245-ACF7-823920C2E0AE}"/>
              </a:ext>
            </a:extLst>
          </p:cNvPr>
          <p:cNvSpPr txBox="1"/>
          <p:nvPr/>
        </p:nvSpPr>
        <p:spPr>
          <a:xfrm>
            <a:off x="124691" y="0"/>
            <a:ext cx="116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3E79D-6B8E-194E-8750-17B7D91587FC}"/>
              </a:ext>
            </a:extLst>
          </p:cNvPr>
          <p:cNvSpPr txBox="1"/>
          <p:nvPr/>
        </p:nvSpPr>
        <p:spPr>
          <a:xfrm>
            <a:off x="124691" y="707886"/>
            <a:ext cx="33339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Inputs:</a:t>
            </a:r>
          </a:p>
          <a:p>
            <a:r>
              <a:rPr lang="en-US" i="1" dirty="0"/>
              <a:t>Required inputs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Year – time series of years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Catch – time series of catch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Resilience - 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r.low</a:t>
            </a:r>
            <a:r>
              <a:rPr lang="en-US" dirty="0"/>
              <a:t>/hi - </a:t>
            </a:r>
          </a:p>
          <a:p>
            <a:pPr marL="234950"/>
            <a:endParaRPr lang="en-US" dirty="0"/>
          </a:p>
          <a:p>
            <a:pPr marL="12700"/>
            <a:r>
              <a:rPr lang="en-US" i="1" dirty="0"/>
              <a:t>Optional inputs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Stb.low</a:t>
            </a:r>
            <a:r>
              <a:rPr lang="en-US" dirty="0"/>
              <a:t>/hi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Int.yr</a:t>
            </a:r>
            <a:endParaRPr lang="en-US" dirty="0"/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Intb.low</a:t>
            </a:r>
            <a:r>
              <a:rPr lang="en-US" dirty="0"/>
              <a:t>/hi – 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Endb.low</a:t>
            </a:r>
            <a:r>
              <a:rPr lang="en-US" dirty="0"/>
              <a:t>/hi – 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q.Start</a:t>
            </a:r>
            <a:r>
              <a:rPr lang="en-US" dirty="0"/>
              <a:t> – 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 err="1"/>
              <a:t>q.End</a:t>
            </a:r>
            <a:r>
              <a:rPr lang="en-US" dirty="0"/>
              <a:t> – </a:t>
            </a:r>
          </a:p>
          <a:p>
            <a:pPr marL="585788" indent="-342900">
              <a:buFont typeface="+mj-lt"/>
              <a:buAutoNum type="arabicPeriod"/>
            </a:pPr>
            <a:r>
              <a:rPr lang="en-US" dirty="0"/>
              <a:t>Verbose -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33C99-D0B0-A84E-81C6-E57AB638DA53}"/>
              </a:ext>
            </a:extLst>
          </p:cNvPr>
          <p:cNvSpPr txBox="1"/>
          <p:nvPr/>
        </p:nvSpPr>
        <p:spPr>
          <a:xfrm>
            <a:off x="5611090" y="707886"/>
            <a:ext cx="53617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Outputs:</a:t>
            </a:r>
          </a:p>
          <a:p>
            <a:r>
              <a:rPr lang="en-US" dirty="0"/>
              <a:t>A list containing the following elements: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ref_pts</a:t>
            </a:r>
            <a:r>
              <a:rPr lang="en-US" dirty="0"/>
              <a:t> - A </a:t>
            </a:r>
            <a:r>
              <a:rPr lang="en-US" dirty="0" err="1"/>
              <a:t>dataframe</a:t>
            </a:r>
            <a:r>
              <a:rPr lang="en-US" dirty="0"/>
              <a:t> with biological quantity / reference point estimates with 95% confidence intervals;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ref_ts</a:t>
            </a:r>
            <a:r>
              <a:rPr lang="en-US" dirty="0"/>
              <a:t> - A </a:t>
            </a:r>
            <a:r>
              <a:rPr lang="en-US" dirty="0" err="1"/>
              <a:t>dataframe</a:t>
            </a:r>
            <a:r>
              <a:rPr lang="en-US" dirty="0"/>
              <a:t> with B/BMSY and reference point time series with 95% confidence intervals; 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/>
              <a:t>priors - A </a:t>
            </a:r>
            <a:r>
              <a:rPr lang="en-US" dirty="0" err="1"/>
              <a:t>dataframe</a:t>
            </a:r>
            <a:r>
              <a:rPr lang="en-US" dirty="0"/>
              <a:t> with the priors used in the </a:t>
            </a:r>
            <a:r>
              <a:rPr lang="en-US" dirty="0" err="1"/>
              <a:t>cMSY</a:t>
            </a:r>
            <a:r>
              <a:rPr lang="en-US" dirty="0"/>
              <a:t> analysis; 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rv.all</a:t>
            </a:r>
            <a:r>
              <a:rPr lang="en-US" dirty="0"/>
              <a:t> - A vector with the viable r values; 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kv.all</a:t>
            </a:r>
            <a:r>
              <a:rPr lang="en-US" dirty="0"/>
              <a:t> - A vector with the viable k values; </a:t>
            </a:r>
          </a:p>
          <a:p>
            <a:pPr marL="574675" indent="-339725">
              <a:buFont typeface="+mj-lt"/>
              <a:buAutoNum type="arabicPeriod"/>
            </a:pPr>
            <a:r>
              <a:rPr lang="en-US" dirty="0" err="1"/>
              <a:t>btv.all</a:t>
            </a:r>
            <a:r>
              <a:rPr lang="en-US" dirty="0"/>
              <a:t> - A </a:t>
            </a:r>
            <a:r>
              <a:rPr lang="en-US" dirty="0" err="1"/>
              <a:t>dataframe</a:t>
            </a:r>
            <a:r>
              <a:rPr lang="en-US" dirty="0"/>
              <a:t> with the biomass trajectories produced by the viable r/K pairs.</a:t>
            </a:r>
          </a:p>
        </p:txBody>
      </p:sp>
    </p:spTree>
    <p:extLst>
      <p:ext uri="{BB962C8B-B14F-4D97-AF65-F5344CB8AC3E}">
        <p14:creationId xmlns:p14="http://schemas.microsoft.com/office/powerpoint/2010/main" val="362457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DF0A98-70CC-5F45-901C-1E42967F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450726"/>
            <a:ext cx="8857343" cy="6343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9AE17-ED67-AF4D-9D13-54B46B5F30EF}"/>
              </a:ext>
            </a:extLst>
          </p:cNvPr>
          <p:cNvSpPr txBox="1"/>
          <p:nvPr/>
        </p:nvSpPr>
        <p:spPr>
          <a:xfrm>
            <a:off x="124691" y="0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BSM plots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28F33-03C0-3045-999B-E6CF0FE01067}"/>
              </a:ext>
            </a:extLst>
          </p:cNvPr>
          <p:cNvSpPr txBox="1"/>
          <p:nvPr/>
        </p:nvSpPr>
        <p:spPr>
          <a:xfrm>
            <a:off x="8004313" y="4598308"/>
            <a:ext cx="27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Common sole </a:t>
            </a:r>
            <a:r>
              <a:rPr lang="en-US" dirty="0"/>
              <a:t>(</a:t>
            </a:r>
            <a:r>
              <a:rPr lang="en-US" i="1" dirty="0" err="1"/>
              <a:t>Solea</a:t>
            </a:r>
            <a:r>
              <a:rPr lang="en-US" i="1" dirty="0"/>
              <a:t> </a:t>
            </a:r>
            <a:r>
              <a:rPr lang="en-US" i="1" dirty="0" err="1"/>
              <a:t>solea</a:t>
            </a:r>
            <a:r>
              <a:rPr lang="en-US" dirty="0"/>
              <a:t>)</a:t>
            </a:r>
          </a:p>
          <a:p>
            <a:r>
              <a:rPr lang="en-US" dirty="0"/>
              <a:t>Irish Sea 1970-2014</a:t>
            </a:r>
          </a:p>
        </p:txBody>
      </p:sp>
    </p:spTree>
    <p:extLst>
      <p:ext uri="{BB962C8B-B14F-4D97-AF65-F5344CB8AC3E}">
        <p14:creationId xmlns:p14="http://schemas.microsoft.com/office/powerpoint/2010/main" val="236594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577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12</cp:revision>
  <dcterms:created xsi:type="dcterms:W3CDTF">2018-01-23T12:02:00Z</dcterms:created>
  <dcterms:modified xsi:type="dcterms:W3CDTF">2018-01-23T20:55:51Z</dcterms:modified>
</cp:coreProperties>
</file>