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8635" r:id="rId2"/>
    <p:sldId id="1899" r:id="rId3"/>
    <p:sldId id="1900" r:id="rId4"/>
    <p:sldId id="1901" r:id="rId5"/>
    <p:sldId id="8613" r:id="rId6"/>
    <p:sldId id="8615" r:id="rId7"/>
    <p:sldId id="8616" r:id="rId8"/>
    <p:sldId id="8617" r:id="rId9"/>
    <p:sldId id="1923" r:id="rId10"/>
    <p:sldId id="1925" r:id="rId11"/>
    <p:sldId id="862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r2JCqQz+vcxaosZoqZPA==" hashData="0gUOl/E13hVJ3wa5xL8yWBhl2ZL2Pdd3M8Fm94MYV3NzgrAVMium8PWzOcsfF2UIHa9u6tTaOsBgCvdpZUdnlw=="/>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97" d="100"/>
          <a:sy n="97" d="100"/>
        </p:scale>
        <p:origin x="7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18A4C-1476-4785-9CD1-2FD6CB6C0C11}" type="datetimeFigureOut">
              <a:rPr lang="en-CA" smtClean="0"/>
              <a:t>2023-03-13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0ED8C-7BB2-4353-BB22-DDD0397DA366}" type="slidenum">
              <a:rPr lang="en-CA" smtClean="0"/>
              <a:t>‹#›</a:t>
            </a:fld>
            <a:endParaRPr lang="en-CA"/>
          </a:p>
        </p:txBody>
      </p:sp>
    </p:spTree>
    <p:extLst>
      <p:ext uri="{BB962C8B-B14F-4D97-AF65-F5344CB8AC3E}">
        <p14:creationId xmlns:p14="http://schemas.microsoft.com/office/powerpoint/2010/main" val="211001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 Notes</a:t>
            </a:r>
          </a:p>
          <a:p>
            <a:pPr marL="171450" indent="-171450">
              <a:buFont typeface="Arial" panose="020B0604020202020204" pitchFamily="34" charset="0"/>
              <a:buChar char="•"/>
            </a:pPr>
            <a:r>
              <a:rPr lang="en-US" dirty="0"/>
              <a:t>Currently Windows 10 only supports up to 10 Windows Hello for Business users per device</a:t>
            </a:r>
          </a:p>
          <a:p>
            <a:pPr marL="171450" indent="-171450">
              <a:buFont typeface="Arial" panose="020B0604020202020204" pitchFamily="34" charset="0"/>
              <a:buChar char="•"/>
            </a:pPr>
            <a:r>
              <a:rPr lang="en-US" dirty="0"/>
              <a:t>PIN always must be set even if the customer is using biometrics</a:t>
            </a:r>
          </a:p>
          <a:p>
            <a:pPr marL="384432" lvl="1" indent="-171450">
              <a:buFont typeface="Arial" panose="020B0604020202020204" pitchFamily="34" charset="0"/>
              <a:buChar char="•"/>
            </a:pPr>
            <a:r>
              <a:rPr lang="en-US" dirty="0"/>
              <a:t>If customer questions this make note of that any device (iPhone, Android) ask users to create a PIN to go along with biometric authentication as a backup method</a:t>
            </a:r>
          </a:p>
          <a:p>
            <a:pPr marL="384432" lvl="1" indent="-171450">
              <a:buFont typeface="Arial" panose="020B0604020202020204" pitchFamily="34" charset="0"/>
              <a:buChar char="•"/>
            </a:pPr>
            <a:r>
              <a:rPr lang="en-US" dirty="0"/>
              <a:t>In case the device has a driver issue or the user has something preventing biometric reading, PIN is required so that the user is able to log into their device, and a PIN will still be better than a fallback to password (covered in the deep dive)</a:t>
            </a:r>
          </a:p>
          <a:p>
            <a:pPr marL="384432" lvl="1" indent="-171450">
              <a:buFont typeface="Arial" panose="020B0604020202020204" pitchFamily="34" charset="0"/>
              <a:buChar char="•"/>
            </a:pPr>
            <a:r>
              <a:rPr lang="en-US" dirty="0"/>
              <a:t>It is possible to configure multi-factor unlock, which may require both biometrics and PIN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3/13/2023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0530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Notes</a:t>
            </a:r>
          </a:p>
          <a:p>
            <a:pPr marL="171450" indent="-171450">
              <a:buFont typeface="Arial" panose="020B0604020202020204" pitchFamily="34" charset="0"/>
              <a:buChar char="•"/>
            </a:pPr>
            <a:r>
              <a:rPr lang="en-US" dirty="0"/>
              <a:t>Covered further in deep dive, but TPM anti-hammering is 32 failed PIN attempts will lock the TPM for 2 hours, and then a subsequent failed attempt locks the TPM again for another 2 hours, this pattern continues until successful logon.</a:t>
            </a:r>
          </a:p>
          <a:p>
            <a:pPr marL="171450" indent="-171450">
              <a:buFont typeface="Arial" panose="020B0604020202020204" pitchFamily="34" charset="0"/>
              <a:buChar char="•"/>
            </a:pPr>
            <a:r>
              <a:rPr lang="en-US" dirty="0"/>
              <a:t>Windows Hello for Business is a FIDO2 certified provider, if customers have questions relative to the “uniqueness” compared to FIDO2 keys, or regarding the security of Windows Hello for Business.</a:t>
            </a:r>
          </a:p>
          <a:p>
            <a:pPr marL="171450" indent="-171450">
              <a:buFont typeface="Arial" panose="020B0604020202020204" pitchFamily="34" charset="0"/>
              <a:buChar char="•"/>
            </a:pPr>
            <a:r>
              <a:rPr lang="en-US" dirty="0"/>
              <a:t>If customers deploy certificate trust models for on-premises, note that </a:t>
            </a:r>
            <a:r>
              <a:rPr lang="en-US" dirty="0" err="1"/>
              <a:t>WHfB</a:t>
            </a:r>
            <a:r>
              <a:rPr lang="en-US" dirty="0"/>
              <a:t> still uses the raw key pair for Azure AD authentication.</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3/13/2023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4047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Notes</a:t>
            </a:r>
          </a:p>
          <a:p>
            <a:pPr marL="171450" indent="-171450">
              <a:buFont typeface="Arial" panose="020B0604020202020204" pitchFamily="34" charset="0"/>
              <a:buChar char="•"/>
            </a:pPr>
            <a:r>
              <a:rPr lang="en-US" dirty="0"/>
              <a:t>As of October 2020 we are seeing an adoption rate of Windows Hello for Business monthly at about 300,000 new monthly active users</a:t>
            </a:r>
          </a:p>
          <a:p>
            <a:pPr marL="171450" indent="-171450">
              <a:buFont typeface="Arial" panose="020B0604020202020204" pitchFamily="34" charset="0"/>
              <a:buChar char="•"/>
            </a:pPr>
            <a:r>
              <a:rPr lang="en-US" dirty="0"/>
              <a:t>The numbers above are specific to Windows Hello for Business, and contain no “consumer Windows Hello” metrics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3/13/2023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430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Notes</a:t>
            </a:r>
          </a:p>
          <a:p>
            <a:pPr marL="171450" indent="-171450">
              <a:buFont typeface="Arial" panose="020B0604020202020204" pitchFamily="34" charset="0"/>
              <a:buChar char="•"/>
            </a:pPr>
            <a:r>
              <a:rPr lang="en-US" dirty="0"/>
              <a:t>Discuss with customer the deployment scenarios available</a:t>
            </a:r>
          </a:p>
          <a:p>
            <a:pPr marL="384432" lvl="1" indent="-171450">
              <a:buFont typeface="Arial" panose="020B0604020202020204" pitchFamily="34" charset="0"/>
              <a:buChar char="•"/>
            </a:pPr>
            <a:r>
              <a:rPr lang="en-US" dirty="0"/>
              <a:t>Customers can go with a mixed cert trust/key trust model for hybrid</a:t>
            </a:r>
          </a:p>
          <a:p>
            <a:pPr marL="38443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Customers can go with a mixed key trust/cloud trust model for hybrid</a:t>
            </a:r>
          </a:p>
          <a:p>
            <a:pPr marL="38443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Cloud and cert trust </a:t>
            </a:r>
            <a:r>
              <a:rPr lang="en-US" b="1" dirty="0"/>
              <a:t>cannot</a:t>
            </a:r>
            <a:r>
              <a:rPr lang="en-US" dirty="0"/>
              <a:t> be mixed</a:t>
            </a:r>
          </a:p>
          <a:p>
            <a:pPr marL="623216" lvl="4" indent="0">
              <a:buFont typeface="Arial" panose="020B0604020202020204" pitchFamily="34" charset="0"/>
              <a:buNone/>
            </a:pPr>
            <a:r>
              <a:rPr lang="en-US" dirty="0"/>
              <a:t>The following scenarios aren't supported using Windows Hello for Business cloud trust:</a:t>
            </a:r>
          </a:p>
          <a:p>
            <a:pPr marL="623216" lvl="4" indent="0">
              <a:buFont typeface="Arial" panose="020B0604020202020204" pitchFamily="34" charset="0"/>
              <a:buNone/>
            </a:pPr>
            <a:r>
              <a:rPr lang="en-US" dirty="0"/>
              <a:t>On-premises only deployments</a:t>
            </a:r>
          </a:p>
          <a:p>
            <a:pPr marL="623216" lvl="4" indent="0">
              <a:buFont typeface="Arial" panose="020B0604020202020204" pitchFamily="34" charset="0"/>
              <a:buNone/>
            </a:pPr>
            <a:r>
              <a:rPr lang="en-US" dirty="0"/>
              <a:t>RDP/VDI scenarios using supplied credentials (RDP/VDI can be used with Remote Credential Guard or if a certificate is enrolled into the Windows Hello for Business container)</a:t>
            </a:r>
          </a:p>
          <a:p>
            <a:pPr marL="623216" lvl="4" indent="0">
              <a:buFont typeface="Arial" panose="020B0604020202020204" pitchFamily="34" charset="0"/>
              <a:buNone/>
            </a:pPr>
            <a:r>
              <a:rPr lang="en-US" dirty="0"/>
              <a:t>Scenarios that require a certificate for authentication</a:t>
            </a:r>
          </a:p>
          <a:p>
            <a:pPr marL="623216" lvl="4" indent="0">
              <a:buFont typeface="Arial" panose="020B0604020202020204" pitchFamily="34" charset="0"/>
              <a:buNone/>
            </a:pPr>
            <a:r>
              <a:rPr lang="en-US" dirty="0"/>
              <a:t>Using cloud trust for "Run as"</a:t>
            </a:r>
          </a:p>
          <a:p>
            <a:pPr marL="623216" lvl="4" indent="0">
              <a:buFont typeface="Arial" panose="020B0604020202020204" pitchFamily="34" charset="0"/>
              <a:buNone/>
            </a:pPr>
            <a:r>
              <a:rPr lang="en-US" dirty="0"/>
              <a:t>Signing in with cloud trust on a Hybrid Azure AD joined device without previously signing in with DC connectivity</a:t>
            </a:r>
          </a:p>
          <a:p>
            <a:pPr marL="171450" indent="-171450">
              <a:buFont typeface="Arial" panose="020B0604020202020204" pitchFamily="34" charset="0"/>
              <a:buChar char="•"/>
            </a:pPr>
            <a:r>
              <a:rPr lang="en-US" dirty="0"/>
              <a:t>If customer has Azure AD connected to Active Directory, they </a:t>
            </a:r>
            <a:r>
              <a:rPr lang="en-US" b="1" dirty="0"/>
              <a:t>cannot</a:t>
            </a:r>
            <a:r>
              <a:rPr lang="en-US" b="0" dirty="0"/>
              <a:t> choose an on-premises model (PG not supported)</a:t>
            </a:r>
          </a:p>
          <a:p>
            <a:pPr marL="171450" indent="-171450">
              <a:buFont typeface="Arial" panose="020B0604020202020204" pitchFamily="34" charset="0"/>
              <a:buChar char="•"/>
            </a:pPr>
            <a:r>
              <a:rPr lang="en-US" b="0" dirty="0"/>
              <a:t>Customers </a:t>
            </a:r>
            <a:r>
              <a:rPr lang="en-US" b="1" dirty="0"/>
              <a:t>could</a:t>
            </a:r>
            <a:r>
              <a:rPr lang="en-US" b="0" dirty="0"/>
              <a:t> choose to go with a </a:t>
            </a:r>
            <a:r>
              <a:rPr lang="en-US" b="1" dirty="0"/>
              <a:t>Cloud Cert Trust</a:t>
            </a:r>
            <a:r>
              <a:rPr lang="en-US" b="0" dirty="0"/>
              <a:t> model, however note that Azure AD will still only leverage the raw key trust, and the certificates are only there to be leveraged by the customers infrastructure (</a:t>
            </a:r>
            <a:r>
              <a:rPr lang="en-US" b="0" dirty="0" err="1"/>
              <a:t>Wifi</a:t>
            </a:r>
            <a:r>
              <a:rPr lang="en-US" b="0" dirty="0"/>
              <a:t>, VPN, other cert based authentication mechanisms, </a:t>
            </a:r>
            <a:r>
              <a:rPr lang="en-US" b="0" dirty="0" err="1"/>
              <a:t>etc</a:t>
            </a:r>
            <a:r>
              <a:rPr lang="en-US" b="0" dirty="0"/>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11:31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69298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11:31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03194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Windows Hello for Business cloud trust is recommended instead of key trust if you meet the prerequisites to deploy cloud trust. Cloud trust is the preferred deployment model if you do not need to support certificate authentication scenarios.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11:31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186913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if customers have ADFS in their environment, they can still choose to go with a Hybrid Key Trust model, and they do not </a:t>
            </a:r>
            <a:r>
              <a:rPr lang="en-US" b="1"/>
              <a:t>have</a:t>
            </a:r>
            <a:r>
              <a:rPr lang="en-US" b="0"/>
              <a:t> to go with certificates, as long as they meet the Active Directory requirements</a:t>
            </a:r>
          </a:p>
          <a:p>
            <a:endParaRPr lang="en-US" b="0"/>
          </a:p>
          <a:p>
            <a:pPr lvl="0"/>
            <a:r>
              <a:rPr lang="en-GB" sz="800" b="1" u="sng" kern="1200">
                <a:solidFill>
                  <a:schemeClr val="tx1"/>
                </a:solidFill>
                <a:effectLst/>
                <a:latin typeface="Segoe UI Light" pitchFamily="34" charset="0"/>
                <a:ea typeface="+mn-ea"/>
                <a:cs typeface="+mn-cs"/>
              </a:rPr>
              <a:t>Prerequisites:</a:t>
            </a:r>
          </a:p>
          <a:p>
            <a:pPr lvl="0"/>
            <a:endParaRPr lang="en-GB" sz="800" b="1" u="sng"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Windows 10, the currently minimum supported version, (1809 version has limitations for non-destructive PIN reset, we recommend customers use 1903 or higher to be able to use non-destructive PIN reset).</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At least one domain controller working under Windows 2016 accessible for pilot group of machines.</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Windows 2008 R2 forest functional level or higher.</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Certificate Authority server (minimum version 2012).</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Azure AD Connect configured to sync user accounts to Azure AD.</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TPM 2.0 strongly recommended for Windows Hello deployment in production environment.</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Azure MFA or third-party MFA with ADFS adapter compatible with Windows Server 2016 ADFS.</a:t>
            </a:r>
            <a:endParaRPr lang="en-US" sz="800" kern="1200">
              <a:solidFill>
                <a:schemeClr val="tx1"/>
              </a:solidFill>
              <a:effectLst/>
              <a:latin typeface="Segoe UI Light" pitchFamily="34" charset="0"/>
              <a:ea typeface="+mn-ea"/>
              <a:cs typeface="+mn-cs"/>
            </a:endParaRPr>
          </a:p>
          <a:p>
            <a:pPr lvl="0"/>
            <a:r>
              <a:rPr lang="en-GB" sz="800" b="1" u="sng" kern="1200">
                <a:solidFill>
                  <a:schemeClr val="tx1"/>
                </a:solidFill>
                <a:effectLst/>
                <a:latin typeface="Segoe UI Light" pitchFamily="34" charset="0"/>
                <a:ea typeface="+mn-ea"/>
                <a:cs typeface="+mn-cs"/>
              </a:rPr>
              <a:t>Optional:</a:t>
            </a:r>
            <a:r>
              <a:rPr lang="en-GB" sz="800" kern="1200">
                <a:solidFill>
                  <a:schemeClr val="tx1"/>
                </a:solidFill>
                <a:effectLst/>
                <a:latin typeface="Segoe UI Light" pitchFamily="34" charset="0"/>
                <a:ea typeface="+mn-ea"/>
                <a:cs typeface="+mn-cs"/>
              </a:rPr>
              <a:t> Devices for biometric authentication (camera with infrared sensor, fingerprint scanner).</a:t>
            </a:r>
            <a:endParaRPr lang="en-US" sz="80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11:31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080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sz="800" b="1" u="sng" kern="1200">
                <a:solidFill>
                  <a:schemeClr val="tx1"/>
                </a:solidFill>
                <a:effectLst/>
                <a:latin typeface="Segoe UI Light" pitchFamily="34" charset="0"/>
                <a:ea typeface="+mn-ea"/>
                <a:cs typeface="+mn-cs"/>
              </a:rPr>
              <a:t>Prerequisites:</a:t>
            </a:r>
          </a:p>
          <a:p>
            <a:pPr lvl="0"/>
            <a:endParaRPr lang="en-GB"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Windows 10 image, minimum version 1703 (1809 or higher version recommended to be able to use biometrics for RDP sign-in).</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ADFS farm behaviour level: Windows Server 2016. </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Active Directory Schema version: Windows 2016.</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Windows 2008 R2 forest functional level or higher.</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Azure MFA or third-party MFA with ADFS adapter compatible with Windows Server 2016 ADFS.</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AD Connect configured to sync user accounts to Azure AD.</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Certificate Authority server (minimum version 2012 R2) or prepare new server to deploy certificate authority:</a:t>
            </a:r>
            <a:endParaRPr lang="en-US" sz="800"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TPM 2.0 strongly recommended for Windows Hello deployment in production environment.</a:t>
            </a:r>
            <a:endParaRPr lang="en-US" sz="800" kern="1200">
              <a:solidFill>
                <a:schemeClr val="tx1"/>
              </a:solidFill>
              <a:effectLst/>
              <a:latin typeface="Segoe UI Light" pitchFamily="34" charset="0"/>
              <a:ea typeface="+mn-ea"/>
              <a:cs typeface="+mn-cs"/>
            </a:endParaRPr>
          </a:p>
          <a:p>
            <a:pPr lvl="0"/>
            <a:r>
              <a:rPr lang="en-GB" sz="800" b="1" u="sng" kern="1200">
                <a:solidFill>
                  <a:schemeClr val="tx1"/>
                </a:solidFill>
                <a:effectLst/>
                <a:latin typeface="Segoe UI Light" pitchFamily="34" charset="0"/>
                <a:ea typeface="+mn-ea"/>
                <a:cs typeface="+mn-cs"/>
              </a:rPr>
              <a:t>Optional:</a:t>
            </a:r>
            <a:r>
              <a:rPr lang="en-GB" sz="800" kern="1200">
                <a:solidFill>
                  <a:schemeClr val="tx1"/>
                </a:solidFill>
                <a:effectLst/>
                <a:latin typeface="Segoe UI Light" pitchFamily="34" charset="0"/>
                <a:ea typeface="+mn-ea"/>
                <a:cs typeface="+mn-cs"/>
              </a:rPr>
              <a:t> Devices for biometric authentication (camera with infrared sensor, fingerprint scanner).</a:t>
            </a:r>
            <a:endParaRPr lang="en-US" sz="80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3/13/2023 11:31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61507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8391-B3D0-7481-0641-FFCC3EE1C4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D14C98F-B8B0-9FFE-FA0A-DCFF9546F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2EF6809-FC43-7D48-B483-5AC031A19411}"/>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1D8224AF-3F36-1F87-6735-80EDF58A220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FB4F8E-8A60-1C0C-EE35-9703C1E3A492}"/>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328765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70BE-CD16-6063-36F3-D4E602F9488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B64CFDF-9847-C901-6ECD-4E7CCD94D9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6562AF-5361-B419-5502-14E8528350E9}"/>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A02472B5-CB31-0D2B-6CA6-878178B67D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9C765D-335D-2766-2453-9933211F29C3}"/>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405919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DCB5B-446C-8CEF-B789-A531290F26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48E3AB-B5CB-C64E-5FF2-C2A7990F5A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993D71-7486-DFD8-6A65-A8219A87ED89}"/>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19807B51-2259-21FA-43F2-79F7C24628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424507-0CDE-000C-20B4-67E6A6B4DC1C}"/>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343483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50509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0D48-A4F9-B098-CDBA-10EDE75C70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96B5817-C879-BE80-F6BD-B976236BC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DE4593-6411-57A3-C104-270B6AA55868}"/>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63DE5A4E-647A-13A8-7AE2-8C186B2121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FE9F09-67CA-C11C-DAF3-394D92292EE2}"/>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331737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235F-F1CA-067B-137D-AD035FB1B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3EB273D-9596-1D7A-2DB6-AA2DA2B87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C94A3D-A52C-AB40-3CB5-0C0B61FBEBA0}"/>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053E417B-B632-22D9-EED7-1E980286D2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188CD3-BD4D-79DC-7353-131642E19BC9}"/>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58929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7303-3188-AC19-8F67-1E06769390A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C9CFD9-BAD2-38A7-A868-D25C9210F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9632584-91EF-0F77-7410-0C47653BA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1DF40B7-4C06-256F-7770-FE0D586E6070}"/>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6" name="Footer Placeholder 5">
            <a:extLst>
              <a:ext uri="{FF2B5EF4-FFF2-40B4-BE49-F238E27FC236}">
                <a16:creationId xmlns:a16="http://schemas.microsoft.com/office/drawing/2014/main" id="{B33D217E-16E9-D189-A9FB-DDD50A5298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B1F9BC-DC02-A739-0653-7F9B51C29AC0}"/>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393426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4BFC-4545-8EF1-DB98-1120DA360F2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0C37F2-643D-AFD7-58B7-8D196C4CF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6E430-AEA1-80A1-EE83-654E1E069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F26DFA-6B1E-A835-FD04-99E422F68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75D649-E0EF-93B2-CCB5-A48427921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30DE9A4-33B6-A897-EBD4-BA085595D6AB}"/>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8" name="Footer Placeholder 7">
            <a:extLst>
              <a:ext uri="{FF2B5EF4-FFF2-40B4-BE49-F238E27FC236}">
                <a16:creationId xmlns:a16="http://schemas.microsoft.com/office/drawing/2014/main" id="{C35F8070-41A7-6A8C-C176-D61C6F6EA1B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0C36507-8C5B-C80F-D97F-C8CF2216FC82}"/>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23875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A885-F5A3-EBA6-9ADB-44B21F32AED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361BE9-47B4-9711-BCE4-0D69385CCF1E}"/>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4" name="Footer Placeholder 3">
            <a:extLst>
              <a:ext uri="{FF2B5EF4-FFF2-40B4-BE49-F238E27FC236}">
                <a16:creationId xmlns:a16="http://schemas.microsoft.com/office/drawing/2014/main" id="{57D05733-D324-D50B-FA00-18DFFCF84D1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2C2D35E-9E85-7D42-4CFC-D74DA82850FC}"/>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83291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B78A8-1C61-7C78-B492-45C99F2634C8}"/>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3" name="Footer Placeholder 2">
            <a:extLst>
              <a:ext uri="{FF2B5EF4-FFF2-40B4-BE49-F238E27FC236}">
                <a16:creationId xmlns:a16="http://schemas.microsoft.com/office/drawing/2014/main" id="{38A5B20B-CFD3-E154-779F-2034229E1BB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F6956F2-6E16-BE5D-173F-C12DFC028F75}"/>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40863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6943-4253-2C65-03A0-C49989F1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0DE315C-385E-CE7C-F00F-0356B3F99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ABC7368-07D0-DB48-9DD0-4AEEB18AF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4A4A8-F4B5-B833-C287-2ABD04809F95}"/>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6" name="Footer Placeholder 5">
            <a:extLst>
              <a:ext uri="{FF2B5EF4-FFF2-40B4-BE49-F238E27FC236}">
                <a16:creationId xmlns:a16="http://schemas.microsoft.com/office/drawing/2014/main" id="{AAF5548C-48B5-C7AC-335F-B62F7A6463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DE3F3B-80D8-87FA-3318-13AFFC6B3C14}"/>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84538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3EE3-2DD7-138D-B67F-F68B99166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CE28243-1CFE-80C4-95FD-7850B499E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49C7391-20D5-72F7-9CA9-AD5D82A89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EDDFD-BFED-6593-2073-E86762772050}"/>
              </a:ext>
            </a:extLst>
          </p:cNvPr>
          <p:cNvSpPr>
            <a:spLocks noGrp="1"/>
          </p:cNvSpPr>
          <p:nvPr>
            <p:ph type="dt" sz="half" idx="10"/>
          </p:nvPr>
        </p:nvSpPr>
        <p:spPr/>
        <p:txBody>
          <a:bodyPr/>
          <a:lstStyle/>
          <a:p>
            <a:fld id="{99C84B83-BB11-43D9-A129-054619A9954D}" type="datetimeFigureOut">
              <a:rPr lang="en-CA" smtClean="0"/>
              <a:t>2023-03-13</a:t>
            </a:fld>
            <a:endParaRPr lang="en-CA"/>
          </a:p>
        </p:txBody>
      </p:sp>
      <p:sp>
        <p:nvSpPr>
          <p:cNvPr id="6" name="Footer Placeholder 5">
            <a:extLst>
              <a:ext uri="{FF2B5EF4-FFF2-40B4-BE49-F238E27FC236}">
                <a16:creationId xmlns:a16="http://schemas.microsoft.com/office/drawing/2014/main" id="{78050FD4-A920-6AD8-C4B9-69BE0E4767F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CD95D7-9345-7145-CE51-56FCC5FF0541}"/>
              </a:ext>
            </a:extLst>
          </p:cNvPr>
          <p:cNvSpPr>
            <a:spLocks noGrp="1"/>
          </p:cNvSpPr>
          <p:nvPr>
            <p:ph type="sldNum" sz="quarter" idx="12"/>
          </p:nvPr>
        </p:nvSpPr>
        <p:spPr/>
        <p:txBody>
          <a:bodyPr/>
          <a:lstStyle/>
          <a:p>
            <a:fld id="{1667623B-2E5C-497F-8813-1F592D219CC9}" type="slidenum">
              <a:rPr lang="en-CA" smtClean="0"/>
              <a:t>‹#›</a:t>
            </a:fld>
            <a:endParaRPr lang="en-CA"/>
          </a:p>
        </p:txBody>
      </p:sp>
    </p:spTree>
    <p:extLst>
      <p:ext uri="{BB962C8B-B14F-4D97-AF65-F5344CB8AC3E}">
        <p14:creationId xmlns:p14="http://schemas.microsoft.com/office/powerpoint/2010/main" val="111107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BC364-D762-6EF2-265B-559AD7276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D8BAE6B-FF2A-9063-39F6-128694406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A66A02-7B3C-9A76-6ABA-F80AD979C0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4B83-BB11-43D9-A129-054619A9954D}" type="datetimeFigureOut">
              <a:rPr lang="en-CA" smtClean="0"/>
              <a:t>2023-03-13</a:t>
            </a:fld>
            <a:endParaRPr lang="en-CA"/>
          </a:p>
        </p:txBody>
      </p:sp>
      <p:sp>
        <p:nvSpPr>
          <p:cNvPr id="5" name="Footer Placeholder 4">
            <a:extLst>
              <a:ext uri="{FF2B5EF4-FFF2-40B4-BE49-F238E27FC236}">
                <a16:creationId xmlns:a16="http://schemas.microsoft.com/office/drawing/2014/main" id="{45B0BC08-2E14-2CA0-5301-A9993888A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054ED91-09B4-F833-6828-16E6594C5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7623B-2E5C-497F-8813-1F592D219CC9}" type="slidenum">
              <a:rPr lang="en-CA" smtClean="0"/>
              <a:t>‹#›</a:t>
            </a:fld>
            <a:endParaRPr lang="en-CA"/>
          </a:p>
        </p:txBody>
      </p:sp>
    </p:spTree>
    <p:extLst>
      <p:ext uri="{BB962C8B-B14F-4D97-AF65-F5344CB8AC3E}">
        <p14:creationId xmlns:p14="http://schemas.microsoft.com/office/powerpoint/2010/main" val="404131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2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21.emf"/></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0E1644D5-6F42-B888-40E5-3001B2117417}"/>
              </a:ext>
            </a:extLst>
          </p:cNvPr>
          <p:cNvPicPr>
            <a:picLocks noChangeAspect="1"/>
          </p:cNvPicPr>
          <p:nvPr/>
        </p:nvPicPr>
        <p:blipFill rotWithShape="1">
          <a:blip r:embed="rId2"/>
          <a:srcRect r="11521" b="1"/>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6A1CDD-2168-F21E-C831-E5200F64203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Windows Hello for Business</a:t>
            </a:r>
          </a:p>
        </p:txBody>
      </p:sp>
      <p:sp>
        <p:nvSpPr>
          <p:cNvPr id="3" name="Text Placeholder 2">
            <a:extLst>
              <a:ext uri="{FF2B5EF4-FFF2-40B4-BE49-F238E27FC236}">
                <a16:creationId xmlns:a16="http://schemas.microsoft.com/office/drawing/2014/main" id="{CD5B6D54-7DC2-0D78-5C82-7C32436935B9}"/>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 company name&#10;&#10;Description automatically generated">
            <a:extLst>
              <a:ext uri="{FF2B5EF4-FFF2-40B4-BE49-F238E27FC236}">
                <a16:creationId xmlns:a16="http://schemas.microsoft.com/office/drawing/2014/main" id="{D94C851B-B956-0FEF-3121-00CE0E6F84CC}"/>
              </a:ext>
            </a:extLst>
          </p:cNvPr>
          <p:cNvPicPr>
            <a:picLocks noChangeAspect="1"/>
          </p:cNvPicPr>
          <p:nvPr/>
        </p:nvPicPr>
        <p:blipFill>
          <a:blip r:embed="rId3"/>
          <a:stretch>
            <a:fillRect/>
          </a:stretch>
        </p:blipFill>
        <p:spPr>
          <a:xfrm>
            <a:off x="477980" y="587862"/>
            <a:ext cx="1893274" cy="848579"/>
          </a:xfrm>
          <a:prstGeom prst="rect">
            <a:avLst/>
          </a:prstGeom>
        </p:spPr>
      </p:pic>
    </p:spTree>
    <p:extLst>
      <p:ext uri="{BB962C8B-B14F-4D97-AF65-F5344CB8AC3E}">
        <p14:creationId xmlns:p14="http://schemas.microsoft.com/office/powerpoint/2010/main" val="33428433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CACD-CF52-40B4-AE99-097CDFE9B21C}"/>
              </a:ext>
            </a:extLst>
          </p:cNvPr>
          <p:cNvSpPr>
            <a:spLocks noGrp="1"/>
          </p:cNvSpPr>
          <p:nvPr>
            <p:ph type="title"/>
          </p:nvPr>
        </p:nvSpPr>
        <p:spPr/>
        <p:txBody>
          <a:bodyPr/>
          <a:lstStyle/>
          <a:p>
            <a:r>
              <a:rPr lang="en-US"/>
              <a:t>Hybrid Certificate Trust Components</a:t>
            </a:r>
          </a:p>
        </p:txBody>
      </p:sp>
      <p:grpSp>
        <p:nvGrpSpPr>
          <p:cNvPr id="3" name="Group 2">
            <a:extLst>
              <a:ext uri="{FF2B5EF4-FFF2-40B4-BE49-F238E27FC236}">
                <a16:creationId xmlns:a16="http://schemas.microsoft.com/office/drawing/2014/main" id="{6ACFCA0E-0649-43B7-AB2D-FEFA6F6760B5}"/>
              </a:ext>
            </a:extLst>
          </p:cNvPr>
          <p:cNvGrpSpPr/>
          <p:nvPr/>
        </p:nvGrpSpPr>
        <p:grpSpPr>
          <a:xfrm>
            <a:off x="5740494" y="1779058"/>
            <a:ext cx="1188382" cy="2056817"/>
            <a:chOff x="4939987" y="2087720"/>
            <a:chExt cx="1188720" cy="2057400"/>
          </a:xfrm>
        </p:grpSpPr>
        <p:sp>
          <p:nvSpPr>
            <p:cNvPr id="4" name="Freeform: Shape 11">
              <a:extLst>
                <a:ext uri="{FF2B5EF4-FFF2-40B4-BE49-F238E27FC236}">
                  <a16:creationId xmlns:a16="http://schemas.microsoft.com/office/drawing/2014/main" id="{A32A5D36-B381-45D1-82C4-B48C50A86D58}"/>
                </a:ext>
              </a:extLst>
            </p:cNvPr>
            <p:cNvSpPr/>
            <p:nvPr/>
          </p:nvSpPr>
          <p:spPr>
            <a:xfrm>
              <a:off x="4939987" y="2087720"/>
              <a:ext cx="1188720" cy="2057400"/>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FFFFFF"/>
                  </a:solidFill>
                  <a:latin typeface="Segoe UI Semilight"/>
                </a:rPr>
                <a:t>Active Directory Certificate Services</a:t>
              </a:r>
            </a:p>
          </p:txBody>
        </p:sp>
        <p:sp>
          <p:nvSpPr>
            <p:cNvPr id="5" name="Freeform: Shape 12">
              <a:extLst>
                <a:ext uri="{FF2B5EF4-FFF2-40B4-BE49-F238E27FC236}">
                  <a16:creationId xmlns:a16="http://schemas.microsoft.com/office/drawing/2014/main" id="{BC5F829F-CF33-44A5-B64D-9E53C921D357}"/>
                </a:ext>
              </a:extLst>
            </p:cNvPr>
            <p:cNvSpPr/>
            <p:nvPr/>
          </p:nvSpPr>
          <p:spPr>
            <a:xfrm>
              <a:off x="5008564" y="3455434"/>
              <a:ext cx="1059445" cy="615331"/>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AD CS 2012 or later</a:t>
              </a:r>
            </a:p>
            <a:p>
              <a:pPr defTabSz="444329">
                <a:lnSpc>
                  <a:spcPct val="90000"/>
                </a:lnSpc>
                <a:spcBef>
                  <a:spcPct val="0"/>
                </a:spcBef>
                <a:spcAft>
                  <a:spcPct val="35000"/>
                </a:spcAft>
                <a:defRPr/>
              </a:pPr>
              <a:r>
                <a:rPr lang="en-US" sz="800" kern="0">
                  <a:solidFill>
                    <a:srgbClr val="FFFFFF"/>
                  </a:solidFill>
                  <a:latin typeface="Segoe UI Semilight"/>
                </a:rPr>
                <a:t>KDC, Enrollment, and User Certificate</a:t>
              </a:r>
            </a:p>
          </p:txBody>
        </p:sp>
      </p:grpSp>
      <p:grpSp>
        <p:nvGrpSpPr>
          <p:cNvPr id="6" name="Group 5">
            <a:extLst>
              <a:ext uri="{FF2B5EF4-FFF2-40B4-BE49-F238E27FC236}">
                <a16:creationId xmlns:a16="http://schemas.microsoft.com/office/drawing/2014/main" id="{0B1D14CB-233E-4DB3-8707-452C38873B09}"/>
              </a:ext>
            </a:extLst>
          </p:cNvPr>
          <p:cNvGrpSpPr/>
          <p:nvPr/>
        </p:nvGrpSpPr>
        <p:grpSpPr>
          <a:xfrm>
            <a:off x="9623030" y="1779058"/>
            <a:ext cx="1188551" cy="2056817"/>
            <a:chOff x="7899098" y="2430613"/>
            <a:chExt cx="1100104" cy="2057108"/>
          </a:xfrm>
        </p:grpSpPr>
        <p:sp>
          <p:nvSpPr>
            <p:cNvPr id="7" name="Freeform: Shape 3">
              <a:extLst>
                <a:ext uri="{FF2B5EF4-FFF2-40B4-BE49-F238E27FC236}">
                  <a16:creationId xmlns:a16="http://schemas.microsoft.com/office/drawing/2014/main" id="{E2B38F79-1CB5-4613-9311-8BA5EBFFA0CF}"/>
                </a:ext>
              </a:extLst>
            </p:cNvPr>
            <p:cNvSpPr/>
            <p:nvPr/>
          </p:nvSpPr>
          <p:spPr>
            <a:xfrm>
              <a:off x="7899098" y="2430613"/>
              <a:ext cx="1100104" cy="2057108"/>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Group Policy</a:t>
              </a:r>
            </a:p>
          </p:txBody>
        </p:sp>
        <p:sp>
          <p:nvSpPr>
            <p:cNvPr id="8" name="Freeform: Shape 14">
              <a:extLst>
                <a:ext uri="{FF2B5EF4-FFF2-40B4-BE49-F238E27FC236}">
                  <a16:creationId xmlns:a16="http://schemas.microsoft.com/office/drawing/2014/main" id="{9295C432-79EC-416C-A0B3-2373C278EE83}"/>
                </a:ext>
              </a:extLst>
            </p:cNvPr>
            <p:cNvSpPr/>
            <p:nvPr/>
          </p:nvSpPr>
          <p:spPr>
            <a:xfrm>
              <a:off x="7962566" y="3802605"/>
              <a:ext cx="973169" cy="617867"/>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Autoenrollment</a:t>
              </a:r>
            </a:p>
            <a:p>
              <a:pPr defTabSz="444329">
                <a:lnSpc>
                  <a:spcPct val="90000"/>
                </a:lnSpc>
                <a:spcBef>
                  <a:spcPct val="0"/>
                </a:spcBef>
                <a:spcAft>
                  <a:spcPct val="35000"/>
                </a:spcAft>
                <a:defRPr/>
              </a:pPr>
              <a:r>
                <a:rPr lang="en-US" sz="800" kern="0">
                  <a:solidFill>
                    <a:srgbClr val="FFFFFF"/>
                  </a:solidFill>
                  <a:latin typeface="Segoe UI Semilight"/>
                </a:rPr>
                <a:t>Intranet Zone</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grpSp>
      <p:sp>
        <p:nvSpPr>
          <p:cNvPr id="9" name="Rectangle 8">
            <a:extLst>
              <a:ext uri="{FF2B5EF4-FFF2-40B4-BE49-F238E27FC236}">
                <a16:creationId xmlns:a16="http://schemas.microsoft.com/office/drawing/2014/main" id="{B411CBA8-F2E7-447D-9C06-06E44749C96F}"/>
              </a:ext>
            </a:extLst>
          </p:cNvPr>
          <p:cNvSpPr/>
          <p:nvPr/>
        </p:nvSpPr>
        <p:spPr>
          <a:xfrm>
            <a:off x="1801817" y="1273909"/>
            <a:ext cx="1351652"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DIRECTORY</a:t>
            </a:r>
          </a:p>
        </p:txBody>
      </p:sp>
      <p:sp>
        <p:nvSpPr>
          <p:cNvPr id="10" name="Rectangle 9">
            <a:extLst>
              <a:ext uri="{FF2B5EF4-FFF2-40B4-BE49-F238E27FC236}">
                <a16:creationId xmlns:a16="http://schemas.microsoft.com/office/drawing/2014/main" id="{D60D4D40-F108-4333-8B23-A8B2A4A4E43A}"/>
              </a:ext>
            </a:extLst>
          </p:cNvPr>
          <p:cNvSpPr/>
          <p:nvPr/>
        </p:nvSpPr>
        <p:spPr>
          <a:xfrm>
            <a:off x="5732572" y="1268276"/>
            <a:ext cx="2095445"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INFRASTRUCTURE</a:t>
            </a:r>
          </a:p>
        </p:txBody>
      </p:sp>
      <p:sp>
        <p:nvSpPr>
          <p:cNvPr id="11" name="Rectangle 10">
            <a:extLst>
              <a:ext uri="{FF2B5EF4-FFF2-40B4-BE49-F238E27FC236}">
                <a16:creationId xmlns:a16="http://schemas.microsoft.com/office/drawing/2014/main" id="{647CF7F9-9E7E-4316-AA01-CD7ECE9D78D0}"/>
              </a:ext>
            </a:extLst>
          </p:cNvPr>
          <p:cNvSpPr/>
          <p:nvPr/>
        </p:nvSpPr>
        <p:spPr>
          <a:xfrm>
            <a:off x="9623030" y="1265945"/>
            <a:ext cx="1798121"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MANAGEMENT</a:t>
            </a:r>
          </a:p>
        </p:txBody>
      </p:sp>
      <p:cxnSp>
        <p:nvCxnSpPr>
          <p:cNvPr id="12" name="Straight Connector 11">
            <a:extLst>
              <a:ext uri="{FF2B5EF4-FFF2-40B4-BE49-F238E27FC236}">
                <a16:creationId xmlns:a16="http://schemas.microsoft.com/office/drawing/2014/main" id="{E14A8D37-B6E5-4A80-A8CF-BCF35C2FBF6A}"/>
              </a:ext>
            </a:extLst>
          </p:cNvPr>
          <p:cNvCxnSpPr>
            <a:cxnSpLocks/>
          </p:cNvCxnSpPr>
          <p:nvPr/>
        </p:nvCxnSpPr>
        <p:spPr>
          <a:xfrm flipV="1">
            <a:off x="9623030" y="1684278"/>
            <a:ext cx="1778878" cy="1"/>
          </a:xfrm>
          <a:prstGeom prst="line">
            <a:avLst/>
          </a:prstGeom>
          <a:noFill/>
          <a:ln w="28575" cap="flat" cmpd="sng" algn="ctr">
            <a:solidFill>
              <a:srgbClr val="505050"/>
            </a:solidFill>
            <a:prstDash val="solid"/>
            <a:headEnd type="none"/>
            <a:tailEnd type="none"/>
          </a:ln>
          <a:effectLst/>
        </p:spPr>
      </p:cxnSp>
      <p:sp>
        <p:nvSpPr>
          <p:cNvPr id="13" name="Freeform: Shape 7">
            <a:extLst>
              <a:ext uri="{FF2B5EF4-FFF2-40B4-BE49-F238E27FC236}">
                <a16:creationId xmlns:a16="http://schemas.microsoft.com/office/drawing/2014/main" id="{EF372255-2A76-498B-B099-C073FC7BE812}"/>
              </a:ext>
            </a:extLst>
          </p:cNvPr>
          <p:cNvSpPr/>
          <p:nvPr/>
        </p:nvSpPr>
        <p:spPr>
          <a:xfrm>
            <a:off x="7039297" y="1779058"/>
            <a:ext cx="1188551" cy="2056817"/>
          </a:xfrm>
          <a:prstGeom prst="rect">
            <a:avLst/>
          </a:prstGeom>
          <a:solidFill>
            <a:srgbClr val="002050"/>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Federation Services</a:t>
            </a:r>
          </a:p>
        </p:txBody>
      </p:sp>
      <p:grpSp>
        <p:nvGrpSpPr>
          <p:cNvPr id="14" name="Group 13">
            <a:extLst>
              <a:ext uri="{FF2B5EF4-FFF2-40B4-BE49-F238E27FC236}">
                <a16:creationId xmlns:a16="http://schemas.microsoft.com/office/drawing/2014/main" id="{11C8753B-6835-4F9A-909F-B552A13F73E9}"/>
              </a:ext>
            </a:extLst>
          </p:cNvPr>
          <p:cNvGrpSpPr/>
          <p:nvPr/>
        </p:nvGrpSpPr>
        <p:grpSpPr>
          <a:xfrm>
            <a:off x="8332045" y="1783534"/>
            <a:ext cx="1188551" cy="2052341"/>
            <a:chOff x="6543927" y="2430612"/>
            <a:chExt cx="1153573" cy="2069931"/>
          </a:xfrm>
        </p:grpSpPr>
        <p:sp>
          <p:nvSpPr>
            <p:cNvPr id="15" name="Freeform: Shape 11">
              <a:extLst>
                <a:ext uri="{FF2B5EF4-FFF2-40B4-BE49-F238E27FC236}">
                  <a16:creationId xmlns:a16="http://schemas.microsoft.com/office/drawing/2014/main" id="{8482F396-E80C-44AC-BD8F-323F11FCE0B6}"/>
                </a:ext>
              </a:extLst>
            </p:cNvPr>
            <p:cNvSpPr/>
            <p:nvPr/>
          </p:nvSpPr>
          <p:spPr>
            <a:xfrm>
              <a:off x="6543927" y="2430612"/>
              <a:ext cx="1153573" cy="2069931"/>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Multi-factor Auth</a:t>
              </a:r>
            </a:p>
          </p:txBody>
        </p:sp>
        <p:sp>
          <p:nvSpPr>
            <p:cNvPr id="16" name="Freeform: Shape 12">
              <a:extLst>
                <a:ext uri="{FF2B5EF4-FFF2-40B4-BE49-F238E27FC236}">
                  <a16:creationId xmlns:a16="http://schemas.microsoft.com/office/drawing/2014/main" id="{021958CE-3A0B-4DF0-9912-7DA5396F4C9A}"/>
                </a:ext>
              </a:extLst>
            </p:cNvPr>
            <p:cNvSpPr/>
            <p:nvPr/>
          </p:nvSpPr>
          <p:spPr>
            <a:xfrm>
              <a:off x="6598044" y="3814168"/>
              <a:ext cx="1045339" cy="614920"/>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Azure MFA</a:t>
              </a:r>
            </a:p>
            <a:p>
              <a:pPr defTabSz="444329">
                <a:lnSpc>
                  <a:spcPct val="90000"/>
                </a:lnSpc>
                <a:spcBef>
                  <a:spcPct val="0"/>
                </a:spcBef>
                <a:spcAft>
                  <a:spcPct val="35000"/>
                </a:spcAft>
                <a:defRPr/>
              </a:pPr>
              <a:r>
                <a:rPr lang="en-US" sz="800" kern="0">
                  <a:solidFill>
                    <a:srgbClr val="FFFFFF"/>
                  </a:solidFill>
                  <a:latin typeface="Segoe UI Semilight"/>
                </a:rPr>
                <a:t>or</a:t>
              </a:r>
            </a:p>
            <a:p>
              <a:pPr defTabSz="444329">
                <a:lnSpc>
                  <a:spcPct val="90000"/>
                </a:lnSpc>
                <a:spcBef>
                  <a:spcPct val="0"/>
                </a:spcBef>
                <a:spcAft>
                  <a:spcPct val="35000"/>
                </a:spcAft>
                <a:defRPr/>
              </a:pPr>
              <a:r>
                <a:rPr lang="en-US" sz="800" kern="0">
                  <a:solidFill>
                    <a:srgbClr val="FFFFFF"/>
                  </a:solidFill>
                  <a:latin typeface="Segoe UI Semilight"/>
                </a:rPr>
                <a:t>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grpSp>
      <p:sp>
        <p:nvSpPr>
          <p:cNvPr id="17" name="Freeform: Shape 3">
            <a:extLst>
              <a:ext uri="{FF2B5EF4-FFF2-40B4-BE49-F238E27FC236}">
                <a16:creationId xmlns:a16="http://schemas.microsoft.com/office/drawing/2014/main" id="{C689E479-9A64-4738-9D82-86B790B1DAC3}"/>
              </a:ext>
            </a:extLst>
          </p:cNvPr>
          <p:cNvSpPr/>
          <p:nvPr/>
        </p:nvSpPr>
        <p:spPr>
          <a:xfrm>
            <a:off x="1801603" y="1779058"/>
            <a:ext cx="1188551" cy="2056817"/>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Domain Services</a:t>
            </a:r>
          </a:p>
        </p:txBody>
      </p:sp>
      <p:sp>
        <p:nvSpPr>
          <p:cNvPr id="18" name="Freeform: Shape 8">
            <a:extLst>
              <a:ext uri="{FF2B5EF4-FFF2-40B4-BE49-F238E27FC236}">
                <a16:creationId xmlns:a16="http://schemas.microsoft.com/office/drawing/2014/main" id="{77F3F5ED-6CE5-4413-8F57-640869E5E93D}"/>
              </a:ext>
            </a:extLst>
          </p:cNvPr>
          <p:cNvSpPr/>
          <p:nvPr/>
        </p:nvSpPr>
        <p:spPr>
          <a:xfrm>
            <a:off x="1878259" y="3140525"/>
            <a:ext cx="991710" cy="61000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244">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Server 2012 or later</a:t>
            </a:r>
          </a:p>
          <a:p>
            <a:pPr defTabSz="444244">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2008 R2 DFL/FFL or later</a:t>
            </a:r>
          </a:p>
        </p:txBody>
      </p:sp>
      <p:sp>
        <p:nvSpPr>
          <p:cNvPr id="19" name="Freeform: Shape 7">
            <a:extLst>
              <a:ext uri="{FF2B5EF4-FFF2-40B4-BE49-F238E27FC236}">
                <a16:creationId xmlns:a16="http://schemas.microsoft.com/office/drawing/2014/main" id="{4F0A8C17-72E4-47D4-B3F6-5A25945DBD2E}"/>
              </a:ext>
            </a:extLst>
          </p:cNvPr>
          <p:cNvSpPr/>
          <p:nvPr/>
        </p:nvSpPr>
        <p:spPr>
          <a:xfrm>
            <a:off x="465005" y="1779058"/>
            <a:ext cx="1188551" cy="2056817"/>
          </a:xfrm>
          <a:prstGeom prst="rect">
            <a:avLst/>
          </a:prstGeom>
          <a:solidFill>
            <a:srgbClr val="002050"/>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Windows 10</a:t>
            </a:r>
          </a:p>
        </p:txBody>
      </p:sp>
      <p:sp>
        <p:nvSpPr>
          <p:cNvPr id="20" name="Rectangle 19">
            <a:extLst>
              <a:ext uri="{FF2B5EF4-FFF2-40B4-BE49-F238E27FC236}">
                <a16:creationId xmlns:a16="http://schemas.microsoft.com/office/drawing/2014/main" id="{C725B4B2-5DE8-4F5D-BF45-661FB4FBF985}"/>
              </a:ext>
            </a:extLst>
          </p:cNvPr>
          <p:cNvSpPr/>
          <p:nvPr/>
        </p:nvSpPr>
        <p:spPr>
          <a:xfrm>
            <a:off x="465007" y="1273909"/>
            <a:ext cx="1096365" cy="406208"/>
          </a:xfrm>
          <a:prstGeom prst="rect">
            <a:avLst/>
          </a:prstGeom>
        </p:spPr>
        <p:txBody>
          <a:bodyPr wrap="squar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CLIENT</a:t>
            </a:r>
          </a:p>
        </p:txBody>
      </p:sp>
      <p:cxnSp>
        <p:nvCxnSpPr>
          <p:cNvPr id="21" name="Straight Connector 20">
            <a:extLst>
              <a:ext uri="{FF2B5EF4-FFF2-40B4-BE49-F238E27FC236}">
                <a16:creationId xmlns:a16="http://schemas.microsoft.com/office/drawing/2014/main" id="{5C6C4058-91C1-456F-A2C5-C617E72E2CBB}"/>
              </a:ext>
            </a:extLst>
          </p:cNvPr>
          <p:cNvCxnSpPr>
            <a:cxnSpLocks/>
          </p:cNvCxnSpPr>
          <p:nvPr/>
        </p:nvCxnSpPr>
        <p:spPr>
          <a:xfrm>
            <a:off x="465005" y="1685743"/>
            <a:ext cx="1188551" cy="0"/>
          </a:xfrm>
          <a:prstGeom prst="line">
            <a:avLst/>
          </a:prstGeom>
          <a:noFill/>
          <a:ln w="28575" cap="flat" cmpd="sng" algn="ctr">
            <a:solidFill>
              <a:srgbClr val="505050"/>
            </a:solidFill>
            <a:prstDash val="solid"/>
            <a:headEnd type="none"/>
            <a:tailEnd type="none"/>
          </a:ln>
          <a:effectLst/>
        </p:spPr>
      </p:cxnSp>
      <p:pic>
        <p:nvPicPr>
          <p:cNvPr id="22" name="Picture 21" descr="A close up of a logo&#10;&#10;Description generated with high confidence">
            <a:extLst>
              <a:ext uri="{FF2B5EF4-FFF2-40B4-BE49-F238E27FC236}">
                <a16:creationId xmlns:a16="http://schemas.microsoft.com/office/drawing/2014/main" id="{806F8170-97C9-4EF1-B372-1322D32E5516}"/>
              </a:ext>
            </a:extLst>
          </p:cNvPr>
          <p:cNvPicPr>
            <a:picLocks noChangeAspect="1"/>
          </p:cNvPicPr>
          <p:nvPr/>
        </p:nvPicPr>
        <p:blipFill>
          <a:blip r:embed="rId3">
            <a:biLevel thresh="25000"/>
          </a:blip>
          <a:stretch>
            <a:fillRect/>
          </a:stretch>
        </p:blipFill>
        <p:spPr>
          <a:xfrm>
            <a:off x="8697753" y="2612535"/>
            <a:ext cx="457135" cy="457135"/>
          </a:xfrm>
          <a:prstGeom prst="rect">
            <a:avLst/>
          </a:prstGeom>
        </p:spPr>
      </p:pic>
      <p:cxnSp>
        <p:nvCxnSpPr>
          <p:cNvPr id="23" name="Straight Connector 22">
            <a:extLst>
              <a:ext uri="{FF2B5EF4-FFF2-40B4-BE49-F238E27FC236}">
                <a16:creationId xmlns:a16="http://schemas.microsoft.com/office/drawing/2014/main" id="{AA6ECA41-5AFE-47C6-BEFE-F42F13D120F9}"/>
              </a:ext>
            </a:extLst>
          </p:cNvPr>
          <p:cNvCxnSpPr>
            <a:cxnSpLocks/>
          </p:cNvCxnSpPr>
          <p:nvPr/>
        </p:nvCxnSpPr>
        <p:spPr>
          <a:xfrm>
            <a:off x="1801817" y="1685743"/>
            <a:ext cx="3782493" cy="0"/>
          </a:xfrm>
          <a:prstGeom prst="line">
            <a:avLst/>
          </a:prstGeom>
          <a:noFill/>
          <a:ln w="28575" cap="flat" cmpd="sng" algn="ctr">
            <a:solidFill>
              <a:srgbClr val="505050"/>
            </a:solidFill>
            <a:prstDash val="solid"/>
            <a:headEnd type="none"/>
            <a:tailEnd type="none"/>
          </a:ln>
          <a:effectLst/>
        </p:spPr>
      </p:cxnSp>
      <p:cxnSp>
        <p:nvCxnSpPr>
          <p:cNvPr id="24" name="Straight Connector 23">
            <a:extLst>
              <a:ext uri="{FF2B5EF4-FFF2-40B4-BE49-F238E27FC236}">
                <a16:creationId xmlns:a16="http://schemas.microsoft.com/office/drawing/2014/main" id="{2900D8C5-C09C-410C-8A38-9C5873571428}"/>
              </a:ext>
            </a:extLst>
          </p:cNvPr>
          <p:cNvCxnSpPr>
            <a:cxnSpLocks/>
          </p:cNvCxnSpPr>
          <p:nvPr/>
        </p:nvCxnSpPr>
        <p:spPr>
          <a:xfrm>
            <a:off x="5732572" y="1685743"/>
            <a:ext cx="3782493" cy="0"/>
          </a:xfrm>
          <a:prstGeom prst="line">
            <a:avLst/>
          </a:prstGeom>
          <a:noFill/>
          <a:ln w="28575" cap="flat" cmpd="sng" algn="ctr">
            <a:solidFill>
              <a:srgbClr val="505050"/>
            </a:solidFill>
            <a:prstDash val="solid"/>
            <a:headEnd type="none"/>
            <a:tailEnd type="none"/>
          </a:ln>
          <a:effectLst/>
        </p:spPr>
      </p:cxnSp>
      <p:sp>
        <p:nvSpPr>
          <p:cNvPr id="25" name="Freeform: Shape 13">
            <a:extLst>
              <a:ext uri="{FF2B5EF4-FFF2-40B4-BE49-F238E27FC236}">
                <a16:creationId xmlns:a16="http://schemas.microsoft.com/office/drawing/2014/main" id="{B835D2FE-9A84-45DD-96A4-078C508EC6DA}"/>
              </a:ext>
            </a:extLst>
          </p:cNvPr>
          <p:cNvSpPr/>
          <p:nvPr/>
        </p:nvSpPr>
        <p:spPr>
          <a:xfrm>
            <a:off x="7034535" y="4051620"/>
            <a:ext cx="1188551" cy="2056817"/>
          </a:xfrm>
          <a:prstGeom prst="rect">
            <a:avLst/>
          </a:prstGeom>
          <a:solidFill>
            <a:srgbClr val="0078D7"/>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FFFFFF"/>
                </a:solidFill>
                <a:latin typeface="Segoe UI Semilight"/>
              </a:rPr>
              <a:t>NDES Role</a:t>
            </a:r>
            <a:br>
              <a:rPr lang="en-US" sz="1399" kern="0" spc="-50">
                <a:solidFill>
                  <a:srgbClr val="505050">
                    <a:lumMod val="50000"/>
                  </a:srgbClr>
                </a:solidFill>
                <a:latin typeface="Segoe UI Semilight"/>
              </a:rPr>
            </a:br>
            <a:r>
              <a:rPr lang="en-US" sz="1399" kern="0" spc="-50">
                <a:solidFill>
                  <a:srgbClr val="505050">
                    <a:lumMod val="50000"/>
                  </a:srgbClr>
                </a:solidFill>
                <a:latin typeface="Segoe UI Semilight"/>
              </a:rPr>
              <a:t>  </a:t>
            </a:r>
          </a:p>
        </p:txBody>
      </p:sp>
      <p:sp>
        <p:nvSpPr>
          <p:cNvPr id="26" name="Freeform 505">
            <a:extLst>
              <a:ext uri="{FF2B5EF4-FFF2-40B4-BE49-F238E27FC236}">
                <a16:creationId xmlns:a16="http://schemas.microsoft.com/office/drawing/2014/main" id="{15593E63-30DD-4315-94B7-A9EC6D806246}"/>
              </a:ext>
            </a:extLst>
          </p:cNvPr>
          <p:cNvSpPr>
            <a:spLocks noChangeAspect="1" noEditPoints="1"/>
          </p:cNvSpPr>
          <p:nvPr/>
        </p:nvSpPr>
        <p:spPr bwMode="black">
          <a:xfrm>
            <a:off x="783577" y="2637476"/>
            <a:ext cx="393849" cy="392250"/>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kern="0">
              <a:solidFill>
                <a:srgbClr val="FFFFFF"/>
              </a:solidFill>
            </a:endParaRPr>
          </a:p>
        </p:txBody>
      </p:sp>
      <p:pic>
        <p:nvPicPr>
          <p:cNvPr id="27" name="Picture 26">
            <a:extLst>
              <a:ext uri="{FF2B5EF4-FFF2-40B4-BE49-F238E27FC236}">
                <a16:creationId xmlns:a16="http://schemas.microsoft.com/office/drawing/2014/main" id="{4209022F-DF01-4A03-9055-405F98CCDF3D}"/>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2161219" y="2661656"/>
            <a:ext cx="457135" cy="427375"/>
          </a:xfrm>
          <a:prstGeom prst="rect">
            <a:avLst/>
          </a:prstGeom>
        </p:spPr>
      </p:pic>
      <p:pic>
        <p:nvPicPr>
          <p:cNvPr id="28" name="Picture 27">
            <a:extLst>
              <a:ext uri="{FF2B5EF4-FFF2-40B4-BE49-F238E27FC236}">
                <a16:creationId xmlns:a16="http://schemas.microsoft.com/office/drawing/2014/main" id="{96114948-3F2F-47AC-970A-30861F7AA876}"/>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7362755" y="2658985"/>
            <a:ext cx="457135" cy="427375"/>
          </a:xfrm>
          <a:prstGeom prst="rect">
            <a:avLst/>
          </a:prstGeom>
        </p:spPr>
      </p:pic>
      <p:pic>
        <p:nvPicPr>
          <p:cNvPr id="29" name="Picture 28">
            <a:extLst>
              <a:ext uri="{FF2B5EF4-FFF2-40B4-BE49-F238E27FC236}">
                <a16:creationId xmlns:a16="http://schemas.microsoft.com/office/drawing/2014/main" id="{1AD42B17-D530-40AC-9E56-DD15EEC510ED}"/>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6109031" y="2660621"/>
            <a:ext cx="378770" cy="457135"/>
          </a:xfrm>
          <a:prstGeom prst="rect">
            <a:avLst/>
          </a:prstGeom>
        </p:spPr>
      </p:pic>
      <p:pic>
        <p:nvPicPr>
          <p:cNvPr id="30" name="Picture 29">
            <a:extLst>
              <a:ext uri="{FF2B5EF4-FFF2-40B4-BE49-F238E27FC236}">
                <a16:creationId xmlns:a16="http://schemas.microsoft.com/office/drawing/2014/main" id="{D23FEF76-727E-460B-9AC2-1EC524A33B0A}"/>
              </a:ext>
            </a:extLst>
          </p:cNvPr>
          <p:cNvPicPr>
            <a:picLocks noChangeAspect="1"/>
          </p:cNvPicPr>
          <p:nvPr/>
        </p:nvPicPr>
        <p:blipFill>
          <a:blip r:embed="rId6">
            <a:lum bright="100000" contrast="-70000"/>
          </a:blip>
          <a:stretch>
            <a:fillRect/>
          </a:stretch>
        </p:blipFill>
        <p:spPr>
          <a:xfrm>
            <a:off x="10023218" y="2611739"/>
            <a:ext cx="394629" cy="453093"/>
          </a:xfrm>
          <a:prstGeom prst="rect">
            <a:avLst/>
          </a:prstGeom>
        </p:spPr>
      </p:pic>
      <p:grpSp>
        <p:nvGrpSpPr>
          <p:cNvPr id="31" name="Group 30">
            <a:extLst>
              <a:ext uri="{FF2B5EF4-FFF2-40B4-BE49-F238E27FC236}">
                <a16:creationId xmlns:a16="http://schemas.microsoft.com/office/drawing/2014/main" id="{6A2406ED-4120-4BFD-8D7F-A95B69134851}"/>
              </a:ext>
            </a:extLst>
          </p:cNvPr>
          <p:cNvGrpSpPr/>
          <p:nvPr/>
        </p:nvGrpSpPr>
        <p:grpSpPr>
          <a:xfrm>
            <a:off x="3100576" y="1779058"/>
            <a:ext cx="1188550" cy="2056817"/>
            <a:chOff x="1411316" y="2383171"/>
            <a:chExt cx="1165517" cy="2016956"/>
          </a:xfrm>
          <a:solidFill>
            <a:srgbClr val="002050"/>
          </a:solidFill>
        </p:grpSpPr>
        <p:sp>
          <p:nvSpPr>
            <p:cNvPr id="32" name="Freeform: Shape 6">
              <a:extLst>
                <a:ext uri="{FF2B5EF4-FFF2-40B4-BE49-F238E27FC236}">
                  <a16:creationId xmlns:a16="http://schemas.microsoft.com/office/drawing/2014/main" id="{080297E9-D3E3-4E6A-8241-9BCF7B61CB5F}"/>
                </a:ext>
              </a:extLst>
            </p:cNvPr>
            <p:cNvSpPr/>
            <p:nvPr/>
          </p:nvSpPr>
          <p:spPr>
            <a:xfrm>
              <a:off x="1411316" y="2383171"/>
              <a:ext cx="1165517" cy="2016956"/>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a:t>
              </a:r>
            </a:p>
          </p:txBody>
        </p:sp>
        <p:sp>
          <p:nvSpPr>
            <p:cNvPr id="33" name="Freeform: Shape 9">
              <a:extLst>
                <a:ext uri="{FF2B5EF4-FFF2-40B4-BE49-F238E27FC236}">
                  <a16:creationId xmlns:a16="http://schemas.microsoft.com/office/drawing/2014/main" id="{7D33198D-1FC8-4DC5-8DA1-67E3FD5124A1}"/>
                </a:ext>
              </a:extLst>
            </p:cNvPr>
            <p:cNvSpPr/>
            <p:nvPr/>
          </p:nvSpPr>
          <p:spPr>
            <a:xfrm>
              <a:off x="1478630" y="3723999"/>
              <a:ext cx="1030889" cy="603234"/>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Device Registration</a:t>
              </a:r>
            </a:p>
            <a:p>
              <a:pPr defTabSz="444329">
                <a:lnSpc>
                  <a:spcPct val="90000"/>
                </a:lnSpc>
                <a:spcBef>
                  <a:spcPct val="0"/>
                </a:spcBef>
                <a:spcAft>
                  <a:spcPct val="35000"/>
                </a:spcAft>
                <a:defRPr/>
              </a:pPr>
              <a:r>
                <a:rPr lang="en-US" sz="800" kern="0">
                  <a:solidFill>
                    <a:srgbClr val="FFFFFF"/>
                  </a:solidFill>
                  <a:latin typeface="Segoe UI Semilight"/>
                </a:rPr>
                <a:t>Key Registration</a:t>
              </a:r>
            </a:p>
          </p:txBody>
        </p:sp>
      </p:grpSp>
      <p:pic>
        <p:nvPicPr>
          <p:cNvPr id="34" name="Picture 33" descr="A picture containing object&#10;&#10;Description generated with high confidence">
            <a:extLst>
              <a:ext uri="{FF2B5EF4-FFF2-40B4-BE49-F238E27FC236}">
                <a16:creationId xmlns:a16="http://schemas.microsoft.com/office/drawing/2014/main" id="{0265CAB8-44A8-428B-B97C-11DE35EB35A0}"/>
              </a:ext>
            </a:extLst>
          </p:cNvPr>
          <p:cNvPicPr>
            <a:picLocks noChangeAspect="1"/>
          </p:cNvPicPr>
          <p:nvPr/>
        </p:nvPicPr>
        <p:blipFill>
          <a:blip r:embed="rId7">
            <a:biLevel thresh="25000"/>
          </a:blip>
          <a:stretch>
            <a:fillRect/>
          </a:stretch>
        </p:blipFill>
        <p:spPr>
          <a:xfrm>
            <a:off x="3503167" y="2686301"/>
            <a:ext cx="383369" cy="383369"/>
          </a:xfrm>
          <a:prstGeom prst="rect">
            <a:avLst/>
          </a:prstGeom>
          <a:solidFill>
            <a:srgbClr val="002050"/>
          </a:solidFill>
        </p:spPr>
      </p:pic>
      <p:sp>
        <p:nvSpPr>
          <p:cNvPr id="35" name="Freeform: Shape 7">
            <a:extLst>
              <a:ext uri="{FF2B5EF4-FFF2-40B4-BE49-F238E27FC236}">
                <a16:creationId xmlns:a16="http://schemas.microsoft.com/office/drawing/2014/main" id="{DE98A3BE-F835-49C9-A475-457D6734B45B}"/>
              </a:ext>
            </a:extLst>
          </p:cNvPr>
          <p:cNvSpPr/>
          <p:nvPr/>
        </p:nvSpPr>
        <p:spPr>
          <a:xfrm>
            <a:off x="9623030" y="4051620"/>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599" kern="0" spc="-50">
                <a:solidFill>
                  <a:srgbClr val="FFFFFF"/>
                </a:solidFill>
                <a:latin typeface="Segoe UI Semilight"/>
              </a:rPr>
              <a:t>MDM</a:t>
            </a:r>
          </a:p>
        </p:txBody>
      </p:sp>
      <p:pic>
        <p:nvPicPr>
          <p:cNvPr id="36" name="Picture 35">
            <a:extLst>
              <a:ext uri="{FF2B5EF4-FFF2-40B4-BE49-F238E27FC236}">
                <a16:creationId xmlns:a16="http://schemas.microsoft.com/office/drawing/2014/main" id="{955EE690-F99D-49D6-87AB-5D3AA34FCFC9}"/>
              </a:ext>
            </a:extLst>
          </p:cNvPr>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9973226" y="4944369"/>
            <a:ext cx="488160" cy="488160"/>
          </a:xfrm>
          <a:prstGeom prst="rect">
            <a:avLst/>
          </a:prstGeom>
          <a:solidFill>
            <a:srgbClr val="0078D7"/>
          </a:solidFill>
        </p:spPr>
      </p:pic>
      <p:grpSp>
        <p:nvGrpSpPr>
          <p:cNvPr id="37" name="Group 36">
            <a:extLst>
              <a:ext uri="{FF2B5EF4-FFF2-40B4-BE49-F238E27FC236}">
                <a16:creationId xmlns:a16="http://schemas.microsoft.com/office/drawing/2014/main" id="{891D2D0B-4320-4308-B5CD-90E2BDB08DB8}"/>
              </a:ext>
            </a:extLst>
          </p:cNvPr>
          <p:cNvGrpSpPr/>
          <p:nvPr/>
        </p:nvGrpSpPr>
        <p:grpSpPr>
          <a:xfrm>
            <a:off x="4399966" y="1779058"/>
            <a:ext cx="1184345" cy="2056817"/>
            <a:chOff x="2835438" y="2391788"/>
            <a:chExt cx="1161393" cy="2016956"/>
          </a:xfrm>
          <a:solidFill>
            <a:srgbClr val="002050"/>
          </a:solidFill>
        </p:grpSpPr>
        <p:sp>
          <p:nvSpPr>
            <p:cNvPr id="38" name="Freeform: Shape 7">
              <a:extLst>
                <a:ext uri="{FF2B5EF4-FFF2-40B4-BE49-F238E27FC236}">
                  <a16:creationId xmlns:a16="http://schemas.microsoft.com/office/drawing/2014/main" id="{9B9D38C2-43AC-44A9-B469-8CD6B57E9507}"/>
                </a:ext>
              </a:extLst>
            </p:cNvPr>
            <p:cNvSpPr/>
            <p:nvPr/>
          </p:nvSpPr>
          <p:spPr>
            <a:xfrm>
              <a:off x="2835438" y="2391788"/>
              <a:ext cx="1161393" cy="2016956"/>
            </a:xfrm>
            <a:prstGeom prst="rect">
              <a:avLst/>
            </a:prstGeom>
            <a:grp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 Connect</a:t>
              </a:r>
            </a:p>
          </p:txBody>
        </p:sp>
        <p:sp>
          <p:nvSpPr>
            <p:cNvPr id="39" name="Freeform: Shape 8">
              <a:extLst>
                <a:ext uri="{FF2B5EF4-FFF2-40B4-BE49-F238E27FC236}">
                  <a16:creationId xmlns:a16="http://schemas.microsoft.com/office/drawing/2014/main" id="{AA9A99E3-80F6-4009-A1C9-A066C77D5D66}"/>
                </a:ext>
              </a:extLst>
            </p:cNvPr>
            <p:cNvSpPr/>
            <p:nvPr/>
          </p:nvSpPr>
          <p:spPr>
            <a:xfrm>
              <a:off x="2900690" y="3732615"/>
              <a:ext cx="1030889" cy="603235"/>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Directory Synchronization with write-back (ADP)</a:t>
              </a:r>
            </a:p>
          </p:txBody>
        </p:sp>
      </p:grpSp>
      <p:pic>
        <p:nvPicPr>
          <p:cNvPr id="40" name="Picture 39">
            <a:extLst>
              <a:ext uri="{FF2B5EF4-FFF2-40B4-BE49-F238E27FC236}">
                <a16:creationId xmlns:a16="http://schemas.microsoft.com/office/drawing/2014/main" id="{186AA62D-A4EB-48DD-815F-0D6A16366DB9}"/>
              </a:ext>
            </a:extLst>
          </p:cNvPr>
          <p:cNvPicPr>
            <a:picLocks noChangeAspect="1"/>
          </p:cNvPicPr>
          <p:nvPr/>
        </p:nvPicPr>
        <p:blipFill>
          <a:blip r:embed="rId9">
            <a:lum bright="100000" contrast="-70000"/>
          </a:blip>
          <a:stretch>
            <a:fillRect/>
          </a:stretch>
        </p:blipFill>
        <p:spPr>
          <a:xfrm>
            <a:off x="4785439" y="2659318"/>
            <a:ext cx="399014" cy="399014"/>
          </a:xfrm>
          <a:prstGeom prst="rect">
            <a:avLst/>
          </a:prstGeom>
          <a:solidFill>
            <a:srgbClr val="002050"/>
          </a:solidFill>
        </p:spPr>
      </p:pic>
      <p:sp>
        <p:nvSpPr>
          <p:cNvPr id="41" name="Freeform: Shape 14">
            <a:extLst>
              <a:ext uri="{FF2B5EF4-FFF2-40B4-BE49-F238E27FC236}">
                <a16:creationId xmlns:a16="http://schemas.microsoft.com/office/drawing/2014/main" id="{BCD6E54E-32A4-4031-801D-B39AB7DB23C7}"/>
              </a:ext>
            </a:extLst>
          </p:cNvPr>
          <p:cNvSpPr/>
          <p:nvPr/>
        </p:nvSpPr>
        <p:spPr>
          <a:xfrm>
            <a:off x="9691600" y="5405765"/>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sp>
        <p:nvSpPr>
          <p:cNvPr id="42" name="Freeform: Shape 14">
            <a:extLst>
              <a:ext uri="{FF2B5EF4-FFF2-40B4-BE49-F238E27FC236}">
                <a16:creationId xmlns:a16="http://schemas.microsoft.com/office/drawing/2014/main" id="{C85EAB2A-A68A-44CE-8243-7DDBD696CE82}"/>
              </a:ext>
            </a:extLst>
          </p:cNvPr>
          <p:cNvSpPr/>
          <p:nvPr/>
        </p:nvSpPr>
        <p:spPr>
          <a:xfrm>
            <a:off x="7098113" y="3145072"/>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AD FS 2016 or later</a:t>
            </a:r>
          </a:p>
          <a:p>
            <a:pPr defTabSz="444329">
              <a:lnSpc>
                <a:spcPct val="90000"/>
              </a:lnSpc>
              <a:spcBef>
                <a:spcPct val="0"/>
              </a:spcBef>
              <a:spcAft>
                <a:spcPct val="35000"/>
              </a:spcAft>
              <a:defRPr/>
            </a:pPr>
            <a:r>
              <a:rPr lang="en-US" sz="800" kern="0">
                <a:solidFill>
                  <a:srgbClr val="FFFFFF"/>
                </a:solidFill>
                <a:latin typeface="Segoe UI Semilight"/>
              </a:rPr>
              <a:t>Registration Authority</a:t>
            </a:r>
          </a:p>
          <a:p>
            <a:pPr defTabSz="444329">
              <a:lnSpc>
                <a:spcPct val="90000"/>
              </a:lnSpc>
              <a:spcBef>
                <a:spcPct val="0"/>
              </a:spcBef>
              <a:spcAft>
                <a:spcPct val="35000"/>
              </a:spcAft>
              <a:defRPr/>
            </a:pPr>
            <a:r>
              <a:rPr lang="en-US" sz="800" kern="0">
                <a:solidFill>
                  <a:srgbClr val="FFFFFF"/>
                </a:solidFill>
                <a:latin typeface="Segoe UI Semilight"/>
              </a:rPr>
              <a:t>MFA</a:t>
            </a:r>
          </a:p>
        </p:txBody>
      </p:sp>
      <p:pic>
        <p:nvPicPr>
          <p:cNvPr id="43" name="Picture 42">
            <a:extLst>
              <a:ext uri="{FF2B5EF4-FFF2-40B4-BE49-F238E27FC236}">
                <a16:creationId xmlns:a16="http://schemas.microsoft.com/office/drawing/2014/main" id="{A186A776-CBCA-4652-87BD-32DC305749B4}"/>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7401939" y="4487445"/>
            <a:ext cx="378770" cy="457135"/>
          </a:xfrm>
          <a:prstGeom prst="rect">
            <a:avLst/>
          </a:prstGeom>
        </p:spPr>
      </p:pic>
      <p:sp>
        <p:nvSpPr>
          <p:cNvPr id="44" name="Freeform: Shape 14">
            <a:extLst>
              <a:ext uri="{FF2B5EF4-FFF2-40B4-BE49-F238E27FC236}">
                <a16:creationId xmlns:a16="http://schemas.microsoft.com/office/drawing/2014/main" id="{E1494ECB-52BE-4957-8061-AFFD6CF4DBC3}"/>
              </a:ext>
            </a:extLst>
          </p:cNvPr>
          <p:cNvSpPr/>
          <p:nvPr/>
        </p:nvSpPr>
        <p:spPr>
          <a:xfrm>
            <a:off x="7098113" y="5405765"/>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MDM Certificate Registration Authority</a:t>
            </a:r>
          </a:p>
        </p:txBody>
      </p:sp>
    </p:spTree>
    <p:extLst>
      <p:ext uri="{BB962C8B-B14F-4D97-AF65-F5344CB8AC3E}">
        <p14:creationId xmlns:p14="http://schemas.microsoft.com/office/powerpoint/2010/main" val="125743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314C-AF8A-346B-F5E4-753CBC6B364F}"/>
              </a:ext>
            </a:extLst>
          </p:cNvPr>
          <p:cNvSpPr>
            <a:spLocks noGrp="1"/>
          </p:cNvSpPr>
          <p:nvPr>
            <p:ph type="title"/>
          </p:nvPr>
        </p:nvSpPr>
        <p:spPr/>
        <p:txBody>
          <a:bodyPr/>
          <a:lstStyle/>
          <a:p>
            <a:r>
              <a:rPr lang="en-CA" dirty="0"/>
              <a:t>WH4B – Trust Types (Hybrid)</a:t>
            </a:r>
          </a:p>
        </p:txBody>
      </p:sp>
      <p:graphicFrame>
        <p:nvGraphicFramePr>
          <p:cNvPr id="4" name="Table 4">
            <a:extLst>
              <a:ext uri="{FF2B5EF4-FFF2-40B4-BE49-F238E27FC236}">
                <a16:creationId xmlns:a16="http://schemas.microsoft.com/office/drawing/2014/main" id="{21EEC4C8-C1D8-F7EE-5C78-232568A14FDF}"/>
              </a:ext>
            </a:extLst>
          </p:cNvPr>
          <p:cNvGraphicFramePr>
            <a:graphicFrameLocks noGrp="1"/>
          </p:cNvGraphicFramePr>
          <p:nvPr>
            <p:ph idx="1"/>
          </p:nvPr>
        </p:nvGraphicFramePr>
        <p:xfrm>
          <a:off x="838200" y="1825625"/>
          <a:ext cx="10515600" cy="5074920"/>
        </p:xfrm>
        <a:graphic>
          <a:graphicData uri="http://schemas.openxmlformats.org/drawingml/2006/table">
            <a:tbl>
              <a:tblPr firstRow="1" bandRow="1">
                <a:tableStyleId>{21E4AEA4-8DFA-4A89-87EB-49C32662AFE0}</a:tableStyleId>
              </a:tblPr>
              <a:tblGrid>
                <a:gridCol w="2628900">
                  <a:extLst>
                    <a:ext uri="{9D8B030D-6E8A-4147-A177-3AD203B41FA5}">
                      <a16:colId xmlns:a16="http://schemas.microsoft.com/office/drawing/2014/main" val="2181484770"/>
                    </a:ext>
                  </a:extLst>
                </a:gridCol>
                <a:gridCol w="2628900">
                  <a:extLst>
                    <a:ext uri="{9D8B030D-6E8A-4147-A177-3AD203B41FA5}">
                      <a16:colId xmlns:a16="http://schemas.microsoft.com/office/drawing/2014/main" val="4239599897"/>
                    </a:ext>
                  </a:extLst>
                </a:gridCol>
                <a:gridCol w="2628900">
                  <a:extLst>
                    <a:ext uri="{9D8B030D-6E8A-4147-A177-3AD203B41FA5}">
                      <a16:colId xmlns:a16="http://schemas.microsoft.com/office/drawing/2014/main" val="908341834"/>
                    </a:ext>
                  </a:extLst>
                </a:gridCol>
                <a:gridCol w="2628900">
                  <a:extLst>
                    <a:ext uri="{9D8B030D-6E8A-4147-A177-3AD203B41FA5}">
                      <a16:colId xmlns:a16="http://schemas.microsoft.com/office/drawing/2014/main" val="2428573949"/>
                    </a:ext>
                  </a:extLst>
                </a:gridCol>
              </a:tblGrid>
              <a:tr h="370840">
                <a:tc>
                  <a:txBody>
                    <a:bodyPr/>
                    <a:lstStyle/>
                    <a:p>
                      <a:pPr algn="ctr"/>
                      <a:endParaRPr lang="en-CA" sz="1600" dirty="0"/>
                    </a:p>
                  </a:txBody>
                  <a:tcPr anchor="ctr"/>
                </a:tc>
                <a:tc>
                  <a:txBody>
                    <a:bodyPr/>
                    <a:lstStyle/>
                    <a:p>
                      <a:pPr algn="ctr"/>
                      <a:r>
                        <a:rPr lang="en-CA" sz="1600" dirty="0"/>
                        <a:t>Cloud Trust</a:t>
                      </a:r>
                    </a:p>
                  </a:txBody>
                  <a:tcPr anchor="ctr"/>
                </a:tc>
                <a:tc>
                  <a:txBody>
                    <a:bodyPr/>
                    <a:lstStyle/>
                    <a:p>
                      <a:pPr algn="ctr"/>
                      <a:r>
                        <a:rPr lang="en-CA" sz="1600" dirty="0"/>
                        <a:t>Key Trust</a:t>
                      </a:r>
                    </a:p>
                  </a:txBody>
                  <a:tcPr anchor="ctr"/>
                </a:tc>
                <a:tc>
                  <a:txBody>
                    <a:bodyPr/>
                    <a:lstStyle/>
                    <a:p>
                      <a:pPr algn="ctr"/>
                      <a:r>
                        <a:rPr lang="en-CA" sz="1600" dirty="0"/>
                        <a:t>Certificate Trust</a:t>
                      </a:r>
                    </a:p>
                  </a:txBody>
                  <a:tcPr anchor="ctr"/>
                </a:tc>
                <a:extLst>
                  <a:ext uri="{0D108BD9-81ED-4DB2-BD59-A6C34878D82A}">
                    <a16:rowId xmlns:a16="http://schemas.microsoft.com/office/drawing/2014/main" val="1026763939"/>
                  </a:ext>
                </a:extLst>
              </a:tr>
              <a:tr h="370840">
                <a:tc>
                  <a:txBody>
                    <a:bodyPr/>
                    <a:lstStyle/>
                    <a:p>
                      <a:r>
                        <a:rPr lang="en-CA" sz="1600" dirty="0" err="1"/>
                        <a:t>AuthN</a:t>
                      </a:r>
                      <a:r>
                        <a:rPr lang="en-CA" sz="1600" dirty="0"/>
                        <a:t> factor to Azure AD</a:t>
                      </a:r>
                    </a:p>
                  </a:txBody>
                  <a:tcPr/>
                </a:tc>
                <a:tc>
                  <a:txBody>
                    <a:bodyPr/>
                    <a:lstStyle/>
                    <a:p>
                      <a:r>
                        <a:rPr lang="en-CA" sz="1600" dirty="0"/>
                        <a:t>Keys</a:t>
                      </a:r>
                    </a:p>
                  </a:txBody>
                  <a:tcPr/>
                </a:tc>
                <a:tc>
                  <a:txBody>
                    <a:bodyPr/>
                    <a:lstStyle/>
                    <a:p>
                      <a:r>
                        <a:rPr lang="en-CA" sz="1600" dirty="0"/>
                        <a:t>Keys</a:t>
                      </a:r>
                    </a:p>
                  </a:txBody>
                  <a:tcPr/>
                </a:tc>
                <a:tc>
                  <a:txBody>
                    <a:bodyPr/>
                    <a:lstStyle/>
                    <a:p>
                      <a:r>
                        <a:rPr lang="en-CA" sz="1600" dirty="0"/>
                        <a:t>Keys</a:t>
                      </a:r>
                    </a:p>
                  </a:txBody>
                  <a:tcPr/>
                </a:tc>
                <a:extLst>
                  <a:ext uri="{0D108BD9-81ED-4DB2-BD59-A6C34878D82A}">
                    <a16:rowId xmlns:a16="http://schemas.microsoft.com/office/drawing/2014/main" val="1119355783"/>
                  </a:ext>
                </a:extLst>
              </a:tr>
              <a:tr h="370840">
                <a:tc>
                  <a:txBody>
                    <a:bodyPr/>
                    <a:lstStyle/>
                    <a:p>
                      <a:r>
                        <a:rPr lang="en-CA" sz="1600" dirty="0" err="1"/>
                        <a:t>AuthN</a:t>
                      </a:r>
                      <a:r>
                        <a:rPr lang="en-CA" sz="1600" dirty="0"/>
                        <a:t> factor to AD DS</a:t>
                      </a:r>
                    </a:p>
                  </a:txBody>
                  <a:tcPr/>
                </a:tc>
                <a:tc>
                  <a:txBody>
                    <a:bodyPr/>
                    <a:lstStyle/>
                    <a:p>
                      <a:r>
                        <a:rPr lang="en-CA" sz="1600" dirty="0"/>
                        <a:t>Kerberos</a:t>
                      </a:r>
                    </a:p>
                  </a:txBody>
                  <a:tcPr/>
                </a:tc>
                <a:tc>
                  <a:txBody>
                    <a:bodyPr/>
                    <a:lstStyle/>
                    <a:p>
                      <a:r>
                        <a:rPr lang="en-CA" sz="1600" dirty="0"/>
                        <a:t>Keys</a:t>
                      </a:r>
                    </a:p>
                  </a:txBody>
                  <a:tcPr/>
                </a:tc>
                <a:tc>
                  <a:txBody>
                    <a:bodyPr/>
                    <a:lstStyle/>
                    <a:p>
                      <a:r>
                        <a:rPr lang="en-CA" sz="1600" dirty="0"/>
                        <a:t>Certificate</a:t>
                      </a:r>
                    </a:p>
                  </a:txBody>
                  <a:tcPr/>
                </a:tc>
                <a:extLst>
                  <a:ext uri="{0D108BD9-81ED-4DB2-BD59-A6C34878D82A}">
                    <a16:rowId xmlns:a16="http://schemas.microsoft.com/office/drawing/2014/main" val="2575949815"/>
                  </a:ext>
                </a:extLst>
              </a:tr>
              <a:tr h="370840">
                <a:tc>
                  <a:txBody>
                    <a:bodyPr/>
                    <a:lstStyle/>
                    <a:p>
                      <a:r>
                        <a:rPr lang="en-CA" sz="1600" dirty="0"/>
                        <a:t>Domain controller min version</a:t>
                      </a:r>
                    </a:p>
                  </a:txBody>
                  <a:tcPr/>
                </a:tc>
                <a:tc>
                  <a:txBody>
                    <a:bodyPr/>
                    <a:lstStyle/>
                    <a:p>
                      <a:r>
                        <a:rPr lang="en-CA" sz="1600" dirty="0"/>
                        <a:t>Win </a:t>
                      </a:r>
                      <a:r>
                        <a:rPr lang="en-CA" sz="1600" dirty="0" err="1"/>
                        <a:t>Svr</a:t>
                      </a:r>
                      <a:r>
                        <a:rPr lang="en-CA" sz="1600" dirty="0"/>
                        <a:t> 2016 + KB3534307 Win </a:t>
                      </a:r>
                      <a:r>
                        <a:rPr lang="en-CA" sz="1600" dirty="0" err="1"/>
                        <a:t>Svr</a:t>
                      </a:r>
                      <a:r>
                        <a:rPr lang="en-CA" sz="1600" dirty="0"/>
                        <a:t> 2019 + KB4534321</a:t>
                      </a:r>
                    </a:p>
                  </a:txBody>
                  <a:tcPr/>
                </a:tc>
                <a:tc>
                  <a:txBody>
                    <a:bodyPr/>
                    <a:lstStyle/>
                    <a:p>
                      <a:r>
                        <a:rPr lang="en-CA" sz="1600" dirty="0"/>
                        <a:t>Server 2016</a:t>
                      </a:r>
                    </a:p>
                  </a:txBody>
                  <a:tcPr/>
                </a:tc>
                <a:tc>
                  <a:txBody>
                    <a:bodyPr/>
                    <a:lstStyle/>
                    <a:p>
                      <a:r>
                        <a:rPr lang="en-CA" sz="1600" dirty="0"/>
                        <a:t>Server 2012 R2</a:t>
                      </a:r>
                    </a:p>
                  </a:txBody>
                  <a:tcPr/>
                </a:tc>
                <a:extLst>
                  <a:ext uri="{0D108BD9-81ED-4DB2-BD59-A6C34878D82A}">
                    <a16:rowId xmlns:a16="http://schemas.microsoft.com/office/drawing/2014/main" val="3804121848"/>
                  </a:ext>
                </a:extLst>
              </a:tr>
              <a:tr h="370840">
                <a:tc>
                  <a:txBody>
                    <a:bodyPr/>
                    <a:lstStyle/>
                    <a:p>
                      <a:r>
                        <a:rPr lang="en-CA" sz="1600" dirty="0"/>
                        <a:t>Client min version</a:t>
                      </a:r>
                    </a:p>
                  </a:txBody>
                  <a:tcPr/>
                </a:tc>
                <a:tc>
                  <a:txBody>
                    <a:bodyPr/>
                    <a:lstStyle/>
                    <a:p>
                      <a:r>
                        <a:rPr lang="en-CA" sz="1600" dirty="0"/>
                        <a:t>Win 10 21H2 + KB5010415 </a:t>
                      </a:r>
                    </a:p>
                    <a:p>
                      <a:r>
                        <a:rPr lang="en-CA" sz="1600" dirty="0"/>
                        <a:t>Win 11 21H2 + KB5010414 </a:t>
                      </a:r>
                    </a:p>
                  </a:txBody>
                  <a:tcPr/>
                </a:tc>
                <a:tc>
                  <a:txBody>
                    <a:bodyPr/>
                    <a:lstStyle/>
                    <a:p>
                      <a:endParaRPr lang="en-CA" sz="1600" dirty="0"/>
                    </a:p>
                  </a:txBody>
                  <a:tcPr/>
                </a:tc>
                <a:tc>
                  <a:txBody>
                    <a:bodyPr/>
                    <a:lstStyle/>
                    <a:p>
                      <a:endParaRPr lang="en-CA" sz="1600" dirty="0"/>
                    </a:p>
                  </a:txBody>
                  <a:tcPr/>
                </a:tc>
                <a:extLst>
                  <a:ext uri="{0D108BD9-81ED-4DB2-BD59-A6C34878D82A}">
                    <a16:rowId xmlns:a16="http://schemas.microsoft.com/office/drawing/2014/main" val="1503545037"/>
                  </a:ext>
                </a:extLst>
              </a:tr>
              <a:tr h="370840">
                <a:tc>
                  <a:txBody>
                    <a:bodyPr/>
                    <a:lstStyle/>
                    <a:p>
                      <a:r>
                        <a:rPr lang="en-CA" sz="1600" dirty="0"/>
                        <a:t>DFL/FFL min version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Server 2008 R2</a:t>
                      </a:r>
                    </a:p>
                  </a:txBody>
                  <a:tcPr/>
                </a:tc>
                <a:tc>
                  <a:txBody>
                    <a:bodyPr/>
                    <a:lstStyle/>
                    <a:p>
                      <a:r>
                        <a:rPr lang="en-CA" sz="1600" dirty="0"/>
                        <a:t>Server 2008 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Server 2008 R2</a:t>
                      </a:r>
                    </a:p>
                  </a:txBody>
                  <a:tcPr/>
                </a:tc>
                <a:extLst>
                  <a:ext uri="{0D108BD9-81ED-4DB2-BD59-A6C34878D82A}">
                    <a16:rowId xmlns:a16="http://schemas.microsoft.com/office/drawing/2014/main" val="2266616852"/>
                  </a:ext>
                </a:extLst>
              </a:tr>
              <a:tr h="370840">
                <a:tc>
                  <a:txBody>
                    <a:bodyPr/>
                    <a:lstStyle/>
                    <a:p>
                      <a:r>
                        <a:rPr lang="en-CA" sz="1600" dirty="0"/>
                        <a:t>DC cert requirement</a:t>
                      </a:r>
                    </a:p>
                  </a:txBody>
                  <a:tcPr/>
                </a:tc>
                <a:tc>
                  <a:txBody>
                    <a:bodyPr/>
                    <a:lstStyle/>
                    <a:p>
                      <a:r>
                        <a:rPr lang="en-CA" sz="1600" dirty="0"/>
                        <a:t>No</a:t>
                      </a:r>
                    </a:p>
                  </a:txBody>
                  <a:tcPr/>
                </a:tc>
                <a:tc>
                  <a:txBody>
                    <a:bodyPr/>
                    <a:lstStyle/>
                    <a:p>
                      <a:r>
                        <a:rPr lang="en-CA" sz="1600" dirty="0"/>
                        <a:t>Yes*</a:t>
                      </a:r>
                    </a:p>
                  </a:txBody>
                  <a:tcPr/>
                </a:tc>
                <a:tc>
                  <a:txBody>
                    <a:bodyPr/>
                    <a:lstStyle/>
                    <a:p>
                      <a:r>
                        <a:rPr lang="en-CA" sz="1600" dirty="0"/>
                        <a:t>Yes*</a:t>
                      </a:r>
                    </a:p>
                  </a:txBody>
                  <a:tcPr/>
                </a:tc>
                <a:extLst>
                  <a:ext uri="{0D108BD9-81ED-4DB2-BD59-A6C34878D82A}">
                    <a16:rowId xmlns:a16="http://schemas.microsoft.com/office/drawing/2014/main" val="3999084470"/>
                  </a:ext>
                </a:extLst>
              </a:tr>
              <a:tr h="370840">
                <a:tc>
                  <a:txBody>
                    <a:bodyPr/>
                    <a:lstStyle/>
                    <a:p>
                      <a:r>
                        <a:rPr lang="en-CA" sz="1600" dirty="0"/>
                        <a:t>Client cert requirement</a:t>
                      </a:r>
                    </a:p>
                  </a:txBody>
                  <a:tcPr/>
                </a:tc>
                <a:tc>
                  <a:txBody>
                    <a:bodyPr/>
                    <a:lstStyle/>
                    <a:p>
                      <a:r>
                        <a:rPr lang="en-CA" sz="1600" dirty="0"/>
                        <a:t>No</a:t>
                      </a:r>
                    </a:p>
                  </a:txBody>
                  <a:tcPr/>
                </a:tc>
                <a:tc>
                  <a:txBody>
                    <a:bodyPr/>
                    <a:lstStyle/>
                    <a:p>
                      <a:r>
                        <a:rPr lang="en-CA" sz="1600" dirty="0"/>
                        <a:t>No</a:t>
                      </a:r>
                    </a:p>
                  </a:txBody>
                  <a:tcPr/>
                </a:tc>
                <a:tc>
                  <a:txBody>
                    <a:bodyPr/>
                    <a:lstStyle/>
                    <a:p>
                      <a:r>
                        <a:rPr lang="en-CA" sz="1600" dirty="0"/>
                        <a:t>Yes</a:t>
                      </a:r>
                    </a:p>
                  </a:txBody>
                  <a:tcPr/>
                </a:tc>
                <a:extLst>
                  <a:ext uri="{0D108BD9-81ED-4DB2-BD59-A6C34878D82A}">
                    <a16:rowId xmlns:a16="http://schemas.microsoft.com/office/drawing/2014/main" val="3802900581"/>
                  </a:ext>
                </a:extLst>
              </a:tr>
              <a:tr h="370840">
                <a:tc>
                  <a:txBody>
                    <a:bodyPr/>
                    <a:lstStyle/>
                    <a:p>
                      <a:r>
                        <a:rPr lang="en-CA" sz="1600" dirty="0"/>
                        <a:t>AD DS Schema min version</a:t>
                      </a:r>
                    </a:p>
                  </a:txBody>
                  <a:tcPr/>
                </a:tc>
                <a:tc>
                  <a:txBody>
                    <a:bodyPr/>
                    <a:lstStyle/>
                    <a:p>
                      <a:r>
                        <a:rPr lang="en-CA" sz="1600" dirty="0"/>
                        <a:t>Server 2016</a:t>
                      </a:r>
                    </a:p>
                  </a:txBody>
                  <a:tcPr/>
                </a:tc>
                <a:tc>
                  <a:txBody>
                    <a:bodyPr/>
                    <a:lstStyle/>
                    <a:p>
                      <a:r>
                        <a:rPr lang="en-CA" sz="1600" dirty="0"/>
                        <a:t>Server 2016</a:t>
                      </a:r>
                    </a:p>
                  </a:txBody>
                  <a:tcPr/>
                </a:tc>
                <a:tc>
                  <a:txBody>
                    <a:bodyPr/>
                    <a:lstStyle/>
                    <a:p>
                      <a:r>
                        <a:rPr lang="en-CA" sz="1600" dirty="0"/>
                        <a:t>Server 2016</a:t>
                      </a:r>
                    </a:p>
                  </a:txBody>
                  <a:tcPr/>
                </a:tc>
                <a:extLst>
                  <a:ext uri="{0D108BD9-81ED-4DB2-BD59-A6C34878D82A}">
                    <a16:rowId xmlns:a16="http://schemas.microsoft.com/office/drawing/2014/main" val="1596146445"/>
                  </a:ext>
                </a:extLst>
              </a:tr>
              <a:tr h="370840">
                <a:tc>
                  <a:txBody>
                    <a:bodyPr/>
                    <a:lstStyle/>
                    <a:p>
                      <a:r>
                        <a:rPr lang="en-CA" sz="1600" dirty="0"/>
                        <a:t>Authentication Type Support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Federated and Managed (PHS / PTA)</a:t>
                      </a:r>
                    </a:p>
                  </a:txBody>
                  <a:tcPr/>
                </a:tc>
                <a:tc>
                  <a:txBody>
                    <a:bodyPr/>
                    <a:lstStyle/>
                    <a:p>
                      <a:r>
                        <a:rPr lang="en-CA" sz="1600" dirty="0"/>
                        <a:t>Federated and Managed (PHS / PTA)</a:t>
                      </a:r>
                    </a:p>
                  </a:txBody>
                  <a:tcPr/>
                </a:tc>
                <a:tc>
                  <a:txBody>
                    <a:bodyPr/>
                    <a:lstStyle/>
                    <a:p>
                      <a:r>
                        <a:rPr lang="en-CA" sz="1600" dirty="0"/>
                        <a:t>Federated only</a:t>
                      </a:r>
                    </a:p>
                  </a:txBody>
                  <a:tcPr/>
                </a:tc>
                <a:extLst>
                  <a:ext uri="{0D108BD9-81ED-4DB2-BD59-A6C34878D82A}">
                    <a16:rowId xmlns:a16="http://schemas.microsoft.com/office/drawing/2014/main" val="2380264889"/>
                  </a:ext>
                </a:extLst>
              </a:tr>
              <a:tr h="370840">
                <a:tc>
                  <a:txBody>
                    <a:bodyPr/>
                    <a:lstStyle/>
                    <a:p>
                      <a:r>
                        <a:rPr lang="en-CA" sz="1600" dirty="0"/>
                        <a:t>AD FS Required</a:t>
                      </a:r>
                    </a:p>
                  </a:txBody>
                  <a:tcPr/>
                </a:tc>
                <a:tc>
                  <a:txBody>
                    <a:bodyPr/>
                    <a:lstStyle/>
                    <a:p>
                      <a:r>
                        <a:rPr lang="en-CA" sz="1600" dirty="0"/>
                        <a:t>No</a:t>
                      </a:r>
                    </a:p>
                  </a:txBody>
                  <a:tcPr/>
                </a:tc>
                <a:tc>
                  <a:txBody>
                    <a:bodyPr/>
                    <a:lstStyle/>
                    <a:p>
                      <a:r>
                        <a:rPr lang="en-CA" sz="1600" dirty="0"/>
                        <a:t>No</a:t>
                      </a:r>
                    </a:p>
                  </a:txBody>
                  <a:tcPr/>
                </a:tc>
                <a:tc>
                  <a:txBody>
                    <a:bodyPr/>
                    <a:lstStyle/>
                    <a:p>
                      <a:r>
                        <a:rPr lang="en-CA" sz="1600" dirty="0"/>
                        <a:t>Yes (Server 2016+)</a:t>
                      </a:r>
                    </a:p>
                  </a:txBody>
                  <a:tcPr/>
                </a:tc>
                <a:extLst>
                  <a:ext uri="{0D108BD9-81ED-4DB2-BD59-A6C34878D82A}">
                    <a16:rowId xmlns:a16="http://schemas.microsoft.com/office/drawing/2014/main" val="1589479123"/>
                  </a:ext>
                </a:extLst>
              </a:tr>
              <a:tr h="370840">
                <a:tc>
                  <a:txBody>
                    <a:bodyPr/>
                    <a:lstStyle/>
                    <a:p>
                      <a:r>
                        <a:rPr lang="en-CA" sz="1600" dirty="0"/>
                        <a:t>Device Writeback Required</a:t>
                      </a:r>
                    </a:p>
                  </a:txBody>
                  <a:tcPr/>
                </a:tc>
                <a:tc>
                  <a:txBody>
                    <a:bodyPr/>
                    <a:lstStyle/>
                    <a:p>
                      <a:r>
                        <a:rPr lang="en-CA" sz="1600" dirty="0"/>
                        <a:t>No</a:t>
                      </a:r>
                    </a:p>
                  </a:txBody>
                  <a:tcPr/>
                </a:tc>
                <a:tc>
                  <a:txBody>
                    <a:bodyPr/>
                    <a:lstStyle/>
                    <a:p>
                      <a:r>
                        <a:rPr lang="en-CA" sz="1600" dirty="0"/>
                        <a:t>No</a:t>
                      </a:r>
                    </a:p>
                  </a:txBody>
                  <a:tcPr/>
                </a:tc>
                <a:tc>
                  <a:txBody>
                    <a:bodyPr/>
                    <a:lstStyle/>
                    <a:p>
                      <a:r>
                        <a:rPr lang="en-CA" sz="1600" dirty="0"/>
                        <a:t>Yes</a:t>
                      </a:r>
                    </a:p>
                  </a:txBody>
                  <a:tcPr/>
                </a:tc>
                <a:extLst>
                  <a:ext uri="{0D108BD9-81ED-4DB2-BD59-A6C34878D82A}">
                    <a16:rowId xmlns:a16="http://schemas.microsoft.com/office/drawing/2014/main" val="704753522"/>
                  </a:ext>
                </a:extLst>
              </a:tr>
            </a:tbl>
          </a:graphicData>
        </a:graphic>
      </p:graphicFrame>
    </p:spTree>
    <p:extLst>
      <p:ext uri="{BB962C8B-B14F-4D97-AF65-F5344CB8AC3E}">
        <p14:creationId xmlns:p14="http://schemas.microsoft.com/office/powerpoint/2010/main" val="209796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0402-2928-4076-A21A-4275E3828A9F}"/>
              </a:ext>
            </a:extLst>
          </p:cNvPr>
          <p:cNvSpPr>
            <a:spLocks noGrp="1"/>
          </p:cNvSpPr>
          <p:nvPr>
            <p:ph type="title"/>
          </p:nvPr>
        </p:nvSpPr>
        <p:spPr>
          <a:xfrm>
            <a:off x="588263" y="457200"/>
            <a:ext cx="11018520" cy="553998"/>
          </a:xfrm>
        </p:spPr>
        <p:txBody>
          <a:bodyPr wrap="square" anchor="t">
            <a:normAutofit fontScale="90000"/>
          </a:bodyPr>
          <a:lstStyle/>
          <a:p>
            <a:r>
              <a:rPr lang="en-US" dirty="0"/>
              <a:t>Windows Hello for Business</a:t>
            </a:r>
          </a:p>
        </p:txBody>
      </p:sp>
      <p:sp>
        <p:nvSpPr>
          <p:cNvPr id="13" name="Content Placeholder 2">
            <a:extLst>
              <a:ext uri="{FF2B5EF4-FFF2-40B4-BE49-F238E27FC236}">
                <a16:creationId xmlns:a16="http://schemas.microsoft.com/office/drawing/2014/main" id="{BB77A659-34E6-4142-88C0-6B027EB35C67}"/>
              </a:ext>
            </a:extLst>
          </p:cNvPr>
          <p:cNvSpPr>
            <a:spLocks noGrp="1"/>
          </p:cNvSpPr>
          <p:nvPr>
            <p:ph sz="quarter" idx="12"/>
          </p:nvPr>
        </p:nvSpPr>
        <p:spPr>
          <a:xfrm>
            <a:off x="584200" y="1435100"/>
            <a:ext cx="5211763" cy="3533275"/>
          </a:xfrm>
        </p:spPr>
        <p:txBody>
          <a:bodyPr>
            <a:normAutofit fontScale="92500" lnSpcReduction="20000"/>
          </a:bodyPr>
          <a:lstStyle/>
          <a:p>
            <a:r>
              <a:rPr lang="en-US" dirty="0"/>
              <a:t>User Friendly</a:t>
            </a:r>
          </a:p>
          <a:p>
            <a:pPr lvl="1"/>
            <a:r>
              <a:rPr lang="en-US" dirty="0"/>
              <a:t>Passwordless biometrics or PIN</a:t>
            </a:r>
          </a:p>
          <a:p>
            <a:pPr lvl="1"/>
            <a:r>
              <a:rPr lang="en-US" dirty="0"/>
              <a:t>SSO for on-premises and the cloud</a:t>
            </a:r>
          </a:p>
          <a:p>
            <a:pPr lvl="1"/>
            <a:endParaRPr lang="en-US" dirty="0"/>
          </a:p>
          <a:p>
            <a:r>
              <a:rPr lang="en-US" dirty="0"/>
              <a:t>Enterprise Grade</a:t>
            </a:r>
          </a:p>
          <a:p>
            <a:pPr lvl="1"/>
            <a:r>
              <a:rPr lang="en-US" dirty="0"/>
              <a:t>Asymmetric key pair authentication model</a:t>
            </a:r>
          </a:p>
          <a:p>
            <a:pPr lvl="1"/>
            <a:r>
              <a:rPr lang="en-US" dirty="0"/>
              <a:t>Strong two-factor authentication</a:t>
            </a:r>
          </a:p>
          <a:p>
            <a:pPr lvl="1"/>
            <a:r>
              <a:rPr lang="en-US" dirty="0"/>
              <a:t>Multiple accounts per device</a:t>
            </a:r>
          </a:p>
          <a:p>
            <a:pPr lvl="1"/>
            <a:r>
              <a:rPr lang="en-US" dirty="0"/>
              <a:t>Deploy in the cloud, hybrid, or on-prem</a:t>
            </a:r>
          </a:p>
        </p:txBody>
      </p:sp>
      <p:pic>
        <p:nvPicPr>
          <p:cNvPr id="8" name="Content Placeholder 7" descr="A person using a computer&#10;&#10;Description automatically generated">
            <a:extLst>
              <a:ext uri="{FF2B5EF4-FFF2-40B4-BE49-F238E27FC236}">
                <a16:creationId xmlns:a16="http://schemas.microsoft.com/office/drawing/2014/main" id="{16E3E5CD-8625-44B3-92AF-686E46DD536A}"/>
              </a:ext>
            </a:extLst>
          </p:cNvPr>
          <p:cNvPicPr>
            <a:picLocks noGrp="1" noChangeAspect="1"/>
          </p:cNvPicPr>
          <p:nvPr>
            <p:ph sz="quarter" idx="13"/>
          </p:nvPr>
        </p:nvPicPr>
        <p:blipFill rotWithShape="1">
          <a:blip r:embed="rId3"/>
          <a:srcRect t="6938" r="-1" b="25688"/>
          <a:stretch/>
        </p:blipFill>
        <p:spPr>
          <a:xfrm>
            <a:off x="6389688" y="1435100"/>
            <a:ext cx="5219700" cy="4833938"/>
          </a:xfrm>
          <a:noFill/>
        </p:spPr>
      </p:pic>
    </p:spTree>
    <p:extLst>
      <p:ext uri="{BB962C8B-B14F-4D97-AF65-F5344CB8AC3E}">
        <p14:creationId xmlns:p14="http://schemas.microsoft.com/office/powerpoint/2010/main" val="42926093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0402-2928-4076-A21A-4275E3828A9F}"/>
              </a:ext>
            </a:extLst>
          </p:cNvPr>
          <p:cNvSpPr>
            <a:spLocks noGrp="1"/>
          </p:cNvSpPr>
          <p:nvPr>
            <p:ph type="title"/>
          </p:nvPr>
        </p:nvSpPr>
        <p:spPr>
          <a:xfrm>
            <a:off x="588263" y="457200"/>
            <a:ext cx="11018520" cy="553998"/>
          </a:xfrm>
        </p:spPr>
        <p:txBody>
          <a:bodyPr wrap="square" anchor="t">
            <a:normAutofit fontScale="90000"/>
          </a:bodyPr>
          <a:lstStyle/>
          <a:p>
            <a:r>
              <a:rPr lang="en-US" dirty="0"/>
              <a:t>Windows Hello for Business</a:t>
            </a:r>
          </a:p>
        </p:txBody>
      </p:sp>
      <p:sp>
        <p:nvSpPr>
          <p:cNvPr id="13" name="Content Placeholder 2">
            <a:extLst>
              <a:ext uri="{FF2B5EF4-FFF2-40B4-BE49-F238E27FC236}">
                <a16:creationId xmlns:a16="http://schemas.microsoft.com/office/drawing/2014/main" id="{BB77A659-34E6-4142-88C0-6B027EB35C67}"/>
              </a:ext>
            </a:extLst>
          </p:cNvPr>
          <p:cNvSpPr>
            <a:spLocks noGrp="1"/>
          </p:cNvSpPr>
          <p:nvPr>
            <p:ph sz="quarter" idx="12"/>
          </p:nvPr>
        </p:nvSpPr>
        <p:spPr>
          <a:xfrm>
            <a:off x="584200" y="1435100"/>
            <a:ext cx="5211763" cy="4235006"/>
          </a:xfrm>
        </p:spPr>
        <p:txBody>
          <a:bodyPr>
            <a:normAutofit fontScale="92500" lnSpcReduction="20000"/>
          </a:bodyPr>
          <a:lstStyle/>
          <a:p>
            <a:r>
              <a:rPr lang="en-US" dirty="0"/>
              <a:t>Replace Passwords with Keys</a:t>
            </a:r>
          </a:p>
          <a:p>
            <a:pPr lvl="1"/>
            <a:r>
              <a:rPr lang="en-US" dirty="0"/>
              <a:t>Unlocked through a user gesture of biometrics or PIN</a:t>
            </a:r>
          </a:p>
          <a:p>
            <a:pPr lvl="1"/>
            <a:r>
              <a:rPr lang="en-US" dirty="0"/>
              <a:t>FIDO2 Certified</a:t>
            </a:r>
          </a:p>
          <a:p>
            <a:pPr lvl="1"/>
            <a:r>
              <a:rPr lang="en-US" dirty="0"/>
              <a:t>Can leverage enterprise PKI for certificates</a:t>
            </a:r>
          </a:p>
          <a:p>
            <a:endParaRPr lang="en-US" dirty="0"/>
          </a:p>
          <a:p>
            <a:r>
              <a:rPr lang="en-US" dirty="0"/>
              <a:t>Private Key is Never Shared</a:t>
            </a:r>
          </a:p>
          <a:p>
            <a:pPr lvl="1"/>
            <a:r>
              <a:rPr lang="en-US" dirty="0"/>
              <a:t>Keys are always generated in hardware by Trusted Platform Module [TPM]</a:t>
            </a:r>
          </a:p>
          <a:p>
            <a:pPr lvl="1"/>
            <a:r>
              <a:rPr lang="en-US" dirty="0"/>
              <a:t>Hardware bound keys are attested by Trusted Computing Group Protocols</a:t>
            </a:r>
          </a:p>
        </p:txBody>
      </p:sp>
      <p:pic>
        <p:nvPicPr>
          <p:cNvPr id="8" name="Content Placeholder 7" descr="A person using a computer&#10;&#10;Description automatically generated">
            <a:extLst>
              <a:ext uri="{FF2B5EF4-FFF2-40B4-BE49-F238E27FC236}">
                <a16:creationId xmlns:a16="http://schemas.microsoft.com/office/drawing/2014/main" id="{16E3E5CD-8625-44B3-92AF-686E46DD536A}"/>
              </a:ext>
            </a:extLst>
          </p:cNvPr>
          <p:cNvPicPr>
            <a:picLocks noGrp="1" noChangeAspect="1"/>
          </p:cNvPicPr>
          <p:nvPr>
            <p:ph sz="quarter" idx="13"/>
          </p:nvPr>
        </p:nvPicPr>
        <p:blipFill rotWithShape="1">
          <a:blip r:embed="rId3"/>
          <a:srcRect t="6938" r="-1" b="25688"/>
          <a:stretch/>
        </p:blipFill>
        <p:spPr>
          <a:xfrm>
            <a:off x="6389688" y="1435100"/>
            <a:ext cx="5219700" cy="4833938"/>
          </a:xfrm>
          <a:noFill/>
        </p:spPr>
      </p:pic>
    </p:spTree>
    <p:extLst>
      <p:ext uri="{BB962C8B-B14F-4D97-AF65-F5344CB8AC3E}">
        <p14:creationId xmlns:p14="http://schemas.microsoft.com/office/powerpoint/2010/main" val="30977534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0402-2928-4076-A21A-4275E3828A9F}"/>
              </a:ext>
            </a:extLst>
          </p:cNvPr>
          <p:cNvSpPr>
            <a:spLocks noGrp="1"/>
          </p:cNvSpPr>
          <p:nvPr>
            <p:ph type="title"/>
          </p:nvPr>
        </p:nvSpPr>
        <p:spPr>
          <a:xfrm>
            <a:off x="588263" y="457200"/>
            <a:ext cx="11018520" cy="553998"/>
          </a:xfrm>
        </p:spPr>
        <p:txBody>
          <a:bodyPr wrap="square" anchor="t">
            <a:normAutofit fontScale="90000"/>
          </a:bodyPr>
          <a:lstStyle/>
          <a:p>
            <a:r>
              <a:rPr lang="en-US" dirty="0"/>
              <a:t>Windows Hello for Business Adoption</a:t>
            </a:r>
          </a:p>
        </p:txBody>
      </p:sp>
      <p:sp>
        <p:nvSpPr>
          <p:cNvPr id="13" name="Content Placeholder 2">
            <a:extLst>
              <a:ext uri="{FF2B5EF4-FFF2-40B4-BE49-F238E27FC236}">
                <a16:creationId xmlns:a16="http://schemas.microsoft.com/office/drawing/2014/main" id="{BB77A659-34E6-4142-88C0-6B027EB35C67}"/>
              </a:ext>
            </a:extLst>
          </p:cNvPr>
          <p:cNvSpPr>
            <a:spLocks noGrp="1"/>
          </p:cNvSpPr>
          <p:nvPr>
            <p:ph sz="quarter" idx="12"/>
          </p:nvPr>
        </p:nvSpPr>
        <p:spPr>
          <a:xfrm>
            <a:off x="584200" y="1435100"/>
            <a:ext cx="5211763" cy="4899803"/>
          </a:xfrm>
        </p:spPr>
        <p:txBody>
          <a:bodyPr/>
          <a:lstStyle/>
          <a:p>
            <a:pPr marL="0" indent="0">
              <a:buNone/>
            </a:pPr>
            <a:r>
              <a:rPr lang="en-US" sz="4000" dirty="0">
                <a:solidFill>
                  <a:schemeClr val="accent1"/>
                </a:solidFill>
                <a:latin typeface="+mj-lt"/>
              </a:rPr>
              <a:t>10 Million</a:t>
            </a:r>
            <a:br>
              <a:rPr lang="en-US" dirty="0"/>
            </a:br>
            <a:r>
              <a:rPr lang="en-US" sz="2400" dirty="0">
                <a:latin typeface="Segoe UI Semilight" panose="020B0402040204020203" pitchFamily="34" charset="0"/>
                <a:cs typeface="Segoe UI Semilight" panose="020B0402040204020203" pitchFamily="34" charset="0"/>
              </a:rPr>
              <a:t>Monthly active Windows Hello for Business users</a:t>
            </a:r>
          </a:p>
          <a:p>
            <a:pPr marL="0" indent="0">
              <a:buNone/>
            </a:pPr>
            <a:r>
              <a:rPr lang="en-US" sz="4000" dirty="0">
                <a:solidFill>
                  <a:schemeClr val="accent1"/>
                </a:solidFill>
                <a:latin typeface="+mj-lt"/>
              </a:rPr>
              <a:t>50K+</a:t>
            </a:r>
            <a:br>
              <a:rPr lang="en-US" sz="4000" dirty="0">
                <a:solidFill>
                  <a:schemeClr val="accent1"/>
                </a:solidFill>
              </a:rPr>
            </a:br>
            <a:r>
              <a:rPr lang="en-US" sz="2400" dirty="0">
                <a:latin typeface="Segoe UI Semilight" panose="020B0402040204020203" pitchFamily="34" charset="0"/>
                <a:cs typeface="Segoe UI Semilight" panose="020B0402040204020203" pitchFamily="34" charset="0"/>
              </a:rPr>
              <a:t>Enterprises have deployed Windows Hello for Business</a:t>
            </a:r>
          </a:p>
          <a:p>
            <a:pPr marL="0" indent="0">
              <a:buNone/>
            </a:pPr>
            <a:r>
              <a:rPr lang="en-US" sz="4000">
                <a:solidFill>
                  <a:schemeClr val="accent1"/>
                </a:solidFill>
                <a:latin typeface="+mj-lt"/>
              </a:rPr>
              <a:t>&gt;450K</a:t>
            </a:r>
            <a:endParaRPr lang="en-US" sz="4000" dirty="0">
              <a:solidFill>
                <a:schemeClr val="accent1"/>
              </a:solidFill>
              <a:latin typeface="+mj-lt"/>
            </a:endParaRPr>
          </a:p>
          <a:p>
            <a:pPr marL="0" indent="0">
              <a:buNone/>
            </a:pPr>
            <a:r>
              <a:rPr lang="en-US" sz="2400" dirty="0">
                <a:latin typeface="Segoe UI Semilight" panose="020B0402040204020203" pitchFamily="34" charset="0"/>
                <a:cs typeface="Segoe UI Semilight" panose="020B0402040204020203" pitchFamily="34" charset="0"/>
              </a:rPr>
              <a:t>Largest single enterprise deployment</a:t>
            </a:r>
          </a:p>
          <a:p>
            <a:pPr marL="0" indent="0">
              <a:buNone/>
            </a:pPr>
            <a:endParaRPr lang="en-US" sz="2400" dirty="0">
              <a:latin typeface="Segoe UI Semilight" panose="020B0402040204020203" pitchFamily="34" charset="0"/>
              <a:cs typeface="Segoe UI Semilight" panose="020B0402040204020203" pitchFamily="34" charset="0"/>
            </a:endParaRPr>
          </a:p>
          <a:p>
            <a:pPr marL="0" indent="0">
              <a:buNone/>
            </a:pPr>
            <a:endParaRPr lang="en-US" sz="1200" dirty="0">
              <a:cs typeface="Segoe UI Semilight" panose="020B0402040204020203" pitchFamily="34" charset="0"/>
            </a:endParaRPr>
          </a:p>
          <a:p>
            <a:pPr marL="0" indent="0">
              <a:buNone/>
            </a:pPr>
            <a:r>
              <a:rPr lang="en-US" sz="1400" dirty="0">
                <a:cs typeface="Segoe UI Semilight" panose="020B0402040204020203" pitchFamily="34" charset="0"/>
              </a:rPr>
              <a:t>Statistics, June 2022</a:t>
            </a:r>
          </a:p>
        </p:txBody>
      </p:sp>
      <p:pic>
        <p:nvPicPr>
          <p:cNvPr id="8" name="Content Placeholder 7" descr="A person using a computer&#10;&#10;Description automatically generated">
            <a:extLst>
              <a:ext uri="{FF2B5EF4-FFF2-40B4-BE49-F238E27FC236}">
                <a16:creationId xmlns:a16="http://schemas.microsoft.com/office/drawing/2014/main" id="{16E3E5CD-8625-44B3-92AF-686E46DD536A}"/>
              </a:ext>
            </a:extLst>
          </p:cNvPr>
          <p:cNvPicPr>
            <a:picLocks noGrp="1" noChangeAspect="1"/>
          </p:cNvPicPr>
          <p:nvPr>
            <p:ph sz="quarter" idx="13"/>
          </p:nvPr>
        </p:nvPicPr>
        <p:blipFill rotWithShape="1">
          <a:blip r:embed="rId3"/>
          <a:srcRect t="6938" r="-1" b="25688"/>
          <a:stretch/>
        </p:blipFill>
        <p:spPr>
          <a:xfrm>
            <a:off x="6389688" y="1435100"/>
            <a:ext cx="5219700" cy="4833938"/>
          </a:xfrm>
          <a:noFill/>
        </p:spPr>
      </p:pic>
    </p:spTree>
    <p:extLst>
      <p:ext uri="{BB962C8B-B14F-4D97-AF65-F5344CB8AC3E}">
        <p14:creationId xmlns:p14="http://schemas.microsoft.com/office/powerpoint/2010/main" val="1831430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AAB5-316B-4927-BC25-F90F0D4538F0}"/>
              </a:ext>
            </a:extLst>
          </p:cNvPr>
          <p:cNvSpPr>
            <a:spLocks noGrp="1"/>
          </p:cNvSpPr>
          <p:nvPr>
            <p:ph type="title"/>
          </p:nvPr>
        </p:nvSpPr>
        <p:spPr/>
        <p:txBody>
          <a:bodyPr/>
          <a:lstStyle/>
          <a:p>
            <a:r>
              <a:rPr lang="en-US"/>
              <a:t>Windows Hello for Business Deployment Scenarios</a:t>
            </a:r>
          </a:p>
        </p:txBody>
      </p:sp>
      <p:sp>
        <p:nvSpPr>
          <p:cNvPr id="13" name="Parallelogram 12">
            <a:extLst>
              <a:ext uri="{FF2B5EF4-FFF2-40B4-BE49-F238E27FC236}">
                <a16:creationId xmlns:a16="http://schemas.microsoft.com/office/drawing/2014/main" id="{A6880D15-C94D-4E7A-B2D8-C1469CF50DBB}"/>
              </a:ext>
            </a:extLst>
          </p:cNvPr>
          <p:cNvSpPr/>
          <p:nvPr/>
        </p:nvSpPr>
        <p:spPr bwMode="auto">
          <a:xfrm>
            <a:off x="7664601" y="1097612"/>
            <a:ext cx="4579866" cy="5759903"/>
          </a:xfrm>
          <a:custGeom>
            <a:avLst/>
            <a:gdLst>
              <a:gd name="connsiteX0" fmla="*/ 0 w 6020696"/>
              <a:gd name="connsiteY0" fmla="*/ 5760720 h 5760720"/>
              <a:gd name="connsiteX1" fmla="*/ 1440180 w 6020696"/>
              <a:gd name="connsiteY1" fmla="*/ 0 h 5760720"/>
              <a:gd name="connsiteX2" fmla="*/ 6020696 w 6020696"/>
              <a:gd name="connsiteY2" fmla="*/ 0 h 5760720"/>
              <a:gd name="connsiteX3" fmla="*/ 4580516 w 6020696"/>
              <a:gd name="connsiteY3" fmla="*/ 5760720 h 5760720"/>
              <a:gd name="connsiteX4" fmla="*/ 0 w 6020696"/>
              <a:gd name="connsiteY4" fmla="*/ 5760720 h 5760720"/>
              <a:gd name="connsiteX0" fmla="*/ 0 w 4580516"/>
              <a:gd name="connsiteY0" fmla="*/ 5760720 h 5760720"/>
              <a:gd name="connsiteX1" fmla="*/ 1440180 w 4580516"/>
              <a:gd name="connsiteY1" fmla="*/ 0 h 5760720"/>
              <a:gd name="connsiteX2" fmla="*/ 4525271 w 4580516"/>
              <a:gd name="connsiteY2" fmla="*/ 0 h 5760720"/>
              <a:gd name="connsiteX3" fmla="*/ 4580516 w 4580516"/>
              <a:gd name="connsiteY3" fmla="*/ 5760720 h 5760720"/>
              <a:gd name="connsiteX4" fmla="*/ 0 w 4580516"/>
              <a:gd name="connsiteY4" fmla="*/ 5760720 h 5760720"/>
              <a:gd name="connsiteX0" fmla="*/ 0 w 4580516"/>
              <a:gd name="connsiteY0" fmla="*/ 5760720 h 5760720"/>
              <a:gd name="connsiteX1" fmla="*/ 1440180 w 4580516"/>
              <a:gd name="connsiteY1" fmla="*/ 0 h 5760720"/>
              <a:gd name="connsiteX2" fmla="*/ 4530034 w 4580516"/>
              <a:gd name="connsiteY2" fmla="*/ 0 h 5760720"/>
              <a:gd name="connsiteX3" fmla="*/ 4580516 w 4580516"/>
              <a:gd name="connsiteY3" fmla="*/ 5760720 h 5760720"/>
              <a:gd name="connsiteX4" fmla="*/ 0 w 4580516"/>
              <a:gd name="connsiteY4" fmla="*/ 5760720 h 576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0516" h="5760720">
                <a:moveTo>
                  <a:pt x="0" y="5760720"/>
                </a:moveTo>
                <a:lnTo>
                  <a:pt x="1440180" y="0"/>
                </a:lnTo>
                <a:lnTo>
                  <a:pt x="4530034" y="0"/>
                </a:lnTo>
                <a:lnTo>
                  <a:pt x="4580516" y="5760720"/>
                </a:lnTo>
                <a:lnTo>
                  <a:pt x="0" y="576072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Parallelogram 8">
            <a:extLst>
              <a:ext uri="{FF2B5EF4-FFF2-40B4-BE49-F238E27FC236}">
                <a16:creationId xmlns:a16="http://schemas.microsoft.com/office/drawing/2014/main" id="{70F2955A-DFCA-4895-AC98-29573806B20B}"/>
              </a:ext>
            </a:extLst>
          </p:cNvPr>
          <p:cNvSpPr/>
          <p:nvPr/>
        </p:nvSpPr>
        <p:spPr bwMode="auto">
          <a:xfrm>
            <a:off x="1" y="1097610"/>
            <a:ext cx="4527397" cy="5764664"/>
          </a:xfrm>
          <a:custGeom>
            <a:avLst/>
            <a:gdLst>
              <a:gd name="connsiteX0" fmla="*/ 0 w 6020696"/>
              <a:gd name="connsiteY0" fmla="*/ 5760720 h 5760720"/>
              <a:gd name="connsiteX1" fmla="*/ 1440180 w 6020696"/>
              <a:gd name="connsiteY1" fmla="*/ 0 h 5760720"/>
              <a:gd name="connsiteX2" fmla="*/ 6020696 w 6020696"/>
              <a:gd name="connsiteY2" fmla="*/ 0 h 5760720"/>
              <a:gd name="connsiteX3" fmla="*/ 4580516 w 6020696"/>
              <a:gd name="connsiteY3" fmla="*/ 5760720 h 5760720"/>
              <a:gd name="connsiteX4" fmla="*/ 0 w 6020696"/>
              <a:gd name="connsiteY4" fmla="*/ 5760720 h 5760720"/>
              <a:gd name="connsiteX0" fmla="*/ 45720 w 4580516"/>
              <a:gd name="connsiteY0" fmla="*/ 5760720 h 5760720"/>
              <a:gd name="connsiteX1" fmla="*/ 0 w 4580516"/>
              <a:gd name="connsiteY1" fmla="*/ 0 h 5760720"/>
              <a:gd name="connsiteX2" fmla="*/ 4580516 w 4580516"/>
              <a:gd name="connsiteY2" fmla="*/ 0 h 5760720"/>
              <a:gd name="connsiteX3" fmla="*/ 3140336 w 4580516"/>
              <a:gd name="connsiteY3" fmla="*/ 5760720 h 5760720"/>
              <a:gd name="connsiteX4" fmla="*/ 45720 w 4580516"/>
              <a:gd name="connsiteY4" fmla="*/ 5760720 h 5760720"/>
              <a:gd name="connsiteX0" fmla="*/ 31432 w 4580516"/>
              <a:gd name="connsiteY0" fmla="*/ 5760720 h 5760720"/>
              <a:gd name="connsiteX1" fmla="*/ 0 w 4580516"/>
              <a:gd name="connsiteY1" fmla="*/ 0 h 5760720"/>
              <a:gd name="connsiteX2" fmla="*/ 4580516 w 4580516"/>
              <a:gd name="connsiteY2" fmla="*/ 0 h 5760720"/>
              <a:gd name="connsiteX3" fmla="*/ 3140336 w 4580516"/>
              <a:gd name="connsiteY3" fmla="*/ 5760720 h 5760720"/>
              <a:gd name="connsiteX4" fmla="*/ 31432 w 4580516"/>
              <a:gd name="connsiteY4" fmla="*/ 5760720 h 5760720"/>
              <a:gd name="connsiteX0" fmla="*/ 17144 w 4580516"/>
              <a:gd name="connsiteY0" fmla="*/ 5760720 h 5760720"/>
              <a:gd name="connsiteX1" fmla="*/ 0 w 4580516"/>
              <a:gd name="connsiteY1" fmla="*/ 0 h 5760720"/>
              <a:gd name="connsiteX2" fmla="*/ 4580516 w 4580516"/>
              <a:gd name="connsiteY2" fmla="*/ 0 h 5760720"/>
              <a:gd name="connsiteX3" fmla="*/ 3140336 w 4580516"/>
              <a:gd name="connsiteY3" fmla="*/ 5760720 h 5760720"/>
              <a:gd name="connsiteX4" fmla="*/ 17144 w 4580516"/>
              <a:gd name="connsiteY4" fmla="*/ 5760720 h 5760720"/>
              <a:gd name="connsiteX0" fmla="*/ 1457 w 4583879"/>
              <a:gd name="connsiteY0" fmla="*/ 5755957 h 5760720"/>
              <a:gd name="connsiteX1" fmla="*/ 3363 w 4583879"/>
              <a:gd name="connsiteY1" fmla="*/ 0 h 5760720"/>
              <a:gd name="connsiteX2" fmla="*/ 4583879 w 4583879"/>
              <a:gd name="connsiteY2" fmla="*/ 0 h 5760720"/>
              <a:gd name="connsiteX3" fmla="*/ 3143699 w 4583879"/>
              <a:gd name="connsiteY3" fmla="*/ 5760720 h 5760720"/>
              <a:gd name="connsiteX4" fmla="*/ 1457 w 4583879"/>
              <a:gd name="connsiteY4" fmla="*/ 5755957 h 5760720"/>
              <a:gd name="connsiteX0" fmla="*/ 925 w 4592872"/>
              <a:gd name="connsiteY0" fmla="*/ 5770244 h 5770244"/>
              <a:gd name="connsiteX1" fmla="*/ 12356 w 4592872"/>
              <a:gd name="connsiteY1" fmla="*/ 0 h 5770244"/>
              <a:gd name="connsiteX2" fmla="*/ 4592872 w 4592872"/>
              <a:gd name="connsiteY2" fmla="*/ 0 h 5770244"/>
              <a:gd name="connsiteX3" fmla="*/ 3152692 w 4592872"/>
              <a:gd name="connsiteY3" fmla="*/ 5760720 h 5770244"/>
              <a:gd name="connsiteX4" fmla="*/ 925 w 4592872"/>
              <a:gd name="connsiteY4" fmla="*/ 5770244 h 5770244"/>
              <a:gd name="connsiteX0" fmla="*/ 1131 w 4588316"/>
              <a:gd name="connsiteY0" fmla="*/ 5765482 h 5765482"/>
              <a:gd name="connsiteX1" fmla="*/ 7800 w 4588316"/>
              <a:gd name="connsiteY1" fmla="*/ 0 h 5765482"/>
              <a:gd name="connsiteX2" fmla="*/ 4588316 w 4588316"/>
              <a:gd name="connsiteY2" fmla="*/ 0 h 5765482"/>
              <a:gd name="connsiteX3" fmla="*/ 3148136 w 4588316"/>
              <a:gd name="connsiteY3" fmla="*/ 5760720 h 5765482"/>
              <a:gd name="connsiteX4" fmla="*/ 1131 w 4588316"/>
              <a:gd name="connsiteY4" fmla="*/ 5765482 h 5765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8316" h="5765482">
                <a:moveTo>
                  <a:pt x="1131" y="5765482"/>
                </a:moveTo>
                <a:cubicBezTo>
                  <a:pt x="-4584" y="3845242"/>
                  <a:pt x="13515" y="1920240"/>
                  <a:pt x="7800" y="0"/>
                </a:cubicBezTo>
                <a:lnTo>
                  <a:pt x="4588316" y="0"/>
                </a:lnTo>
                <a:lnTo>
                  <a:pt x="3148136" y="5760720"/>
                </a:lnTo>
                <a:lnTo>
                  <a:pt x="1131" y="576548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Parallelogram 10">
            <a:extLst>
              <a:ext uri="{FF2B5EF4-FFF2-40B4-BE49-F238E27FC236}">
                <a16:creationId xmlns:a16="http://schemas.microsoft.com/office/drawing/2014/main" id="{787CB272-F4CA-45C2-AF61-96542572BFEE}"/>
              </a:ext>
            </a:extLst>
          </p:cNvPr>
          <p:cNvSpPr/>
          <p:nvPr/>
        </p:nvSpPr>
        <p:spPr bwMode="auto">
          <a:xfrm>
            <a:off x="3086079" y="1097612"/>
            <a:ext cx="6019842" cy="5759903"/>
          </a:xfrm>
          <a:prstGeom prst="parallelogram">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9" name="building_4" title="Icon of a tall rectangular building in front of two shorter buildings">
            <a:extLst>
              <a:ext uri="{FF2B5EF4-FFF2-40B4-BE49-F238E27FC236}">
                <a16:creationId xmlns:a16="http://schemas.microsoft.com/office/drawing/2014/main" id="{7617D4F6-6403-4FF9-AB58-CE4ECAD4ADCB}"/>
              </a:ext>
            </a:extLst>
          </p:cNvPr>
          <p:cNvSpPr>
            <a:spLocks noChangeAspect="1" noEditPoints="1"/>
          </p:cNvSpPr>
          <p:nvPr/>
        </p:nvSpPr>
        <p:spPr bwMode="auto">
          <a:xfrm>
            <a:off x="9671869" y="2641884"/>
            <a:ext cx="1520300" cy="1544242"/>
          </a:xfrm>
          <a:custGeom>
            <a:avLst/>
            <a:gdLst>
              <a:gd name="T0" fmla="*/ 200 w 254"/>
              <a:gd name="T1" fmla="*/ 258 h 258"/>
              <a:gd name="T2" fmla="*/ 55 w 254"/>
              <a:gd name="T3" fmla="*/ 44 h 258"/>
              <a:gd name="T4" fmla="*/ 200 w 254"/>
              <a:gd name="T5" fmla="*/ 44 h 258"/>
              <a:gd name="T6" fmla="*/ 55 w 254"/>
              <a:gd name="T7" fmla="*/ 72 h 258"/>
              <a:gd name="T8" fmla="*/ 0 w 254"/>
              <a:gd name="T9" fmla="*/ 258 h 258"/>
              <a:gd name="T10" fmla="*/ 21 w 254"/>
              <a:gd name="T11" fmla="*/ 102 h 258"/>
              <a:gd name="T12" fmla="*/ 21 w 254"/>
              <a:gd name="T13" fmla="*/ 128 h 258"/>
              <a:gd name="T14" fmla="*/ 21 w 254"/>
              <a:gd name="T15" fmla="*/ 155 h 258"/>
              <a:gd name="T16" fmla="*/ 21 w 254"/>
              <a:gd name="T17" fmla="*/ 182 h 258"/>
              <a:gd name="T18" fmla="*/ 21 w 254"/>
              <a:gd name="T19" fmla="*/ 209 h 258"/>
              <a:gd name="T20" fmla="*/ 200 w 254"/>
              <a:gd name="T21" fmla="*/ 258 h 258"/>
              <a:gd name="T22" fmla="*/ 254 w 254"/>
              <a:gd name="T23" fmla="*/ 72 h 258"/>
              <a:gd name="T24" fmla="*/ 234 w 254"/>
              <a:gd name="T25" fmla="*/ 102 h 258"/>
              <a:gd name="T26" fmla="*/ 234 w 254"/>
              <a:gd name="T27" fmla="*/ 128 h 258"/>
              <a:gd name="T28" fmla="*/ 234 w 254"/>
              <a:gd name="T29" fmla="*/ 155 h 258"/>
              <a:gd name="T30" fmla="*/ 234 w 254"/>
              <a:gd name="T31" fmla="*/ 182 h 258"/>
              <a:gd name="T32" fmla="*/ 234 w 254"/>
              <a:gd name="T33" fmla="*/ 209 h 258"/>
              <a:gd name="T34" fmla="*/ 96 w 254"/>
              <a:gd name="T35" fmla="*/ 71 h 258"/>
              <a:gd name="T36" fmla="*/ 87 w 254"/>
              <a:gd name="T37" fmla="*/ 66 h 258"/>
              <a:gd name="T38" fmla="*/ 96 w 254"/>
              <a:gd name="T39" fmla="*/ 76 h 258"/>
              <a:gd name="T40" fmla="*/ 132 w 254"/>
              <a:gd name="T41" fmla="*/ 71 h 258"/>
              <a:gd name="T42" fmla="*/ 122 w 254"/>
              <a:gd name="T43" fmla="*/ 66 h 258"/>
              <a:gd name="T44" fmla="*/ 132 w 254"/>
              <a:gd name="T45" fmla="*/ 76 h 258"/>
              <a:gd name="T46" fmla="*/ 168 w 254"/>
              <a:gd name="T47" fmla="*/ 71 h 258"/>
              <a:gd name="T48" fmla="*/ 158 w 254"/>
              <a:gd name="T49" fmla="*/ 66 h 258"/>
              <a:gd name="T50" fmla="*/ 168 w 254"/>
              <a:gd name="T51" fmla="*/ 76 h 258"/>
              <a:gd name="T52" fmla="*/ 96 w 254"/>
              <a:gd name="T53" fmla="*/ 109 h 258"/>
              <a:gd name="T54" fmla="*/ 87 w 254"/>
              <a:gd name="T55" fmla="*/ 104 h 258"/>
              <a:gd name="T56" fmla="*/ 96 w 254"/>
              <a:gd name="T57" fmla="*/ 114 h 258"/>
              <a:gd name="T58" fmla="*/ 132 w 254"/>
              <a:gd name="T59" fmla="*/ 109 h 258"/>
              <a:gd name="T60" fmla="*/ 122 w 254"/>
              <a:gd name="T61" fmla="*/ 104 h 258"/>
              <a:gd name="T62" fmla="*/ 132 w 254"/>
              <a:gd name="T63" fmla="*/ 114 h 258"/>
              <a:gd name="T64" fmla="*/ 168 w 254"/>
              <a:gd name="T65" fmla="*/ 109 h 258"/>
              <a:gd name="T66" fmla="*/ 158 w 254"/>
              <a:gd name="T67" fmla="*/ 104 h 258"/>
              <a:gd name="T68" fmla="*/ 168 w 254"/>
              <a:gd name="T69" fmla="*/ 114 h 258"/>
              <a:gd name="T70" fmla="*/ 96 w 254"/>
              <a:gd name="T71" fmla="*/ 147 h 258"/>
              <a:gd name="T72" fmla="*/ 87 w 254"/>
              <a:gd name="T73" fmla="*/ 142 h 258"/>
              <a:gd name="T74" fmla="*/ 96 w 254"/>
              <a:gd name="T75" fmla="*/ 152 h 258"/>
              <a:gd name="T76" fmla="*/ 132 w 254"/>
              <a:gd name="T77" fmla="*/ 147 h 258"/>
              <a:gd name="T78" fmla="*/ 122 w 254"/>
              <a:gd name="T79" fmla="*/ 142 h 258"/>
              <a:gd name="T80" fmla="*/ 132 w 254"/>
              <a:gd name="T81" fmla="*/ 152 h 258"/>
              <a:gd name="T82" fmla="*/ 168 w 254"/>
              <a:gd name="T83" fmla="*/ 147 h 258"/>
              <a:gd name="T84" fmla="*/ 158 w 254"/>
              <a:gd name="T85" fmla="*/ 142 h 258"/>
              <a:gd name="T86" fmla="*/ 168 w 254"/>
              <a:gd name="T87" fmla="*/ 152 h 258"/>
              <a:gd name="T88" fmla="*/ 96 w 254"/>
              <a:gd name="T89" fmla="*/ 185 h 258"/>
              <a:gd name="T90" fmla="*/ 87 w 254"/>
              <a:gd name="T91" fmla="*/ 180 h 258"/>
              <a:gd name="T92" fmla="*/ 96 w 254"/>
              <a:gd name="T93" fmla="*/ 190 h 258"/>
              <a:gd name="T94" fmla="*/ 132 w 254"/>
              <a:gd name="T95" fmla="*/ 186 h 258"/>
              <a:gd name="T96" fmla="*/ 122 w 254"/>
              <a:gd name="T97" fmla="*/ 180 h 258"/>
              <a:gd name="T98" fmla="*/ 132 w 254"/>
              <a:gd name="T99" fmla="*/ 190 h 258"/>
              <a:gd name="T100" fmla="*/ 168 w 254"/>
              <a:gd name="T101" fmla="*/ 184 h 258"/>
              <a:gd name="T102" fmla="*/ 158 w 254"/>
              <a:gd name="T103" fmla="*/ 180 h 258"/>
              <a:gd name="T104" fmla="*/ 168 w 254"/>
              <a:gd name="T105" fmla="*/ 190 h 258"/>
              <a:gd name="T106" fmla="*/ 163 w 254"/>
              <a:gd name="T107" fmla="*/ 258 h 258"/>
              <a:gd name="T108" fmla="*/ 92 w 254"/>
              <a:gd name="T109" fmla="*/ 21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 h="258">
                <a:moveTo>
                  <a:pt x="200" y="146"/>
                </a:moveTo>
                <a:lnTo>
                  <a:pt x="200" y="258"/>
                </a:lnTo>
                <a:lnTo>
                  <a:pt x="55" y="258"/>
                </a:lnTo>
                <a:lnTo>
                  <a:pt x="55" y="44"/>
                </a:lnTo>
                <a:lnTo>
                  <a:pt x="127" y="0"/>
                </a:lnTo>
                <a:lnTo>
                  <a:pt x="200" y="44"/>
                </a:lnTo>
                <a:lnTo>
                  <a:pt x="200" y="146"/>
                </a:lnTo>
                <a:moveTo>
                  <a:pt x="55" y="72"/>
                </a:moveTo>
                <a:lnTo>
                  <a:pt x="0" y="72"/>
                </a:lnTo>
                <a:lnTo>
                  <a:pt x="0" y="258"/>
                </a:lnTo>
                <a:lnTo>
                  <a:pt x="55" y="258"/>
                </a:lnTo>
                <a:moveTo>
                  <a:pt x="21" y="102"/>
                </a:moveTo>
                <a:lnTo>
                  <a:pt x="55" y="102"/>
                </a:lnTo>
                <a:moveTo>
                  <a:pt x="21" y="128"/>
                </a:moveTo>
                <a:lnTo>
                  <a:pt x="55" y="128"/>
                </a:lnTo>
                <a:moveTo>
                  <a:pt x="21" y="155"/>
                </a:moveTo>
                <a:lnTo>
                  <a:pt x="55" y="155"/>
                </a:lnTo>
                <a:moveTo>
                  <a:pt x="21" y="182"/>
                </a:moveTo>
                <a:lnTo>
                  <a:pt x="55" y="182"/>
                </a:lnTo>
                <a:moveTo>
                  <a:pt x="21" y="209"/>
                </a:moveTo>
                <a:lnTo>
                  <a:pt x="55" y="209"/>
                </a:lnTo>
                <a:moveTo>
                  <a:pt x="200" y="258"/>
                </a:moveTo>
                <a:lnTo>
                  <a:pt x="254" y="258"/>
                </a:lnTo>
                <a:lnTo>
                  <a:pt x="254" y="72"/>
                </a:lnTo>
                <a:lnTo>
                  <a:pt x="200" y="72"/>
                </a:lnTo>
                <a:moveTo>
                  <a:pt x="234" y="102"/>
                </a:moveTo>
                <a:lnTo>
                  <a:pt x="200" y="102"/>
                </a:lnTo>
                <a:moveTo>
                  <a:pt x="234" y="128"/>
                </a:moveTo>
                <a:lnTo>
                  <a:pt x="200" y="128"/>
                </a:lnTo>
                <a:moveTo>
                  <a:pt x="234" y="155"/>
                </a:moveTo>
                <a:lnTo>
                  <a:pt x="200" y="155"/>
                </a:lnTo>
                <a:moveTo>
                  <a:pt x="234" y="182"/>
                </a:moveTo>
                <a:lnTo>
                  <a:pt x="200" y="182"/>
                </a:lnTo>
                <a:moveTo>
                  <a:pt x="234" y="209"/>
                </a:moveTo>
                <a:lnTo>
                  <a:pt x="200" y="209"/>
                </a:lnTo>
                <a:moveTo>
                  <a:pt x="96" y="71"/>
                </a:moveTo>
                <a:lnTo>
                  <a:pt x="96" y="66"/>
                </a:lnTo>
                <a:lnTo>
                  <a:pt x="87" y="66"/>
                </a:lnTo>
                <a:lnTo>
                  <a:pt x="87" y="76"/>
                </a:lnTo>
                <a:lnTo>
                  <a:pt x="96" y="76"/>
                </a:lnTo>
                <a:lnTo>
                  <a:pt x="96" y="71"/>
                </a:lnTo>
                <a:moveTo>
                  <a:pt x="132" y="71"/>
                </a:moveTo>
                <a:lnTo>
                  <a:pt x="132" y="66"/>
                </a:lnTo>
                <a:lnTo>
                  <a:pt x="122" y="66"/>
                </a:lnTo>
                <a:lnTo>
                  <a:pt x="122" y="76"/>
                </a:lnTo>
                <a:lnTo>
                  <a:pt x="132" y="76"/>
                </a:lnTo>
                <a:lnTo>
                  <a:pt x="132" y="71"/>
                </a:lnTo>
                <a:moveTo>
                  <a:pt x="168" y="71"/>
                </a:moveTo>
                <a:lnTo>
                  <a:pt x="168" y="66"/>
                </a:lnTo>
                <a:lnTo>
                  <a:pt x="158" y="66"/>
                </a:lnTo>
                <a:lnTo>
                  <a:pt x="158" y="76"/>
                </a:lnTo>
                <a:lnTo>
                  <a:pt x="168" y="76"/>
                </a:lnTo>
                <a:lnTo>
                  <a:pt x="168" y="71"/>
                </a:lnTo>
                <a:moveTo>
                  <a:pt x="96" y="109"/>
                </a:moveTo>
                <a:lnTo>
                  <a:pt x="96" y="104"/>
                </a:lnTo>
                <a:lnTo>
                  <a:pt x="87" y="104"/>
                </a:lnTo>
                <a:lnTo>
                  <a:pt x="87" y="114"/>
                </a:lnTo>
                <a:lnTo>
                  <a:pt x="96" y="114"/>
                </a:lnTo>
                <a:lnTo>
                  <a:pt x="96" y="109"/>
                </a:lnTo>
                <a:moveTo>
                  <a:pt x="132" y="109"/>
                </a:moveTo>
                <a:lnTo>
                  <a:pt x="132" y="104"/>
                </a:lnTo>
                <a:lnTo>
                  <a:pt x="122" y="104"/>
                </a:lnTo>
                <a:lnTo>
                  <a:pt x="122" y="114"/>
                </a:lnTo>
                <a:lnTo>
                  <a:pt x="132" y="114"/>
                </a:lnTo>
                <a:lnTo>
                  <a:pt x="132" y="109"/>
                </a:lnTo>
                <a:moveTo>
                  <a:pt x="168" y="109"/>
                </a:moveTo>
                <a:lnTo>
                  <a:pt x="168" y="104"/>
                </a:lnTo>
                <a:lnTo>
                  <a:pt x="158" y="104"/>
                </a:lnTo>
                <a:lnTo>
                  <a:pt x="158" y="114"/>
                </a:lnTo>
                <a:lnTo>
                  <a:pt x="168" y="114"/>
                </a:lnTo>
                <a:lnTo>
                  <a:pt x="168" y="109"/>
                </a:lnTo>
                <a:moveTo>
                  <a:pt x="96" y="147"/>
                </a:moveTo>
                <a:lnTo>
                  <a:pt x="96" y="142"/>
                </a:lnTo>
                <a:lnTo>
                  <a:pt x="87" y="142"/>
                </a:lnTo>
                <a:lnTo>
                  <a:pt x="87" y="152"/>
                </a:lnTo>
                <a:lnTo>
                  <a:pt x="96" y="152"/>
                </a:lnTo>
                <a:lnTo>
                  <a:pt x="96" y="147"/>
                </a:lnTo>
                <a:moveTo>
                  <a:pt x="132" y="147"/>
                </a:moveTo>
                <a:lnTo>
                  <a:pt x="132" y="142"/>
                </a:lnTo>
                <a:lnTo>
                  <a:pt x="122" y="142"/>
                </a:lnTo>
                <a:lnTo>
                  <a:pt x="122" y="152"/>
                </a:lnTo>
                <a:lnTo>
                  <a:pt x="132" y="152"/>
                </a:lnTo>
                <a:lnTo>
                  <a:pt x="132" y="147"/>
                </a:lnTo>
                <a:moveTo>
                  <a:pt x="168" y="147"/>
                </a:moveTo>
                <a:lnTo>
                  <a:pt x="168" y="142"/>
                </a:lnTo>
                <a:lnTo>
                  <a:pt x="158" y="142"/>
                </a:lnTo>
                <a:lnTo>
                  <a:pt x="158" y="152"/>
                </a:lnTo>
                <a:lnTo>
                  <a:pt x="168" y="152"/>
                </a:lnTo>
                <a:lnTo>
                  <a:pt x="168" y="147"/>
                </a:lnTo>
                <a:moveTo>
                  <a:pt x="96" y="185"/>
                </a:moveTo>
                <a:lnTo>
                  <a:pt x="96" y="180"/>
                </a:lnTo>
                <a:lnTo>
                  <a:pt x="87" y="180"/>
                </a:lnTo>
                <a:lnTo>
                  <a:pt x="87" y="190"/>
                </a:lnTo>
                <a:lnTo>
                  <a:pt x="96" y="190"/>
                </a:lnTo>
                <a:lnTo>
                  <a:pt x="96" y="185"/>
                </a:lnTo>
                <a:moveTo>
                  <a:pt x="132" y="186"/>
                </a:moveTo>
                <a:lnTo>
                  <a:pt x="132" y="180"/>
                </a:lnTo>
                <a:lnTo>
                  <a:pt x="122" y="180"/>
                </a:lnTo>
                <a:lnTo>
                  <a:pt x="122" y="190"/>
                </a:lnTo>
                <a:lnTo>
                  <a:pt x="132" y="190"/>
                </a:lnTo>
                <a:lnTo>
                  <a:pt x="132" y="186"/>
                </a:lnTo>
                <a:moveTo>
                  <a:pt x="168" y="184"/>
                </a:moveTo>
                <a:lnTo>
                  <a:pt x="168" y="180"/>
                </a:lnTo>
                <a:lnTo>
                  <a:pt x="158" y="180"/>
                </a:lnTo>
                <a:lnTo>
                  <a:pt x="158" y="190"/>
                </a:lnTo>
                <a:lnTo>
                  <a:pt x="168" y="190"/>
                </a:lnTo>
                <a:lnTo>
                  <a:pt x="168" y="184"/>
                </a:lnTo>
                <a:moveTo>
                  <a:pt x="163" y="258"/>
                </a:moveTo>
                <a:lnTo>
                  <a:pt x="163" y="217"/>
                </a:lnTo>
                <a:lnTo>
                  <a:pt x="92" y="217"/>
                </a:lnTo>
                <a:lnTo>
                  <a:pt x="92" y="258"/>
                </a:lnTo>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1" name="cloud" title="Icon of a cloud">
            <a:extLst>
              <a:ext uri="{FF2B5EF4-FFF2-40B4-BE49-F238E27FC236}">
                <a16:creationId xmlns:a16="http://schemas.microsoft.com/office/drawing/2014/main" id="{2B1D1F73-ED62-4DDD-99EF-B52B8F5AF37D}"/>
              </a:ext>
            </a:extLst>
          </p:cNvPr>
          <p:cNvSpPr>
            <a:spLocks noChangeAspect="1"/>
          </p:cNvSpPr>
          <p:nvPr/>
        </p:nvSpPr>
        <p:spPr bwMode="auto">
          <a:xfrm>
            <a:off x="4948268" y="1758159"/>
            <a:ext cx="2227590" cy="140958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p>
        </p:txBody>
      </p:sp>
      <p:sp>
        <p:nvSpPr>
          <p:cNvPr id="23" name="building_4" title="Icon of a tall rectangular building in front of two shorter buildings">
            <a:extLst>
              <a:ext uri="{FF2B5EF4-FFF2-40B4-BE49-F238E27FC236}">
                <a16:creationId xmlns:a16="http://schemas.microsoft.com/office/drawing/2014/main" id="{A2A0B946-AA0C-4FCE-B982-507519495001}"/>
              </a:ext>
            </a:extLst>
          </p:cNvPr>
          <p:cNvSpPr>
            <a:spLocks noChangeAspect="1" noEditPoints="1"/>
          </p:cNvSpPr>
          <p:nvPr/>
        </p:nvSpPr>
        <p:spPr bwMode="auto">
          <a:xfrm>
            <a:off x="6001988" y="2641884"/>
            <a:ext cx="1520300" cy="1544242"/>
          </a:xfrm>
          <a:custGeom>
            <a:avLst/>
            <a:gdLst>
              <a:gd name="T0" fmla="*/ 200 w 254"/>
              <a:gd name="T1" fmla="*/ 258 h 258"/>
              <a:gd name="T2" fmla="*/ 55 w 254"/>
              <a:gd name="T3" fmla="*/ 44 h 258"/>
              <a:gd name="T4" fmla="*/ 200 w 254"/>
              <a:gd name="T5" fmla="*/ 44 h 258"/>
              <a:gd name="T6" fmla="*/ 55 w 254"/>
              <a:gd name="T7" fmla="*/ 72 h 258"/>
              <a:gd name="T8" fmla="*/ 0 w 254"/>
              <a:gd name="T9" fmla="*/ 258 h 258"/>
              <a:gd name="T10" fmla="*/ 21 w 254"/>
              <a:gd name="T11" fmla="*/ 102 h 258"/>
              <a:gd name="T12" fmla="*/ 21 w 254"/>
              <a:gd name="T13" fmla="*/ 128 h 258"/>
              <a:gd name="T14" fmla="*/ 21 w 254"/>
              <a:gd name="T15" fmla="*/ 155 h 258"/>
              <a:gd name="T16" fmla="*/ 21 w 254"/>
              <a:gd name="T17" fmla="*/ 182 h 258"/>
              <a:gd name="T18" fmla="*/ 21 w 254"/>
              <a:gd name="T19" fmla="*/ 209 h 258"/>
              <a:gd name="T20" fmla="*/ 200 w 254"/>
              <a:gd name="T21" fmla="*/ 258 h 258"/>
              <a:gd name="T22" fmla="*/ 254 w 254"/>
              <a:gd name="T23" fmla="*/ 72 h 258"/>
              <a:gd name="T24" fmla="*/ 234 w 254"/>
              <a:gd name="T25" fmla="*/ 102 h 258"/>
              <a:gd name="T26" fmla="*/ 234 w 254"/>
              <a:gd name="T27" fmla="*/ 128 h 258"/>
              <a:gd name="T28" fmla="*/ 234 w 254"/>
              <a:gd name="T29" fmla="*/ 155 h 258"/>
              <a:gd name="T30" fmla="*/ 234 w 254"/>
              <a:gd name="T31" fmla="*/ 182 h 258"/>
              <a:gd name="T32" fmla="*/ 234 w 254"/>
              <a:gd name="T33" fmla="*/ 209 h 258"/>
              <a:gd name="T34" fmla="*/ 96 w 254"/>
              <a:gd name="T35" fmla="*/ 71 h 258"/>
              <a:gd name="T36" fmla="*/ 87 w 254"/>
              <a:gd name="T37" fmla="*/ 66 h 258"/>
              <a:gd name="T38" fmla="*/ 96 w 254"/>
              <a:gd name="T39" fmla="*/ 76 h 258"/>
              <a:gd name="T40" fmla="*/ 132 w 254"/>
              <a:gd name="T41" fmla="*/ 71 h 258"/>
              <a:gd name="T42" fmla="*/ 122 w 254"/>
              <a:gd name="T43" fmla="*/ 66 h 258"/>
              <a:gd name="T44" fmla="*/ 132 w 254"/>
              <a:gd name="T45" fmla="*/ 76 h 258"/>
              <a:gd name="T46" fmla="*/ 168 w 254"/>
              <a:gd name="T47" fmla="*/ 71 h 258"/>
              <a:gd name="T48" fmla="*/ 158 w 254"/>
              <a:gd name="T49" fmla="*/ 66 h 258"/>
              <a:gd name="T50" fmla="*/ 168 w 254"/>
              <a:gd name="T51" fmla="*/ 76 h 258"/>
              <a:gd name="T52" fmla="*/ 96 w 254"/>
              <a:gd name="T53" fmla="*/ 109 h 258"/>
              <a:gd name="T54" fmla="*/ 87 w 254"/>
              <a:gd name="T55" fmla="*/ 104 h 258"/>
              <a:gd name="T56" fmla="*/ 96 w 254"/>
              <a:gd name="T57" fmla="*/ 114 h 258"/>
              <a:gd name="T58" fmla="*/ 132 w 254"/>
              <a:gd name="T59" fmla="*/ 109 h 258"/>
              <a:gd name="T60" fmla="*/ 122 w 254"/>
              <a:gd name="T61" fmla="*/ 104 h 258"/>
              <a:gd name="T62" fmla="*/ 132 w 254"/>
              <a:gd name="T63" fmla="*/ 114 h 258"/>
              <a:gd name="T64" fmla="*/ 168 w 254"/>
              <a:gd name="T65" fmla="*/ 109 h 258"/>
              <a:gd name="T66" fmla="*/ 158 w 254"/>
              <a:gd name="T67" fmla="*/ 104 h 258"/>
              <a:gd name="T68" fmla="*/ 168 w 254"/>
              <a:gd name="T69" fmla="*/ 114 h 258"/>
              <a:gd name="T70" fmla="*/ 96 w 254"/>
              <a:gd name="T71" fmla="*/ 147 h 258"/>
              <a:gd name="T72" fmla="*/ 87 w 254"/>
              <a:gd name="T73" fmla="*/ 142 h 258"/>
              <a:gd name="T74" fmla="*/ 96 w 254"/>
              <a:gd name="T75" fmla="*/ 152 h 258"/>
              <a:gd name="T76" fmla="*/ 132 w 254"/>
              <a:gd name="T77" fmla="*/ 147 h 258"/>
              <a:gd name="T78" fmla="*/ 122 w 254"/>
              <a:gd name="T79" fmla="*/ 142 h 258"/>
              <a:gd name="T80" fmla="*/ 132 w 254"/>
              <a:gd name="T81" fmla="*/ 152 h 258"/>
              <a:gd name="T82" fmla="*/ 168 w 254"/>
              <a:gd name="T83" fmla="*/ 147 h 258"/>
              <a:gd name="T84" fmla="*/ 158 w 254"/>
              <a:gd name="T85" fmla="*/ 142 h 258"/>
              <a:gd name="T86" fmla="*/ 168 w 254"/>
              <a:gd name="T87" fmla="*/ 152 h 258"/>
              <a:gd name="T88" fmla="*/ 96 w 254"/>
              <a:gd name="T89" fmla="*/ 185 h 258"/>
              <a:gd name="T90" fmla="*/ 87 w 254"/>
              <a:gd name="T91" fmla="*/ 180 h 258"/>
              <a:gd name="T92" fmla="*/ 96 w 254"/>
              <a:gd name="T93" fmla="*/ 190 h 258"/>
              <a:gd name="T94" fmla="*/ 132 w 254"/>
              <a:gd name="T95" fmla="*/ 186 h 258"/>
              <a:gd name="T96" fmla="*/ 122 w 254"/>
              <a:gd name="T97" fmla="*/ 180 h 258"/>
              <a:gd name="T98" fmla="*/ 132 w 254"/>
              <a:gd name="T99" fmla="*/ 190 h 258"/>
              <a:gd name="T100" fmla="*/ 168 w 254"/>
              <a:gd name="T101" fmla="*/ 184 h 258"/>
              <a:gd name="T102" fmla="*/ 158 w 254"/>
              <a:gd name="T103" fmla="*/ 180 h 258"/>
              <a:gd name="T104" fmla="*/ 168 w 254"/>
              <a:gd name="T105" fmla="*/ 190 h 258"/>
              <a:gd name="T106" fmla="*/ 163 w 254"/>
              <a:gd name="T107" fmla="*/ 258 h 258"/>
              <a:gd name="T108" fmla="*/ 92 w 254"/>
              <a:gd name="T109" fmla="*/ 21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 h="258">
                <a:moveTo>
                  <a:pt x="200" y="146"/>
                </a:moveTo>
                <a:lnTo>
                  <a:pt x="200" y="258"/>
                </a:lnTo>
                <a:lnTo>
                  <a:pt x="55" y="258"/>
                </a:lnTo>
                <a:lnTo>
                  <a:pt x="55" y="44"/>
                </a:lnTo>
                <a:lnTo>
                  <a:pt x="127" y="0"/>
                </a:lnTo>
                <a:lnTo>
                  <a:pt x="200" y="44"/>
                </a:lnTo>
                <a:lnTo>
                  <a:pt x="200" y="146"/>
                </a:lnTo>
                <a:moveTo>
                  <a:pt x="55" y="72"/>
                </a:moveTo>
                <a:lnTo>
                  <a:pt x="0" y="72"/>
                </a:lnTo>
                <a:lnTo>
                  <a:pt x="0" y="258"/>
                </a:lnTo>
                <a:lnTo>
                  <a:pt x="55" y="258"/>
                </a:lnTo>
                <a:moveTo>
                  <a:pt x="21" y="102"/>
                </a:moveTo>
                <a:lnTo>
                  <a:pt x="55" y="102"/>
                </a:lnTo>
                <a:moveTo>
                  <a:pt x="21" y="128"/>
                </a:moveTo>
                <a:lnTo>
                  <a:pt x="55" y="128"/>
                </a:lnTo>
                <a:moveTo>
                  <a:pt x="21" y="155"/>
                </a:moveTo>
                <a:lnTo>
                  <a:pt x="55" y="155"/>
                </a:lnTo>
                <a:moveTo>
                  <a:pt x="21" y="182"/>
                </a:moveTo>
                <a:lnTo>
                  <a:pt x="55" y="182"/>
                </a:lnTo>
                <a:moveTo>
                  <a:pt x="21" y="209"/>
                </a:moveTo>
                <a:lnTo>
                  <a:pt x="55" y="209"/>
                </a:lnTo>
                <a:moveTo>
                  <a:pt x="200" y="258"/>
                </a:moveTo>
                <a:lnTo>
                  <a:pt x="254" y="258"/>
                </a:lnTo>
                <a:lnTo>
                  <a:pt x="254" y="72"/>
                </a:lnTo>
                <a:lnTo>
                  <a:pt x="200" y="72"/>
                </a:lnTo>
                <a:moveTo>
                  <a:pt x="234" y="102"/>
                </a:moveTo>
                <a:lnTo>
                  <a:pt x="200" y="102"/>
                </a:lnTo>
                <a:moveTo>
                  <a:pt x="234" y="128"/>
                </a:moveTo>
                <a:lnTo>
                  <a:pt x="200" y="128"/>
                </a:lnTo>
                <a:moveTo>
                  <a:pt x="234" y="155"/>
                </a:moveTo>
                <a:lnTo>
                  <a:pt x="200" y="155"/>
                </a:lnTo>
                <a:moveTo>
                  <a:pt x="234" y="182"/>
                </a:moveTo>
                <a:lnTo>
                  <a:pt x="200" y="182"/>
                </a:lnTo>
                <a:moveTo>
                  <a:pt x="234" y="209"/>
                </a:moveTo>
                <a:lnTo>
                  <a:pt x="200" y="209"/>
                </a:lnTo>
                <a:moveTo>
                  <a:pt x="96" y="71"/>
                </a:moveTo>
                <a:lnTo>
                  <a:pt x="96" y="66"/>
                </a:lnTo>
                <a:lnTo>
                  <a:pt x="87" y="66"/>
                </a:lnTo>
                <a:lnTo>
                  <a:pt x="87" y="76"/>
                </a:lnTo>
                <a:lnTo>
                  <a:pt x="96" y="76"/>
                </a:lnTo>
                <a:lnTo>
                  <a:pt x="96" y="71"/>
                </a:lnTo>
                <a:moveTo>
                  <a:pt x="132" y="71"/>
                </a:moveTo>
                <a:lnTo>
                  <a:pt x="132" y="66"/>
                </a:lnTo>
                <a:lnTo>
                  <a:pt x="122" y="66"/>
                </a:lnTo>
                <a:lnTo>
                  <a:pt x="122" y="76"/>
                </a:lnTo>
                <a:lnTo>
                  <a:pt x="132" y="76"/>
                </a:lnTo>
                <a:lnTo>
                  <a:pt x="132" y="71"/>
                </a:lnTo>
                <a:moveTo>
                  <a:pt x="168" y="71"/>
                </a:moveTo>
                <a:lnTo>
                  <a:pt x="168" y="66"/>
                </a:lnTo>
                <a:lnTo>
                  <a:pt x="158" y="66"/>
                </a:lnTo>
                <a:lnTo>
                  <a:pt x="158" y="76"/>
                </a:lnTo>
                <a:lnTo>
                  <a:pt x="168" y="76"/>
                </a:lnTo>
                <a:lnTo>
                  <a:pt x="168" y="71"/>
                </a:lnTo>
                <a:moveTo>
                  <a:pt x="96" y="109"/>
                </a:moveTo>
                <a:lnTo>
                  <a:pt x="96" y="104"/>
                </a:lnTo>
                <a:lnTo>
                  <a:pt x="87" y="104"/>
                </a:lnTo>
                <a:lnTo>
                  <a:pt x="87" y="114"/>
                </a:lnTo>
                <a:lnTo>
                  <a:pt x="96" y="114"/>
                </a:lnTo>
                <a:lnTo>
                  <a:pt x="96" y="109"/>
                </a:lnTo>
                <a:moveTo>
                  <a:pt x="132" y="109"/>
                </a:moveTo>
                <a:lnTo>
                  <a:pt x="132" y="104"/>
                </a:lnTo>
                <a:lnTo>
                  <a:pt x="122" y="104"/>
                </a:lnTo>
                <a:lnTo>
                  <a:pt x="122" y="114"/>
                </a:lnTo>
                <a:lnTo>
                  <a:pt x="132" y="114"/>
                </a:lnTo>
                <a:lnTo>
                  <a:pt x="132" y="109"/>
                </a:lnTo>
                <a:moveTo>
                  <a:pt x="168" y="109"/>
                </a:moveTo>
                <a:lnTo>
                  <a:pt x="168" y="104"/>
                </a:lnTo>
                <a:lnTo>
                  <a:pt x="158" y="104"/>
                </a:lnTo>
                <a:lnTo>
                  <a:pt x="158" y="114"/>
                </a:lnTo>
                <a:lnTo>
                  <a:pt x="168" y="114"/>
                </a:lnTo>
                <a:lnTo>
                  <a:pt x="168" y="109"/>
                </a:lnTo>
                <a:moveTo>
                  <a:pt x="96" y="147"/>
                </a:moveTo>
                <a:lnTo>
                  <a:pt x="96" y="142"/>
                </a:lnTo>
                <a:lnTo>
                  <a:pt x="87" y="142"/>
                </a:lnTo>
                <a:lnTo>
                  <a:pt x="87" y="152"/>
                </a:lnTo>
                <a:lnTo>
                  <a:pt x="96" y="152"/>
                </a:lnTo>
                <a:lnTo>
                  <a:pt x="96" y="147"/>
                </a:lnTo>
                <a:moveTo>
                  <a:pt x="132" y="147"/>
                </a:moveTo>
                <a:lnTo>
                  <a:pt x="132" y="142"/>
                </a:lnTo>
                <a:lnTo>
                  <a:pt x="122" y="142"/>
                </a:lnTo>
                <a:lnTo>
                  <a:pt x="122" y="152"/>
                </a:lnTo>
                <a:lnTo>
                  <a:pt x="132" y="152"/>
                </a:lnTo>
                <a:lnTo>
                  <a:pt x="132" y="147"/>
                </a:lnTo>
                <a:moveTo>
                  <a:pt x="168" y="147"/>
                </a:moveTo>
                <a:lnTo>
                  <a:pt x="168" y="142"/>
                </a:lnTo>
                <a:lnTo>
                  <a:pt x="158" y="142"/>
                </a:lnTo>
                <a:lnTo>
                  <a:pt x="158" y="152"/>
                </a:lnTo>
                <a:lnTo>
                  <a:pt x="168" y="152"/>
                </a:lnTo>
                <a:lnTo>
                  <a:pt x="168" y="147"/>
                </a:lnTo>
                <a:moveTo>
                  <a:pt x="96" y="185"/>
                </a:moveTo>
                <a:lnTo>
                  <a:pt x="96" y="180"/>
                </a:lnTo>
                <a:lnTo>
                  <a:pt x="87" y="180"/>
                </a:lnTo>
                <a:lnTo>
                  <a:pt x="87" y="190"/>
                </a:lnTo>
                <a:lnTo>
                  <a:pt x="96" y="190"/>
                </a:lnTo>
                <a:lnTo>
                  <a:pt x="96" y="185"/>
                </a:lnTo>
                <a:moveTo>
                  <a:pt x="132" y="186"/>
                </a:moveTo>
                <a:lnTo>
                  <a:pt x="132" y="180"/>
                </a:lnTo>
                <a:lnTo>
                  <a:pt x="122" y="180"/>
                </a:lnTo>
                <a:lnTo>
                  <a:pt x="122" y="190"/>
                </a:lnTo>
                <a:lnTo>
                  <a:pt x="132" y="190"/>
                </a:lnTo>
                <a:lnTo>
                  <a:pt x="132" y="186"/>
                </a:lnTo>
                <a:moveTo>
                  <a:pt x="168" y="184"/>
                </a:moveTo>
                <a:lnTo>
                  <a:pt x="168" y="180"/>
                </a:lnTo>
                <a:lnTo>
                  <a:pt x="158" y="180"/>
                </a:lnTo>
                <a:lnTo>
                  <a:pt x="158" y="190"/>
                </a:lnTo>
                <a:lnTo>
                  <a:pt x="168" y="190"/>
                </a:lnTo>
                <a:lnTo>
                  <a:pt x="168" y="184"/>
                </a:lnTo>
                <a:moveTo>
                  <a:pt x="163" y="258"/>
                </a:moveTo>
                <a:lnTo>
                  <a:pt x="163" y="217"/>
                </a:lnTo>
                <a:lnTo>
                  <a:pt x="92" y="217"/>
                </a:lnTo>
                <a:lnTo>
                  <a:pt x="92" y="258"/>
                </a:lnTo>
              </a:path>
            </a:pathLst>
          </a:custGeom>
          <a:solidFill>
            <a:schemeClr val="accent1"/>
          </a:solidFill>
          <a:ln w="28575" cap="flat">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25" name="cloud" title="Icon of a cloud">
            <a:extLst>
              <a:ext uri="{FF2B5EF4-FFF2-40B4-BE49-F238E27FC236}">
                <a16:creationId xmlns:a16="http://schemas.microsoft.com/office/drawing/2014/main" id="{8D0DB8F4-FE6F-41E0-A375-F15456F1331F}"/>
              </a:ext>
            </a:extLst>
          </p:cNvPr>
          <p:cNvSpPr>
            <a:spLocks noChangeAspect="1"/>
          </p:cNvSpPr>
          <p:nvPr/>
        </p:nvSpPr>
        <p:spPr bwMode="auto">
          <a:xfrm>
            <a:off x="970463" y="1758159"/>
            <a:ext cx="2227590" cy="140958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p>
        </p:txBody>
      </p:sp>
      <p:sp>
        <p:nvSpPr>
          <p:cNvPr id="26" name="TextBox 25">
            <a:extLst>
              <a:ext uri="{FF2B5EF4-FFF2-40B4-BE49-F238E27FC236}">
                <a16:creationId xmlns:a16="http://schemas.microsoft.com/office/drawing/2014/main" id="{3F8ABA90-4E79-494B-9837-07959CA382CC}"/>
              </a:ext>
            </a:extLst>
          </p:cNvPr>
          <p:cNvSpPr txBox="1"/>
          <p:nvPr/>
        </p:nvSpPr>
        <p:spPr>
          <a:xfrm>
            <a:off x="279061" y="1194416"/>
            <a:ext cx="713337" cy="369332"/>
          </a:xfrm>
          <a:prstGeom prst="rect">
            <a:avLst/>
          </a:prstGeom>
          <a:noFill/>
        </p:spPr>
        <p:txBody>
          <a:bodyPr wrap="none" lIns="0" tIns="0" rIns="0" bIns="0" rtlCol="0">
            <a:spAutoFit/>
          </a:bodyPr>
          <a:lstStyle/>
          <a:p>
            <a:pPr algn="l"/>
            <a:r>
              <a:rPr lang="en-US" sz="2400">
                <a:solidFill>
                  <a:schemeClr val="bg1"/>
                </a:solidFill>
                <a:latin typeface="+mj-lt"/>
              </a:rPr>
              <a:t>Cloud</a:t>
            </a:r>
          </a:p>
        </p:txBody>
      </p:sp>
      <p:sp>
        <p:nvSpPr>
          <p:cNvPr id="28" name="TextBox 27">
            <a:extLst>
              <a:ext uri="{FF2B5EF4-FFF2-40B4-BE49-F238E27FC236}">
                <a16:creationId xmlns:a16="http://schemas.microsoft.com/office/drawing/2014/main" id="{B1546371-7A3F-4798-9ACA-F84266FA05BB}"/>
              </a:ext>
            </a:extLst>
          </p:cNvPr>
          <p:cNvSpPr txBox="1"/>
          <p:nvPr/>
        </p:nvSpPr>
        <p:spPr>
          <a:xfrm>
            <a:off x="4747694" y="1194416"/>
            <a:ext cx="955390" cy="430887"/>
          </a:xfrm>
          <a:prstGeom prst="rect">
            <a:avLst/>
          </a:prstGeom>
          <a:noFill/>
        </p:spPr>
        <p:txBody>
          <a:bodyPr wrap="none" lIns="0" tIns="0" rIns="0" bIns="0" rtlCol="0">
            <a:spAutoFit/>
          </a:bodyPr>
          <a:lstStyle/>
          <a:p>
            <a:pPr algn="l"/>
            <a:r>
              <a:rPr lang="en-US" sz="2800">
                <a:solidFill>
                  <a:schemeClr val="bg1"/>
                </a:solidFill>
                <a:latin typeface="+mj-lt"/>
              </a:rPr>
              <a:t>Hybrid</a:t>
            </a:r>
            <a:endParaRPr lang="en-US" sz="2400">
              <a:solidFill>
                <a:schemeClr val="bg1"/>
              </a:solidFill>
              <a:latin typeface="+mj-lt"/>
            </a:endParaRPr>
          </a:p>
        </p:txBody>
      </p:sp>
      <p:sp>
        <p:nvSpPr>
          <p:cNvPr id="30" name="TextBox 29">
            <a:extLst>
              <a:ext uri="{FF2B5EF4-FFF2-40B4-BE49-F238E27FC236}">
                <a16:creationId xmlns:a16="http://schemas.microsoft.com/office/drawing/2014/main" id="{67DB2E34-AFE2-4274-A8A1-8DDA67F7D653}"/>
              </a:ext>
            </a:extLst>
          </p:cNvPr>
          <p:cNvSpPr txBox="1"/>
          <p:nvPr/>
        </p:nvSpPr>
        <p:spPr>
          <a:xfrm>
            <a:off x="9236698" y="1194416"/>
            <a:ext cx="1826654" cy="430887"/>
          </a:xfrm>
          <a:prstGeom prst="rect">
            <a:avLst/>
          </a:prstGeom>
          <a:noFill/>
        </p:spPr>
        <p:txBody>
          <a:bodyPr wrap="none" lIns="0" tIns="0" rIns="0" bIns="0" rtlCol="0">
            <a:spAutoFit/>
          </a:bodyPr>
          <a:lstStyle/>
          <a:p>
            <a:pPr algn="l"/>
            <a:r>
              <a:rPr lang="en-US" sz="2800">
                <a:latin typeface="+mj-lt"/>
              </a:rPr>
              <a:t>On-Premises</a:t>
            </a:r>
            <a:endParaRPr lang="en-US" sz="2400">
              <a:latin typeface="+mj-lt"/>
            </a:endParaRPr>
          </a:p>
        </p:txBody>
      </p:sp>
      <p:grpSp>
        <p:nvGrpSpPr>
          <p:cNvPr id="37" name="Group 36">
            <a:extLst>
              <a:ext uri="{FF2B5EF4-FFF2-40B4-BE49-F238E27FC236}">
                <a16:creationId xmlns:a16="http://schemas.microsoft.com/office/drawing/2014/main" id="{CB651159-D46C-4CB4-902A-3A2AE91031F4}"/>
              </a:ext>
            </a:extLst>
          </p:cNvPr>
          <p:cNvGrpSpPr/>
          <p:nvPr/>
        </p:nvGrpSpPr>
        <p:grpSpPr>
          <a:xfrm>
            <a:off x="9174867" y="4645140"/>
            <a:ext cx="2189455" cy="1563824"/>
            <a:chOff x="4614268" y="5014255"/>
            <a:chExt cx="2189766" cy="1564046"/>
          </a:xfrm>
        </p:grpSpPr>
        <p:pic>
          <p:nvPicPr>
            <p:cNvPr id="32" name="Graphic 31" descr="Diploma">
              <a:extLst>
                <a:ext uri="{FF2B5EF4-FFF2-40B4-BE49-F238E27FC236}">
                  <a16:creationId xmlns:a16="http://schemas.microsoft.com/office/drawing/2014/main" id="{1A580B59-7AEB-4F65-B361-BB7F64CF7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4268" y="5014255"/>
              <a:ext cx="914400" cy="914400"/>
            </a:xfrm>
            <a:prstGeom prst="rect">
              <a:avLst/>
            </a:prstGeom>
          </p:spPr>
        </p:pic>
        <p:pic>
          <p:nvPicPr>
            <p:cNvPr id="34" name="Graphic 33" descr="Key">
              <a:extLst>
                <a:ext uri="{FF2B5EF4-FFF2-40B4-BE49-F238E27FC236}">
                  <a16:creationId xmlns:a16="http://schemas.microsoft.com/office/drawing/2014/main" id="{CC8C9AF8-E9A2-4C56-A43D-1CBE97E3C3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5521" y="5663901"/>
              <a:ext cx="914400" cy="914400"/>
            </a:xfrm>
            <a:prstGeom prst="rect">
              <a:avLst/>
            </a:prstGeom>
          </p:spPr>
        </p:pic>
        <p:sp>
          <p:nvSpPr>
            <p:cNvPr id="35" name="TextBox 34">
              <a:extLst>
                <a:ext uri="{FF2B5EF4-FFF2-40B4-BE49-F238E27FC236}">
                  <a16:creationId xmlns:a16="http://schemas.microsoft.com/office/drawing/2014/main" id="{3625C041-D965-459A-9EE5-B76FF556F23A}"/>
                </a:ext>
              </a:extLst>
            </p:cNvPr>
            <p:cNvSpPr txBox="1"/>
            <p:nvPr/>
          </p:nvSpPr>
          <p:spPr>
            <a:xfrm>
              <a:off x="5600777" y="5264387"/>
              <a:ext cx="1203257" cy="369384"/>
            </a:xfrm>
            <a:prstGeom prst="rect">
              <a:avLst/>
            </a:prstGeom>
            <a:noFill/>
          </p:spPr>
          <p:txBody>
            <a:bodyPr wrap="none" lIns="0" tIns="0" rIns="0" bIns="0" rtlCol="0">
              <a:spAutoFit/>
            </a:bodyPr>
            <a:lstStyle/>
            <a:p>
              <a:pPr algn="l"/>
              <a:r>
                <a:rPr lang="en-US" sz="2400" dirty="0">
                  <a:latin typeface="+mj-lt"/>
                </a:rPr>
                <a:t>Cert Trust</a:t>
              </a:r>
              <a:endParaRPr lang="en-US" sz="2000" dirty="0">
                <a:latin typeface="+mj-lt"/>
              </a:endParaRPr>
            </a:p>
          </p:txBody>
        </p:sp>
        <p:sp>
          <p:nvSpPr>
            <p:cNvPr id="36" name="TextBox 35">
              <a:extLst>
                <a:ext uri="{FF2B5EF4-FFF2-40B4-BE49-F238E27FC236}">
                  <a16:creationId xmlns:a16="http://schemas.microsoft.com/office/drawing/2014/main" id="{3AEC867E-5B80-4846-B63B-9008263E98A8}"/>
                </a:ext>
              </a:extLst>
            </p:cNvPr>
            <p:cNvSpPr txBox="1"/>
            <p:nvPr/>
          </p:nvSpPr>
          <p:spPr>
            <a:xfrm>
              <a:off x="5606745" y="5936435"/>
              <a:ext cx="1115592" cy="369384"/>
            </a:xfrm>
            <a:prstGeom prst="rect">
              <a:avLst/>
            </a:prstGeom>
            <a:noFill/>
          </p:spPr>
          <p:txBody>
            <a:bodyPr wrap="none" lIns="0" tIns="0" rIns="0" bIns="0" rtlCol="0">
              <a:spAutoFit/>
            </a:bodyPr>
            <a:lstStyle/>
            <a:p>
              <a:pPr algn="l"/>
              <a:r>
                <a:rPr lang="en-US" sz="2400">
                  <a:latin typeface="+mj-lt"/>
                </a:rPr>
                <a:t>Key Trust</a:t>
              </a:r>
              <a:endParaRPr lang="en-US" sz="2000">
                <a:latin typeface="+mj-lt"/>
              </a:endParaRPr>
            </a:p>
          </p:txBody>
        </p:sp>
      </p:grpSp>
      <p:pic>
        <p:nvPicPr>
          <p:cNvPr id="40" name="Graphic 39" descr="Key">
            <a:extLst>
              <a:ext uri="{FF2B5EF4-FFF2-40B4-BE49-F238E27FC236}">
                <a16:creationId xmlns:a16="http://schemas.microsoft.com/office/drawing/2014/main" id="{C4266AFB-38DC-4668-86D6-A39380493F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5592" y="5098588"/>
            <a:ext cx="914270" cy="914270"/>
          </a:xfrm>
          <a:prstGeom prst="rect">
            <a:avLst/>
          </a:prstGeom>
        </p:spPr>
      </p:pic>
      <p:sp>
        <p:nvSpPr>
          <p:cNvPr id="42" name="TextBox 41">
            <a:extLst>
              <a:ext uri="{FF2B5EF4-FFF2-40B4-BE49-F238E27FC236}">
                <a16:creationId xmlns:a16="http://schemas.microsoft.com/office/drawing/2014/main" id="{AAC851BC-7279-4816-BA9F-55E5CB6360C2}"/>
              </a:ext>
            </a:extLst>
          </p:cNvPr>
          <p:cNvSpPr txBox="1"/>
          <p:nvPr/>
        </p:nvSpPr>
        <p:spPr>
          <a:xfrm>
            <a:off x="1496675" y="5371083"/>
            <a:ext cx="1115434" cy="369332"/>
          </a:xfrm>
          <a:prstGeom prst="rect">
            <a:avLst/>
          </a:prstGeom>
          <a:noFill/>
        </p:spPr>
        <p:txBody>
          <a:bodyPr wrap="none" lIns="0" tIns="0" rIns="0" bIns="0" rtlCol="0">
            <a:spAutoFit/>
          </a:bodyPr>
          <a:lstStyle/>
          <a:p>
            <a:pPr algn="l"/>
            <a:r>
              <a:rPr lang="en-US" sz="2400" dirty="0">
                <a:solidFill>
                  <a:schemeClr val="bg1"/>
                </a:solidFill>
                <a:latin typeface="+mj-lt"/>
              </a:rPr>
              <a:t>Key Trust</a:t>
            </a:r>
            <a:endParaRPr lang="en-US" sz="2000" dirty="0">
              <a:solidFill>
                <a:schemeClr val="bg1"/>
              </a:solidFill>
              <a:latin typeface="+mj-lt"/>
            </a:endParaRPr>
          </a:p>
        </p:txBody>
      </p:sp>
      <p:sp>
        <p:nvSpPr>
          <p:cNvPr id="3" name="Slide Number Placeholder 3">
            <a:extLst>
              <a:ext uri="{FF2B5EF4-FFF2-40B4-BE49-F238E27FC236}">
                <a16:creationId xmlns:a16="http://schemas.microsoft.com/office/drawing/2014/main" id="{1CF45292-DF1A-406D-AE6C-596AF91637BD}"/>
              </a:ext>
            </a:extLst>
          </p:cNvPr>
          <p:cNvSpPr txBox="1">
            <a:spLocks/>
          </p:cNvSpPr>
          <p:nvPr/>
        </p:nvSpPr>
        <p:spPr>
          <a:xfrm>
            <a:off x="4673601" y="6476570"/>
            <a:ext cx="2844800" cy="365074"/>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a:solidFill>
                  <a:schemeClr val="tx1"/>
                </a:solidFill>
                <a:latin typeface="Segoe UI" panose="020B0502040204020203" pitchFamily="34" charset="0"/>
                <a:cs typeface="Segoe UI" panose="020B0502040204020203" pitchFamily="34" charset="0"/>
              </a:rPr>
              <a:t>Microsoft Confidential</a:t>
            </a:r>
          </a:p>
        </p:txBody>
      </p:sp>
      <p:sp>
        <p:nvSpPr>
          <p:cNvPr id="48" name="TextBox 47">
            <a:extLst>
              <a:ext uri="{FF2B5EF4-FFF2-40B4-BE49-F238E27FC236}">
                <a16:creationId xmlns:a16="http://schemas.microsoft.com/office/drawing/2014/main" id="{14E045CE-273E-9B88-49D2-7F6FC16292D6}"/>
              </a:ext>
            </a:extLst>
          </p:cNvPr>
          <p:cNvSpPr txBox="1"/>
          <p:nvPr/>
        </p:nvSpPr>
        <p:spPr>
          <a:xfrm>
            <a:off x="4948269" y="6014004"/>
            <a:ext cx="64" cy="60345"/>
          </a:xfrm>
          <a:prstGeom prst="rect">
            <a:avLst/>
          </a:prstGeom>
          <a:noFill/>
        </p:spPr>
        <p:txBody>
          <a:bodyPr wrap="none" lIns="0" tIns="0" rIns="0" bIns="0" rtlCol="0">
            <a:spAutoFit/>
          </a:bodyPr>
          <a:lstStyle/>
          <a:p>
            <a:pPr algn="l"/>
            <a:endParaRPr lang="en-US" sz="392" dirty="0" err="1">
              <a:gradFill>
                <a:gsLst>
                  <a:gs pos="2917">
                    <a:schemeClr val="tx1"/>
                  </a:gs>
                  <a:gs pos="30000">
                    <a:schemeClr val="tx1"/>
                  </a:gs>
                </a:gsLst>
                <a:lin ang="5400000" scaled="0"/>
              </a:gradFill>
            </a:endParaRPr>
          </a:p>
        </p:txBody>
      </p:sp>
      <p:grpSp>
        <p:nvGrpSpPr>
          <p:cNvPr id="55" name="Group 54">
            <a:extLst>
              <a:ext uri="{FF2B5EF4-FFF2-40B4-BE49-F238E27FC236}">
                <a16:creationId xmlns:a16="http://schemas.microsoft.com/office/drawing/2014/main" id="{8268E5C1-8C91-DBDA-E229-1034F0A1A6D8}"/>
              </a:ext>
            </a:extLst>
          </p:cNvPr>
          <p:cNvGrpSpPr/>
          <p:nvPr/>
        </p:nvGrpSpPr>
        <p:grpSpPr>
          <a:xfrm>
            <a:off x="4599497" y="4320363"/>
            <a:ext cx="2382905" cy="2169074"/>
            <a:chOff x="4691726" y="4406499"/>
            <a:chExt cx="2430687" cy="2212568"/>
          </a:xfrm>
        </p:grpSpPr>
        <p:pic>
          <p:nvPicPr>
            <p:cNvPr id="44" name="Graphic 43" descr="Diploma">
              <a:extLst>
                <a:ext uri="{FF2B5EF4-FFF2-40B4-BE49-F238E27FC236}">
                  <a16:creationId xmlns:a16="http://schemas.microsoft.com/office/drawing/2014/main" id="{11AA53C7-C768-41D4-861F-23CCE625A8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91726" y="4406499"/>
              <a:ext cx="932603" cy="932603"/>
            </a:xfrm>
            <a:prstGeom prst="rect">
              <a:avLst/>
            </a:prstGeom>
          </p:spPr>
        </p:pic>
        <p:pic>
          <p:nvPicPr>
            <p:cNvPr id="45" name="Graphic 44" descr="Key">
              <a:extLst>
                <a:ext uri="{FF2B5EF4-FFF2-40B4-BE49-F238E27FC236}">
                  <a16:creationId xmlns:a16="http://schemas.microsoft.com/office/drawing/2014/main" id="{7D2B3329-A6C9-450E-ADE9-6FC59CC8F9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93004" y="5069078"/>
              <a:ext cx="932603" cy="932603"/>
            </a:xfrm>
            <a:prstGeom prst="rect">
              <a:avLst/>
            </a:prstGeom>
          </p:spPr>
        </p:pic>
        <p:sp>
          <p:nvSpPr>
            <p:cNvPr id="46" name="TextBox 45">
              <a:extLst>
                <a:ext uri="{FF2B5EF4-FFF2-40B4-BE49-F238E27FC236}">
                  <a16:creationId xmlns:a16="http://schemas.microsoft.com/office/drawing/2014/main" id="{C5B3BAEC-6B2A-482E-BED5-2E7FA7C610EB}"/>
                </a:ext>
              </a:extLst>
            </p:cNvPr>
            <p:cNvSpPr txBox="1"/>
            <p:nvPr/>
          </p:nvSpPr>
          <p:spPr>
            <a:xfrm>
              <a:off x="5697874" y="4661610"/>
              <a:ext cx="1227210" cy="376738"/>
            </a:xfrm>
            <a:prstGeom prst="rect">
              <a:avLst/>
            </a:prstGeom>
            <a:noFill/>
          </p:spPr>
          <p:txBody>
            <a:bodyPr wrap="none" lIns="0" tIns="0" rIns="0" bIns="0" rtlCol="0">
              <a:spAutoFit/>
            </a:bodyPr>
            <a:lstStyle/>
            <a:p>
              <a:pPr algn="l"/>
              <a:r>
                <a:rPr lang="en-US" sz="2400" dirty="0">
                  <a:solidFill>
                    <a:schemeClr val="bg1"/>
                  </a:solidFill>
                  <a:latin typeface="+mj-lt"/>
                </a:rPr>
                <a:t>Cert Trust</a:t>
              </a:r>
              <a:endParaRPr lang="en-US" sz="2000" dirty="0">
                <a:solidFill>
                  <a:schemeClr val="bg1"/>
                </a:solidFill>
                <a:latin typeface="+mj-lt"/>
              </a:endParaRPr>
            </a:p>
          </p:txBody>
        </p:sp>
        <p:sp>
          <p:nvSpPr>
            <p:cNvPr id="47" name="TextBox 46">
              <a:extLst>
                <a:ext uri="{FF2B5EF4-FFF2-40B4-BE49-F238E27FC236}">
                  <a16:creationId xmlns:a16="http://schemas.microsoft.com/office/drawing/2014/main" id="{725BCCB2-7B36-4BCB-AC18-7A6F047D5108}"/>
                </a:ext>
              </a:extLst>
            </p:cNvPr>
            <p:cNvSpPr txBox="1"/>
            <p:nvPr/>
          </p:nvSpPr>
          <p:spPr>
            <a:xfrm>
              <a:off x="5703960" y="5347037"/>
              <a:ext cx="1137801" cy="376738"/>
            </a:xfrm>
            <a:prstGeom prst="rect">
              <a:avLst/>
            </a:prstGeom>
            <a:noFill/>
          </p:spPr>
          <p:txBody>
            <a:bodyPr wrap="none" lIns="0" tIns="0" rIns="0" bIns="0" rtlCol="0">
              <a:spAutoFit/>
            </a:bodyPr>
            <a:lstStyle/>
            <a:p>
              <a:pPr algn="l"/>
              <a:r>
                <a:rPr lang="en-US" sz="2400" dirty="0">
                  <a:solidFill>
                    <a:schemeClr val="bg1"/>
                  </a:solidFill>
                  <a:latin typeface="+mj-lt"/>
                </a:rPr>
                <a:t>Key Trust</a:t>
              </a:r>
            </a:p>
          </p:txBody>
        </p:sp>
        <p:sp>
          <p:nvSpPr>
            <p:cNvPr id="7" name="TextBox 6">
              <a:extLst>
                <a:ext uri="{FF2B5EF4-FFF2-40B4-BE49-F238E27FC236}">
                  <a16:creationId xmlns:a16="http://schemas.microsoft.com/office/drawing/2014/main" id="{0B4DC7DB-B924-C961-078F-6EF3EA9C4D0D}"/>
                </a:ext>
              </a:extLst>
            </p:cNvPr>
            <p:cNvSpPr txBox="1"/>
            <p:nvPr/>
          </p:nvSpPr>
          <p:spPr>
            <a:xfrm>
              <a:off x="5702255" y="6021683"/>
              <a:ext cx="1420158" cy="376738"/>
            </a:xfrm>
            <a:prstGeom prst="rect">
              <a:avLst/>
            </a:prstGeom>
            <a:noFill/>
          </p:spPr>
          <p:txBody>
            <a:bodyPr wrap="none" lIns="0" tIns="0" rIns="0" bIns="0" rtlCol="0">
              <a:spAutoFit/>
            </a:bodyPr>
            <a:lstStyle/>
            <a:p>
              <a:pPr algn="l"/>
              <a:r>
                <a:rPr lang="en-US" sz="2400" dirty="0">
                  <a:solidFill>
                    <a:schemeClr val="bg1"/>
                  </a:solidFill>
                  <a:latin typeface="+mj-lt"/>
                </a:rPr>
                <a:t>Cloud Trust</a:t>
              </a:r>
            </a:p>
          </p:txBody>
        </p:sp>
        <p:pic>
          <p:nvPicPr>
            <p:cNvPr id="53" name="Graphic 52" descr="Cloud outline">
              <a:extLst>
                <a:ext uri="{FF2B5EF4-FFF2-40B4-BE49-F238E27FC236}">
                  <a16:creationId xmlns:a16="http://schemas.microsoft.com/office/drawing/2014/main" id="{6E640A7D-460A-C71D-E578-4DC2524F72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96534" y="5704667"/>
              <a:ext cx="914400" cy="914400"/>
            </a:xfrm>
            <a:prstGeom prst="rect">
              <a:avLst/>
            </a:prstGeom>
          </p:spPr>
        </p:pic>
      </p:grpSp>
      <p:sp>
        <p:nvSpPr>
          <p:cNvPr id="56" name="TextBox 55">
            <a:extLst>
              <a:ext uri="{FF2B5EF4-FFF2-40B4-BE49-F238E27FC236}">
                <a16:creationId xmlns:a16="http://schemas.microsoft.com/office/drawing/2014/main" id="{ABBF5D9B-3139-4F01-1D2A-04583F053299}"/>
              </a:ext>
            </a:extLst>
          </p:cNvPr>
          <p:cNvSpPr txBox="1"/>
          <p:nvPr/>
        </p:nvSpPr>
        <p:spPr>
          <a:xfrm>
            <a:off x="5928276" y="6230993"/>
            <a:ext cx="854703" cy="211209"/>
          </a:xfrm>
          <a:prstGeom prst="rect">
            <a:avLst/>
          </a:prstGeom>
          <a:noFill/>
        </p:spPr>
        <p:txBody>
          <a:bodyPr wrap="square" lIns="0" tIns="0" rIns="0" bIns="0" rtlCol="0">
            <a:spAutoFit/>
          </a:bodyPr>
          <a:lstStyle/>
          <a:p>
            <a:pPr algn="l"/>
            <a:r>
              <a:rPr lang="en-US" sz="1372" b="1" dirty="0">
                <a:solidFill>
                  <a:schemeClr val="bg1"/>
                </a:solidFill>
              </a:rPr>
              <a:t>(Preview)</a:t>
            </a:r>
          </a:p>
        </p:txBody>
      </p:sp>
      <p:sp>
        <p:nvSpPr>
          <p:cNvPr id="4" name="Rectangle 3">
            <a:extLst>
              <a:ext uri="{FF2B5EF4-FFF2-40B4-BE49-F238E27FC236}">
                <a16:creationId xmlns:a16="http://schemas.microsoft.com/office/drawing/2014/main" id="{60A192B2-B138-CB8D-6B91-2D98407CF81E}"/>
              </a:ext>
            </a:extLst>
          </p:cNvPr>
          <p:cNvSpPr/>
          <p:nvPr/>
        </p:nvSpPr>
        <p:spPr>
          <a:xfrm>
            <a:off x="5396948" y="6489437"/>
            <a:ext cx="1480930" cy="292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1375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2000"/>
                            </p:stCondLst>
                            <p:childTnLst>
                              <p:par>
                                <p:cTn id="45" presetID="22" presetClass="entr" presetSubtype="4" fill="hold"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down)">
                                      <p:cBhvr>
                                        <p:cTn id="47" dur="500"/>
                                        <p:tgtEl>
                                          <p:spTgt spid="55"/>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childTnLst>
                          </p:cTn>
                        </p:par>
                        <p:par>
                          <p:cTn id="52" fill="hold">
                            <p:stCondLst>
                              <p:cond delay="3000"/>
                            </p:stCondLst>
                            <p:childTnLst>
                              <p:par>
                                <p:cTn id="53" presetID="26"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80">
                                          <p:stCondLst>
                                            <p:cond delay="0"/>
                                          </p:stCondLst>
                                        </p:cTn>
                                        <p:tgtEl>
                                          <p:spTgt spid="56"/>
                                        </p:tgtEl>
                                      </p:cBhvr>
                                    </p:animEffect>
                                    <p:anim calcmode="lin" valueType="num">
                                      <p:cBhvr>
                                        <p:cTn id="56"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61" dur="26">
                                          <p:stCondLst>
                                            <p:cond delay="650"/>
                                          </p:stCondLst>
                                        </p:cTn>
                                        <p:tgtEl>
                                          <p:spTgt spid="56"/>
                                        </p:tgtEl>
                                      </p:cBhvr>
                                      <p:to x="100000" y="60000"/>
                                    </p:animScale>
                                    <p:animScale>
                                      <p:cBhvr>
                                        <p:cTn id="62" dur="166" decel="50000">
                                          <p:stCondLst>
                                            <p:cond delay="676"/>
                                          </p:stCondLst>
                                        </p:cTn>
                                        <p:tgtEl>
                                          <p:spTgt spid="56"/>
                                        </p:tgtEl>
                                      </p:cBhvr>
                                      <p:to x="100000" y="100000"/>
                                    </p:animScale>
                                    <p:animScale>
                                      <p:cBhvr>
                                        <p:cTn id="63" dur="26">
                                          <p:stCondLst>
                                            <p:cond delay="1312"/>
                                          </p:stCondLst>
                                        </p:cTn>
                                        <p:tgtEl>
                                          <p:spTgt spid="56"/>
                                        </p:tgtEl>
                                      </p:cBhvr>
                                      <p:to x="100000" y="80000"/>
                                    </p:animScale>
                                    <p:animScale>
                                      <p:cBhvr>
                                        <p:cTn id="64" dur="166" decel="50000">
                                          <p:stCondLst>
                                            <p:cond delay="1338"/>
                                          </p:stCondLst>
                                        </p:cTn>
                                        <p:tgtEl>
                                          <p:spTgt spid="56"/>
                                        </p:tgtEl>
                                      </p:cBhvr>
                                      <p:to x="100000" y="100000"/>
                                    </p:animScale>
                                    <p:animScale>
                                      <p:cBhvr>
                                        <p:cTn id="65" dur="26">
                                          <p:stCondLst>
                                            <p:cond delay="1642"/>
                                          </p:stCondLst>
                                        </p:cTn>
                                        <p:tgtEl>
                                          <p:spTgt spid="56"/>
                                        </p:tgtEl>
                                      </p:cBhvr>
                                      <p:to x="100000" y="90000"/>
                                    </p:animScale>
                                    <p:animScale>
                                      <p:cBhvr>
                                        <p:cTn id="66" dur="166" decel="50000">
                                          <p:stCondLst>
                                            <p:cond delay="1668"/>
                                          </p:stCondLst>
                                        </p:cTn>
                                        <p:tgtEl>
                                          <p:spTgt spid="56"/>
                                        </p:tgtEl>
                                      </p:cBhvr>
                                      <p:to x="100000" y="100000"/>
                                    </p:animScale>
                                    <p:animScale>
                                      <p:cBhvr>
                                        <p:cTn id="67" dur="26">
                                          <p:stCondLst>
                                            <p:cond delay="1808"/>
                                          </p:stCondLst>
                                        </p:cTn>
                                        <p:tgtEl>
                                          <p:spTgt spid="56"/>
                                        </p:tgtEl>
                                      </p:cBhvr>
                                      <p:to x="100000" y="95000"/>
                                    </p:animScale>
                                    <p:animScale>
                                      <p:cBhvr>
                                        <p:cTn id="68" dur="166" decel="50000">
                                          <p:stCondLst>
                                            <p:cond delay="1834"/>
                                          </p:stCondLst>
                                        </p:cTn>
                                        <p:tgtEl>
                                          <p:spTgt spid="5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19" grpId="0" animBg="1"/>
      <p:bldP spid="21" grpId="0" animBg="1"/>
      <p:bldP spid="23" grpId="0" animBg="1"/>
      <p:bldP spid="25" grpId="0" animBg="1"/>
      <p:bldP spid="26" grpId="0"/>
      <p:bldP spid="28" grpId="0"/>
      <p:bldP spid="30" grpId="0"/>
      <p:bldP spid="4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C1F0-7ED7-458C-3224-08ED6381185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000" kern="1200">
                <a:solidFill>
                  <a:schemeClr val="tx1"/>
                </a:solidFill>
                <a:latin typeface="+mj-lt"/>
                <a:ea typeface="+mj-ea"/>
                <a:cs typeface="+mj-cs"/>
              </a:rPr>
              <a:t>WH4B - Choosing a Deployment Model</a:t>
            </a:r>
          </a:p>
        </p:txBody>
      </p:sp>
      <p:pic>
        <p:nvPicPr>
          <p:cNvPr id="5" name="Content Placeholder 4" descr="Diagram&#10;&#10;Description automatically generated">
            <a:extLst>
              <a:ext uri="{FF2B5EF4-FFF2-40B4-BE49-F238E27FC236}">
                <a16:creationId xmlns:a16="http://schemas.microsoft.com/office/drawing/2014/main" id="{2D387890-C5F0-3EB8-8CBA-FD85BF64A9CE}"/>
              </a:ext>
            </a:extLst>
          </p:cNvPr>
          <p:cNvPicPr>
            <a:picLocks noGrp="1" noChangeAspect="1"/>
          </p:cNvPicPr>
          <p:nvPr>
            <p:ph idx="1"/>
          </p:nvPr>
        </p:nvPicPr>
        <p:blipFill>
          <a:blip r:embed="rId2"/>
          <a:stretch>
            <a:fillRect/>
          </a:stretch>
        </p:blipFill>
        <p:spPr>
          <a:xfrm>
            <a:off x="838200" y="1915332"/>
            <a:ext cx="10515599" cy="4337684"/>
          </a:xfrm>
          <a:prstGeom prst="rect">
            <a:avLst/>
          </a:prstGeom>
        </p:spPr>
      </p:pic>
    </p:spTree>
    <p:extLst>
      <p:ext uri="{BB962C8B-B14F-4D97-AF65-F5344CB8AC3E}">
        <p14:creationId xmlns:p14="http://schemas.microsoft.com/office/powerpoint/2010/main" val="134893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AAB5-316B-4927-BC25-F90F0D4538F0}"/>
              </a:ext>
            </a:extLst>
          </p:cNvPr>
          <p:cNvSpPr>
            <a:spLocks noGrp="1"/>
          </p:cNvSpPr>
          <p:nvPr>
            <p:ph type="title"/>
          </p:nvPr>
        </p:nvSpPr>
        <p:spPr/>
        <p:txBody>
          <a:bodyPr/>
          <a:lstStyle/>
          <a:p>
            <a:r>
              <a:rPr lang="en-US" dirty="0"/>
              <a:t>Key, Certificate and Cloud Trust: Security Comparison</a:t>
            </a:r>
          </a:p>
        </p:txBody>
      </p:sp>
      <p:sp>
        <p:nvSpPr>
          <p:cNvPr id="21" name="cloud" title="Icon of a cloud">
            <a:extLst>
              <a:ext uri="{FF2B5EF4-FFF2-40B4-BE49-F238E27FC236}">
                <a16:creationId xmlns:a16="http://schemas.microsoft.com/office/drawing/2014/main" id="{2B1D1F73-ED62-4DDD-99EF-B52B8F5AF37D}"/>
              </a:ext>
            </a:extLst>
          </p:cNvPr>
          <p:cNvSpPr>
            <a:spLocks noChangeAspect="1"/>
          </p:cNvSpPr>
          <p:nvPr/>
        </p:nvSpPr>
        <p:spPr bwMode="auto">
          <a:xfrm>
            <a:off x="4487052" y="2321717"/>
            <a:ext cx="2227590" cy="140958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p>
        </p:txBody>
      </p:sp>
      <p:sp>
        <p:nvSpPr>
          <p:cNvPr id="25" name="cloud" title="Icon of a cloud">
            <a:extLst>
              <a:ext uri="{FF2B5EF4-FFF2-40B4-BE49-F238E27FC236}">
                <a16:creationId xmlns:a16="http://schemas.microsoft.com/office/drawing/2014/main" id="{8D0DB8F4-FE6F-41E0-A375-F15456F1331F}"/>
              </a:ext>
            </a:extLst>
          </p:cNvPr>
          <p:cNvSpPr>
            <a:spLocks noChangeAspect="1"/>
          </p:cNvSpPr>
          <p:nvPr/>
        </p:nvSpPr>
        <p:spPr bwMode="auto">
          <a:xfrm>
            <a:off x="933729" y="2399060"/>
            <a:ext cx="2227590" cy="140958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sq">
            <a:solidFill>
              <a:schemeClr val="bg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a:p>
        </p:txBody>
      </p:sp>
      <p:sp>
        <p:nvSpPr>
          <p:cNvPr id="26" name="TextBox 25">
            <a:extLst>
              <a:ext uri="{FF2B5EF4-FFF2-40B4-BE49-F238E27FC236}">
                <a16:creationId xmlns:a16="http://schemas.microsoft.com/office/drawing/2014/main" id="{3F8ABA90-4E79-494B-9837-07959CA382CC}"/>
              </a:ext>
            </a:extLst>
          </p:cNvPr>
          <p:cNvSpPr txBox="1"/>
          <p:nvPr/>
        </p:nvSpPr>
        <p:spPr>
          <a:xfrm>
            <a:off x="279061" y="1194416"/>
            <a:ext cx="713337" cy="369332"/>
          </a:xfrm>
          <a:prstGeom prst="rect">
            <a:avLst/>
          </a:prstGeom>
          <a:noFill/>
        </p:spPr>
        <p:txBody>
          <a:bodyPr wrap="none" lIns="0" tIns="0" rIns="0" bIns="0" rtlCol="0">
            <a:spAutoFit/>
          </a:bodyPr>
          <a:lstStyle/>
          <a:p>
            <a:pPr algn="l"/>
            <a:r>
              <a:rPr lang="en-US" sz="2400">
                <a:solidFill>
                  <a:schemeClr val="bg1"/>
                </a:solidFill>
                <a:latin typeface="+mj-lt"/>
              </a:rPr>
              <a:t>Cloud</a:t>
            </a:r>
          </a:p>
        </p:txBody>
      </p:sp>
      <p:sp>
        <p:nvSpPr>
          <p:cNvPr id="28" name="TextBox 27">
            <a:extLst>
              <a:ext uri="{FF2B5EF4-FFF2-40B4-BE49-F238E27FC236}">
                <a16:creationId xmlns:a16="http://schemas.microsoft.com/office/drawing/2014/main" id="{B1546371-7A3F-4798-9ACA-F84266FA05BB}"/>
              </a:ext>
            </a:extLst>
          </p:cNvPr>
          <p:cNvSpPr txBox="1"/>
          <p:nvPr/>
        </p:nvSpPr>
        <p:spPr>
          <a:xfrm>
            <a:off x="4747694" y="1194416"/>
            <a:ext cx="955390" cy="430887"/>
          </a:xfrm>
          <a:prstGeom prst="rect">
            <a:avLst/>
          </a:prstGeom>
          <a:noFill/>
        </p:spPr>
        <p:txBody>
          <a:bodyPr wrap="none" lIns="0" tIns="0" rIns="0" bIns="0" rtlCol="0">
            <a:spAutoFit/>
          </a:bodyPr>
          <a:lstStyle/>
          <a:p>
            <a:pPr algn="l"/>
            <a:r>
              <a:rPr lang="en-US" sz="2800">
                <a:solidFill>
                  <a:schemeClr val="bg1"/>
                </a:solidFill>
                <a:latin typeface="+mj-lt"/>
              </a:rPr>
              <a:t>Hybrid</a:t>
            </a:r>
            <a:endParaRPr lang="en-US" sz="2400">
              <a:solidFill>
                <a:schemeClr val="bg1"/>
              </a:solidFill>
              <a:latin typeface="+mj-lt"/>
            </a:endParaRPr>
          </a:p>
        </p:txBody>
      </p:sp>
      <p:pic>
        <p:nvPicPr>
          <p:cNvPr id="40" name="Graphic 39" descr="Key">
            <a:extLst>
              <a:ext uri="{FF2B5EF4-FFF2-40B4-BE49-F238E27FC236}">
                <a16:creationId xmlns:a16="http://schemas.microsoft.com/office/drawing/2014/main" id="{C4266AFB-38DC-4668-86D6-A39380493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044" y="5663584"/>
            <a:ext cx="914270" cy="914270"/>
          </a:xfrm>
          <a:prstGeom prst="rect">
            <a:avLst/>
          </a:prstGeom>
        </p:spPr>
      </p:pic>
      <p:sp>
        <p:nvSpPr>
          <p:cNvPr id="42" name="TextBox 41">
            <a:extLst>
              <a:ext uri="{FF2B5EF4-FFF2-40B4-BE49-F238E27FC236}">
                <a16:creationId xmlns:a16="http://schemas.microsoft.com/office/drawing/2014/main" id="{AAC851BC-7279-4816-BA9F-55E5CB6360C2}"/>
              </a:ext>
            </a:extLst>
          </p:cNvPr>
          <p:cNvSpPr txBox="1"/>
          <p:nvPr/>
        </p:nvSpPr>
        <p:spPr>
          <a:xfrm>
            <a:off x="1436127" y="5936080"/>
            <a:ext cx="1115434" cy="369332"/>
          </a:xfrm>
          <a:prstGeom prst="rect">
            <a:avLst/>
          </a:prstGeom>
          <a:noFill/>
        </p:spPr>
        <p:txBody>
          <a:bodyPr wrap="none" lIns="0" tIns="0" rIns="0" bIns="0" rtlCol="0">
            <a:spAutoFit/>
          </a:bodyPr>
          <a:lstStyle/>
          <a:p>
            <a:pPr algn="l"/>
            <a:r>
              <a:rPr lang="en-US" sz="2400" dirty="0">
                <a:solidFill>
                  <a:schemeClr val="bg1"/>
                </a:solidFill>
                <a:latin typeface="+mj-lt"/>
              </a:rPr>
              <a:t>Key Trust</a:t>
            </a:r>
            <a:endParaRPr lang="en-US" sz="2000" dirty="0">
              <a:solidFill>
                <a:schemeClr val="bg1"/>
              </a:solidFill>
              <a:latin typeface="+mj-lt"/>
            </a:endParaRPr>
          </a:p>
        </p:txBody>
      </p:sp>
      <p:grpSp>
        <p:nvGrpSpPr>
          <p:cNvPr id="43" name="Group 42">
            <a:extLst>
              <a:ext uri="{FF2B5EF4-FFF2-40B4-BE49-F238E27FC236}">
                <a16:creationId xmlns:a16="http://schemas.microsoft.com/office/drawing/2014/main" id="{9FE2B91F-3D47-455B-8459-AB85AFCB81ED}"/>
              </a:ext>
            </a:extLst>
          </p:cNvPr>
          <p:cNvGrpSpPr/>
          <p:nvPr/>
        </p:nvGrpSpPr>
        <p:grpSpPr>
          <a:xfrm>
            <a:off x="4614480" y="5014030"/>
            <a:ext cx="2189455" cy="1563824"/>
            <a:chOff x="4614268" y="5014255"/>
            <a:chExt cx="2189766" cy="1564046"/>
          </a:xfrm>
        </p:grpSpPr>
        <p:pic>
          <p:nvPicPr>
            <p:cNvPr id="44" name="Graphic 43" descr="Diploma">
              <a:extLst>
                <a:ext uri="{FF2B5EF4-FFF2-40B4-BE49-F238E27FC236}">
                  <a16:creationId xmlns:a16="http://schemas.microsoft.com/office/drawing/2014/main" id="{11AA53C7-C768-41D4-861F-23CCE625A8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4268" y="5014255"/>
              <a:ext cx="914400" cy="914400"/>
            </a:xfrm>
            <a:prstGeom prst="rect">
              <a:avLst/>
            </a:prstGeom>
          </p:spPr>
        </p:pic>
        <p:pic>
          <p:nvPicPr>
            <p:cNvPr id="45" name="Graphic 44" descr="Key">
              <a:extLst>
                <a:ext uri="{FF2B5EF4-FFF2-40B4-BE49-F238E27FC236}">
                  <a16:creationId xmlns:a16="http://schemas.microsoft.com/office/drawing/2014/main" id="{7D2B3329-A6C9-450E-ADE9-6FC59CC8F9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5521" y="5663901"/>
              <a:ext cx="914400" cy="914400"/>
            </a:xfrm>
            <a:prstGeom prst="rect">
              <a:avLst/>
            </a:prstGeom>
          </p:spPr>
        </p:pic>
        <p:sp>
          <p:nvSpPr>
            <p:cNvPr id="46" name="TextBox 45">
              <a:extLst>
                <a:ext uri="{FF2B5EF4-FFF2-40B4-BE49-F238E27FC236}">
                  <a16:creationId xmlns:a16="http://schemas.microsoft.com/office/drawing/2014/main" id="{C5B3BAEC-6B2A-482E-BED5-2E7FA7C610EB}"/>
                </a:ext>
              </a:extLst>
            </p:cNvPr>
            <p:cNvSpPr txBox="1"/>
            <p:nvPr/>
          </p:nvSpPr>
          <p:spPr>
            <a:xfrm>
              <a:off x="5600777" y="5264387"/>
              <a:ext cx="1203257" cy="369384"/>
            </a:xfrm>
            <a:prstGeom prst="rect">
              <a:avLst/>
            </a:prstGeom>
            <a:noFill/>
          </p:spPr>
          <p:txBody>
            <a:bodyPr wrap="none" lIns="0" tIns="0" rIns="0" bIns="0" rtlCol="0">
              <a:spAutoFit/>
            </a:bodyPr>
            <a:lstStyle/>
            <a:p>
              <a:pPr algn="l"/>
              <a:r>
                <a:rPr lang="en-US" sz="2400">
                  <a:solidFill>
                    <a:schemeClr val="bg1"/>
                  </a:solidFill>
                  <a:latin typeface="+mj-lt"/>
                </a:rPr>
                <a:t>Cert Trust</a:t>
              </a:r>
              <a:endParaRPr lang="en-US" sz="2000">
                <a:solidFill>
                  <a:schemeClr val="bg1"/>
                </a:solidFill>
                <a:latin typeface="+mj-lt"/>
              </a:endParaRPr>
            </a:p>
          </p:txBody>
        </p:sp>
        <p:sp>
          <p:nvSpPr>
            <p:cNvPr id="47" name="TextBox 46">
              <a:extLst>
                <a:ext uri="{FF2B5EF4-FFF2-40B4-BE49-F238E27FC236}">
                  <a16:creationId xmlns:a16="http://schemas.microsoft.com/office/drawing/2014/main" id="{725BCCB2-7B36-4BCB-AC18-7A6F047D5108}"/>
                </a:ext>
              </a:extLst>
            </p:cNvPr>
            <p:cNvSpPr txBox="1"/>
            <p:nvPr/>
          </p:nvSpPr>
          <p:spPr>
            <a:xfrm>
              <a:off x="5606745" y="5936435"/>
              <a:ext cx="1115592" cy="369384"/>
            </a:xfrm>
            <a:prstGeom prst="rect">
              <a:avLst/>
            </a:prstGeom>
            <a:noFill/>
          </p:spPr>
          <p:txBody>
            <a:bodyPr wrap="none" lIns="0" tIns="0" rIns="0" bIns="0" rtlCol="0">
              <a:spAutoFit/>
            </a:bodyPr>
            <a:lstStyle/>
            <a:p>
              <a:pPr algn="l"/>
              <a:r>
                <a:rPr lang="en-US" sz="2400" dirty="0">
                  <a:solidFill>
                    <a:schemeClr val="bg1"/>
                  </a:solidFill>
                  <a:latin typeface="+mj-lt"/>
                </a:rPr>
                <a:t>Key Trust</a:t>
              </a:r>
              <a:endParaRPr lang="en-US" sz="2000" dirty="0">
                <a:solidFill>
                  <a:schemeClr val="bg1"/>
                </a:solidFill>
                <a:latin typeface="+mj-lt"/>
              </a:endParaRPr>
            </a:p>
          </p:txBody>
        </p:sp>
      </p:grpSp>
      <p:sp>
        <p:nvSpPr>
          <p:cNvPr id="3" name="Rectangle 2">
            <a:extLst>
              <a:ext uri="{FF2B5EF4-FFF2-40B4-BE49-F238E27FC236}">
                <a16:creationId xmlns:a16="http://schemas.microsoft.com/office/drawing/2014/main" id="{9C3BE165-4BAF-48DA-B139-E18E0981F816}"/>
              </a:ext>
            </a:extLst>
          </p:cNvPr>
          <p:cNvSpPr/>
          <p:nvPr/>
        </p:nvSpPr>
        <p:spPr bwMode="auto">
          <a:xfrm>
            <a:off x="-1" y="1131811"/>
            <a:ext cx="12190271" cy="1434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5DDA816-8463-4087-9B62-03F30D31671C}"/>
              </a:ext>
            </a:extLst>
          </p:cNvPr>
          <p:cNvSpPr/>
          <p:nvPr/>
        </p:nvSpPr>
        <p:spPr bwMode="auto">
          <a:xfrm>
            <a:off x="0" y="2548847"/>
            <a:ext cx="12190271" cy="1434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B7C1061E-EEC9-4A4B-9FA4-C9EDEF26A286}"/>
              </a:ext>
            </a:extLst>
          </p:cNvPr>
          <p:cNvSpPr/>
          <p:nvPr/>
        </p:nvSpPr>
        <p:spPr bwMode="auto">
          <a:xfrm>
            <a:off x="1731" y="3983126"/>
            <a:ext cx="12190270" cy="143428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Slide Number Placeholder 3">
            <a:extLst>
              <a:ext uri="{FF2B5EF4-FFF2-40B4-BE49-F238E27FC236}">
                <a16:creationId xmlns:a16="http://schemas.microsoft.com/office/drawing/2014/main" id="{5E7A2114-527F-4A79-9C17-9657DBEB8830}"/>
              </a:ext>
            </a:extLst>
          </p:cNvPr>
          <p:cNvSpPr txBox="1">
            <a:spLocks/>
          </p:cNvSpPr>
          <p:nvPr/>
        </p:nvSpPr>
        <p:spPr>
          <a:xfrm>
            <a:off x="4673601" y="6476570"/>
            <a:ext cx="2844800" cy="365074"/>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a:solidFill>
                  <a:schemeClr val="tx1"/>
                </a:solidFill>
                <a:latin typeface="Segoe UI" panose="020B0502040204020203" pitchFamily="34" charset="0"/>
                <a:cs typeface="Segoe UI" panose="020B0502040204020203" pitchFamily="34" charset="0"/>
              </a:rPr>
              <a:t>Microsoft Confidential</a:t>
            </a:r>
          </a:p>
        </p:txBody>
      </p:sp>
      <p:sp>
        <p:nvSpPr>
          <p:cNvPr id="27" name="Rectangle 26">
            <a:extLst>
              <a:ext uri="{FF2B5EF4-FFF2-40B4-BE49-F238E27FC236}">
                <a16:creationId xmlns:a16="http://schemas.microsoft.com/office/drawing/2014/main" id="{C91CA491-DB95-0030-70C2-33A4D76A2644}"/>
              </a:ext>
            </a:extLst>
          </p:cNvPr>
          <p:cNvSpPr/>
          <p:nvPr/>
        </p:nvSpPr>
        <p:spPr bwMode="auto">
          <a:xfrm>
            <a:off x="1731" y="5407364"/>
            <a:ext cx="12190270" cy="1434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Key">
            <a:extLst>
              <a:ext uri="{FF2B5EF4-FFF2-40B4-BE49-F238E27FC236}">
                <a16:creationId xmlns:a16="http://schemas.microsoft.com/office/drawing/2014/main" id="{0261A69B-37D1-94F5-4771-5B6F1596D2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163" y="1131482"/>
            <a:ext cx="1129958" cy="1129958"/>
          </a:xfrm>
          <a:prstGeom prst="rect">
            <a:avLst/>
          </a:prstGeom>
        </p:spPr>
      </p:pic>
      <p:sp>
        <p:nvSpPr>
          <p:cNvPr id="31" name="TextBox 30">
            <a:extLst>
              <a:ext uri="{FF2B5EF4-FFF2-40B4-BE49-F238E27FC236}">
                <a16:creationId xmlns:a16="http://schemas.microsoft.com/office/drawing/2014/main" id="{480873C7-8FE1-E54B-17F5-EB77D4E21B5F}"/>
              </a:ext>
            </a:extLst>
          </p:cNvPr>
          <p:cNvSpPr txBox="1"/>
          <p:nvPr/>
        </p:nvSpPr>
        <p:spPr>
          <a:xfrm>
            <a:off x="2732389" y="1224675"/>
            <a:ext cx="6252481" cy="1231106"/>
          </a:xfrm>
          <a:prstGeom prst="rect">
            <a:avLst/>
          </a:prstGeom>
          <a:noFill/>
        </p:spPr>
        <p:txBody>
          <a:bodyPr wrap="none" lIns="0" tIns="0" rIns="0" bIns="0" rtlCol="0">
            <a:spAutoFit/>
          </a:bodyPr>
          <a:lstStyle/>
          <a:p>
            <a:pPr marL="342834" indent="-342834">
              <a:buFont typeface="Arial" panose="020B0604020202020204" pitchFamily="34" charset="0"/>
              <a:buChar char="•"/>
            </a:pPr>
            <a:r>
              <a:rPr lang="en-US" sz="2000" dirty="0">
                <a:solidFill>
                  <a:schemeClr val="bg1"/>
                </a:solidFill>
                <a:latin typeface="+mj-lt"/>
              </a:rPr>
              <a:t>Authenticates using raw key to Azure AD</a:t>
            </a:r>
          </a:p>
          <a:p>
            <a:pPr marL="342834" indent="-342834">
              <a:buFont typeface="Arial" panose="020B0604020202020204" pitchFamily="34" charset="0"/>
              <a:buChar char="•"/>
            </a:pPr>
            <a:r>
              <a:rPr lang="en-US" sz="2000" dirty="0">
                <a:solidFill>
                  <a:schemeClr val="bg1"/>
                </a:solidFill>
                <a:latin typeface="+mj-lt"/>
              </a:rPr>
              <a:t>Authenticates using raw key to Active Directory</a:t>
            </a:r>
          </a:p>
          <a:p>
            <a:pPr marL="342834" indent="-342834">
              <a:buFont typeface="Arial" panose="020B0604020202020204" pitchFamily="34" charset="0"/>
              <a:buChar char="•"/>
            </a:pPr>
            <a:r>
              <a:rPr lang="en-US" sz="2000" dirty="0">
                <a:solidFill>
                  <a:schemeClr val="bg1"/>
                </a:solidFill>
                <a:latin typeface="+mj-lt"/>
              </a:rPr>
              <a:t>Does not require issuance of end user certificate from PKI</a:t>
            </a:r>
          </a:p>
          <a:p>
            <a:pPr marL="342834" indent="-342834">
              <a:buFont typeface="Arial" panose="020B0604020202020204" pitchFamily="34" charset="0"/>
              <a:buChar char="•"/>
            </a:pPr>
            <a:r>
              <a:rPr lang="en-US" sz="2000" dirty="0">
                <a:solidFill>
                  <a:schemeClr val="bg1"/>
                </a:solidFill>
                <a:latin typeface="+mj-lt"/>
              </a:rPr>
              <a:t>Requires 2016 or later Domain Controllers</a:t>
            </a:r>
          </a:p>
        </p:txBody>
      </p:sp>
      <p:sp>
        <p:nvSpPr>
          <p:cNvPr id="32" name="TextBox 31">
            <a:extLst>
              <a:ext uri="{FF2B5EF4-FFF2-40B4-BE49-F238E27FC236}">
                <a16:creationId xmlns:a16="http://schemas.microsoft.com/office/drawing/2014/main" id="{DC5F2543-4FB1-9D34-B386-F02FDB704F08}"/>
              </a:ext>
            </a:extLst>
          </p:cNvPr>
          <p:cNvSpPr txBox="1"/>
          <p:nvPr/>
        </p:nvSpPr>
        <p:spPr>
          <a:xfrm>
            <a:off x="412029" y="1979773"/>
            <a:ext cx="6741862" cy="452590"/>
          </a:xfrm>
          <a:prstGeom prst="rect">
            <a:avLst/>
          </a:prstGeom>
          <a:noFill/>
        </p:spPr>
        <p:txBody>
          <a:bodyPr wrap="square">
            <a:spAutoFit/>
          </a:bodyPr>
          <a:lstStyle/>
          <a:p>
            <a:pPr algn="l"/>
            <a:r>
              <a:rPr lang="en-US" sz="2353" dirty="0">
                <a:solidFill>
                  <a:schemeClr val="bg1"/>
                </a:solidFill>
                <a:latin typeface="+mj-lt"/>
              </a:rPr>
              <a:t>Key Trust</a:t>
            </a:r>
          </a:p>
        </p:txBody>
      </p:sp>
      <p:pic>
        <p:nvPicPr>
          <p:cNvPr id="33" name="Graphic 32" descr="Diploma">
            <a:extLst>
              <a:ext uri="{FF2B5EF4-FFF2-40B4-BE49-F238E27FC236}">
                <a16:creationId xmlns:a16="http://schemas.microsoft.com/office/drawing/2014/main" id="{93954F15-5A40-51DF-8FD9-1DE1AA8BF71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597303" y="2531382"/>
            <a:ext cx="1228373" cy="1228373"/>
          </a:xfrm>
          <a:prstGeom prst="rect">
            <a:avLst/>
          </a:prstGeom>
        </p:spPr>
      </p:pic>
      <p:sp>
        <p:nvSpPr>
          <p:cNvPr id="34" name="TextBox 33">
            <a:extLst>
              <a:ext uri="{FF2B5EF4-FFF2-40B4-BE49-F238E27FC236}">
                <a16:creationId xmlns:a16="http://schemas.microsoft.com/office/drawing/2014/main" id="{85AAB4C7-B32A-0304-D869-681F0781C76F}"/>
              </a:ext>
            </a:extLst>
          </p:cNvPr>
          <p:cNvSpPr txBox="1"/>
          <p:nvPr/>
        </p:nvSpPr>
        <p:spPr>
          <a:xfrm>
            <a:off x="10465937" y="3514525"/>
            <a:ext cx="6741862" cy="452590"/>
          </a:xfrm>
          <a:prstGeom prst="rect">
            <a:avLst/>
          </a:prstGeom>
          <a:noFill/>
        </p:spPr>
        <p:txBody>
          <a:bodyPr wrap="square">
            <a:spAutoFit/>
          </a:bodyPr>
          <a:lstStyle/>
          <a:p>
            <a:pPr algn="l"/>
            <a:r>
              <a:rPr lang="en-US" sz="2353" dirty="0">
                <a:solidFill>
                  <a:schemeClr val="bg1"/>
                </a:solidFill>
                <a:latin typeface="+mj-lt"/>
              </a:rPr>
              <a:t>Cert Trust</a:t>
            </a:r>
          </a:p>
        </p:txBody>
      </p:sp>
      <p:sp>
        <p:nvSpPr>
          <p:cNvPr id="35" name="TextBox 34">
            <a:extLst>
              <a:ext uri="{FF2B5EF4-FFF2-40B4-BE49-F238E27FC236}">
                <a16:creationId xmlns:a16="http://schemas.microsoft.com/office/drawing/2014/main" id="{04229CF0-0B9B-EAF9-72ED-7F7D2D0CADBA}"/>
              </a:ext>
            </a:extLst>
          </p:cNvPr>
          <p:cNvSpPr txBox="1"/>
          <p:nvPr/>
        </p:nvSpPr>
        <p:spPr>
          <a:xfrm>
            <a:off x="2732389" y="2637884"/>
            <a:ext cx="5693097" cy="1231106"/>
          </a:xfrm>
          <a:prstGeom prst="rect">
            <a:avLst/>
          </a:prstGeom>
          <a:noFill/>
        </p:spPr>
        <p:txBody>
          <a:bodyPr wrap="none" lIns="0" tIns="0" rIns="0" bIns="0" rtlCol="0">
            <a:spAutoFit/>
          </a:bodyPr>
          <a:lstStyle/>
          <a:p>
            <a:pPr marL="342834" indent="-342834">
              <a:buFont typeface="Arial" panose="020B0604020202020204" pitchFamily="34" charset="0"/>
              <a:buChar char="•"/>
            </a:pPr>
            <a:r>
              <a:rPr lang="en-US" sz="2000" dirty="0">
                <a:solidFill>
                  <a:schemeClr val="bg1"/>
                </a:solidFill>
                <a:latin typeface="+mj-lt"/>
              </a:rPr>
              <a:t>Authenticates using raw key to Azure AD</a:t>
            </a:r>
          </a:p>
          <a:p>
            <a:pPr marL="342834" indent="-342834">
              <a:buFont typeface="Arial" panose="020B0604020202020204" pitchFamily="34" charset="0"/>
              <a:buChar char="•"/>
            </a:pPr>
            <a:r>
              <a:rPr lang="en-US" sz="2000" dirty="0">
                <a:solidFill>
                  <a:schemeClr val="bg1"/>
                </a:solidFill>
                <a:latin typeface="+mj-lt"/>
              </a:rPr>
              <a:t>Authenticates using PKI user cert to Active Directory</a:t>
            </a:r>
          </a:p>
          <a:p>
            <a:pPr marL="342834" indent="-342834">
              <a:buFont typeface="Arial" panose="020B0604020202020204" pitchFamily="34" charset="0"/>
              <a:buChar char="•"/>
            </a:pPr>
            <a:r>
              <a:rPr lang="en-US" sz="2000" dirty="0">
                <a:solidFill>
                  <a:schemeClr val="bg1"/>
                </a:solidFill>
                <a:latin typeface="+mj-lt"/>
              </a:rPr>
              <a:t>Requires issuance of end user certificate from PKI</a:t>
            </a:r>
          </a:p>
          <a:p>
            <a:pPr marL="342834" indent="-342834">
              <a:buFont typeface="Arial" panose="020B0604020202020204" pitchFamily="34" charset="0"/>
              <a:buChar char="•"/>
            </a:pPr>
            <a:r>
              <a:rPr lang="en-US" sz="2000" dirty="0">
                <a:solidFill>
                  <a:schemeClr val="bg1"/>
                </a:solidFill>
                <a:latin typeface="+mj-lt"/>
              </a:rPr>
              <a:t>Requires 2012 or later Domain Controllers</a:t>
            </a:r>
          </a:p>
        </p:txBody>
      </p:sp>
      <p:pic>
        <p:nvPicPr>
          <p:cNvPr id="11" name="Graphic 10" descr="Cloud outline">
            <a:extLst>
              <a:ext uri="{FF2B5EF4-FFF2-40B4-BE49-F238E27FC236}">
                <a16:creationId xmlns:a16="http://schemas.microsoft.com/office/drawing/2014/main" id="{A0EF1D93-B79C-DCC9-29B3-60FB92CDCB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5296" y="3904372"/>
            <a:ext cx="1227091" cy="1227091"/>
          </a:xfrm>
          <a:prstGeom prst="rect">
            <a:avLst/>
          </a:prstGeom>
        </p:spPr>
      </p:pic>
      <p:sp>
        <p:nvSpPr>
          <p:cNvPr id="13" name="TextBox 12">
            <a:extLst>
              <a:ext uri="{FF2B5EF4-FFF2-40B4-BE49-F238E27FC236}">
                <a16:creationId xmlns:a16="http://schemas.microsoft.com/office/drawing/2014/main" id="{CBE20704-A671-BFBD-1B57-A47EEDDC7D17}"/>
              </a:ext>
            </a:extLst>
          </p:cNvPr>
          <p:cNvSpPr txBox="1"/>
          <p:nvPr/>
        </p:nvSpPr>
        <p:spPr>
          <a:xfrm>
            <a:off x="279061" y="4878453"/>
            <a:ext cx="6741862" cy="452590"/>
          </a:xfrm>
          <a:prstGeom prst="rect">
            <a:avLst/>
          </a:prstGeom>
          <a:noFill/>
        </p:spPr>
        <p:txBody>
          <a:bodyPr wrap="square">
            <a:spAutoFit/>
          </a:bodyPr>
          <a:lstStyle/>
          <a:p>
            <a:pPr algn="l"/>
            <a:r>
              <a:rPr lang="en-US" sz="2353" dirty="0">
                <a:solidFill>
                  <a:schemeClr val="bg1"/>
                </a:solidFill>
                <a:latin typeface="+mj-lt"/>
              </a:rPr>
              <a:t>Cloud Trust</a:t>
            </a:r>
          </a:p>
        </p:txBody>
      </p:sp>
      <p:sp>
        <p:nvSpPr>
          <p:cNvPr id="49" name="TextBox 48">
            <a:extLst>
              <a:ext uri="{FF2B5EF4-FFF2-40B4-BE49-F238E27FC236}">
                <a16:creationId xmlns:a16="http://schemas.microsoft.com/office/drawing/2014/main" id="{7BC7211B-1A1C-9AE9-2C30-ACDC2D253146}"/>
              </a:ext>
            </a:extLst>
          </p:cNvPr>
          <p:cNvSpPr txBox="1"/>
          <p:nvPr/>
        </p:nvSpPr>
        <p:spPr>
          <a:xfrm>
            <a:off x="2745836" y="4026607"/>
            <a:ext cx="8033481" cy="1231106"/>
          </a:xfrm>
          <a:prstGeom prst="rect">
            <a:avLst/>
          </a:prstGeom>
          <a:noFill/>
        </p:spPr>
        <p:txBody>
          <a:bodyPr wrap="none" lIns="0" tIns="0" rIns="0" bIns="0" rtlCol="0">
            <a:spAutoFit/>
          </a:bodyPr>
          <a:lstStyle/>
          <a:p>
            <a:pPr marL="342834" indent="-342834">
              <a:buFont typeface="Arial" panose="020B0604020202020204" pitchFamily="34" charset="0"/>
              <a:buChar char="•"/>
            </a:pPr>
            <a:r>
              <a:rPr lang="en-US" sz="2000" dirty="0">
                <a:solidFill>
                  <a:schemeClr val="bg1"/>
                </a:solidFill>
                <a:latin typeface="+mj-lt"/>
              </a:rPr>
              <a:t>Authenticates using raw key to Azure AD</a:t>
            </a:r>
          </a:p>
          <a:p>
            <a:pPr marL="342834" indent="-342834">
              <a:buFont typeface="Arial" panose="020B0604020202020204" pitchFamily="34" charset="0"/>
              <a:buChar char="•"/>
            </a:pPr>
            <a:r>
              <a:rPr lang="en-US" sz="2000" dirty="0">
                <a:solidFill>
                  <a:schemeClr val="bg1"/>
                </a:solidFill>
                <a:latin typeface="+mj-lt"/>
              </a:rPr>
              <a:t>Authenticates using TGT issued from Azure AD Kerberos to Active Directory</a:t>
            </a:r>
          </a:p>
          <a:p>
            <a:pPr marL="342834" indent="-342834">
              <a:buFont typeface="Arial" panose="020B0604020202020204" pitchFamily="34" charset="0"/>
              <a:buChar char="•"/>
            </a:pPr>
            <a:r>
              <a:rPr lang="en-US" sz="2000" dirty="0">
                <a:solidFill>
                  <a:schemeClr val="bg1"/>
                </a:solidFill>
                <a:latin typeface="+mj-lt"/>
              </a:rPr>
              <a:t>Does not require issuance of any certificate</a:t>
            </a:r>
          </a:p>
          <a:p>
            <a:pPr marL="342834" indent="-342834">
              <a:buFont typeface="Arial" panose="020B0604020202020204" pitchFamily="34" charset="0"/>
              <a:buChar char="•"/>
            </a:pPr>
            <a:r>
              <a:rPr lang="en-US" sz="2000" dirty="0">
                <a:solidFill>
                  <a:schemeClr val="bg1"/>
                </a:solidFill>
                <a:latin typeface="+mj-lt"/>
              </a:rPr>
              <a:t>Requires 2016 or later Domain Controllers</a:t>
            </a:r>
          </a:p>
        </p:txBody>
      </p:sp>
      <p:sp>
        <p:nvSpPr>
          <p:cNvPr id="50" name="TextBox 49">
            <a:extLst>
              <a:ext uri="{FF2B5EF4-FFF2-40B4-BE49-F238E27FC236}">
                <a16:creationId xmlns:a16="http://schemas.microsoft.com/office/drawing/2014/main" id="{B69E91D3-AF13-1163-B457-463CF5FFBA81}"/>
              </a:ext>
            </a:extLst>
          </p:cNvPr>
          <p:cNvSpPr txBox="1"/>
          <p:nvPr/>
        </p:nvSpPr>
        <p:spPr>
          <a:xfrm>
            <a:off x="2732389" y="5567120"/>
            <a:ext cx="6946645" cy="923330"/>
          </a:xfrm>
          <a:prstGeom prst="rect">
            <a:avLst/>
          </a:prstGeom>
          <a:noFill/>
        </p:spPr>
        <p:txBody>
          <a:bodyPr wrap="none" lIns="0" tIns="0" rIns="0" bIns="0" rtlCol="0">
            <a:spAutoFit/>
          </a:bodyPr>
          <a:lstStyle/>
          <a:p>
            <a:pPr marL="342834" indent="-342834">
              <a:buFont typeface="Arial" panose="020B0604020202020204" pitchFamily="34" charset="0"/>
              <a:buChar char="•"/>
            </a:pPr>
            <a:r>
              <a:rPr lang="en-US" sz="2000" dirty="0">
                <a:latin typeface="+mj-lt"/>
              </a:rPr>
              <a:t>All trusts use asymmetric key pairs</a:t>
            </a:r>
          </a:p>
          <a:p>
            <a:pPr marL="342834" indent="-342834">
              <a:buFont typeface="Arial" panose="020B0604020202020204" pitchFamily="34" charset="0"/>
              <a:buChar char="•"/>
            </a:pPr>
            <a:r>
              <a:rPr lang="en-US" sz="2000" dirty="0">
                <a:latin typeface="+mj-lt"/>
              </a:rPr>
              <a:t>All trusts use the same TPM hardware</a:t>
            </a:r>
          </a:p>
          <a:p>
            <a:pPr marL="342834" indent="-342834">
              <a:buFont typeface="Arial" panose="020B0604020202020204" pitchFamily="34" charset="0"/>
              <a:buChar char="•"/>
            </a:pPr>
            <a:r>
              <a:rPr lang="en-US" sz="2000" dirty="0">
                <a:latin typeface="+mj-lt"/>
              </a:rPr>
              <a:t>All trusts require the same strong proof-up [MFA] for enrollment</a:t>
            </a:r>
          </a:p>
        </p:txBody>
      </p:sp>
    </p:spTree>
    <p:extLst>
      <p:ext uri="{BB962C8B-B14F-4D97-AF65-F5344CB8AC3E}">
        <p14:creationId xmlns:p14="http://schemas.microsoft.com/office/powerpoint/2010/main" val="314150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par>
                                <p:cTn id="32" presetID="22" presetClass="entr" presetSubtype="2"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right)">
                                      <p:cBhvr>
                                        <p:cTn id="34" dur="500"/>
                                        <p:tgtEl>
                                          <p:spTgt spid="33"/>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down)">
                                      <p:cBhvr>
                                        <p:cTn id="4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3" grpId="0" animBg="1"/>
      <p:bldP spid="6" grpId="0" animBg="1"/>
      <p:bldP spid="7" grpId="0" animBg="1"/>
      <p:bldP spid="27" grpId="0" animBg="1"/>
      <p:bldP spid="31" grpId="0"/>
      <p:bldP spid="35" grpId="0"/>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3514-ACDC-4C1C-9451-02CA6F0359D4}"/>
              </a:ext>
            </a:extLst>
          </p:cNvPr>
          <p:cNvSpPr>
            <a:spLocks noGrp="1"/>
          </p:cNvSpPr>
          <p:nvPr>
            <p:ph type="title"/>
          </p:nvPr>
        </p:nvSpPr>
        <p:spPr/>
        <p:txBody>
          <a:bodyPr/>
          <a:lstStyle/>
          <a:p>
            <a:r>
              <a:rPr lang="en-US" dirty="0"/>
              <a:t>Hybrid Cloud Trust Components (Preview)</a:t>
            </a:r>
          </a:p>
        </p:txBody>
      </p:sp>
      <p:grpSp>
        <p:nvGrpSpPr>
          <p:cNvPr id="49" name="Group 48">
            <a:extLst>
              <a:ext uri="{FF2B5EF4-FFF2-40B4-BE49-F238E27FC236}">
                <a16:creationId xmlns:a16="http://schemas.microsoft.com/office/drawing/2014/main" id="{2FA5BB05-A3B4-4935-ACE4-B522C91E9478}"/>
              </a:ext>
            </a:extLst>
          </p:cNvPr>
          <p:cNvGrpSpPr/>
          <p:nvPr/>
        </p:nvGrpSpPr>
        <p:grpSpPr>
          <a:xfrm>
            <a:off x="9623030" y="1779058"/>
            <a:ext cx="1188551" cy="2056817"/>
            <a:chOff x="7899098" y="2430613"/>
            <a:chExt cx="1100104" cy="2057108"/>
          </a:xfrm>
        </p:grpSpPr>
        <p:sp>
          <p:nvSpPr>
            <p:cNvPr id="50" name="Freeform: Shape 3">
              <a:extLst>
                <a:ext uri="{FF2B5EF4-FFF2-40B4-BE49-F238E27FC236}">
                  <a16:creationId xmlns:a16="http://schemas.microsoft.com/office/drawing/2014/main" id="{B489187D-AF71-4DDE-998A-42F3EEFC1799}"/>
                </a:ext>
              </a:extLst>
            </p:cNvPr>
            <p:cNvSpPr/>
            <p:nvPr/>
          </p:nvSpPr>
          <p:spPr>
            <a:xfrm>
              <a:off x="7899098" y="2430613"/>
              <a:ext cx="1100104" cy="2057108"/>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Group Policy</a:t>
              </a:r>
            </a:p>
          </p:txBody>
        </p:sp>
        <p:sp>
          <p:nvSpPr>
            <p:cNvPr id="51" name="Freeform: Shape 14">
              <a:extLst>
                <a:ext uri="{FF2B5EF4-FFF2-40B4-BE49-F238E27FC236}">
                  <a16:creationId xmlns:a16="http://schemas.microsoft.com/office/drawing/2014/main" id="{70565D3F-3739-49EA-9096-9DB013F12BF5}"/>
                </a:ext>
              </a:extLst>
            </p:cNvPr>
            <p:cNvSpPr/>
            <p:nvPr/>
          </p:nvSpPr>
          <p:spPr>
            <a:xfrm>
              <a:off x="7962566" y="3802605"/>
              <a:ext cx="973169" cy="617867"/>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dirty="0">
                  <a:solidFill>
                    <a:srgbClr val="FFFFFF"/>
                  </a:solidFill>
                  <a:latin typeface="Segoe UI Semilight"/>
                </a:rPr>
                <a:t>WHFB Config</a:t>
              </a:r>
              <a:endParaRPr lang="en-US" sz="1765" dirty="0"/>
            </a:p>
          </p:txBody>
        </p:sp>
      </p:grpSp>
      <p:sp>
        <p:nvSpPr>
          <p:cNvPr id="52" name="Rectangle 51">
            <a:extLst>
              <a:ext uri="{FF2B5EF4-FFF2-40B4-BE49-F238E27FC236}">
                <a16:creationId xmlns:a16="http://schemas.microsoft.com/office/drawing/2014/main" id="{90D3253B-2B7B-4990-9BA4-F6DE0099E19C}"/>
              </a:ext>
            </a:extLst>
          </p:cNvPr>
          <p:cNvSpPr/>
          <p:nvPr/>
        </p:nvSpPr>
        <p:spPr>
          <a:xfrm>
            <a:off x="1801817" y="1273909"/>
            <a:ext cx="1351652"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DIRECTORY</a:t>
            </a:r>
          </a:p>
        </p:txBody>
      </p:sp>
      <p:sp>
        <p:nvSpPr>
          <p:cNvPr id="53" name="Rectangle 52">
            <a:extLst>
              <a:ext uri="{FF2B5EF4-FFF2-40B4-BE49-F238E27FC236}">
                <a16:creationId xmlns:a16="http://schemas.microsoft.com/office/drawing/2014/main" id="{B5CB55A0-ACC5-4639-A27E-B7CA7B444504}"/>
              </a:ext>
            </a:extLst>
          </p:cNvPr>
          <p:cNvSpPr/>
          <p:nvPr/>
        </p:nvSpPr>
        <p:spPr>
          <a:xfrm>
            <a:off x="5732572" y="1268276"/>
            <a:ext cx="2095445"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INFRASTRUCTURE</a:t>
            </a:r>
          </a:p>
        </p:txBody>
      </p:sp>
      <p:sp>
        <p:nvSpPr>
          <p:cNvPr id="54" name="Rectangle 53">
            <a:extLst>
              <a:ext uri="{FF2B5EF4-FFF2-40B4-BE49-F238E27FC236}">
                <a16:creationId xmlns:a16="http://schemas.microsoft.com/office/drawing/2014/main" id="{5F985A7C-8975-47D9-8DAB-7CC822B4D690}"/>
              </a:ext>
            </a:extLst>
          </p:cNvPr>
          <p:cNvSpPr/>
          <p:nvPr/>
        </p:nvSpPr>
        <p:spPr>
          <a:xfrm>
            <a:off x="9623030" y="1265945"/>
            <a:ext cx="1798121"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MANAGEMENT</a:t>
            </a:r>
          </a:p>
        </p:txBody>
      </p:sp>
      <p:cxnSp>
        <p:nvCxnSpPr>
          <p:cNvPr id="55" name="Straight Connector 54">
            <a:extLst>
              <a:ext uri="{FF2B5EF4-FFF2-40B4-BE49-F238E27FC236}">
                <a16:creationId xmlns:a16="http://schemas.microsoft.com/office/drawing/2014/main" id="{ED2271B2-5D81-4BB9-ABDD-BF76B94C0B61}"/>
              </a:ext>
            </a:extLst>
          </p:cNvPr>
          <p:cNvCxnSpPr>
            <a:cxnSpLocks/>
          </p:cNvCxnSpPr>
          <p:nvPr/>
        </p:nvCxnSpPr>
        <p:spPr>
          <a:xfrm flipV="1">
            <a:off x="9623030" y="1684278"/>
            <a:ext cx="1778878" cy="1"/>
          </a:xfrm>
          <a:prstGeom prst="line">
            <a:avLst/>
          </a:prstGeom>
          <a:noFill/>
          <a:ln w="28575" cap="flat" cmpd="sng" algn="ctr">
            <a:solidFill>
              <a:srgbClr val="505050"/>
            </a:solidFill>
            <a:prstDash val="solid"/>
            <a:headEnd type="none"/>
            <a:tailEnd type="none"/>
          </a:ln>
          <a:effectLst/>
        </p:spPr>
      </p:cxnSp>
      <p:sp>
        <p:nvSpPr>
          <p:cNvPr id="56" name="Freeform: Shape 7">
            <a:extLst>
              <a:ext uri="{FF2B5EF4-FFF2-40B4-BE49-F238E27FC236}">
                <a16:creationId xmlns:a16="http://schemas.microsoft.com/office/drawing/2014/main" id="{2096BE05-6693-4AC9-A7AA-DCE262BE0EA7}"/>
              </a:ext>
            </a:extLst>
          </p:cNvPr>
          <p:cNvSpPr/>
          <p:nvPr/>
        </p:nvSpPr>
        <p:spPr>
          <a:xfrm>
            <a:off x="7039297" y="1779058"/>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Federation Services</a:t>
            </a:r>
          </a:p>
        </p:txBody>
      </p:sp>
      <p:grpSp>
        <p:nvGrpSpPr>
          <p:cNvPr id="57" name="Group 56">
            <a:extLst>
              <a:ext uri="{FF2B5EF4-FFF2-40B4-BE49-F238E27FC236}">
                <a16:creationId xmlns:a16="http://schemas.microsoft.com/office/drawing/2014/main" id="{CF341C55-2E9B-409A-8DA5-8A194963E7C1}"/>
              </a:ext>
            </a:extLst>
          </p:cNvPr>
          <p:cNvGrpSpPr/>
          <p:nvPr/>
        </p:nvGrpSpPr>
        <p:grpSpPr>
          <a:xfrm>
            <a:off x="8332045" y="1783534"/>
            <a:ext cx="1188551" cy="2052341"/>
            <a:chOff x="6543927" y="2430612"/>
            <a:chExt cx="1153573" cy="2069931"/>
          </a:xfrm>
        </p:grpSpPr>
        <p:sp>
          <p:nvSpPr>
            <p:cNvPr id="58" name="Freeform: Shape 11">
              <a:extLst>
                <a:ext uri="{FF2B5EF4-FFF2-40B4-BE49-F238E27FC236}">
                  <a16:creationId xmlns:a16="http://schemas.microsoft.com/office/drawing/2014/main" id="{E1ABD66E-252C-4456-A3A7-3445AB8E7665}"/>
                </a:ext>
              </a:extLst>
            </p:cNvPr>
            <p:cNvSpPr/>
            <p:nvPr/>
          </p:nvSpPr>
          <p:spPr>
            <a:xfrm>
              <a:off x="6543927" y="2430612"/>
              <a:ext cx="1153573" cy="2069931"/>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Multi-factor Auth</a:t>
              </a:r>
            </a:p>
          </p:txBody>
        </p:sp>
        <p:sp>
          <p:nvSpPr>
            <p:cNvPr id="59" name="Freeform: Shape 12">
              <a:extLst>
                <a:ext uri="{FF2B5EF4-FFF2-40B4-BE49-F238E27FC236}">
                  <a16:creationId xmlns:a16="http://schemas.microsoft.com/office/drawing/2014/main" id="{C72979CA-92F6-4989-BD7D-A6BE65F8B230}"/>
                </a:ext>
              </a:extLst>
            </p:cNvPr>
            <p:cNvSpPr/>
            <p:nvPr/>
          </p:nvSpPr>
          <p:spPr>
            <a:xfrm>
              <a:off x="6598044" y="3814168"/>
              <a:ext cx="1045339" cy="614920"/>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Azure MFA</a:t>
              </a:r>
            </a:p>
            <a:p>
              <a:pPr defTabSz="444329">
                <a:lnSpc>
                  <a:spcPct val="90000"/>
                </a:lnSpc>
                <a:spcBef>
                  <a:spcPct val="0"/>
                </a:spcBef>
                <a:spcAft>
                  <a:spcPct val="35000"/>
                </a:spcAft>
                <a:defRPr/>
              </a:pPr>
              <a:r>
                <a:rPr lang="en-US" sz="800" kern="0">
                  <a:solidFill>
                    <a:srgbClr val="FFFFFF"/>
                  </a:solidFill>
                  <a:latin typeface="Segoe UI Semilight"/>
                </a:rPr>
                <a:t>or</a:t>
              </a:r>
            </a:p>
            <a:p>
              <a:pPr defTabSz="444329">
                <a:lnSpc>
                  <a:spcPct val="90000"/>
                </a:lnSpc>
                <a:spcBef>
                  <a:spcPct val="0"/>
                </a:spcBef>
                <a:spcAft>
                  <a:spcPct val="35000"/>
                </a:spcAft>
                <a:defRPr/>
              </a:pPr>
              <a:r>
                <a:rPr lang="en-US" sz="800" kern="0">
                  <a:solidFill>
                    <a:srgbClr val="FFFFFF"/>
                  </a:solidFill>
                  <a:latin typeface="Segoe UI Semilight"/>
                </a:rPr>
                <a:t>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grpSp>
      <p:sp>
        <p:nvSpPr>
          <p:cNvPr id="60" name="Freeform: Shape 3">
            <a:extLst>
              <a:ext uri="{FF2B5EF4-FFF2-40B4-BE49-F238E27FC236}">
                <a16:creationId xmlns:a16="http://schemas.microsoft.com/office/drawing/2014/main" id="{D40E89E0-7EA0-4A5C-B08D-F91699FA0C38}"/>
              </a:ext>
            </a:extLst>
          </p:cNvPr>
          <p:cNvSpPr/>
          <p:nvPr/>
        </p:nvSpPr>
        <p:spPr>
          <a:xfrm>
            <a:off x="1801603" y="1779058"/>
            <a:ext cx="1188551" cy="2056817"/>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Domain Services</a:t>
            </a:r>
          </a:p>
        </p:txBody>
      </p:sp>
      <p:sp>
        <p:nvSpPr>
          <p:cNvPr id="61" name="Freeform: Shape 8">
            <a:extLst>
              <a:ext uri="{FF2B5EF4-FFF2-40B4-BE49-F238E27FC236}">
                <a16:creationId xmlns:a16="http://schemas.microsoft.com/office/drawing/2014/main" id="{CE41D7C1-8244-4EA6-AC4C-9EFA2A2455D9}"/>
              </a:ext>
            </a:extLst>
          </p:cNvPr>
          <p:cNvSpPr/>
          <p:nvPr/>
        </p:nvSpPr>
        <p:spPr>
          <a:xfrm>
            <a:off x="1878259" y="3140525"/>
            <a:ext cx="991710" cy="61000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244">
              <a:lnSpc>
                <a:spcPct val="90000"/>
              </a:lnSpc>
              <a:spcBef>
                <a:spcPct val="0"/>
              </a:spcBef>
              <a:spcAft>
                <a:spcPct val="35000"/>
              </a:spcAft>
              <a:defRPr/>
            </a:pPr>
            <a:r>
              <a:rPr lang="en-US" sz="800" kern="0" dirty="0">
                <a:solidFill>
                  <a:srgbClr val="FFFFFF"/>
                </a:solidFill>
                <a:latin typeface="Segoe UI Semilight" panose="020B0402040204020203" pitchFamily="34" charset="0"/>
                <a:cs typeface="Segoe UI Semilight" panose="020B0402040204020203" pitchFamily="34" charset="0"/>
              </a:rPr>
              <a:t>Server 2016 or later</a:t>
            </a:r>
          </a:p>
          <a:p>
            <a:pPr defTabSz="444244">
              <a:lnSpc>
                <a:spcPct val="90000"/>
              </a:lnSpc>
              <a:spcBef>
                <a:spcPct val="0"/>
              </a:spcBef>
              <a:spcAft>
                <a:spcPct val="35000"/>
              </a:spcAft>
              <a:defRPr/>
            </a:pPr>
            <a:r>
              <a:rPr lang="en-US" sz="800" kern="0" dirty="0">
                <a:solidFill>
                  <a:srgbClr val="FFFFFF"/>
                </a:solidFill>
                <a:latin typeface="Segoe UI Semilight" panose="020B0402040204020203" pitchFamily="34" charset="0"/>
                <a:cs typeface="Segoe UI Semilight" panose="020B0402040204020203" pitchFamily="34" charset="0"/>
              </a:rPr>
              <a:t>2008 R2 DFL/FFL or later</a:t>
            </a:r>
          </a:p>
        </p:txBody>
      </p:sp>
      <p:sp>
        <p:nvSpPr>
          <p:cNvPr id="62" name="Freeform: Shape 7">
            <a:extLst>
              <a:ext uri="{FF2B5EF4-FFF2-40B4-BE49-F238E27FC236}">
                <a16:creationId xmlns:a16="http://schemas.microsoft.com/office/drawing/2014/main" id="{77097776-5CA1-46A4-A027-9D84DEF83DD2}"/>
              </a:ext>
            </a:extLst>
          </p:cNvPr>
          <p:cNvSpPr/>
          <p:nvPr/>
        </p:nvSpPr>
        <p:spPr>
          <a:xfrm>
            <a:off x="465005" y="1779058"/>
            <a:ext cx="1188551" cy="2056817"/>
          </a:xfrm>
          <a:prstGeom prst="rect">
            <a:avLst/>
          </a:prstGeom>
          <a:solidFill>
            <a:srgbClr val="002050"/>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dirty="0">
                <a:solidFill>
                  <a:srgbClr val="FFFFFF"/>
                </a:solidFill>
                <a:latin typeface="Segoe UI Semilight"/>
              </a:rPr>
              <a:t>Windows 10</a:t>
            </a:r>
            <a:br>
              <a:rPr lang="en-US" sz="1400" kern="0" spc="-50" dirty="0">
                <a:solidFill>
                  <a:srgbClr val="FFFFFF"/>
                </a:solidFill>
                <a:latin typeface="Segoe UI Semilight"/>
              </a:rPr>
            </a:br>
            <a:r>
              <a:rPr lang="en-US" sz="1400" kern="0" spc="-50" dirty="0">
                <a:solidFill>
                  <a:srgbClr val="FFFFFF"/>
                </a:solidFill>
                <a:latin typeface="Segoe UI Semilight"/>
              </a:rPr>
              <a:t>Windows 11</a:t>
            </a:r>
          </a:p>
        </p:txBody>
      </p:sp>
      <p:sp>
        <p:nvSpPr>
          <p:cNvPr id="63" name="Rectangle 62">
            <a:extLst>
              <a:ext uri="{FF2B5EF4-FFF2-40B4-BE49-F238E27FC236}">
                <a16:creationId xmlns:a16="http://schemas.microsoft.com/office/drawing/2014/main" id="{C832AA6E-C124-4B0B-BEC0-653E03E58B01}"/>
              </a:ext>
            </a:extLst>
          </p:cNvPr>
          <p:cNvSpPr/>
          <p:nvPr/>
        </p:nvSpPr>
        <p:spPr>
          <a:xfrm>
            <a:off x="465007" y="1273909"/>
            <a:ext cx="1096365" cy="406208"/>
          </a:xfrm>
          <a:prstGeom prst="rect">
            <a:avLst/>
          </a:prstGeom>
        </p:spPr>
        <p:txBody>
          <a:bodyPr wrap="squar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CLIENT</a:t>
            </a:r>
          </a:p>
        </p:txBody>
      </p:sp>
      <p:cxnSp>
        <p:nvCxnSpPr>
          <p:cNvPr id="64" name="Straight Connector 63">
            <a:extLst>
              <a:ext uri="{FF2B5EF4-FFF2-40B4-BE49-F238E27FC236}">
                <a16:creationId xmlns:a16="http://schemas.microsoft.com/office/drawing/2014/main" id="{1FD0BA18-6835-478D-AAE3-1F08A5DF06F4}"/>
              </a:ext>
            </a:extLst>
          </p:cNvPr>
          <p:cNvCxnSpPr>
            <a:cxnSpLocks/>
          </p:cNvCxnSpPr>
          <p:nvPr/>
        </p:nvCxnSpPr>
        <p:spPr>
          <a:xfrm>
            <a:off x="465005" y="1685743"/>
            <a:ext cx="1188551" cy="0"/>
          </a:xfrm>
          <a:prstGeom prst="line">
            <a:avLst/>
          </a:prstGeom>
          <a:noFill/>
          <a:ln w="28575" cap="flat" cmpd="sng" algn="ctr">
            <a:solidFill>
              <a:srgbClr val="505050"/>
            </a:solidFill>
            <a:prstDash val="solid"/>
            <a:headEnd type="none"/>
            <a:tailEnd type="none"/>
          </a:ln>
          <a:effectLst/>
        </p:spPr>
      </p:cxnSp>
      <p:pic>
        <p:nvPicPr>
          <p:cNvPr id="65" name="Picture 64" descr="A close up of a logo&#10;&#10;Description generated with high confidence">
            <a:extLst>
              <a:ext uri="{FF2B5EF4-FFF2-40B4-BE49-F238E27FC236}">
                <a16:creationId xmlns:a16="http://schemas.microsoft.com/office/drawing/2014/main" id="{8829D441-FD1D-405C-AAC9-50EBB73BD193}"/>
              </a:ext>
            </a:extLst>
          </p:cNvPr>
          <p:cNvPicPr>
            <a:picLocks noChangeAspect="1"/>
          </p:cNvPicPr>
          <p:nvPr/>
        </p:nvPicPr>
        <p:blipFill>
          <a:blip r:embed="rId3">
            <a:biLevel thresh="25000"/>
          </a:blip>
          <a:stretch>
            <a:fillRect/>
          </a:stretch>
        </p:blipFill>
        <p:spPr>
          <a:xfrm>
            <a:off x="8697753" y="2612535"/>
            <a:ext cx="457135" cy="457135"/>
          </a:xfrm>
          <a:prstGeom prst="rect">
            <a:avLst/>
          </a:prstGeom>
        </p:spPr>
      </p:pic>
      <p:cxnSp>
        <p:nvCxnSpPr>
          <p:cNvPr id="66" name="Straight Connector 65">
            <a:extLst>
              <a:ext uri="{FF2B5EF4-FFF2-40B4-BE49-F238E27FC236}">
                <a16:creationId xmlns:a16="http://schemas.microsoft.com/office/drawing/2014/main" id="{54E3926A-A941-42CA-BF5D-B59A0CB71969}"/>
              </a:ext>
            </a:extLst>
          </p:cNvPr>
          <p:cNvCxnSpPr>
            <a:cxnSpLocks/>
          </p:cNvCxnSpPr>
          <p:nvPr/>
        </p:nvCxnSpPr>
        <p:spPr>
          <a:xfrm>
            <a:off x="1801817" y="1685743"/>
            <a:ext cx="3782493" cy="0"/>
          </a:xfrm>
          <a:prstGeom prst="line">
            <a:avLst/>
          </a:prstGeom>
          <a:noFill/>
          <a:ln w="28575" cap="flat" cmpd="sng" algn="ctr">
            <a:solidFill>
              <a:srgbClr val="505050"/>
            </a:solidFill>
            <a:prstDash val="solid"/>
            <a:headEnd type="none"/>
            <a:tailEnd type="none"/>
          </a:ln>
          <a:effectLst/>
        </p:spPr>
      </p:cxnSp>
      <p:cxnSp>
        <p:nvCxnSpPr>
          <p:cNvPr id="67" name="Straight Connector 66">
            <a:extLst>
              <a:ext uri="{FF2B5EF4-FFF2-40B4-BE49-F238E27FC236}">
                <a16:creationId xmlns:a16="http://schemas.microsoft.com/office/drawing/2014/main" id="{AFCC1C25-D729-4FD6-898B-0D7E04F3BEED}"/>
              </a:ext>
            </a:extLst>
          </p:cNvPr>
          <p:cNvCxnSpPr>
            <a:cxnSpLocks/>
          </p:cNvCxnSpPr>
          <p:nvPr/>
        </p:nvCxnSpPr>
        <p:spPr>
          <a:xfrm>
            <a:off x="5732572" y="1685743"/>
            <a:ext cx="3782493" cy="0"/>
          </a:xfrm>
          <a:prstGeom prst="line">
            <a:avLst/>
          </a:prstGeom>
          <a:noFill/>
          <a:ln w="28575" cap="flat" cmpd="sng" algn="ctr">
            <a:solidFill>
              <a:srgbClr val="505050"/>
            </a:solidFill>
            <a:prstDash val="solid"/>
            <a:headEnd type="none"/>
            <a:tailEnd type="none"/>
          </a:ln>
          <a:effectLst/>
        </p:spPr>
      </p:cxnSp>
      <p:grpSp>
        <p:nvGrpSpPr>
          <p:cNvPr id="68" name="Group 67">
            <a:extLst>
              <a:ext uri="{FF2B5EF4-FFF2-40B4-BE49-F238E27FC236}">
                <a16:creationId xmlns:a16="http://schemas.microsoft.com/office/drawing/2014/main" id="{3D7B4B72-2DEB-4895-8ECC-379216D863B5}"/>
              </a:ext>
            </a:extLst>
          </p:cNvPr>
          <p:cNvGrpSpPr/>
          <p:nvPr/>
        </p:nvGrpSpPr>
        <p:grpSpPr>
          <a:xfrm>
            <a:off x="7034535" y="4051620"/>
            <a:ext cx="1188551" cy="2056817"/>
            <a:chOff x="6233585" y="2087720"/>
            <a:chExt cx="1055937" cy="2057400"/>
          </a:xfrm>
          <a:solidFill>
            <a:srgbClr val="505050">
              <a:lumMod val="50000"/>
            </a:srgbClr>
          </a:solidFill>
        </p:grpSpPr>
        <p:sp>
          <p:nvSpPr>
            <p:cNvPr id="69" name="Freeform: Shape 13">
              <a:extLst>
                <a:ext uri="{FF2B5EF4-FFF2-40B4-BE49-F238E27FC236}">
                  <a16:creationId xmlns:a16="http://schemas.microsoft.com/office/drawing/2014/main" id="{444CEFF1-997F-4C06-9993-FBB62CE5CABD}"/>
                </a:ext>
              </a:extLst>
            </p:cNvPr>
            <p:cNvSpPr/>
            <p:nvPr/>
          </p:nvSpPr>
          <p:spPr>
            <a:xfrm>
              <a:off x="6233585" y="2087720"/>
              <a:ext cx="1055937" cy="2057400"/>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505050">
                      <a:lumMod val="50000"/>
                    </a:srgbClr>
                  </a:solidFill>
                  <a:latin typeface="Segoe UI Semilight"/>
                </a:rPr>
                <a:t>NDES Role</a:t>
              </a:r>
              <a:br>
                <a:rPr lang="en-US" sz="1399" kern="0" spc="-50">
                  <a:solidFill>
                    <a:srgbClr val="505050">
                      <a:lumMod val="50000"/>
                    </a:srgbClr>
                  </a:solidFill>
                  <a:latin typeface="Segoe UI Semilight"/>
                </a:rPr>
              </a:br>
              <a:r>
                <a:rPr lang="en-US" sz="1399" kern="0" spc="-50">
                  <a:solidFill>
                    <a:srgbClr val="505050">
                      <a:lumMod val="50000"/>
                    </a:srgbClr>
                  </a:solidFill>
                  <a:latin typeface="Segoe UI Semilight"/>
                </a:rPr>
                <a:t>  </a:t>
              </a:r>
            </a:p>
          </p:txBody>
        </p:sp>
        <p:sp>
          <p:nvSpPr>
            <p:cNvPr id="70" name="Freeform: Shape 14">
              <a:extLst>
                <a:ext uri="{FF2B5EF4-FFF2-40B4-BE49-F238E27FC236}">
                  <a16:creationId xmlns:a16="http://schemas.microsoft.com/office/drawing/2014/main" id="{062429D1-4ED0-4605-9FAA-FB59974F5A81}"/>
                </a:ext>
              </a:extLst>
            </p:cNvPr>
            <p:cNvSpPr/>
            <p:nvPr/>
          </p:nvSpPr>
          <p:spPr>
            <a:xfrm>
              <a:off x="6287648" y="3145803"/>
              <a:ext cx="947812" cy="914400"/>
            </a:xfrm>
            <a:prstGeom prst="rect">
              <a:avLst/>
            </a:prstGeom>
            <a:grp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1000" kern="0" dirty="0">
                  <a:solidFill>
                    <a:srgbClr val="505050">
                      <a:lumMod val="50000"/>
                    </a:srgbClr>
                  </a:solidFill>
                  <a:latin typeface="Segoe UI Semilight"/>
                </a:rPr>
                <a:t>Certificate Registration Authority for MDM</a:t>
              </a:r>
            </a:p>
          </p:txBody>
        </p:sp>
      </p:grpSp>
      <p:sp>
        <p:nvSpPr>
          <p:cNvPr id="71" name="Freeform 505">
            <a:extLst>
              <a:ext uri="{FF2B5EF4-FFF2-40B4-BE49-F238E27FC236}">
                <a16:creationId xmlns:a16="http://schemas.microsoft.com/office/drawing/2014/main" id="{B5FF3367-18D7-400F-851C-79767869EFEA}"/>
              </a:ext>
            </a:extLst>
          </p:cNvPr>
          <p:cNvSpPr>
            <a:spLocks noChangeAspect="1" noEditPoints="1"/>
          </p:cNvSpPr>
          <p:nvPr/>
        </p:nvSpPr>
        <p:spPr bwMode="black">
          <a:xfrm>
            <a:off x="783577" y="2637476"/>
            <a:ext cx="393849" cy="392250"/>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kern="0">
              <a:solidFill>
                <a:srgbClr val="FFFFFF"/>
              </a:solidFill>
            </a:endParaRPr>
          </a:p>
        </p:txBody>
      </p:sp>
      <p:pic>
        <p:nvPicPr>
          <p:cNvPr id="72" name="Picture 71">
            <a:extLst>
              <a:ext uri="{FF2B5EF4-FFF2-40B4-BE49-F238E27FC236}">
                <a16:creationId xmlns:a16="http://schemas.microsoft.com/office/drawing/2014/main" id="{29D32406-FE0C-4CCD-AF86-E520ED6E71A3}"/>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2161219" y="2661656"/>
            <a:ext cx="457135" cy="427375"/>
          </a:xfrm>
          <a:prstGeom prst="rect">
            <a:avLst/>
          </a:prstGeom>
        </p:spPr>
      </p:pic>
      <p:pic>
        <p:nvPicPr>
          <p:cNvPr id="73" name="Picture 72">
            <a:extLst>
              <a:ext uri="{FF2B5EF4-FFF2-40B4-BE49-F238E27FC236}">
                <a16:creationId xmlns:a16="http://schemas.microsoft.com/office/drawing/2014/main" id="{5F09E5C6-0129-42E7-9096-C56E2F13AE5B}"/>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7362755" y="2658985"/>
            <a:ext cx="457135" cy="427375"/>
          </a:xfrm>
          <a:prstGeom prst="rect">
            <a:avLst/>
          </a:prstGeom>
        </p:spPr>
      </p:pic>
      <p:pic>
        <p:nvPicPr>
          <p:cNvPr id="74" name="Picture 73">
            <a:extLst>
              <a:ext uri="{FF2B5EF4-FFF2-40B4-BE49-F238E27FC236}">
                <a16:creationId xmlns:a16="http://schemas.microsoft.com/office/drawing/2014/main" id="{9911A077-9238-4800-B64A-50C87CACE416}"/>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6109031" y="2660621"/>
            <a:ext cx="378770" cy="457135"/>
          </a:xfrm>
          <a:prstGeom prst="rect">
            <a:avLst/>
          </a:prstGeom>
        </p:spPr>
      </p:pic>
      <p:pic>
        <p:nvPicPr>
          <p:cNvPr id="75" name="Picture 74">
            <a:extLst>
              <a:ext uri="{FF2B5EF4-FFF2-40B4-BE49-F238E27FC236}">
                <a16:creationId xmlns:a16="http://schemas.microsoft.com/office/drawing/2014/main" id="{6AD8A1AD-DB61-44F6-8AE9-71AC5BBC7B8D}"/>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7401939" y="4487232"/>
            <a:ext cx="378770" cy="457135"/>
          </a:xfrm>
          <a:prstGeom prst="rect">
            <a:avLst/>
          </a:prstGeom>
          <a:solidFill>
            <a:srgbClr val="505050">
              <a:lumMod val="50000"/>
            </a:srgbClr>
          </a:solidFill>
        </p:spPr>
      </p:pic>
      <p:pic>
        <p:nvPicPr>
          <p:cNvPr id="76" name="Picture 75">
            <a:extLst>
              <a:ext uri="{FF2B5EF4-FFF2-40B4-BE49-F238E27FC236}">
                <a16:creationId xmlns:a16="http://schemas.microsoft.com/office/drawing/2014/main" id="{78D9151C-F227-45C3-94C6-F2D825A0571D}"/>
              </a:ext>
            </a:extLst>
          </p:cNvPr>
          <p:cNvPicPr>
            <a:picLocks noChangeAspect="1"/>
          </p:cNvPicPr>
          <p:nvPr/>
        </p:nvPicPr>
        <p:blipFill>
          <a:blip r:embed="rId6">
            <a:lum bright="100000" contrast="-70000"/>
          </a:blip>
          <a:stretch>
            <a:fillRect/>
          </a:stretch>
        </p:blipFill>
        <p:spPr>
          <a:xfrm>
            <a:off x="10023218" y="2611739"/>
            <a:ext cx="394629" cy="453093"/>
          </a:xfrm>
          <a:prstGeom prst="rect">
            <a:avLst/>
          </a:prstGeom>
        </p:spPr>
      </p:pic>
      <p:grpSp>
        <p:nvGrpSpPr>
          <p:cNvPr id="77" name="Group 76">
            <a:extLst>
              <a:ext uri="{FF2B5EF4-FFF2-40B4-BE49-F238E27FC236}">
                <a16:creationId xmlns:a16="http://schemas.microsoft.com/office/drawing/2014/main" id="{9C048EBC-743C-482B-B8D4-B80265B5B53B}"/>
              </a:ext>
            </a:extLst>
          </p:cNvPr>
          <p:cNvGrpSpPr/>
          <p:nvPr/>
        </p:nvGrpSpPr>
        <p:grpSpPr>
          <a:xfrm>
            <a:off x="3100576" y="1779058"/>
            <a:ext cx="1188550" cy="2056817"/>
            <a:chOff x="1411316" y="2383171"/>
            <a:chExt cx="1165517" cy="2016956"/>
          </a:xfrm>
          <a:solidFill>
            <a:srgbClr val="002050"/>
          </a:solidFill>
        </p:grpSpPr>
        <p:sp>
          <p:nvSpPr>
            <p:cNvPr id="78" name="Freeform: Shape 6">
              <a:extLst>
                <a:ext uri="{FF2B5EF4-FFF2-40B4-BE49-F238E27FC236}">
                  <a16:creationId xmlns:a16="http://schemas.microsoft.com/office/drawing/2014/main" id="{43EDB61B-E38C-4477-B0B2-E03E192243CE}"/>
                </a:ext>
              </a:extLst>
            </p:cNvPr>
            <p:cNvSpPr/>
            <p:nvPr/>
          </p:nvSpPr>
          <p:spPr>
            <a:xfrm>
              <a:off x="1411316" y="2383171"/>
              <a:ext cx="1165517" cy="2016956"/>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a:t>
              </a:r>
            </a:p>
          </p:txBody>
        </p:sp>
        <p:sp>
          <p:nvSpPr>
            <p:cNvPr id="79" name="Freeform: Shape 9">
              <a:extLst>
                <a:ext uri="{FF2B5EF4-FFF2-40B4-BE49-F238E27FC236}">
                  <a16:creationId xmlns:a16="http://schemas.microsoft.com/office/drawing/2014/main" id="{97C02466-1A8E-41BA-B6D0-6CFE476E1AC5}"/>
                </a:ext>
              </a:extLst>
            </p:cNvPr>
            <p:cNvSpPr/>
            <p:nvPr/>
          </p:nvSpPr>
          <p:spPr>
            <a:xfrm>
              <a:off x="1478630" y="3723999"/>
              <a:ext cx="1030889" cy="603234"/>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dirty="0">
                  <a:solidFill>
                    <a:srgbClr val="FFFFFF"/>
                  </a:solidFill>
                  <a:latin typeface="Segoe UI Semilight"/>
                </a:rPr>
                <a:t>Azure AD Kerberos PowerShell module</a:t>
              </a:r>
            </a:p>
            <a:p>
              <a:pPr defTabSz="444329">
                <a:lnSpc>
                  <a:spcPct val="90000"/>
                </a:lnSpc>
                <a:spcBef>
                  <a:spcPct val="0"/>
                </a:spcBef>
                <a:spcAft>
                  <a:spcPct val="35000"/>
                </a:spcAft>
                <a:defRPr/>
              </a:pPr>
              <a:r>
                <a:rPr lang="en-US" sz="800" kern="0" dirty="0">
                  <a:solidFill>
                    <a:srgbClr val="FFFFFF"/>
                  </a:solidFill>
                  <a:latin typeface="Segoe UI Semilight"/>
                </a:rPr>
                <a:t>Device Registration</a:t>
              </a:r>
            </a:p>
          </p:txBody>
        </p:sp>
      </p:grpSp>
      <p:pic>
        <p:nvPicPr>
          <p:cNvPr id="80" name="Picture 79" descr="A picture containing object&#10;&#10;Description generated with high confidence">
            <a:extLst>
              <a:ext uri="{FF2B5EF4-FFF2-40B4-BE49-F238E27FC236}">
                <a16:creationId xmlns:a16="http://schemas.microsoft.com/office/drawing/2014/main" id="{1CBC1BAA-260A-42B3-9C7D-CD8645C92362}"/>
              </a:ext>
            </a:extLst>
          </p:cNvPr>
          <p:cNvPicPr>
            <a:picLocks noChangeAspect="1"/>
          </p:cNvPicPr>
          <p:nvPr/>
        </p:nvPicPr>
        <p:blipFill>
          <a:blip r:embed="rId7">
            <a:biLevel thresh="25000"/>
          </a:blip>
          <a:stretch>
            <a:fillRect/>
          </a:stretch>
        </p:blipFill>
        <p:spPr>
          <a:xfrm>
            <a:off x="3503167" y="2686301"/>
            <a:ext cx="383369" cy="383369"/>
          </a:xfrm>
          <a:prstGeom prst="rect">
            <a:avLst/>
          </a:prstGeom>
          <a:solidFill>
            <a:srgbClr val="002050"/>
          </a:solidFill>
        </p:spPr>
      </p:pic>
      <p:sp>
        <p:nvSpPr>
          <p:cNvPr id="81" name="Freeform: Shape 7">
            <a:extLst>
              <a:ext uri="{FF2B5EF4-FFF2-40B4-BE49-F238E27FC236}">
                <a16:creationId xmlns:a16="http://schemas.microsoft.com/office/drawing/2014/main" id="{812A0354-0230-4BD1-8F51-EBA08E01EF9D}"/>
              </a:ext>
            </a:extLst>
          </p:cNvPr>
          <p:cNvSpPr/>
          <p:nvPr/>
        </p:nvSpPr>
        <p:spPr>
          <a:xfrm>
            <a:off x="9623030" y="4051620"/>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599" kern="0" spc="-50">
                <a:solidFill>
                  <a:srgbClr val="FFFFFF"/>
                </a:solidFill>
                <a:latin typeface="Segoe UI Semilight"/>
              </a:rPr>
              <a:t>MDM</a:t>
            </a:r>
          </a:p>
        </p:txBody>
      </p:sp>
      <p:pic>
        <p:nvPicPr>
          <p:cNvPr id="82" name="Picture 81">
            <a:extLst>
              <a:ext uri="{FF2B5EF4-FFF2-40B4-BE49-F238E27FC236}">
                <a16:creationId xmlns:a16="http://schemas.microsoft.com/office/drawing/2014/main" id="{1A07300A-3312-478D-96FA-48A1939CC2DF}"/>
              </a:ext>
            </a:extLst>
          </p:cNvPr>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9973226" y="4944369"/>
            <a:ext cx="488160" cy="488160"/>
          </a:xfrm>
          <a:prstGeom prst="rect">
            <a:avLst/>
          </a:prstGeom>
          <a:solidFill>
            <a:srgbClr val="0078D7"/>
          </a:solidFill>
        </p:spPr>
      </p:pic>
      <p:grpSp>
        <p:nvGrpSpPr>
          <p:cNvPr id="83" name="Group 82">
            <a:extLst>
              <a:ext uri="{FF2B5EF4-FFF2-40B4-BE49-F238E27FC236}">
                <a16:creationId xmlns:a16="http://schemas.microsoft.com/office/drawing/2014/main" id="{D6B05C09-1CB0-4BB0-9971-CC95D272C082}"/>
              </a:ext>
            </a:extLst>
          </p:cNvPr>
          <p:cNvGrpSpPr/>
          <p:nvPr/>
        </p:nvGrpSpPr>
        <p:grpSpPr>
          <a:xfrm>
            <a:off x="4399966" y="1779058"/>
            <a:ext cx="1184345" cy="2056817"/>
            <a:chOff x="2835438" y="2391788"/>
            <a:chExt cx="1161393" cy="2016956"/>
          </a:xfrm>
          <a:solidFill>
            <a:srgbClr val="002050"/>
          </a:solidFill>
        </p:grpSpPr>
        <p:sp>
          <p:nvSpPr>
            <p:cNvPr id="84" name="Freeform: Shape 7">
              <a:extLst>
                <a:ext uri="{FF2B5EF4-FFF2-40B4-BE49-F238E27FC236}">
                  <a16:creationId xmlns:a16="http://schemas.microsoft.com/office/drawing/2014/main" id="{DC4C24ED-39F7-4600-BFFF-A46D6140BA7B}"/>
                </a:ext>
              </a:extLst>
            </p:cNvPr>
            <p:cNvSpPr/>
            <p:nvPr/>
          </p:nvSpPr>
          <p:spPr>
            <a:xfrm>
              <a:off x="2835438" y="2391788"/>
              <a:ext cx="1161393" cy="2016956"/>
            </a:xfrm>
            <a:prstGeom prst="rect">
              <a:avLst/>
            </a:prstGeom>
            <a:grp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dirty="0">
                  <a:solidFill>
                    <a:srgbClr val="FFFFFF"/>
                  </a:solidFill>
                  <a:latin typeface="Segoe UI Semilight"/>
                </a:rPr>
                <a:t>Azure Active Directory Connect</a:t>
              </a:r>
            </a:p>
          </p:txBody>
        </p:sp>
        <p:sp>
          <p:nvSpPr>
            <p:cNvPr id="85" name="Freeform: Shape 8">
              <a:extLst>
                <a:ext uri="{FF2B5EF4-FFF2-40B4-BE49-F238E27FC236}">
                  <a16:creationId xmlns:a16="http://schemas.microsoft.com/office/drawing/2014/main" id="{107F58ED-27FB-4E99-8BF9-087ACD1897AF}"/>
                </a:ext>
              </a:extLst>
            </p:cNvPr>
            <p:cNvSpPr/>
            <p:nvPr/>
          </p:nvSpPr>
          <p:spPr>
            <a:xfrm>
              <a:off x="2900690" y="3732615"/>
              <a:ext cx="1030889" cy="603235"/>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dirty="0">
                  <a:solidFill>
                    <a:srgbClr val="FFFFFF"/>
                  </a:solidFill>
                  <a:latin typeface="Segoe UI Semilight" panose="020B0402040204020203" pitchFamily="34" charset="0"/>
                  <a:cs typeface="Segoe UI Semilight" panose="020B0402040204020203" pitchFamily="34" charset="0"/>
                </a:rPr>
                <a:t>Optional</a:t>
              </a:r>
            </a:p>
          </p:txBody>
        </p:sp>
      </p:grpSp>
      <p:pic>
        <p:nvPicPr>
          <p:cNvPr id="86" name="Picture 85">
            <a:extLst>
              <a:ext uri="{FF2B5EF4-FFF2-40B4-BE49-F238E27FC236}">
                <a16:creationId xmlns:a16="http://schemas.microsoft.com/office/drawing/2014/main" id="{CBA5BD7E-E46D-4A2F-ACC0-A678782AF9CC}"/>
              </a:ext>
            </a:extLst>
          </p:cNvPr>
          <p:cNvPicPr>
            <a:picLocks noChangeAspect="1"/>
          </p:cNvPicPr>
          <p:nvPr/>
        </p:nvPicPr>
        <p:blipFill>
          <a:blip r:embed="rId9">
            <a:lum bright="100000" contrast="-70000"/>
          </a:blip>
          <a:stretch>
            <a:fillRect/>
          </a:stretch>
        </p:blipFill>
        <p:spPr>
          <a:xfrm>
            <a:off x="4785439" y="2659318"/>
            <a:ext cx="399014" cy="399014"/>
          </a:xfrm>
          <a:prstGeom prst="rect">
            <a:avLst/>
          </a:prstGeom>
          <a:solidFill>
            <a:srgbClr val="002050"/>
          </a:solidFill>
        </p:spPr>
      </p:pic>
      <p:sp>
        <p:nvSpPr>
          <p:cNvPr id="87" name="Freeform: Shape 14">
            <a:extLst>
              <a:ext uri="{FF2B5EF4-FFF2-40B4-BE49-F238E27FC236}">
                <a16:creationId xmlns:a16="http://schemas.microsoft.com/office/drawing/2014/main" id="{8E098B82-20F9-4B08-840F-5A18A1A3DE7F}"/>
              </a:ext>
            </a:extLst>
          </p:cNvPr>
          <p:cNvSpPr/>
          <p:nvPr/>
        </p:nvSpPr>
        <p:spPr>
          <a:xfrm>
            <a:off x="9691600" y="5405765"/>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sp>
        <p:nvSpPr>
          <p:cNvPr id="88" name="Freeform: Shape 14">
            <a:extLst>
              <a:ext uri="{FF2B5EF4-FFF2-40B4-BE49-F238E27FC236}">
                <a16:creationId xmlns:a16="http://schemas.microsoft.com/office/drawing/2014/main" id="{DE314C7F-8671-443E-9AF6-87F54B677A7A}"/>
              </a:ext>
            </a:extLst>
          </p:cNvPr>
          <p:cNvSpPr/>
          <p:nvPr/>
        </p:nvSpPr>
        <p:spPr>
          <a:xfrm>
            <a:off x="7098113" y="3145072"/>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AD FS 2016 or later</a:t>
            </a:r>
          </a:p>
          <a:p>
            <a:pPr defTabSz="444329">
              <a:lnSpc>
                <a:spcPct val="90000"/>
              </a:lnSpc>
              <a:spcBef>
                <a:spcPct val="0"/>
              </a:spcBef>
              <a:spcAft>
                <a:spcPct val="35000"/>
              </a:spcAft>
              <a:defRPr/>
            </a:pPr>
            <a:r>
              <a:rPr lang="en-US" sz="800" kern="0">
                <a:solidFill>
                  <a:srgbClr val="FFFFFF"/>
                </a:solidFill>
                <a:latin typeface="Segoe UI Semilight"/>
              </a:rPr>
              <a:t>Needed for 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sp>
        <p:nvSpPr>
          <p:cNvPr id="3" name="Freeform: Shape 8">
            <a:extLst>
              <a:ext uri="{FF2B5EF4-FFF2-40B4-BE49-F238E27FC236}">
                <a16:creationId xmlns:a16="http://schemas.microsoft.com/office/drawing/2014/main" id="{193CA3A8-3830-D046-A67F-F5158656D6EE}"/>
              </a:ext>
            </a:extLst>
          </p:cNvPr>
          <p:cNvSpPr/>
          <p:nvPr/>
        </p:nvSpPr>
        <p:spPr>
          <a:xfrm>
            <a:off x="553187" y="3148956"/>
            <a:ext cx="991710" cy="61000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244">
              <a:lnSpc>
                <a:spcPct val="90000"/>
              </a:lnSpc>
              <a:spcBef>
                <a:spcPct val="0"/>
              </a:spcBef>
              <a:spcAft>
                <a:spcPct val="35000"/>
              </a:spcAft>
              <a:defRPr/>
            </a:pPr>
            <a:r>
              <a:rPr lang="en-US" sz="882" dirty="0">
                <a:solidFill>
                  <a:srgbClr val="E6E6E6"/>
                </a:solidFill>
                <a:latin typeface="Segoe UI" panose="020B0502040204020203" pitchFamily="34" charset="0"/>
              </a:rPr>
              <a:t>Windows 10 21H2 or later</a:t>
            </a:r>
          </a:p>
          <a:p>
            <a:pPr defTabSz="444244">
              <a:lnSpc>
                <a:spcPct val="90000"/>
              </a:lnSpc>
              <a:spcBef>
                <a:spcPct val="0"/>
              </a:spcBef>
              <a:spcAft>
                <a:spcPct val="35000"/>
              </a:spcAft>
              <a:defRPr/>
            </a:pPr>
            <a:r>
              <a:rPr lang="en-US" sz="882" kern="0" dirty="0">
                <a:solidFill>
                  <a:srgbClr val="E6E6E6"/>
                </a:solidFill>
                <a:latin typeface="Segoe UI" panose="020B0502040204020203" pitchFamily="34" charset="0"/>
                <a:cs typeface="Segoe UI Semilight" panose="020B0402040204020203" pitchFamily="34" charset="0"/>
              </a:rPr>
              <a:t>Windows 11</a:t>
            </a:r>
            <a:endParaRPr lang="en-US" sz="800" kern="0" dirty="0">
              <a:solidFill>
                <a:srgbClr val="FFFFFF"/>
              </a:solidFill>
              <a:latin typeface="Segoe UI Semilight" panose="020B0402040204020203" pitchFamily="34" charset="0"/>
              <a:cs typeface="Segoe UI Semilight" panose="020B0402040204020203" pitchFamily="34" charset="0"/>
            </a:endParaRPr>
          </a:p>
        </p:txBody>
      </p:sp>
      <p:grpSp>
        <p:nvGrpSpPr>
          <p:cNvPr id="92" name="Group 91">
            <a:extLst>
              <a:ext uri="{FF2B5EF4-FFF2-40B4-BE49-F238E27FC236}">
                <a16:creationId xmlns:a16="http://schemas.microsoft.com/office/drawing/2014/main" id="{065E36DF-A31D-83F8-F426-0C820B4CC351}"/>
              </a:ext>
            </a:extLst>
          </p:cNvPr>
          <p:cNvGrpSpPr/>
          <p:nvPr/>
        </p:nvGrpSpPr>
        <p:grpSpPr>
          <a:xfrm>
            <a:off x="5747833" y="1779735"/>
            <a:ext cx="1188551" cy="2056817"/>
            <a:chOff x="6233585" y="2087720"/>
            <a:chExt cx="1055937" cy="2057400"/>
          </a:xfrm>
          <a:solidFill>
            <a:srgbClr val="505050">
              <a:lumMod val="50000"/>
            </a:srgbClr>
          </a:solidFill>
        </p:grpSpPr>
        <p:sp>
          <p:nvSpPr>
            <p:cNvPr id="93" name="Freeform: Shape 13">
              <a:extLst>
                <a:ext uri="{FF2B5EF4-FFF2-40B4-BE49-F238E27FC236}">
                  <a16:creationId xmlns:a16="http://schemas.microsoft.com/office/drawing/2014/main" id="{E5E9D229-12DA-B088-B94A-2669C6A635EA}"/>
                </a:ext>
              </a:extLst>
            </p:cNvPr>
            <p:cNvSpPr/>
            <p:nvPr/>
          </p:nvSpPr>
          <p:spPr>
            <a:xfrm>
              <a:off x="6233585" y="2087720"/>
              <a:ext cx="1055937" cy="2057400"/>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505050">
                      <a:lumMod val="50000"/>
                    </a:srgbClr>
                  </a:solidFill>
                  <a:latin typeface="Segoe UI Semilight"/>
                </a:rPr>
                <a:t>NDES Role</a:t>
              </a:r>
              <a:br>
                <a:rPr lang="en-US" sz="1399" kern="0" spc="-50">
                  <a:solidFill>
                    <a:srgbClr val="505050">
                      <a:lumMod val="50000"/>
                    </a:srgbClr>
                  </a:solidFill>
                  <a:latin typeface="Segoe UI Semilight"/>
                </a:rPr>
              </a:br>
              <a:r>
                <a:rPr lang="en-US" sz="1399" kern="0" spc="-50">
                  <a:solidFill>
                    <a:srgbClr val="505050">
                      <a:lumMod val="50000"/>
                    </a:srgbClr>
                  </a:solidFill>
                  <a:latin typeface="Segoe UI Semilight"/>
                </a:rPr>
                <a:t>  </a:t>
              </a:r>
            </a:p>
          </p:txBody>
        </p:sp>
        <p:sp>
          <p:nvSpPr>
            <p:cNvPr id="94" name="Freeform: Shape 14">
              <a:extLst>
                <a:ext uri="{FF2B5EF4-FFF2-40B4-BE49-F238E27FC236}">
                  <a16:creationId xmlns:a16="http://schemas.microsoft.com/office/drawing/2014/main" id="{C933811D-7EC4-A20F-7B3F-41ADE61D19A7}"/>
                </a:ext>
              </a:extLst>
            </p:cNvPr>
            <p:cNvSpPr/>
            <p:nvPr/>
          </p:nvSpPr>
          <p:spPr>
            <a:xfrm>
              <a:off x="6287648" y="3145803"/>
              <a:ext cx="947812" cy="914400"/>
            </a:xfrm>
            <a:prstGeom prst="rect">
              <a:avLst/>
            </a:prstGeom>
            <a:grp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1000" kern="0" dirty="0">
                  <a:solidFill>
                    <a:srgbClr val="505050">
                      <a:lumMod val="50000"/>
                    </a:srgbClr>
                  </a:solidFill>
                  <a:latin typeface="Segoe UI Semilight"/>
                </a:rPr>
                <a:t>Certificate Registration Authority for MDM</a:t>
              </a:r>
            </a:p>
          </p:txBody>
        </p:sp>
      </p:grpSp>
      <p:pic>
        <p:nvPicPr>
          <p:cNvPr id="95" name="Picture 94">
            <a:extLst>
              <a:ext uri="{FF2B5EF4-FFF2-40B4-BE49-F238E27FC236}">
                <a16:creationId xmlns:a16="http://schemas.microsoft.com/office/drawing/2014/main" id="{A51DBACE-55B0-74F6-483E-44F5E0DAD024}"/>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6115236" y="2215348"/>
            <a:ext cx="378770" cy="457135"/>
          </a:xfrm>
          <a:prstGeom prst="rect">
            <a:avLst/>
          </a:prstGeom>
          <a:solidFill>
            <a:srgbClr val="505050">
              <a:lumMod val="50000"/>
            </a:srgbClr>
          </a:solidFill>
        </p:spPr>
      </p:pic>
    </p:spTree>
    <p:extLst>
      <p:ext uri="{BB962C8B-B14F-4D97-AF65-F5344CB8AC3E}">
        <p14:creationId xmlns:p14="http://schemas.microsoft.com/office/powerpoint/2010/main" val="416275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3514-ACDC-4C1C-9451-02CA6F0359D4}"/>
              </a:ext>
            </a:extLst>
          </p:cNvPr>
          <p:cNvSpPr>
            <a:spLocks noGrp="1"/>
          </p:cNvSpPr>
          <p:nvPr>
            <p:ph type="title"/>
          </p:nvPr>
        </p:nvSpPr>
        <p:spPr/>
        <p:txBody>
          <a:bodyPr/>
          <a:lstStyle/>
          <a:p>
            <a:r>
              <a:rPr lang="en-US"/>
              <a:t>Hybrid Key Trust Components</a:t>
            </a:r>
          </a:p>
        </p:txBody>
      </p:sp>
      <p:grpSp>
        <p:nvGrpSpPr>
          <p:cNvPr id="46" name="Group 45">
            <a:extLst>
              <a:ext uri="{FF2B5EF4-FFF2-40B4-BE49-F238E27FC236}">
                <a16:creationId xmlns:a16="http://schemas.microsoft.com/office/drawing/2014/main" id="{2CEB7C7A-0049-4D6A-BCDD-5AC6A9E7BA0B}"/>
              </a:ext>
            </a:extLst>
          </p:cNvPr>
          <p:cNvGrpSpPr/>
          <p:nvPr/>
        </p:nvGrpSpPr>
        <p:grpSpPr>
          <a:xfrm>
            <a:off x="5740494" y="1779058"/>
            <a:ext cx="1188382" cy="2056817"/>
            <a:chOff x="4939987" y="2087720"/>
            <a:chExt cx="1188720" cy="2057400"/>
          </a:xfrm>
        </p:grpSpPr>
        <p:sp>
          <p:nvSpPr>
            <p:cNvPr id="47" name="Freeform: Shape 11">
              <a:extLst>
                <a:ext uri="{FF2B5EF4-FFF2-40B4-BE49-F238E27FC236}">
                  <a16:creationId xmlns:a16="http://schemas.microsoft.com/office/drawing/2014/main" id="{D864C817-8BC6-4621-9BA3-D6997ACFBECB}"/>
                </a:ext>
              </a:extLst>
            </p:cNvPr>
            <p:cNvSpPr/>
            <p:nvPr/>
          </p:nvSpPr>
          <p:spPr>
            <a:xfrm>
              <a:off x="4939987" y="2087720"/>
              <a:ext cx="1188720" cy="2057400"/>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FFFFFF"/>
                  </a:solidFill>
                  <a:latin typeface="Segoe UI Semilight"/>
                </a:rPr>
                <a:t>Active Directory Certificate Services</a:t>
              </a:r>
            </a:p>
          </p:txBody>
        </p:sp>
        <p:sp>
          <p:nvSpPr>
            <p:cNvPr id="48" name="Freeform: Shape 12">
              <a:extLst>
                <a:ext uri="{FF2B5EF4-FFF2-40B4-BE49-F238E27FC236}">
                  <a16:creationId xmlns:a16="http://schemas.microsoft.com/office/drawing/2014/main" id="{FBB23E24-FEE5-4CF8-88A6-D098A1E540FB}"/>
                </a:ext>
              </a:extLst>
            </p:cNvPr>
            <p:cNvSpPr/>
            <p:nvPr/>
          </p:nvSpPr>
          <p:spPr>
            <a:xfrm>
              <a:off x="5008564" y="3455434"/>
              <a:ext cx="1059445" cy="615331"/>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AD CS 2012 or later</a:t>
              </a:r>
            </a:p>
            <a:p>
              <a:pPr defTabSz="444329">
                <a:lnSpc>
                  <a:spcPct val="90000"/>
                </a:lnSpc>
                <a:spcBef>
                  <a:spcPct val="0"/>
                </a:spcBef>
                <a:spcAft>
                  <a:spcPct val="35000"/>
                </a:spcAft>
                <a:defRPr/>
              </a:pPr>
              <a:r>
                <a:rPr lang="en-US" sz="800" kern="0">
                  <a:solidFill>
                    <a:srgbClr val="FFFFFF"/>
                  </a:solidFill>
                  <a:latin typeface="Segoe UI Semilight"/>
                </a:rPr>
                <a:t>KDC Certificate</a:t>
              </a:r>
            </a:p>
          </p:txBody>
        </p:sp>
      </p:grpSp>
      <p:grpSp>
        <p:nvGrpSpPr>
          <p:cNvPr id="49" name="Group 48">
            <a:extLst>
              <a:ext uri="{FF2B5EF4-FFF2-40B4-BE49-F238E27FC236}">
                <a16:creationId xmlns:a16="http://schemas.microsoft.com/office/drawing/2014/main" id="{2FA5BB05-A3B4-4935-ACE4-B522C91E9478}"/>
              </a:ext>
            </a:extLst>
          </p:cNvPr>
          <p:cNvGrpSpPr/>
          <p:nvPr/>
        </p:nvGrpSpPr>
        <p:grpSpPr>
          <a:xfrm>
            <a:off x="9623030" y="1779058"/>
            <a:ext cx="1188551" cy="2056817"/>
            <a:chOff x="7899098" y="2430613"/>
            <a:chExt cx="1100104" cy="2057108"/>
          </a:xfrm>
        </p:grpSpPr>
        <p:sp>
          <p:nvSpPr>
            <p:cNvPr id="50" name="Freeform: Shape 3">
              <a:extLst>
                <a:ext uri="{FF2B5EF4-FFF2-40B4-BE49-F238E27FC236}">
                  <a16:creationId xmlns:a16="http://schemas.microsoft.com/office/drawing/2014/main" id="{B489187D-AF71-4DDE-998A-42F3EEFC1799}"/>
                </a:ext>
              </a:extLst>
            </p:cNvPr>
            <p:cNvSpPr/>
            <p:nvPr/>
          </p:nvSpPr>
          <p:spPr>
            <a:xfrm>
              <a:off x="7899098" y="2430613"/>
              <a:ext cx="1100104" cy="2057108"/>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Group Policy</a:t>
              </a:r>
            </a:p>
          </p:txBody>
        </p:sp>
        <p:sp>
          <p:nvSpPr>
            <p:cNvPr id="51" name="Freeform: Shape 14">
              <a:extLst>
                <a:ext uri="{FF2B5EF4-FFF2-40B4-BE49-F238E27FC236}">
                  <a16:creationId xmlns:a16="http://schemas.microsoft.com/office/drawing/2014/main" id="{70565D3F-3739-49EA-9096-9DB013F12BF5}"/>
                </a:ext>
              </a:extLst>
            </p:cNvPr>
            <p:cNvSpPr/>
            <p:nvPr/>
          </p:nvSpPr>
          <p:spPr>
            <a:xfrm>
              <a:off x="7962566" y="3802605"/>
              <a:ext cx="973169" cy="617867"/>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Autoenrollment</a:t>
              </a:r>
            </a:p>
            <a:p>
              <a:pPr defTabSz="444329">
                <a:lnSpc>
                  <a:spcPct val="90000"/>
                </a:lnSpc>
                <a:spcBef>
                  <a:spcPct val="0"/>
                </a:spcBef>
                <a:spcAft>
                  <a:spcPct val="35000"/>
                </a:spcAft>
                <a:defRPr/>
              </a:pPr>
              <a:r>
                <a:rPr lang="en-US" sz="800" kern="0">
                  <a:solidFill>
                    <a:srgbClr val="FFFFFF"/>
                  </a:solidFill>
                  <a:latin typeface="Segoe UI Semilight"/>
                </a:rPr>
                <a:t>Intranet Zone</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grpSp>
      <p:sp>
        <p:nvSpPr>
          <p:cNvPr id="52" name="Rectangle 51">
            <a:extLst>
              <a:ext uri="{FF2B5EF4-FFF2-40B4-BE49-F238E27FC236}">
                <a16:creationId xmlns:a16="http://schemas.microsoft.com/office/drawing/2014/main" id="{90D3253B-2B7B-4990-9BA4-F6DE0099E19C}"/>
              </a:ext>
            </a:extLst>
          </p:cNvPr>
          <p:cNvSpPr/>
          <p:nvPr/>
        </p:nvSpPr>
        <p:spPr>
          <a:xfrm>
            <a:off x="1801817" y="1273909"/>
            <a:ext cx="1351652"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DIRECTORY</a:t>
            </a:r>
          </a:p>
        </p:txBody>
      </p:sp>
      <p:sp>
        <p:nvSpPr>
          <p:cNvPr id="53" name="Rectangle 52">
            <a:extLst>
              <a:ext uri="{FF2B5EF4-FFF2-40B4-BE49-F238E27FC236}">
                <a16:creationId xmlns:a16="http://schemas.microsoft.com/office/drawing/2014/main" id="{B5CB55A0-ACC5-4639-A27E-B7CA7B444504}"/>
              </a:ext>
            </a:extLst>
          </p:cNvPr>
          <p:cNvSpPr/>
          <p:nvPr/>
        </p:nvSpPr>
        <p:spPr>
          <a:xfrm>
            <a:off x="5732572" y="1268276"/>
            <a:ext cx="2095445"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INFRASTRUCTURE</a:t>
            </a:r>
          </a:p>
        </p:txBody>
      </p:sp>
      <p:sp>
        <p:nvSpPr>
          <p:cNvPr id="54" name="Rectangle 53">
            <a:extLst>
              <a:ext uri="{FF2B5EF4-FFF2-40B4-BE49-F238E27FC236}">
                <a16:creationId xmlns:a16="http://schemas.microsoft.com/office/drawing/2014/main" id="{5F985A7C-8975-47D9-8DAB-7CC822B4D690}"/>
              </a:ext>
            </a:extLst>
          </p:cNvPr>
          <p:cNvSpPr/>
          <p:nvPr/>
        </p:nvSpPr>
        <p:spPr>
          <a:xfrm>
            <a:off x="9623030" y="1265945"/>
            <a:ext cx="1798121" cy="400110"/>
          </a:xfrm>
          <a:prstGeom prst="rect">
            <a:avLst/>
          </a:prstGeom>
        </p:spPr>
        <p:txBody>
          <a:bodyPr wrap="non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MANAGEMENT</a:t>
            </a:r>
          </a:p>
        </p:txBody>
      </p:sp>
      <p:cxnSp>
        <p:nvCxnSpPr>
          <p:cNvPr id="55" name="Straight Connector 54">
            <a:extLst>
              <a:ext uri="{FF2B5EF4-FFF2-40B4-BE49-F238E27FC236}">
                <a16:creationId xmlns:a16="http://schemas.microsoft.com/office/drawing/2014/main" id="{ED2271B2-5D81-4BB9-ABDD-BF76B94C0B61}"/>
              </a:ext>
            </a:extLst>
          </p:cNvPr>
          <p:cNvCxnSpPr>
            <a:cxnSpLocks/>
          </p:cNvCxnSpPr>
          <p:nvPr/>
        </p:nvCxnSpPr>
        <p:spPr>
          <a:xfrm flipV="1">
            <a:off x="9623030" y="1684278"/>
            <a:ext cx="1778878" cy="1"/>
          </a:xfrm>
          <a:prstGeom prst="line">
            <a:avLst/>
          </a:prstGeom>
          <a:noFill/>
          <a:ln w="28575" cap="flat" cmpd="sng" algn="ctr">
            <a:solidFill>
              <a:srgbClr val="505050"/>
            </a:solidFill>
            <a:prstDash val="solid"/>
            <a:headEnd type="none"/>
            <a:tailEnd type="none"/>
          </a:ln>
          <a:effectLst/>
        </p:spPr>
      </p:cxnSp>
      <p:sp>
        <p:nvSpPr>
          <p:cNvPr id="56" name="Freeform: Shape 7">
            <a:extLst>
              <a:ext uri="{FF2B5EF4-FFF2-40B4-BE49-F238E27FC236}">
                <a16:creationId xmlns:a16="http://schemas.microsoft.com/office/drawing/2014/main" id="{2096BE05-6693-4AC9-A7AA-DCE262BE0EA7}"/>
              </a:ext>
            </a:extLst>
          </p:cNvPr>
          <p:cNvSpPr/>
          <p:nvPr/>
        </p:nvSpPr>
        <p:spPr>
          <a:xfrm>
            <a:off x="7039297" y="1779058"/>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Federation Services</a:t>
            </a:r>
          </a:p>
        </p:txBody>
      </p:sp>
      <p:grpSp>
        <p:nvGrpSpPr>
          <p:cNvPr id="57" name="Group 56">
            <a:extLst>
              <a:ext uri="{FF2B5EF4-FFF2-40B4-BE49-F238E27FC236}">
                <a16:creationId xmlns:a16="http://schemas.microsoft.com/office/drawing/2014/main" id="{CF341C55-2E9B-409A-8DA5-8A194963E7C1}"/>
              </a:ext>
            </a:extLst>
          </p:cNvPr>
          <p:cNvGrpSpPr/>
          <p:nvPr/>
        </p:nvGrpSpPr>
        <p:grpSpPr>
          <a:xfrm>
            <a:off x="8332045" y="1783534"/>
            <a:ext cx="1188551" cy="2052341"/>
            <a:chOff x="6543927" y="2430612"/>
            <a:chExt cx="1153573" cy="2069931"/>
          </a:xfrm>
        </p:grpSpPr>
        <p:sp>
          <p:nvSpPr>
            <p:cNvPr id="58" name="Freeform: Shape 11">
              <a:extLst>
                <a:ext uri="{FF2B5EF4-FFF2-40B4-BE49-F238E27FC236}">
                  <a16:creationId xmlns:a16="http://schemas.microsoft.com/office/drawing/2014/main" id="{E1ABD66E-252C-4456-A3A7-3445AB8E7665}"/>
                </a:ext>
              </a:extLst>
            </p:cNvPr>
            <p:cNvSpPr/>
            <p:nvPr/>
          </p:nvSpPr>
          <p:spPr>
            <a:xfrm>
              <a:off x="6543927" y="2430612"/>
              <a:ext cx="1153573" cy="2069931"/>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Multi-factor Auth</a:t>
              </a:r>
            </a:p>
          </p:txBody>
        </p:sp>
        <p:sp>
          <p:nvSpPr>
            <p:cNvPr id="59" name="Freeform: Shape 12">
              <a:extLst>
                <a:ext uri="{FF2B5EF4-FFF2-40B4-BE49-F238E27FC236}">
                  <a16:creationId xmlns:a16="http://schemas.microsoft.com/office/drawing/2014/main" id="{C72979CA-92F6-4989-BD7D-A6BE65F8B230}"/>
                </a:ext>
              </a:extLst>
            </p:cNvPr>
            <p:cNvSpPr/>
            <p:nvPr/>
          </p:nvSpPr>
          <p:spPr>
            <a:xfrm>
              <a:off x="6598044" y="3814168"/>
              <a:ext cx="1045339" cy="614920"/>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Azure MFA</a:t>
              </a:r>
            </a:p>
            <a:p>
              <a:pPr defTabSz="444329">
                <a:lnSpc>
                  <a:spcPct val="90000"/>
                </a:lnSpc>
                <a:spcBef>
                  <a:spcPct val="0"/>
                </a:spcBef>
                <a:spcAft>
                  <a:spcPct val="35000"/>
                </a:spcAft>
                <a:defRPr/>
              </a:pPr>
              <a:r>
                <a:rPr lang="en-US" sz="800" kern="0">
                  <a:solidFill>
                    <a:srgbClr val="FFFFFF"/>
                  </a:solidFill>
                  <a:latin typeface="Segoe UI Semilight"/>
                </a:rPr>
                <a:t>or</a:t>
              </a:r>
            </a:p>
            <a:p>
              <a:pPr defTabSz="444329">
                <a:lnSpc>
                  <a:spcPct val="90000"/>
                </a:lnSpc>
                <a:spcBef>
                  <a:spcPct val="0"/>
                </a:spcBef>
                <a:spcAft>
                  <a:spcPct val="35000"/>
                </a:spcAft>
                <a:defRPr/>
              </a:pPr>
              <a:r>
                <a:rPr lang="en-US" sz="800" kern="0">
                  <a:solidFill>
                    <a:srgbClr val="FFFFFF"/>
                  </a:solidFill>
                  <a:latin typeface="Segoe UI Semilight"/>
                </a:rPr>
                <a:t>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grpSp>
      <p:sp>
        <p:nvSpPr>
          <p:cNvPr id="60" name="Freeform: Shape 3">
            <a:extLst>
              <a:ext uri="{FF2B5EF4-FFF2-40B4-BE49-F238E27FC236}">
                <a16:creationId xmlns:a16="http://schemas.microsoft.com/office/drawing/2014/main" id="{D40E89E0-7EA0-4A5C-B08D-F91699FA0C38}"/>
              </a:ext>
            </a:extLst>
          </p:cNvPr>
          <p:cNvSpPr/>
          <p:nvPr/>
        </p:nvSpPr>
        <p:spPr>
          <a:xfrm>
            <a:off x="1801603" y="1779058"/>
            <a:ext cx="1188551" cy="2056817"/>
          </a:xfrm>
          <a:prstGeom prst="rect">
            <a:avLst/>
          </a:prstGeom>
          <a:solidFill>
            <a:srgbClr val="002050"/>
          </a:solid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Active Directory Domain Services</a:t>
            </a:r>
          </a:p>
        </p:txBody>
      </p:sp>
      <p:sp>
        <p:nvSpPr>
          <p:cNvPr id="61" name="Freeform: Shape 8">
            <a:extLst>
              <a:ext uri="{FF2B5EF4-FFF2-40B4-BE49-F238E27FC236}">
                <a16:creationId xmlns:a16="http://schemas.microsoft.com/office/drawing/2014/main" id="{CE41D7C1-8244-4EA6-AC4C-9EFA2A2455D9}"/>
              </a:ext>
            </a:extLst>
          </p:cNvPr>
          <p:cNvSpPr/>
          <p:nvPr/>
        </p:nvSpPr>
        <p:spPr>
          <a:xfrm>
            <a:off x="1878259" y="3140525"/>
            <a:ext cx="991710" cy="61000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244">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Server 2016 or later</a:t>
            </a:r>
          </a:p>
          <a:p>
            <a:pPr defTabSz="444244">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2008 R2 DFL/FFL or later</a:t>
            </a:r>
          </a:p>
        </p:txBody>
      </p:sp>
      <p:sp>
        <p:nvSpPr>
          <p:cNvPr id="62" name="Freeform: Shape 7">
            <a:extLst>
              <a:ext uri="{FF2B5EF4-FFF2-40B4-BE49-F238E27FC236}">
                <a16:creationId xmlns:a16="http://schemas.microsoft.com/office/drawing/2014/main" id="{77097776-5CA1-46A4-A027-9D84DEF83DD2}"/>
              </a:ext>
            </a:extLst>
          </p:cNvPr>
          <p:cNvSpPr/>
          <p:nvPr/>
        </p:nvSpPr>
        <p:spPr>
          <a:xfrm>
            <a:off x="465005" y="1779058"/>
            <a:ext cx="1188551" cy="2056817"/>
          </a:xfrm>
          <a:prstGeom prst="rect">
            <a:avLst/>
          </a:prstGeom>
          <a:solidFill>
            <a:srgbClr val="002050"/>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Windows 10</a:t>
            </a:r>
          </a:p>
        </p:txBody>
      </p:sp>
      <p:sp>
        <p:nvSpPr>
          <p:cNvPr id="63" name="Rectangle 62">
            <a:extLst>
              <a:ext uri="{FF2B5EF4-FFF2-40B4-BE49-F238E27FC236}">
                <a16:creationId xmlns:a16="http://schemas.microsoft.com/office/drawing/2014/main" id="{C832AA6E-C124-4B0B-BEC0-653E03E58B01}"/>
              </a:ext>
            </a:extLst>
          </p:cNvPr>
          <p:cNvSpPr/>
          <p:nvPr/>
        </p:nvSpPr>
        <p:spPr>
          <a:xfrm>
            <a:off x="465007" y="1273909"/>
            <a:ext cx="1096365" cy="406208"/>
          </a:xfrm>
          <a:prstGeom prst="rect">
            <a:avLst/>
          </a:prstGeom>
        </p:spPr>
        <p:txBody>
          <a:bodyPr wrap="square" lIns="0">
            <a:spAutoFit/>
          </a:bodyPr>
          <a:lstStyle/>
          <a:p>
            <a:pPr defTabSz="932563">
              <a:defRPr/>
            </a:pPr>
            <a:r>
              <a:rPr lang="en-US" sz="2000" spc="-70">
                <a:solidFill>
                  <a:srgbClr val="0078D7"/>
                </a:solidFill>
                <a:latin typeface="Segoe UI Semibold" panose="020B0702040204020203" pitchFamily="34" charset="0"/>
                <a:cs typeface="Segoe UI Semibold" panose="020B0702040204020203" pitchFamily="34" charset="0"/>
              </a:rPr>
              <a:t>CLIENT</a:t>
            </a:r>
          </a:p>
        </p:txBody>
      </p:sp>
      <p:cxnSp>
        <p:nvCxnSpPr>
          <p:cNvPr id="64" name="Straight Connector 63">
            <a:extLst>
              <a:ext uri="{FF2B5EF4-FFF2-40B4-BE49-F238E27FC236}">
                <a16:creationId xmlns:a16="http://schemas.microsoft.com/office/drawing/2014/main" id="{1FD0BA18-6835-478D-AAE3-1F08A5DF06F4}"/>
              </a:ext>
            </a:extLst>
          </p:cNvPr>
          <p:cNvCxnSpPr>
            <a:cxnSpLocks/>
          </p:cNvCxnSpPr>
          <p:nvPr/>
        </p:nvCxnSpPr>
        <p:spPr>
          <a:xfrm>
            <a:off x="465005" y="1685743"/>
            <a:ext cx="1188551" cy="0"/>
          </a:xfrm>
          <a:prstGeom prst="line">
            <a:avLst/>
          </a:prstGeom>
          <a:noFill/>
          <a:ln w="28575" cap="flat" cmpd="sng" algn="ctr">
            <a:solidFill>
              <a:srgbClr val="505050"/>
            </a:solidFill>
            <a:prstDash val="solid"/>
            <a:headEnd type="none"/>
            <a:tailEnd type="none"/>
          </a:ln>
          <a:effectLst/>
        </p:spPr>
      </p:cxnSp>
      <p:pic>
        <p:nvPicPr>
          <p:cNvPr id="65" name="Picture 64" descr="A close up of a logo&#10;&#10;Description generated with high confidence">
            <a:extLst>
              <a:ext uri="{FF2B5EF4-FFF2-40B4-BE49-F238E27FC236}">
                <a16:creationId xmlns:a16="http://schemas.microsoft.com/office/drawing/2014/main" id="{8829D441-FD1D-405C-AAC9-50EBB73BD193}"/>
              </a:ext>
            </a:extLst>
          </p:cNvPr>
          <p:cNvPicPr>
            <a:picLocks noChangeAspect="1"/>
          </p:cNvPicPr>
          <p:nvPr/>
        </p:nvPicPr>
        <p:blipFill>
          <a:blip r:embed="rId3">
            <a:biLevel thresh="25000"/>
          </a:blip>
          <a:stretch>
            <a:fillRect/>
          </a:stretch>
        </p:blipFill>
        <p:spPr>
          <a:xfrm>
            <a:off x="8697753" y="2612535"/>
            <a:ext cx="457135" cy="457135"/>
          </a:xfrm>
          <a:prstGeom prst="rect">
            <a:avLst/>
          </a:prstGeom>
        </p:spPr>
      </p:pic>
      <p:cxnSp>
        <p:nvCxnSpPr>
          <p:cNvPr id="66" name="Straight Connector 65">
            <a:extLst>
              <a:ext uri="{FF2B5EF4-FFF2-40B4-BE49-F238E27FC236}">
                <a16:creationId xmlns:a16="http://schemas.microsoft.com/office/drawing/2014/main" id="{54E3926A-A941-42CA-BF5D-B59A0CB71969}"/>
              </a:ext>
            </a:extLst>
          </p:cNvPr>
          <p:cNvCxnSpPr>
            <a:cxnSpLocks/>
          </p:cNvCxnSpPr>
          <p:nvPr/>
        </p:nvCxnSpPr>
        <p:spPr>
          <a:xfrm>
            <a:off x="1801817" y="1685743"/>
            <a:ext cx="3782493" cy="0"/>
          </a:xfrm>
          <a:prstGeom prst="line">
            <a:avLst/>
          </a:prstGeom>
          <a:noFill/>
          <a:ln w="28575" cap="flat" cmpd="sng" algn="ctr">
            <a:solidFill>
              <a:srgbClr val="505050"/>
            </a:solidFill>
            <a:prstDash val="solid"/>
            <a:headEnd type="none"/>
            <a:tailEnd type="none"/>
          </a:ln>
          <a:effectLst/>
        </p:spPr>
      </p:cxnSp>
      <p:cxnSp>
        <p:nvCxnSpPr>
          <p:cNvPr id="67" name="Straight Connector 66">
            <a:extLst>
              <a:ext uri="{FF2B5EF4-FFF2-40B4-BE49-F238E27FC236}">
                <a16:creationId xmlns:a16="http://schemas.microsoft.com/office/drawing/2014/main" id="{AFCC1C25-D729-4FD6-898B-0D7E04F3BEED}"/>
              </a:ext>
            </a:extLst>
          </p:cNvPr>
          <p:cNvCxnSpPr>
            <a:cxnSpLocks/>
          </p:cNvCxnSpPr>
          <p:nvPr/>
        </p:nvCxnSpPr>
        <p:spPr>
          <a:xfrm>
            <a:off x="5732572" y="1685743"/>
            <a:ext cx="3782493" cy="0"/>
          </a:xfrm>
          <a:prstGeom prst="line">
            <a:avLst/>
          </a:prstGeom>
          <a:noFill/>
          <a:ln w="28575" cap="flat" cmpd="sng" algn="ctr">
            <a:solidFill>
              <a:srgbClr val="505050"/>
            </a:solidFill>
            <a:prstDash val="solid"/>
            <a:headEnd type="none"/>
            <a:tailEnd type="none"/>
          </a:ln>
          <a:effectLst/>
        </p:spPr>
      </p:cxnSp>
      <p:grpSp>
        <p:nvGrpSpPr>
          <p:cNvPr id="68" name="Group 67">
            <a:extLst>
              <a:ext uri="{FF2B5EF4-FFF2-40B4-BE49-F238E27FC236}">
                <a16:creationId xmlns:a16="http://schemas.microsoft.com/office/drawing/2014/main" id="{3D7B4B72-2DEB-4895-8ECC-379216D863B5}"/>
              </a:ext>
            </a:extLst>
          </p:cNvPr>
          <p:cNvGrpSpPr/>
          <p:nvPr/>
        </p:nvGrpSpPr>
        <p:grpSpPr>
          <a:xfrm>
            <a:off x="7034535" y="4051620"/>
            <a:ext cx="1188551" cy="2056817"/>
            <a:chOff x="6233585" y="2087720"/>
            <a:chExt cx="1055937" cy="2057400"/>
          </a:xfrm>
          <a:solidFill>
            <a:srgbClr val="505050">
              <a:lumMod val="50000"/>
            </a:srgbClr>
          </a:solidFill>
        </p:grpSpPr>
        <p:sp>
          <p:nvSpPr>
            <p:cNvPr id="69" name="Freeform: Shape 13">
              <a:extLst>
                <a:ext uri="{FF2B5EF4-FFF2-40B4-BE49-F238E27FC236}">
                  <a16:creationId xmlns:a16="http://schemas.microsoft.com/office/drawing/2014/main" id="{444CEFF1-997F-4C06-9993-FBB62CE5CABD}"/>
                </a:ext>
              </a:extLst>
            </p:cNvPr>
            <p:cNvSpPr/>
            <p:nvPr/>
          </p:nvSpPr>
          <p:spPr>
            <a:xfrm>
              <a:off x="6233585" y="2087720"/>
              <a:ext cx="1055937" cy="2057400"/>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399" kern="0" spc="-50">
                  <a:solidFill>
                    <a:srgbClr val="505050">
                      <a:lumMod val="50000"/>
                    </a:srgbClr>
                  </a:solidFill>
                  <a:latin typeface="Segoe UI Semilight"/>
                </a:rPr>
                <a:t>NDES Role</a:t>
              </a:r>
              <a:br>
                <a:rPr lang="en-US" sz="1399" kern="0" spc="-50">
                  <a:solidFill>
                    <a:srgbClr val="505050">
                      <a:lumMod val="50000"/>
                    </a:srgbClr>
                  </a:solidFill>
                  <a:latin typeface="Segoe UI Semilight"/>
                </a:rPr>
              </a:br>
              <a:r>
                <a:rPr lang="en-US" sz="1399" kern="0" spc="-50">
                  <a:solidFill>
                    <a:srgbClr val="505050">
                      <a:lumMod val="50000"/>
                    </a:srgbClr>
                  </a:solidFill>
                  <a:latin typeface="Segoe UI Semilight"/>
                </a:rPr>
                <a:t>  </a:t>
              </a:r>
            </a:p>
          </p:txBody>
        </p:sp>
        <p:sp>
          <p:nvSpPr>
            <p:cNvPr id="70" name="Freeform: Shape 14">
              <a:extLst>
                <a:ext uri="{FF2B5EF4-FFF2-40B4-BE49-F238E27FC236}">
                  <a16:creationId xmlns:a16="http://schemas.microsoft.com/office/drawing/2014/main" id="{062429D1-4ED0-4605-9FAA-FB59974F5A81}"/>
                </a:ext>
              </a:extLst>
            </p:cNvPr>
            <p:cNvSpPr/>
            <p:nvPr/>
          </p:nvSpPr>
          <p:spPr>
            <a:xfrm>
              <a:off x="6287648" y="3145803"/>
              <a:ext cx="947812" cy="914400"/>
            </a:xfrm>
            <a:prstGeom prst="rect">
              <a:avLst/>
            </a:prstGeom>
            <a:grp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1000" kern="0">
                  <a:solidFill>
                    <a:srgbClr val="505050">
                      <a:lumMod val="50000"/>
                    </a:srgbClr>
                  </a:solidFill>
                  <a:latin typeface="Segoe UI Semilight"/>
                </a:rPr>
                <a:t>Certificate Registration Authority for MDM</a:t>
              </a:r>
            </a:p>
          </p:txBody>
        </p:sp>
      </p:grpSp>
      <p:sp>
        <p:nvSpPr>
          <p:cNvPr id="71" name="Freeform 505">
            <a:extLst>
              <a:ext uri="{FF2B5EF4-FFF2-40B4-BE49-F238E27FC236}">
                <a16:creationId xmlns:a16="http://schemas.microsoft.com/office/drawing/2014/main" id="{B5FF3367-18D7-400F-851C-79767869EFEA}"/>
              </a:ext>
            </a:extLst>
          </p:cNvPr>
          <p:cNvSpPr>
            <a:spLocks noChangeAspect="1" noEditPoints="1"/>
          </p:cNvSpPr>
          <p:nvPr/>
        </p:nvSpPr>
        <p:spPr bwMode="black">
          <a:xfrm>
            <a:off x="783577" y="2637476"/>
            <a:ext cx="393849" cy="392250"/>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kern="0">
              <a:solidFill>
                <a:srgbClr val="FFFFFF"/>
              </a:solidFill>
            </a:endParaRPr>
          </a:p>
        </p:txBody>
      </p:sp>
      <p:pic>
        <p:nvPicPr>
          <p:cNvPr id="72" name="Picture 71">
            <a:extLst>
              <a:ext uri="{FF2B5EF4-FFF2-40B4-BE49-F238E27FC236}">
                <a16:creationId xmlns:a16="http://schemas.microsoft.com/office/drawing/2014/main" id="{29D32406-FE0C-4CCD-AF86-E520ED6E71A3}"/>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2161219" y="2661656"/>
            <a:ext cx="457135" cy="427375"/>
          </a:xfrm>
          <a:prstGeom prst="rect">
            <a:avLst/>
          </a:prstGeom>
        </p:spPr>
      </p:pic>
      <p:pic>
        <p:nvPicPr>
          <p:cNvPr id="73" name="Picture 72">
            <a:extLst>
              <a:ext uri="{FF2B5EF4-FFF2-40B4-BE49-F238E27FC236}">
                <a16:creationId xmlns:a16="http://schemas.microsoft.com/office/drawing/2014/main" id="{5F09E5C6-0129-42E7-9096-C56E2F13AE5B}"/>
              </a:ext>
            </a:extLst>
          </p:cNvPr>
          <p:cNvPicPr>
            <a:picLocks noChangeAspect="1"/>
          </p:cNvPicPr>
          <p:nvPr/>
        </p:nvPicPr>
        <p:blipFill>
          <a:blip r:embed="rId4">
            <a:duotone>
              <a:prstClr val="black"/>
              <a:srgbClr val="FFFFFF">
                <a:tint val="45000"/>
                <a:satMod val="400000"/>
              </a:srgbClr>
            </a:duotone>
            <a:lum bright="100000"/>
          </a:blip>
          <a:stretch>
            <a:fillRect/>
          </a:stretch>
        </p:blipFill>
        <p:spPr>
          <a:xfrm>
            <a:off x="7362755" y="2658985"/>
            <a:ext cx="457135" cy="427375"/>
          </a:xfrm>
          <a:prstGeom prst="rect">
            <a:avLst/>
          </a:prstGeom>
        </p:spPr>
      </p:pic>
      <p:pic>
        <p:nvPicPr>
          <p:cNvPr id="74" name="Picture 73">
            <a:extLst>
              <a:ext uri="{FF2B5EF4-FFF2-40B4-BE49-F238E27FC236}">
                <a16:creationId xmlns:a16="http://schemas.microsoft.com/office/drawing/2014/main" id="{9911A077-9238-4800-B64A-50C87CACE416}"/>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6109031" y="2660621"/>
            <a:ext cx="378770" cy="457135"/>
          </a:xfrm>
          <a:prstGeom prst="rect">
            <a:avLst/>
          </a:prstGeom>
        </p:spPr>
      </p:pic>
      <p:pic>
        <p:nvPicPr>
          <p:cNvPr id="75" name="Picture 74">
            <a:extLst>
              <a:ext uri="{FF2B5EF4-FFF2-40B4-BE49-F238E27FC236}">
                <a16:creationId xmlns:a16="http://schemas.microsoft.com/office/drawing/2014/main" id="{6AD8A1AD-DB61-44F6-8AE9-71AC5BBC7B8D}"/>
              </a:ext>
            </a:extLst>
          </p:cNvPr>
          <p:cNvPicPr>
            <a:picLocks noChangeAspect="1"/>
          </p:cNvPicPr>
          <p:nvPr/>
        </p:nvPicPr>
        <p:blipFill>
          <a:blip r:embed="rId5">
            <a:lum bright="100000"/>
            <a:duotone>
              <a:prstClr val="black"/>
              <a:srgbClr val="FFFFFF">
                <a:tint val="45000"/>
                <a:satMod val="400000"/>
              </a:srgbClr>
            </a:duotone>
          </a:blip>
          <a:stretch>
            <a:fillRect/>
          </a:stretch>
        </p:blipFill>
        <p:spPr>
          <a:xfrm>
            <a:off x="7401939" y="4487232"/>
            <a:ext cx="378770" cy="457135"/>
          </a:xfrm>
          <a:prstGeom prst="rect">
            <a:avLst/>
          </a:prstGeom>
          <a:solidFill>
            <a:srgbClr val="505050">
              <a:lumMod val="50000"/>
            </a:srgbClr>
          </a:solidFill>
        </p:spPr>
      </p:pic>
      <p:pic>
        <p:nvPicPr>
          <p:cNvPr id="76" name="Picture 75">
            <a:extLst>
              <a:ext uri="{FF2B5EF4-FFF2-40B4-BE49-F238E27FC236}">
                <a16:creationId xmlns:a16="http://schemas.microsoft.com/office/drawing/2014/main" id="{78D9151C-F227-45C3-94C6-F2D825A0571D}"/>
              </a:ext>
            </a:extLst>
          </p:cNvPr>
          <p:cNvPicPr>
            <a:picLocks noChangeAspect="1"/>
          </p:cNvPicPr>
          <p:nvPr/>
        </p:nvPicPr>
        <p:blipFill>
          <a:blip r:embed="rId6">
            <a:lum bright="100000" contrast="-70000"/>
          </a:blip>
          <a:stretch>
            <a:fillRect/>
          </a:stretch>
        </p:blipFill>
        <p:spPr>
          <a:xfrm>
            <a:off x="10023218" y="2611739"/>
            <a:ext cx="394629" cy="453093"/>
          </a:xfrm>
          <a:prstGeom prst="rect">
            <a:avLst/>
          </a:prstGeom>
        </p:spPr>
      </p:pic>
      <p:grpSp>
        <p:nvGrpSpPr>
          <p:cNvPr id="77" name="Group 76">
            <a:extLst>
              <a:ext uri="{FF2B5EF4-FFF2-40B4-BE49-F238E27FC236}">
                <a16:creationId xmlns:a16="http://schemas.microsoft.com/office/drawing/2014/main" id="{9C048EBC-743C-482B-B8D4-B80265B5B53B}"/>
              </a:ext>
            </a:extLst>
          </p:cNvPr>
          <p:cNvGrpSpPr/>
          <p:nvPr/>
        </p:nvGrpSpPr>
        <p:grpSpPr>
          <a:xfrm>
            <a:off x="3100576" y="1779058"/>
            <a:ext cx="1188550" cy="2056817"/>
            <a:chOff x="1411316" y="2383171"/>
            <a:chExt cx="1165517" cy="2016956"/>
          </a:xfrm>
          <a:solidFill>
            <a:srgbClr val="002050"/>
          </a:solidFill>
        </p:grpSpPr>
        <p:sp>
          <p:nvSpPr>
            <p:cNvPr id="78" name="Freeform: Shape 6">
              <a:extLst>
                <a:ext uri="{FF2B5EF4-FFF2-40B4-BE49-F238E27FC236}">
                  <a16:creationId xmlns:a16="http://schemas.microsoft.com/office/drawing/2014/main" id="{43EDB61B-E38C-4477-B0B2-E03E192243CE}"/>
                </a:ext>
              </a:extLst>
            </p:cNvPr>
            <p:cNvSpPr/>
            <p:nvPr/>
          </p:nvSpPr>
          <p:spPr>
            <a:xfrm>
              <a:off x="1411316" y="2383171"/>
              <a:ext cx="1165517" cy="2016956"/>
            </a:xfrm>
            <a:prstGeom prst="rect">
              <a:avLst/>
            </a:prstGeom>
            <a:grpFill/>
            <a:ln w="10795" cap="flat" cmpd="sng" algn="ctr">
              <a:noFill/>
              <a:prstDash val="solid"/>
            </a:ln>
            <a:effectLst/>
          </p:spPr>
          <p:txBody>
            <a:bodyPr spcFirstLastPara="0" vert="horz" wrap="square" lIns="88097" tIns="88097" rIns="88097" bIns="88097"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a:t>
              </a:r>
            </a:p>
          </p:txBody>
        </p:sp>
        <p:sp>
          <p:nvSpPr>
            <p:cNvPr id="79" name="Freeform: Shape 9">
              <a:extLst>
                <a:ext uri="{FF2B5EF4-FFF2-40B4-BE49-F238E27FC236}">
                  <a16:creationId xmlns:a16="http://schemas.microsoft.com/office/drawing/2014/main" id="{97C02466-1A8E-41BA-B6D0-6CFE476E1AC5}"/>
                </a:ext>
              </a:extLst>
            </p:cNvPr>
            <p:cNvSpPr/>
            <p:nvPr/>
          </p:nvSpPr>
          <p:spPr>
            <a:xfrm>
              <a:off x="1478630" y="3723999"/>
              <a:ext cx="1030889" cy="603234"/>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Device Registration</a:t>
              </a:r>
            </a:p>
            <a:p>
              <a:pPr defTabSz="444329">
                <a:lnSpc>
                  <a:spcPct val="90000"/>
                </a:lnSpc>
                <a:spcBef>
                  <a:spcPct val="0"/>
                </a:spcBef>
                <a:spcAft>
                  <a:spcPct val="35000"/>
                </a:spcAft>
                <a:defRPr/>
              </a:pPr>
              <a:r>
                <a:rPr lang="en-US" sz="800" kern="0">
                  <a:solidFill>
                    <a:srgbClr val="FFFFFF"/>
                  </a:solidFill>
                  <a:latin typeface="Segoe UI Semilight"/>
                </a:rPr>
                <a:t>Key Registration</a:t>
              </a:r>
            </a:p>
          </p:txBody>
        </p:sp>
      </p:grpSp>
      <p:pic>
        <p:nvPicPr>
          <p:cNvPr id="80" name="Picture 79" descr="A picture containing object&#10;&#10;Description generated with high confidence">
            <a:extLst>
              <a:ext uri="{FF2B5EF4-FFF2-40B4-BE49-F238E27FC236}">
                <a16:creationId xmlns:a16="http://schemas.microsoft.com/office/drawing/2014/main" id="{1CBC1BAA-260A-42B3-9C7D-CD8645C92362}"/>
              </a:ext>
            </a:extLst>
          </p:cNvPr>
          <p:cNvPicPr>
            <a:picLocks noChangeAspect="1"/>
          </p:cNvPicPr>
          <p:nvPr/>
        </p:nvPicPr>
        <p:blipFill>
          <a:blip r:embed="rId7">
            <a:biLevel thresh="25000"/>
          </a:blip>
          <a:stretch>
            <a:fillRect/>
          </a:stretch>
        </p:blipFill>
        <p:spPr>
          <a:xfrm>
            <a:off x="3503167" y="2686301"/>
            <a:ext cx="383369" cy="383369"/>
          </a:xfrm>
          <a:prstGeom prst="rect">
            <a:avLst/>
          </a:prstGeom>
          <a:solidFill>
            <a:srgbClr val="002050"/>
          </a:solidFill>
        </p:spPr>
      </p:pic>
      <p:sp>
        <p:nvSpPr>
          <p:cNvPr id="81" name="Freeform: Shape 7">
            <a:extLst>
              <a:ext uri="{FF2B5EF4-FFF2-40B4-BE49-F238E27FC236}">
                <a16:creationId xmlns:a16="http://schemas.microsoft.com/office/drawing/2014/main" id="{812A0354-0230-4BD1-8F51-EBA08E01EF9D}"/>
              </a:ext>
            </a:extLst>
          </p:cNvPr>
          <p:cNvSpPr/>
          <p:nvPr/>
        </p:nvSpPr>
        <p:spPr>
          <a:xfrm>
            <a:off x="9623030" y="4051620"/>
            <a:ext cx="1188551" cy="2056817"/>
          </a:xfrm>
          <a:prstGeom prst="rect">
            <a:avLst/>
          </a:prstGeom>
          <a:solidFill>
            <a:srgbClr val="0078D7"/>
          </a:solid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599" kern="0" spc="-50">
                <a:solidFill>
                  <a:srgbClr val="FFFFFF"/>
                </a:solidFill>
                <a:latin typeface="Segoe UI Semilight"/>
              </a:rPr>
              <a:t>MDM</a:t>
            </a:r>
          </a:p>
        </p:txBody>
      </p:sp>
      <p:pic>
        <p:nvPicPr>
          <p:cNvPr id="82" name="Picture 81">
            <a:extLst>
              <a:ext uri="{FF2B5EF4-FFF2-40B4-BE49-F238E27FC236}">
                <a16:creationId xmlns:a16="http://schemas.microsoft.com/office/drawing/2014/main" id="{1A07300A-3312-478D-96FA-48A1939CC2DF}"/>
              </a:ext>
            </a:extLst>
          </p:cNvPr>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9973226" y="4944369"/>
            <a:ext cx="488160" cy="488160"/>
          </a:xfrm>
          <a:prstGeom prst="rect">
            <a:avLst/>
          </a:prstGeom>
          <a:solidFill>
            <a:srgbClr val="0078D7"/>
          </a:solidFill>
        </p:spPr>
      </p:pic>
      <p:grpSp>
        <p:nvGrpSpPr>
          <p:cNvPr id="83" name="Group 82">
            <a:extLst>
              <a:ext uri="{FF2B5EF4-FFF2-40B4-BE49-F238E27FC236}">
                <a16:creationId xmlns:a16="http://schemas.microsoft.com/office/drawing/2014/main" id="{D6B05C09-1CB0-4BB0-9971-CC95D272C082}"/>
              </a:ext>
            </a:extLst>
          </p:cNvPr>
          <p:cNvGrpSpPr/>
          <p:nvPr/>
        </p:nvGrpSpPr>
        <p:grpSpPr>
          <a:xfrm>
            <a:off x="4399966" y="1779058"/>
            <a:ext cx="1184345" cy="2056817"/>
            <a:chOff x="2835438" y="2391788"/>
            <a:chExt cx="1161393" cy="2016956"/>
          </a:xfrm>
          <a:solidFill>
            <a:srgbClr val="002050"/>
          </a:solidFill>
        </p:grpSpPr>
        <p:sp>
          <p:nvSpPr>
            <p:cNvPr id="84" name="Freeform: Shape 7">
              <a:extLst>
                <a:ext uri="{FF2B5EF4-FFF2-40B4-BE49-F238E27FC236}">
                  <a16:creationId xmlns:a16="http://schemas.microsoft.com/office/drawing/2014/main" id="{DC4C24ED-39F7-4600-BFFF-A46D6140BA7B}"/>
                </a:ext>
              </a:extLst>
            </p:cNvPr>
            <p:cNvSpPr/>
            <p:nvPr/>
          </p:nvSpPr>
          <p:spPr>
            <a:xfrm>
              <a:off x="2835438" y="2391788"/>
              <a:ext cx="1161393" cy="2016956"/>
            </a:xfrm>
            <a:prstGeom prst="rect">
              <a:avLst/>
            </a:prstGeom>
            <a:grpFill/>
            <a:ln w="10795" cap="flat" cmpd="sng" algn="ctr">
              <a:noFill/>
              <a:prstDash val="solid"/>
            </a:ln>
            <a:effectLst/>
          </p:spPr>
          <p:txBody>
            <a:bodyPr spcFirstLastPara="0" vert="horz" wrap="square" lIns="102728" tIns="102728" rIns="102728" bIns="102728" numCol="1" spcCol="1270" anchor="t" anchorCtr="0">
              <a:noAutofit/>
            </a:bodyPr>
            <a:lstStyle/>
            <a:p>
              <a:pPr defTabSz="666494">
                <a:lnSpc>
                  <a:spcPct val="90000"/>
                </a:lnSpc>
                <a:spcBef>
                  <a:spcPct val="0"/>
                </a:spcBef>
                <a:spcAft>
                  <a:spcPct val="35000"/>
                </a:spcAft>
                <a:defRPr/>
              </a:pPr>
              <a:r>
                <a:rPr lang="en-US" sz="1400" kern="0" spc="-50">
                  <a:solidFill>
                    <a:srgbClr val="FFFFFF"/>
                  </a:solidFill>
                  <a:latin typeface="Segoe UI Semilight"/>
                </a:rPr>
                <a:t>Azure Active Directory Connect</a:t>
              </a:r>
            </a:p>
          </p:txBody>
        </p:sp>
        <p:sp>
          <p:nvSpPr>
            <p:cNvPr id="85" name="Freeform: Shape 8">
              <a:extLst>
                <a:ext uri="{FF2B5EF4-FFF2-40B4-BE49-F238E27FC236}">
                  <a16:creationId xmlns:a16="http://schemas.microsoft.com/office/drawing/2014/main" id="{107F58ED-27FB-4E99-8BF9-087ACD1897AF}"/>
                </a:ext>
              </a:extLst>
            </p:cNvPr>
            <p:cNvSpPr/>
            <p:nvPr/>
          </p:nvSpPr>
          <p:spPr>
            <a:xfrm>
              <a:off x="2900690" y="3732615"/>
              <a:ext cx="1030889" cy="603235"/>
            </a:xfrm>
            <a:prstGeom prst="rect">
              <a:avLst/>
            </a:prstGeom>
            <a:solidFill>
              <a:srgbClr val="334D73"/>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panose="020B0402040204020203" pitchFamily="34" charset="0"/>
                  <a:cs typeface="Segoe UI Semilight" panose="020B0402040204020203" pitchFamily="34" charset="0"/>
                </a:rPr>
                <a:t>Directory Synchronization with write-back (ADP)</a:t>
              </a:r>
            </a:p>
          </p:txBody>
        </p:sp>
      </p:grpSp>
      <p:pic>
        <p:nvPicPr>
          <p:cNvPr id="86" name="Picture 85">
            <a:extLst>
              <a:ext uri="{FF2B5EF4-FFF2-40B4-BE49-F238E27FC236}">
                <a16:creationId xmlns:a16="http://schemas.microsoft.com/office/drawing/2014/main" id="{CBA5BD7E-E46D-4A2F-ACC0-A678782AF9CC}"/>
              </a:ext>
            </a:extLst>
          </p:cNvPr>
          <p:cNvPicPr>
            <a:picLocks noChangeAspect="1"/>
          </p:cNvPicPr>
          <p:nvPr/>
        </p:nvPicPr>
        <p:blipFill>
          <a:blip r:embed="rId9">
            <a:lum bright="100000" contrast="-70000"/>
          </a:blip>
          <a:stretch>
            <a:fillRect/>
          </a:stretch>
        </p:blipFill>
        <p:spPr>
          <a:xfrm>
            <a:off x="4785439" y="2659318"/>
            <a:ext cx="399014" cy="399014"/>
          </a:xfrm>
          <a:prstGeom prst="rect">
            <a:avLst/>
          </a:prstGeom>
          <a:solidFill>
            <a:srgbClr val="002050"/>
          </a:solidFill>
        </p:spPr>
      </p:pic>
      <p:sp>
        <p:nvSpPr>
          <p:cNvPr id="87" name="Freeform: Shape 14">
            <a:extLst>
              <a:ext uri="{FF2B5EF4-FFF2-40B4-BE49-F238E27FC236}">
                <a16:creationId xmlns:a16="http://schemas.microsoft.com/office/drawing/2014/main" id="{8E098B82-20F9-4B08-840F-5A18A1A3DE7F}"/>
              </a:ext>
            </a:extLst>
          </p:cNvPr>
          <p:cNvSpPr/>
          <p:nvPr/>
        </p:nvSpPr>
        <p:spPr>
          <a:xfrm>
            <a:off x="9691600" y="5405765"/>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WHFB Config</a:t>
            </a:r>
          </a:p>
        </p:txBody>
      </p:sp>
      <p:sp>
        <p:nvSpPr>
          <p:cNvPr id="88" name="Freeform: Shape 14">
            <a:extLst>
              <a:ext uri="{FF2B5EF4-FFF2-40B4-BE49-F238E27FC236}">
                <a16:creationId xmlns:a16="http://schemas.microsoft.com/office/drawing/2014/main" id="{DE314C7F-8671-443E-9AF6-87F54B677A7A}"/>
              </a:ext>
            </a:extLst>
          </p:cNvPr>
          <p:cNvSpPr/>
          <p:nvPr/>
        </p:nvSpPr>
        <p:spPr>
          <a:xfrm>
            <a:off x="7098113" y="3145072"/>
            <a:ext cx="1051411" cy="617779"/>
          </a:xfrm>
          <a:prstGeom prst="rect">
            <a:avLst/>
          </a:prstGeom>
          <a:solidFill>
            <a:srgbClr val="FFFFFF">
              <a:alpha val="20000"/>
            </a:srgbClr>
          </a:solidFill>
          <a:ln w="10795" cap="flat" cmpd="sng" algn="ctr">
            <a:noFill/>
            <a:prstDash val="solid"/>
          </a:ln>
          <a:effectLst/>
        </p:spPr>
        <p:txBody>
          <a:bodyPr spcFirstLastPara="0" vert="horz" wrap="square" lIns="69052" tIns="69052" rIns="69052" bIns="69052" numCol="1" spcCol="1270" anchor="t" anchorCtr="0">
            <a:noAutofit/>
          </a:bodyPr>
          <a:lstStyle/>
          <a:p>
            <a:pPr defTabSz="444329">
              <a:lnSpc>
                <a:spcPct val="90000"/>
              </a:lnSpc>
              <a:spcBef>
                <a:spcPct val="0"/>
              </a:spcBef>
              <a:spcAft>
                <a:spcPct val="35000"/>
              </a:spcAft>
              <a:defRPr/>
            </a:pPr>
            <a:r>
              <a:rPr lang="en-US" sz="800" kern="0">
                <a:solidFill>
                  <a:srgbClr val="FFFFFF"/>
                </a:solidFill>
                <a:latin typeface="Segoe UI Semilight"/>
              </a:rPr>
              <a:t>Optional:</a:t>
            </a:r>
          </a:p>
          <a:p>
            <a:pPr defTabSz="444329">
              <a:lnSpc>
                <a:spcPct val="90000"/>
              </a:lnSpc>
              <a:spcBef>
                <a:spcPct val="0"/>
              </a:spcBef>
              <a:spcAft>
                <a:spcPct val="35000"/>
              </a:spcAft>
              <a:defRPr/>
            </a:pPr>
            <a:r>
              <a:rPr lang="en-US" sz="800" kern="0">
                <a:solidFill>
                  <a:srgbClr val="FFFFFF"/>
                </a:solidFill>
                <a:latin typeface="Segoe UI Semilight"/>
              </a:rPr>
              <a:t>AD FS 2016 or later</a:t>
            </a:r>
          </a:p>
          <a:p>
            <a:pPr defTabSz="444329">
              <a:lnSpc>
                <a:spcPct val="90000"/>
              </a:lnSpc>
              <a:spcBef>
                <a:spcPct val="0"/>
              </a:spcBef>
              <a:spcAft>
                <a:spcPct val="35000"/>
              </a:spcAft>
              <a:defRPr/>
            </a:pPr>
            <a:r>
              <a:rPr lang="en-US" sz="800" kern="0">
                <a:solidFill>
                  <a:srgbClr val="FFFFFF"/>
                </a:solidFill>
                <a:latin typeface="Segoe UI Semilight"/>
              </a:rPr>
              <a:t>Needed for 3</a:t>
            </a:r>
            <a:r>
              <a:rPr lang="en-US" sz="800" kern="0" baseline="30000">
                <a:solidFill>
                  <a:srgbClr val="FFFFFF"/>
                </a:solidFill>
                <a:latin typeface="Segoe UI Semilight"/>
              </a:rPr>
              <a:t>rd</a:t>
            </a:r>
            <a:r>
              <a:rPr lang="en-US" sz="800" kern="0">
                <a:solidFill>
                  <a:srgbClr val="FFFFFF"/>
                </a:solidFill>
                <a:latin typeface="Segoe UI Semilight"/>
              </a:rPr>
              <a:t> party MFA provider</a:t>
            </a:r>
          </a:p>
        </p:txBody>
      </p:sp>
    </p:spTree>
    <p:extLst>
      <p:ext uri="{BB962C8B-B14F-4D97-AF65-F5344CB8AC3E}">
        <p14:creationId xmlns:p14="http://schemas.microsoft.com/office/powerpoint/2010/main" val="1995394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TotalTime>
  <Words>1783</Words>
  <Application>Microsoft Office PowerPoint</Application>
  <PresentationFormat>Widescreen</PresentationFormat>
  <Paragraphs>289</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Segoe UI</vt:lpstr>
      <vt:lpstr>Segoe UI Light</vt:lpstr>
      <vt:lpstr>Segoe UI Semibold</vt:lpstr>
      <vt:lpstr>Segoe UI Semilight</vt:lpstr>
      <vt:lpstr>Office Theme</vt:lpstr>
      <vt:lpstr>Windows Hello for Business</vt:lpstr>
      <vt:lpstr>Windows Hello for Business</vt:lpstr>
      <vt:lpstr>Windows Hello for Business</vt:lpstr>
      <vt:lpstr>Windows Hello for Business Adoption</vt:lpstr>
      <vt:lpstr>Windows Hello for Business Deployment Scenarios</vt:lpstr>
      <vt:lpstr>WH4B - Choosing a Deployment Model</vt:lpstr>
      <vt:lpstr>Key, Certificate and Cloud Trust: Security Comparison</vt:lpstr>
      <vt:lpstr>Hybrid Cloud Trust Components (Preview)</vt:lpstr>
      <vt:lpstr>Hybrid Key Trust Components</vt:lpstr>
      <vt:lpstr>Hybrid Certificate Trust Components</vt:lpstr>
      <vt:lpstr>WH4B – Trust Types (Hybrid)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Hello for Business</dc:title>
  <dc:creator>Liju Varghese</dc:creator>
  <cp:lastModifiedBy>Liju Varghese</cp:lastModifiedBy>
  <cp:revision>1</cp:revision>
  <dcterms:created xsi:type="dcterms:W3CDTF">2023-03-13T15:31:36Z</dcterms:created>
  <dcterms:modified xsi:type="dcterms:W3CDTF">2023-03-13T15:35:18Z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