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8647" r:id="rId2"/>
    <p:sldId id="8646" r:id="rId3"/>
    <p:sldId id="1899" r:id="rId4"/>
    <p:sldId id="1900" r:id="rId5"/>
    <p:sldId id="1901" r:id="rId6"/>
    <p:sldId id="8613" r:id="rId7"/>
    <p:sldId id="8615" r:id="rId8"/>
    <p:sldId id="8616" r:id="rId9"/>
    <p:sldId id="8617" r:id="rId10"/>
    <p:sldId id="1923" r:id="rId11"/>
    <p:sldId id="1925" r:id="rId12"/>
    <p:sldId id="8622" r:id="rId13"/>
    <p:sldId id="8645" r:id="rId14"/>
    <p:sldId id="8643" r:id="rId15"/>
    <p:sldId id="8644" r:id="rId16"/>
    <p:sldId id="8639" r:id="rId17"/>
    <p:sldId id="8640" r:id="rId18"/>
    <p:sldId id="488" r:id="rId19"/>
    <p:sldId id="490" r:id="rId20"/>
    <p:sldId id="489" r:id="rId21"/>
    <p:sldId id="491" r:id="rId22"/>
    <p:sldId id="4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r2JCqQz+vcxaosZoqZPA==" hashData="0gUOl/E13hVJ3wa5xL8yWBhl2ZL2Pdd3M8Fm94MYV3NzgrAVMium8PWzOcsfF2UIHa9u6tTaOsBgCvdpZUdnl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18A4C-1476-4785-9CD1-2FD6CB6C0C11}" type="datetimeFigureOut">
              <a:rPr lang="en-CA" smtClean="0"/>
              <a:t>2023-03-13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0ED8C-7BB2-4353-BB22-DDD0397DA366}" type="slidenum">
              <a:rPr lang="en-CA" smtClean="0"/>
              <a:t>‹#›</a:t>
            </a:fld>
            <a:endParaRPr lang="en-CA"/>
          </a:p>
        </p:txBody>
      </p:sp>
    </p:spTree>
    <p:extLst>
      <p:ext uri="{BB962C8B-B14F-4D97-AF65-F5344CB8AC3E}">
        <p14:creationId xmlns:p14="http://schemas.microsoft.com/office/powerpoint/2010/main" val="211001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Notes</a:t>
            </a:r>
          </a:p>
          <a:p>
            <a:pPr marL="171450" indent="-171450">
              <a:buFont typeface="Arial" panose="020B0604020202020204" pitchFamily="34" charset="0"/>
              <a:buChar char="•"/>
            </a:pPr>
            <a:r>
              <a:rPr lang="en-US" dirty="0"/>
              <a:t>Currently Windows 10 only supports up to 10 Windows Hello for Business users per device</a:t>
            </a:r>
          </a:p>
          <a:p>
            <a:pPr marL="171450" indent="-171450">
              <a:buFont typeface="Arial" panose="020B0604020202020204" pitchFamily="34" charset="0"/>
              <a:buChar char="•"/>
            </a:pPr>
            <a:r>
              <a:rPr lang="en-US" dirty="0"/>
              <a:t>PIN always must be set even if the customer is using biometrics</a:t>
            </a:r>
          </a:p>
          <a:p>
            <a:pPr marL="384432" lvl="1" indent="-171450">
              <a:buFont typeface="Arial" panose="020B0604020202020204" pitchFamily="34" charset="0"/>
              <a:buChar char="•"/>
            </a:pPr>
            <a:r>
              <a:rPr lang="en-US" dirty="0"/>
              <a:t>If customer questions this make note of that any device (iPhone, Android) ask users to create a PIN to go along with biometric authentication as a backup method</a:t>
            </a:r>
          </a:p>
          <a:p>
            <a:pPr marL="384432" lvl="1" indent="-171450">
              <a:buFont typeface="Arial" panose="020B0604020202020204" pitchFamily="34" charset="0"/>
              <a:buChar char="•"/>
            </a:pPr>
            <a:r>
              <a:rPr lang="en-US" dirty="0"/>
              <a:t>In case the device has a driver issue or the user has something preventing biometric reading, PIN is required so that the user is able to log into their device, and a PIN will still be better than a fallback to password (covered in the deep dive)</a:t>
            </a:r>
          </a:p>
          <a:p>
            <a:pPr marL="384432" lvl="1" indent="-171450">
              <a:buFont typeface="Arial" panose="020B0604020202020204" pitchFamily="34" charset="0"/>
              <a:buChar char="•"/>
            </a:pPr>
            <a:r>
              <a:rPr lang="en-US" dirty="0"/>
              <a:t>It is possible to configure multi-factor unlock, which may require both biometrics and PIN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0530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Covered further in deep dive, but TPM anti-hammering is 32 failed PIN attempts will lock the TPM for 2 hours, and then a subsequent failed attempt locks the TPM again for another 2 hours, this pattern continues until successful logon.</a:t>
            </a:r>
          </a:p>
          <a:p>
            <a:pPr marL="171450" indent="-171450">
              <a:buFont typeface="Arial" panose="020B0604020202020204" pitchFamily="34" charset="0"/>
              <a:buChar char="•"/>
            </a:pPr>
            <a:r>
              <a:rPr lang="en-US" dirty="0"/>
              <a:t>Windows Hello for Business is a FIDO2 certified provider, if customers have questions relative to the “uniqueness” compared to FIDO2 keys, or regarding the security of Windows Hello for Business.</a:t>
            </a:r>
          </a:p>
          <a:p>
            <a:pPr marL="171450" indent="-171450">
              <a:buFont typeface="Arial" panose="020B0604020202020204" pitchFamily="34" charset="0"/>
              <a:buChar char="•"/>
            </a:pPr>
            <a:r>
              <a:rPr lang="en-US" dirty="0"/>
              <a:t>If customers deploy certificate trust models for on-premises, note that </a:t>
            </a:r>
            <a:r>
              <a:rPr lang="en-US" dirty="0" err="1"/>
              <a:t>WHfB</a:t>
            </a:r>
            <a:r>
              <a:rPr lang="en-US" dirty="0"/>
              <a:t> still uses the raw key pair for Azure AD authentication.</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4047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As of October 2020 we are seeing an adoption rate of Windows Hello for Business monthly at about 300,000 new monthly active users</a:t>
            </a:r>
          </a:p>
          <a:p>
            <a:pPr marL="171450" indent="-171450">
              <a:buFont typeface="Arial" panose="020B0604020202020204" pitchFamily="34" charset="0"/>
              <a:buChar char="•"/>
            </a:pPr>
            <a:r>
              <a:rPr lang="en-US" dirty="0"/>
              <a:t>The numbers above are specific to Windows Hello for Business, and contain no “consumer Windows Hello” metrics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430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Discuss with customer the deployment scenarios available</a:t>
            </a:r>
          </a:p>
          <a:p>
            <a:pPr marL="384432" lvl="1" indent="-171450">
              <a:buFont typeface="Arial" panose="020B0604020202020204" pitchFamily="34" charset="0"/>
              <a:buChar char="•"/>
            </a:pPr>
            <a:r>
              <a:rPr lang="en-US" dirty="0"/>
              <a:t>Customers can go with a mixed cert trust/key trust model for hybrid</a:t>
            </a:r>
          </a:p>
          <a:p>
            <a:pPr marL="38443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Customers can go with a mixed key trust/cloud trust model for hybrid</a:t>
            </a:r>
          </a:p>
          <a:p>
            <a:pPr marL="38443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Cloud and cert trust </a:t>
            </a:r>
            <a:r>
              <a:rPr lang="en-US" b="1" dirty="0"/>
              <a:t>cannot</a:t>
            </a:r>
            <a:r>
              <a:rPr lang="en-US" dirty="0"/>
              <a:t> be mixed</a:t>
            </a:r>
          </a:p>
          <a:p>
            <a:pPr marL="623216" lvl="4" indent="0">
              <a:buFont typeface="Arial" panose="020B0604020202020204" pitchFamily="34" charset="0"/>
              <a:buNone/>
            </a:pPr>
            <a:r>
              <a:rPr lang="en-US" dirty="0"/>
              <a:t>The following scenarios aren't supported using Windows Hello for Business cloud trust:</a:t>
            </a:r>
          </a:p>
          <a:p>
            <a:pPr marL="623216" lvl="4" indent="0">
              <a:buFont typeface="Arial" panose="020B0604020202020204" pitchFamily="34" charset="0"/>
              <a:buNone/>
            </a:pPr>
            <a:r>
              <a:rPr lang="en-US" dirty="0"/>
              <a:t>On-premises only deployments</a:t>
            </a:r>
          </a:p>
          <a:p>
            <a:pPr marL="623216" lvl="4" indent="0">
              <a:buFont typeface="Arial" panose="020B0604020202020204" pitchFamily="34" charset="0"/>
              <a:buNone/>
            </a:pPr>
            <a:r>
              <a:rPr lang="en-US" dirty="0"/>
              <a:t>RDP/VDI scenarios using supplied credentials (RDP/VDI can be used with Remote Credential Guard or if a certificate is enrolled into the Windows Hello for Business container)</a:t>
            </a:r>
          </a:p>
          <a:p>
            <a:pPr marL="623216" lvl="4" indent="0">
              <a:buFont typeface="Arial" panose="020B0604020202020204" pitchFamily="34" charset="0"/>
              <a:buNone/>
            </a:pPr>
            <a:r>
              <a:rPr lang="en-US" dirty="0"/>
              <a:t>Scenarios that require a certificate for authentication</a:t>
            </a:r>
          </a:p>
          <a:p>
            <a:pPr marL="623216" lvl="4" indent="0">
              <a:buFont typeface="Arial" panose="020B0604020202020204" pitchFamily="34" charset="0"/>
              <a:buNone/>
            </a:pPr>
            <a:r>
              <a:rPr lang="en-US" dirty="0"/>
              <a:t>Using cloud trust for "Run as"</a:t>
            </a:r>
          </a:p>
          <a:p>
            <a:pPr marL="623216" lvl="4" indent="0">
              <a:buFont typeface="Arial" panose="020B0604020202020204" pitchFamily="34" charset="0"/>
              <a:buNone/>
            </a:pPr>
            <a:r>
              <a:rPr lang="en-US" dirty="0"/>
              <a:t>Signing in with cloud trust on a Hybrid Azure AD joined device without previously signing in with DC connectivity</a:t>
            </a:r>
          </a:p>
          <a:p>
            <a:pPr marL="171450" indent="-171450">
              <a:buFont typeface="Arial" panose="020B0604020202020204" pitchFamily="34" charset="0"/>
              <a:buChar char="•"/>
            </a:pPr>
            <a:r>
              <a:rPr lang="en-US" dirty="0"/>
              <a:t>If customer has Azure AD connected to Active Directory, they </a:t>
            </a:r>
            <a:r>
              <a:rPr lang="en-US" b="1" dirty="0"/>
              <a:t>cannot</a:t>
            </a:r>
            <a:r>
              <a:rPr lang="en-US" b="0" dirty="0"/>
              <a:t> choose an on-premises model (PG not supported)</a:t>
            </a:r>
          </a:p>
          <a:p>
            <a:pPr marL="171450" indent="-171450">
              <a:buFont typeface="Arial" panose="020B0604020202020204" pitchFamily="34" charset="0"/>
              <a:buChar char="•"/>
            </a:pPr>
            <a:r>
              <a:rPr lang="en-US" b="0" dirty="0"/>
              <a:t>Customers </a:t>
            </a:r>
            <a:r>
              <a:rPr lang="en-US" b="1" dirty="0"/>
              <a:t>could</a:t>
            </a:r>
            <a:r>
              <a:rPr lang="en-US" b="0" dirty="0"/>
              <a:t> choose to go with a </a:t>
            </a:r>
            <a:r>
              <a:rPr lang="en-US" b="1" dirty="0"/>
              <a:t>Cloud Cert Trust</a:t>
            </a:r>
            <a:r>
              <a:rPr lang="en-US" b="0" dirty="0"/>
              <a:t> model, however note that Azure AD will still only leverage the raw key trust, and the certificates are only there to be leveraged by the customers infrastructure (</a:t>
            </a:r>
            <a:r>
              <a:rPr lang="en-US" b="0" dirty="0" err="1"/>
              <a:t>Wifi</a:t>
            </a:r>
            <a:r>
              <a:rPr lang="en-US" b="0" dirty="0"/>
              <a:t>, VPN, other cert based authentication mechanisms, </a:t>
            </a:r>
            <a:r>
              <a:rPr lang="en-US" b="0" dirty="0" err="1"/>
              <a:t>etc</a:t>
            </a:r>
            <a:r>
              <a:rPr lang="en-US" b="0"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9298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60319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Windows Hello for Business cloud trust is recommended instead of key trust if you meet the prerequisites to deploy cloud trust. Cloud trust is the preferred deployment model if you do not need to support certificate authentication scenarios.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8691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if customers have ADFS in their environment, they can still choose to go with a Hybrid Key Trust model, and they do not </a:t>
            </a:r>
            <a:r>
              <a:rPr lang="en-US" b="1"/>
              <a:t>have</a:t>
            </a:r>
            <a:r>
              <a:rPr lang="en-US" b="0"/>
              <a:t> to go with certificates, as long as they meet the Active Directory requirements</a:t>
            </a:r>
          </a:p>
          <a:p>
            <a:endParaRPr lang="en-US" b="0"/>
          </a:p>
          <a:p>
            <a:pPr lvl="0"/>
            <a:r>
              <a:rPr lang="en-GB" sz="800" b="1" u="sng" kern="1200">
                <a:solidFill>
                  <a:schemeClr val="tx1"/>
                </a:solidFill>
                <a:effectLst/>
                <a:latin typeface="Segoe UI Light" pitchFamily="34" charset="0"/>
                <a:ea typeface="+mn-ea"/>
                <a:cs typeface="+mn-cs"/>
              </a:rPr>
              <a:t>Prerequisites:</a:t>
            </a:r>
          </a:p>
          <a:p>
            <a:pPr lvl="0"/>
            <a:endParaRPr lang="en-GB" sz="800" b="1" u="sng"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10, the currently minimum supported version, (1809 version has limitations for non-destructive PIN reset, we recommend customers use 1903 or higher to be able to use non-destructive PIN reset).</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At least one domain controller working under Windows 2016 accessible for pilot group of machines.</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2008 R2 forest functional level or higher.</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Certificate Authority server (minimum version 2012).</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AD Connect configured to sync user accounts to Azure AD.</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TPM 2.0 strongly recommended for Windows Hello deployment in production environment.</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MFA or third-party MFA with ADFS adapter compatible with Windows Server 2016 ADFS.</a:t>
            </a:r>
            <a:endParaRPr lang="en-US" sz="800" kern="1200">
              <a:solidFill>
                <a:schemeClr val="tx1"/>
              </a:solidFill>
              <a:effectLst/>
              <a:latin typeface="Segoe UI Light" pitchFamily="34" charset="0"/>
              <a:ea typeface="+mn-ea"/>
              <a:cs typeface="+mn-cs"/>
            </a:endParaRPr>
          </a:p>
          <a:p>
            <a:pPr lvl="0"/>
            <a:r>
              <a:rPr lang="en-GB" sz="800" b="1" u="sng" kern="1200">
                <a:solidFill>
                  <a:schemeClr val="tx1"/>
                </a:solidFill>
                <a:effectLst/>
                <a:latin typeface="Segoe UI Light" pitchFamily="34" charset="0"/>
                <a:ea typeface="+mn-ea"/>
                <a:cs typeface="+mn-cs"/>
              </a:rPr>
              <a:t>Optional:</a:t>
            </a:r>
            <a:r>
              <a:rPr lang="en-GB" sz="800" kern="1200">
                <a:solidFill>
                  <a:schemeClr val="tx1"/>
                </a:solidFill>
                <a:effectLst/>
                <a:latin typeface="Segoe UI Light" pitchFamily="34" charset="0"/>
                <a:ea typeface="+mn-ea"/>
                <a:cs typeface="+mn-cs"/>
              </a:rPr>
              <a:t> Devices for biometric authentication (camera with infrared sensor, fingerprint scanner).</a:t>
            </a:r>
            <a:endParaRPr lang="en-US" sz="8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080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sz="800" b="1" u="sng" kern="1200">
                <a:solidFill>
                  <a:schemeClr val="tx1"/>
                </a:solidFill>
                <a:effectLst/>
                <a:latin typeface="Segoe UI Light" pitchFamily="34" charset="0"/>
                <a:ea typeface="+mn-ea"/>
                <a:cs typeface="+mn-cs"/>
              </a:rPr>
              <a:t>Prerequisites:</a:t>
            </a:r>
          </a:p>
          <a:p>
            <a:pPr lvl="0"/>
            <a:endParaRPr lang="en-GB"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10 image, minimum version 1703 (1809 or higher version recommended to be able to use biometrics for RDP sign-in).</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ADFS farm behaviour level: Windows Server 2016. </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Active Directory Schema version: Windows 2016.</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2008 R2 forest functional level or higher.</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MFA or third-party MFA with ADFS adapter compatible with Windows Server 2016 ADFS.</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AD Connect configured to sync user accounts to Azure AD.</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Certificate Authority server (minimum version 2012 R2) or prepare new server to deploy certificate authority:</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TPM 2.0 strongly recommended for Windows Hello deployment in production environment.</a:t>
            </a:r>
            <a:endParaRPr lang="en-US" sz="800" kern="1200">
              <a:solidFill>
                <a:schemeClr val="tx1"/>
              </a:solidFill>
              <a:effectLst/>
              <a:latin typeface="Segoe UI Light" pitchFamily="34" charset="0"/>
              <a:ea typeface="+mn-ea"/>
              <a:cs typeface="+mn-cs"/>
            </a:endParaRPr>
          </a:p>
          <a:p>
            <a:pPr lvl="0"/>
            <a:r>
              <a:rPr lang="en-GB" sz="800" b="1" u="sng" kern="1200">
                <a:solidFill>
                  <a:schemeClr val="tx1"/>
                </a:solidFill>
                <a:effectLst/>
                <a:latin typeface="Segoe UI Light" pitchFamily="34" charset="0"/>
                <a:ea typeface="+mn-ea"/>
                <a:cs typeface="+mn-cs"/>
              </a:rPr>
              <a:t>Optional:</a:t>
            </a:r>
            <a:r>
              <a:rPr lang="en-GB" sz="800" kern="1200">
                <a:solidFill>
                  <a:schemeClr val="tx1"/>
                </a:solidFill>
                <a:effectLst/>
                <a:latin typeface="Segoe UI Light" pitchFamily="34" charset="0"/>
                <a:ea typeface="+mn-ea"/>
                <a:cs typeface="+mn-cs"/>
              </a:rPr>
              <a:t> Devices for biometric authentication (camera with infrared sensor, fingerprint scanner).</a:t>
            </a:r>
            <a:endParaRPr lang="en-US" sz="8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61507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8391-B3D0-7481-0641-FFCC3EE1C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D14C98F-B8B0-9FFE-FA0A-DCFF9546F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2EF6809-FC43-7D48-B483-5AC031A19411}"/>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1D8224AF-3F36-1F87-6735-80EDF58A22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FB4F8E-8A60-1C0C-EE35-9703C1E3A49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28765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70BE-CD16-6063-36F3-D4E602F9488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64CFDF-9847-C901-6ECD-4E7CCD94D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6562AF-5361-B419-5502-14E8528350E9}"/>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A02472B5-CB31-0D2B-6CA6-878178B67D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9C765D-335D-2766-2453-9933211F29C3}"/>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405919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DCB5B-446C-8CEF-B789-A531290F26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48E3AB-B5CB-C64E-5FF2-C2A7990F5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993D71-7486-DFD8-6A65-A8219A87ED89}"/>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19807B51-2259-21FA-43F2-79F7C24628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424507-0CDE-000C-20B4-67E6A6B4DC1C}"/>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43483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50509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42557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0D48-A4F9-B098-CDBA-10EDE75C70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96B5817-C879-BE80-F6BD-B976236BC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DE4593-6411-57A3-C104-270B6AA55868}"/>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63DE5A4E-647A-13A8-7AE2-8C186B2121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FE9F09-67CA-C11C-DAF3-394D92292EE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31737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235F-F1CA-067B-137D-AD035FB1B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3EB273D-9596-1D7A-2DB6-AA2DA2B87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94A3D-A52C-AB40-3CB5-0C0B61FBEBA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053E417B-B632-22D9-EED7-1E980286D2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188CD3-BD4D-79DC-7353-131642E19BC9}"/>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58929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7303-3188-AC19-8F67-1E06769390A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C9CFD9-BAD2-38A7-A868-D25C9210F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9632584-91EF-0F77-7410-0C47653BA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1DF40B7-4C06-256F-7770-FE0D586E607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B33D217E-16E9-D189-A9FB-DDD50A529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B1F9BC-DC02-A739-0653-7F9B51C29AC0}"/>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93426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4BFC-4545-8EF1-DB98-1120DA360F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0C37F2-643D-AFD7-58B7-8D196C4CF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6E430-AEA1-80A1-EE83-654E1E069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F26DFA-6B1E-A835-FD04-99E422F68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5D649-E0EF-93B2-CCB5-A48427921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0DE9A4-33B6-A897-EBD4-BA085595D6AB}"/>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8" name="Footer Placeholder 7">
            <a:extLst>
              <a:ext uri="{FF2B5EF4-FFF2-40B4-BE49-F238E27FC236}">
                <a16:creationId xmlns:a16="http://schemas.microsoft.com/office/drawing/2014/main" id="{C35F8070-41A7-6A8C-C176-D61C6F6EA1B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0C36507-8C5B-C80F-D97F-C8CF2216FC8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23875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A885-F5A3-EBA6-9ADB-44B21F32AE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361BE9-47B4-9711-BCE4-0D69385CCF1E}"/>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4" name="Footer Placeholder 3">
            <a:extLst>
              <a:ext uri="{FF2B5EF4-FFF2-40B4-BE49-F238E27FC236}">
                <a16:creationId xmlns:a16="http://schemas.microsoft.com/office/drawing/2014/main" id="{57D05733-D324-D50B-FA00-18DFFCF84D1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2C2D35E-9E85-7D42-4CFC-D74DA82850FC}"/>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8329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B78A8-1C61-7C78-B492-45C99F2634C8}"/>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3" name="Footer Placeholder 2">
            <a:extLst>
              <a:ext uri="{FF2B5EF4-FFF2-40B4-BE49-F238E27FC236}">
                <a16:creationId xmlns:a16="http://schemas.microsoft.com/office/drawing/2014/main" id="{38A5B20B-CFD3-E154-779F-2034229E1B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6956F2-6E16-BE5D-173F-C12DFC028F75}"/>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40863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6943-4253-2C65-03A0-C49989F1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DE315C-385E-CE7C-F00F-0356B3F99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ABC7368-07D0-DB48-9DD0-4AEEB18A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4A4A8-F4B5-B833-C287-2ABD04809F95}"/>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AAF5548C-48B5-C7AC-335F-B62F7A6463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DE3F3B-80D8-87FA-3318-13AFFC6B3C14}"/>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84538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3EE3-2DD7-138D-B67F-F68B99166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CE28243-1CFE-80C4-95FD-7850B499E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49C7391-20D5-72F7-9CA9-AD5D82A89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EDDFD-BFED-6593-2073-E8676277205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78050FD4-A920-6AD8-C4B9-69BE0E4767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CD95D7-9345-7145-CE51-56FCC5FF0541}"/>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111107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BC364-D762-6EF2-265B-559AD7276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8BAE6B-FF2A-9063-39F6-128694406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A66A02-7B3C-9A76-6ABA-F80AD979C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45B0BC08-2E14-2CA0-5301-A9993888A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054ED91-09B4-F833-6828-16E6594C5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7623B-2E5C-497F-8813-1F592D219CC9}" type="slidenum">
              <a:rPr lang="en-CA" smtClean="0"/>
              <a:t>‹#›</a:t>
            </a:fld>
            <a:endParaRPr lang="en-CA"/>
          </a:p>
        </p:txBody>
      </p:sp>
    </p:spTree>
    <p:extLst>
      <p:ext uri="{BB962C8B-B14F-4D97-AF65-F5344CB8AC3E}">
        <p14:creationId xmlns:p14="http://schemas.microsoft.com/office/powerpoint/2010/main" val="404131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lourful adhesive taps and pen on open notebook">
            <a:extLst>
              <a:ext uri="{FF2B5EF4-FFF2-40B4-BE49-F238E27FC236}">
                <a16:creationId xmlns:a16="http://schemas.microsoft.com/office/drawing/2014/main" id="{8DC06DFA-E661-66BA-663D-4087A5E1B01C}"/>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BC1881-584A-8E5A-38FA-A4A7ADFF943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Securing Windows Active Directory</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6EF6351A-087D-4F9C-8BD0-A78F1634D5F7}"/>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r>
              <a:rPr lang="en-US">
                <a:solidFill>
                  <a:schemeClr val="tx1"/>
                </a:solidFill>
              </a:rPr>
              <a:t>Additional Content</a:t>
            </a:r>
          </a:p>
        </p:txBody>
      </p:sp>
      <p:pic>
        <p:nvPicPr>
          <p:cNvPr id="6" name="Picture 5" descr="Logo, company name&#10;&#10;Description automatically generated">
            <a:extLst>
              <a:ext uri="{FF2B5EF4-FFF2-40B4-BE49-F238E27FC236}">
                <a16:creationId xmlns:a16="http://schemas.microsoft.com/office/drawing/2014/main" id="{E566D250-2885-82C2-3CA9-58D05F6C76E9}"/>
              </a:ext>
            </a:extLst>
          </p:cNvPr>
          <p:cNvPicPr>
            <a:picLocks noChangeAspect="1"/>
          </p:cNvPicPr>
          <p:nvPr/>
        </p:nvPicPr>
        <p:blipFill>
          <a:blip r:embed="rId3"/>
          <a:stretch>
            <a:fillRect/>
          </a:stretch>
        </p:blipFill>
        <p:spPr>
          <a:xfrm>
            <a:off x="10020814" y="189028"/>
            <a:ext cx="1893274" cy="848579"/>
          </a:xfrm>
          <a:prstGeom prst="rect">
            <a:avLst/>
          </a:prstGeom>
        </p:spPr>
      </p:pic>
    </p:spTree>
    <p:extLst>
      <p:ext uri="{BB962C8B-B14F-4D97-AF65-F5344CB8AC3E}">
        <p14:creationId xmlns:p14="http://schemas.microsoft.com/office/powerpoint/2010/main" val="594142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3514-ACDC-4C1C-9451-02CA6F0359D4}"/>
              </a:ext>
            </a:extLst>
          </p:cNvPr>
          <p:cNvSpPr>
            <a:spLocks noGrp="1"/>
          </p:cNvSpPr>
          <p:nvPr>
            <p:ph type="title"/>
          </p:nvPr>
        </p:nvSpPr>
        <p:spPr/>
        <p:txBody>
          <a:bodyPr/>
          <a:lstStyle/>
          <a:p>
            <a:r>
              <a:rPr lang="en-US"/>
              <a:t>Hybrid Key Trust Components</a:t>
            </a:r>
          </a:p>
        </p:txBody>
      </p:sp>
      <p:grpSp>
        <p:nvGrpSpPr>
          <p:cNvPr id="46" name="Group 45">
            <a:extLst>
              <a:ext uri="{FF2B5EF4-FFF2-40B4-BE49-F238E27FC236}">
                <a16:creationId xmlns:a16="http://schemas.microsoft.com/office/drawing/2014/main" id="{2CEB7C7A-0049-4D6A-BCDD-5AC6A9E7BA0B}"/>
              </a:ext>
            </a:extLst>
          </p:cNvPr>
          <p:cNvGrpSpPr/>
          <p:nvPr/>
        </p:nvGrpSpPr>
        <p:grpSpPr>
          <a:xfrm>
            <a:off x="5740494" y="1779058"/>
            <a:ext cx="1188382" cy="2056817"/>
            <a:chOff x="4939987" y="2087720"/>
            <a:chExt cx="1188720" cy="2057400"/>
          </a:xfrm>
        </p:grpSpPr>
        <p:sp>
          <p:nvSpPr>
            <p:cNvPr id="47" name="Freeform: Shape 11">
              <a:extLst>
                <a:ext uri="{FF2B5EF4-FFF2-40B4-BE49-F238E27FC236}">
                  <a16:creationId xmlns:a16="http://schemas.microsoft.com/office/drawing/2014/main" id="{D864C817-8BC6-4621-9BA3-D6997ACFBECB}"/>
                </a:ext>
              </a:extLst>
            </p:cNvPr>
            <p:cNvSpPr/>
            <p:nvPr/>
          </p:nvSpPr>
          <p:spPr>
            <a:xfrm>
              <a:off x="4939987" y="2087720"/>
              <a:ext cx="1188720" cy="2057400"/>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Active Directory Certificate Services</a:t>
              </a:r>
            </a:p>
          </p:txBody>
        </p:sp>
        <p:sp>
          <p:nvSpPr>
            <p:cNvPr id="48" name="Freeform: Shape 12">
              <a:extLst>
                <a:ext uri="{FF2B5EF4-FFF2-40B4-BE49-F238E27FC236}">
                  <a16:creationId xmlns:a16="http://schemas.microsoft.com/office/drawing/2014/main" id="{FBB23E24-FEE5-4CF8-88A6-D098A1E540FB}"/>
                </a:ext>
              </a:extLst>
            </p:cNvPr>
            <p:cNvSpPr/>
            <p:nvPr/>
          </p:nvSpPr>
          <p:spPr>
            <a:xfrm>
              <a:off x="5008564" y="3455434"/>
              <a:ext cx="1059445" cy="615331"/>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CS 2012 or later</a:t>
              </a:r>
            </a:p>
            <a:p>
              <a:pPr defTabSz="444329">
                <a:lnSpc>
                  <a:spcPct val="90000"/>
                </a:lnSpc>
                <a:spcBef>
                  <a:spcPct val="0"/>
                </a:spcBef>
                <a:spcAft>
                  <a:spcPct val="35000"/>
                </a:spcAft>
                <a:defRPr/>
              </a:pPr>
              <a:r>
                <a:rPr lang="en-US" sz="800" kern="0">
                  <a:solidFill>
                    <a:srgbClr val="FFFFFF"/>
                  </a:solidFill>
                  <a:latin typeface="Segoe UI Semilight"/>
                </a:rPr>
                <a:t>KDC Certificate</a:t>
              </a:r>
            </a:p>
          </p:txBody>
        </p:sp>
      </p:grpSp>
      <p:grpSp>
        <p:nvGrpSpPr>
          <p:cNvPr id="49" name="Group 48">
            <a:extLst>
              <a:ext uri="{FF2B5EF4-FFF2-40B4-BE49-F238E27FC236}">
                <a16:creationId xmlns:a16="http://schemas.microsoft.com/office/drawing/2014/main" id="{2FA5BB05-A3B4-4935-ACE4-B522C91E9478}"/>
              </a:ext>
            </a:extLst>
          </p:cNvPr>
          <p:cNvGrpSpPr/>
          <p:nvPr/>
        </p:nvGrpSpPr>
        <p:grpSpPr>
          <a:xfrm>
            <a:off x="9623030" y="1779058"/>
            <a:ext cx="1188551" cy="2056817"/>
            <a:chOff x="7899098" y="2430613"/>
            <a:chExt cx="1100104" cy="2057108"/>
          </a:xfrm>
        </p:grpSpPr>
        <p:sp>
          <p:nvSpPr>
            <p:cNvPr id="50" name="Freeform: Shape 3">
              <a:extLst>
                <a:ext uri="{FF2B5EF4-FFF2-40B4-BE49-F238E27FC236}">
                  <a16:creationId xmlns:a16="http://schemas.microsoft.com/office/drawing/2014/main" id="{B489187D-AF71-4DDE-998A-42F3EEFC1799}"/>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51" name="Freeform: Shape 14">
              <a:extLst>
                <a:ext uri="{FF2B5EF4-FFF2-40B4-BE49-F238E27FC236}">
                  <a16:creationId xmlns:a16="http://schemas.microsoft.com/office/drawing/2014/main" id="{70565D3F-3739-49EA-9096-9DB013F12BF5}"/>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Autoenrollment</a:t>
              </a:r>
            </a:p>
            <a:p>
              <a:pPr defTabSz="444329">
                <a:lnSpc>
                  <a:spcPct val="90000"/>
                </a:lnSpc>
                <a:spcBef>
                  <a:spcPct val="0"/>
                </a:spcBef>
                <a:spcAft>
                  <a:spcPct val="35000"/>
                </a:spcAft>
                <a:defRPr/>
              </a:pPr>
              <a:r>
                <a:rPr lang="en-US" sz="800" kern="0">
                  <a:solidFill>
                    <a:srgbClr val="FFFFFF"/>
                  </a:solidFill>
                  <a:latin typeface="Segoe UI Semilight"/>
                </a:rPr>
                <a:t>Intranet Zone</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grpSp>
      <p:sp>
        <p:nvSpPr>
          <p:cNvPr id="52" name="Rectangle 51">
            <a:extLst>
              <a:ext uri="{FF2B5EF4-FFF2-40B4-BE49-F238E27FC236}">
                <a16:creationId xmlns:a16="http://schemas.microsoft.com/office/drawing/2014/main" id="{90D3253B-2B7B-4990-9BA4-F6DE0099E19C}"/>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53" name="Rectangle 52">
            <a:extLst>
              <a:ext uri="{FF2B5EF4-FFF2-40B4-BE49-F238E27FC236}">
                <a16:creationId xmlns:a16="http://schemas.microsoft.com/office/drawing/2014/main" id="{B5CB55A0-ACC5-4639-A27E-B7CA7B444504}"/>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54" name="Rectangle 53">
            <a:extLst>
              <a:ext uri="{FF2B5EF4-FFF2-40B4-BE49-F238E27FC236}">
                <a16:creationId xmlns:a16="http://schemas.microsoft.com/office/drawing/2014/main" id="{5F985A7C-8975-47D9-8DAB-7CC822B4D69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55" name="Straight Connector 54">
            <a:extLst>
              <a:ext uri="{FF2B5EF4-FFF2-40B4-BE49-F238E27FC236}">
                <a16:creationId xmlns:a16="http://schemas.microsoft.com/office/drawing/2014/main" id="{ED2271B2-5D81-4BB9-ABDD-BF76B94C0B61}"/>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56" name="Freeform: Shape 7">
            <a:extLst>
              <a:ext uri="{FF2B5EF4-FFF2-40B4-BE49-F238E27FC236}">
                <a16:creationId xmlns:a16="http://schemas.microsoft.com/office/drawing/2014/main" id="{2096BE05-6693-4AC9-A7AA-DCE262BE0EA7}"/>
              </a:ext>
            </a:extLst>
          </p:cNvPr>
          <p:cNvSpPr/>
          <p:nvPr/>
        </p:nvSpPr>
        <p:spPr>
          <a:xfrm>
            <a:off x="7039297" y="1779058"/>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57" name="Group 56">
            <a:extLst>
              <a:ext uri="{FF2B5EF4-FFF2-40B4-BE49-F238E27FC236}">
                <a16:creationId xmlns:a16="http://schemas.microsoft.com/office/drawing/2014/main" id="{CF341C55-2E9B-409A-8DA5-8A194963E7C1}"/>
              </a:ext>
            </a:extLst>
          </p:cNvPr>
          <p:cNvGrpSpPr/>
          <p:nvPr/>
        </p:nvGrpSpPr>
        <p:grpSpPr>
          <a:xfrm>
            <a:off x="8332045" y="1783534"/>
            <a:ext cx="1188551" cy="2052341"/>
            <a:chOff x="6543927" y="2430612"/>
            <a:chExt cx="1153573" cy="2069931"/>
          </a:xfrm>
        </p:grpSpPr>
        <p:sp>
          <p:nvSpPr>
            <p:cNvPr id="58" name="Freeform: Shape 11">
              <a:extLst>
                <a:ext uri="{FF2B5EF4-FFF2-40B4-BE49-F238E27FC236}">
                  <a16:creationId xmlns:a16="http://schemas.microsoft.com/office/drawing/2014/main" id="{E1ABD66E-252C-4456-A3A7-3445AB8E7665}"/>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59" name="Freeform: Shape 12">
              <a:extLst>
                <a:ext uri="{FF2B5EF4-FFF2-40B4-BE49-F238E27FC236}">
                  <a16:creationId xmlns:a16="http://schemas.microsoft.com/office/drawing/2014/main" id="{C72979CA-92F6-4989-BD7D-A6BE65F8B230}"/>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60" name="Freeform: Shape 3">
            <a:extLst>
              <a:ext uri="{FF2B5EF4-FFF2-40B4-BE49-F238E27FC236}">
                <a16:creationId xmlns:a16="http://schemas.microsoft.com/office/drawing/2014/main" id="{D40E89E0-7EA0-4A5C-B08D-F91699FA0C38}"/>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61" name="Freeform: Shape 8">
            <a:extLst>
              <a:ext uri="{FF2B5EF4-FFF2-40B4-BE49-F238E27FC236}">
                <a16:creationId xmlns:a16="http://schemas.microsoft.com/office/drawing/2014/main" id="{CE41D7C1-8244-4EA6-AC4C-9EFA2A2455D9}"/>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Server 2016 or later</a:t>
            </a:r>
          </a:p>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62" name="Freeform: Shape 7">
            <a:extLst>
              <a:ext uri="{FF2B5EF4-FFF2-40B4-BE49-F238E27FC236}">
                <a16:creationId xmlns:a16="http://schemas.microsoft.com/office/drawing/2014/main" id="{77097776-5CA1-46A4-A027-9D84DEF83DD2}"/>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Windows 10</a:t>
            </a:r>
          </a:p>
        </p:txBody>
      </p:sp>
      <p:sp>
        <p:nvSpPr>
          <p:cNvPr id="63" name="Rectangle 62">
            <a:extLst>
              <a:ext uri="{FF2B5EF4-FFF2-40B4-BE49-F238E27FC236}">
                <a16:creationId xmlns:a16="http://schemas.microsoft.com/office/drawing/2014/main" id="{C832AA6E-C124-4B0B-BEC0-653E03E58B01}"/>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64" name="Straight Connector 63">
            <a:extLst>
              <a:ext uri="{FF2B5EF4-FFF2-40B4-BE49-F238E27FC236}">
                <a16:creationId xmlns:a16="http://schemas.microsoft.com/office/drawing/2014/main" id="{1FD0BA18-6835-478D-AAE3-1F08A5DF06F4}"/>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65" name="Picture 64" descr="A close up of a logo&#10;&#10;Description generated with high confidence">
            <a:extLst>
              <a:ext uri="{FF2B5EF4-FFF2-40B4-BE49-F238E27FC236}">
                <a16:creationId xmlns:a16="http://schemas.microsoft.com/office/drawing/2014/main" id="{8829D441-FD1D-405C-AAC9-50EBB73BD193}"/>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66" name="Straight Connector 65">
            <a:extLst>
              <a:ext uri="{FF2B5EF4-FFF2-40B4-BE49-F238E27FC236}">
                <a16:creationId xmlns:a16="http://schemas.microsoft.com/office/drawing/2014/main" id="{54E3926A-A941-42CA-BF5D-B59A0CB7196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67" name="Straight Connector 66">
            <a:extLst>
              <a:ext uri="{FF2B5EF4-FFF2-40B4-BE49-F238E27FC236}">
                <a16:creationId xmlns:a16="http://schemas.microsoft.com/office/drawing/2014/main" id="{AFCC1C25-D729-4FD6-898B-0D7E04F3BEED}"/>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grpSp>
        <p:nvGrpSpPr>
          <p:cNvPr id="68" name="Group 67">
            <a:extLst>
              <a:ext uri="{FF2B5EF4-FFF2-40B4-BE49-F238E27FC236}">
                <a16:creationId xmlns:a16="http://schemas.microsoft.com/office/drawing/2014/main" id="{3D7B4B72-2DEB-4895-8ECC-379216D863B5}"/>
              </a:ext>
            </a:extLst>
          </p:cNvPr>
          <p:cNvGrpSpPr/>
          <p:nvPr/>
        </p:nvGrpSpPr>
        <p:grpSpPr>
          <a:xfrm>
            <a:off x="7034535" y="4051620"/>
            <a:ext cx="1188551" cy="2056817"/>
            <a:chOff x="6233585" y="2087720"/>
            <a:chExt cx="1055937" cy="2057400"/>
          </a:xfrm>
          <a:solidFill>
            <a:srgbClr val="505050">
              <a:lumMod val="50000"/>
            </a:srgbClr>
          </a:solidFill>
        </p:grpSpPr>
        <p:sp>
          <p:nvSpPr>
            <p:cNvPr id="69" name="Freeform: Shape 13">
              <a:extLst>
                <a:ext uri="{FF2B5EF4-FFF2-40B4-BE49-F238E27FC236}">
                  <a16:creationId xmlns:a16="http://schemas.microsoft.com/office/drawing/2014/main" id="{444CEFF1-997F-4C06-9993-FBB62CE5CABD}"/>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70" name="Freeform: Shape 14">
              <a:extLst>
                <a:ext uri="{FF2B5EF4-FFF2-40B4-BE49-F238E27FC236}">
                  <a16:creationId xmlns:a16="http://schemas.microsoft.com/office/drawing/2014/main" id="{062429D1-4ED0-4605-9FAA-FB59974F5A81}"/>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a:solidFill>
                    <a:srgbClr val="505050">
                      <a:lumMod val="50000"/>
                    </a:srgbClr>
                  </a:solidFill>
                  <a:latin typeface="Segoe UI Semilight"/>
                </a:rPr>
                <a:t>Certificate Registration Authority for MDM</a:t>
              </a:r>
            </a:p>
          </p:txBody>
        </p:sp>
      </p:grpSp>
      <p:sp>
        <p:nvSpPr>
          <p:cNvPr id="71" name="Freeform 505">
            <a:extLst>
              <a:ext uri="{FF2B5EF4-FFF2-40B4-BE49-F238E27FC236}">
                <a16:creationId xmlns:a16="http://schemas.microsoft.com/office/drawing/2014/main" id="{B5FF3367-18D7-400F-851C-79767869EFEA}"/>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72" name="Picture 71">
            <a:extLst>
              <a:ext uri="{FF2B5EF4-FFF2-40B4-BE49-F238E27FC236}">
                <a16:creationId xmlns:a16="http://schemas.microsoft.com/office/drawing/2014/main" id="{29D32406-FE0C-4CCD-AF86-E520ED6E71A3}"/>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73" name="Picture 72">
            <a:extLst>
              <a:ext uri="{FF2B5EF4-FFF2-40B4-BE49-F238E27FC236}">
                <a16:creationId xmlns:a16="http://schemas.microsoft.com/office/drawing/2014/main" id="{5F09E5C6-0129-42E7-9096-C56E2F13AE5B}"/>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74" name="Picture 73">
            <a:extLst>
              <a:ext uri="{FF2B5EF4-FFF2-40B4-BE49-F238E27FC236}">
                <a16:creationId xmlns:a16="http://schemas.microsoft.com/office/drawing/2014/main" id="{9911A077-9238-4800-B64A-50C87CACE416}"/>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75" name="Picture 74">
            <a:extLst>
              <a:ext uri="{FF2B5EF4-FFF2-40B4-BE49-F238E27FC236}">
                <a16:creationId xmlns:a16="http://schemas.microsoft.com/office/drawing/2014/main" id="{6AD8A1AD-DB61-44F6-8AE9-71AC5BBC7B8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232"/>
            <a:ext cx="378770" cy="457135"/>
          </a:xfrm>
          <a:prstGeom prst="rect">
            <a:avLst/>
          </a:prstGeom>
          <a:solidFill>
            <a:srgbClr val="505050">
              <a:lumMod val="50000"/>
            </a:srgbClr>
          </a:solidFill>
        </p:spPr>
      </p:pic>
      <p:pic>
        <p:nvPicPr>
          <p:cNvPr id="76" name="Picture 75">
            <a:extLst>
              <a:ext uri="{FF2B5EF4-FFF2-40B4-BE49-F238E27FC236}">
                <a16:creationId xmlns:a16="http://schemas.microsoft.com/office/drawing/2014/main" id="{78D9151C-F227-45C3-94C6-F2D825A0571D}"/>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77" name="Group 76">
            <a:extLst>
              <a:ext uri="{FF2B5EF4-FFF2-40B4-BE49-F238E27FC236}">
                <a16:creationId xmlns:a16="http://schemas.microsoft.com/office/drawing/2014/main" id="{9C048EBC-743C-482B-B8D4-B80265B5B53B}"/>
              </a:ext>
            </a:extLst>
          </p:cNvPr>
          <p:cNvGrpSpPr/>
          <p:nvPr/>
        </p:nvGrpSpPr>
        <p:grpSpPr>
          <a:xfrm>
            <a:off x="3100576" y="1779058"/>
            <a:ext cx="1188550" cy="2056817"/>
            <a:chOff x="1411316" y="2383171"/>
            <a:chExt cx="1165517" cy="2016956"/>
          </a:xfrm>
          <a:solidFill>
            <a:srgbClr val="002050"/>
          </a:solidFill>
        </p:grpSpPr>
        <p:sp>
          <p:nvSpPr>
            <p:cNvPr id="78" name="Freeform: Shape 6">
              <a:extLst>
                <a:ext uri="{FF2B5EF4-FFF2-40B4-BE49-F238E27FC236}">
                  <a16:creationId xmlns:a16="http://schemas.microsoft.com/office/drawing/2014/main" id="{43EDB61B-E38C-4477-B0B2-E03E192243CE}"/>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79" name="Freeform: Shape 9">
              <a:extLst>
                <a:ext uri="{FF2B5EF4-FFF2-40B4-BE49-F238E27FC236}">
                  <a16:creationId xmlns:a16="http://schemas.microsoft.com/office/drawing/2014/main" id="{97C02466-1A8E-41BA-B6D0-6CFE476E1AC5}"/>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Device Registration</a:t>
              </a:r>
            </a:p>
            <a:p>
              <a:pPr defTabSz="444329">
                <a:lnSpc>
                  <a:spcPct val="90000"/>
                </a:lnSpc>
                <a:spcBef>
                  <a:spcPct val="0"/>
                </a:spcBef>
                <a:spcAft>
                  <a:spcPct val="35000"/>
                </a:spcAft>
                <a:defRPr/>
              </a:pPr>
              <a:r>
                <a:rPr lang="en-US" sz="800" kern="0">
                  <a:solidFill>
                    <a:srgbClr val="FFFFFF"/>
                  </a:solidFill>
                  <a:latin typeface="Segoe UI Semilight"/>
                </a:rPr>
                <a:t>Key Registration</a:t>
              </a:r>
            </a:p>
          </p:txBody>
        </p:sp>
      </p:grpSp>
      <p:pic>
        <p:nvPicPr>
          <p:cNvPr id="80" name="Picture 79" descr="A picture containing object&#10;&#10;Description generated with high confidence">
            <a:extLst>
              <a:ext uri="{FF2B5EF4-FFF2-40B4-BE49-F238E27FC236}">
                <a16:creationId xmlns:a16="http://schemas.microsoft.com/office/drawing/2014/main" id="{1CBC1BAA-260A-42B3-9C7D-CD8645C92362}"/>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81" name="Freeform: Shape 7">
            <a:extLst>
              <a:ext uri="{FF2B5EF4-FFF2-40B4-BE49-F238E27FC236}">
                <a16:creationId xmlns:a16="http://schemas.microsoft.com/office/drawing/2014/main" id="{812A0354-0230-4BD1-8F51-EBA08E01EF9D}"/>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82" name="Picture 81">
            <a:extLst>
              <a:ext uri="{FF2B5EF4-FFF2-40B4-BE49-F238E27FC236}">
                <a16:creationId xmlns:a16="http://schemas.microsoft.com/office/drawing/2014/main" id="{1A07300A-3312-478D-96FA-48A1939CC2DF}"/>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83" name="Group 82">
            <a:extLst>
              <a:ext uri="{FF2B5EF4-FFF2-40B4-BE49-F238E27FC236}">
                <a16:creationId xmlns:a16="http://schemas.microsoft.com/office/drawing/2014/main" id="{D6B05C09-1CB0-4BB0-9971-CC95D272C082}"/>
              </a:ext>
            </a:extLst>
          </p:cNvPr>
          <p:cNvGrpSpPr/>
          <p:nvPr/>
        </p:nvGrpSpPr>
        <p:grpSpPr>
          <a:xfrm>
            <a:off x="4399966" y="1779058"/>
            <a:ext cx="1184345" cy="2056817"/>
            <a:chOff x="2835438" y="2391788"/>
            <a:chExt cx="1161393" cy="2016956"/>
          </a:xfrm>
          <a:solidFill>
            <a:srgbClr val="002050"/>
          </a:solidFill>
        </p:grpSpPr>
        <p:sp>
          <p:nvSpPr>
            <p:cNvPr id="84" name="Freeform: Shape 7">
              <a:extLst>
                <a:ext uri="{FF2B5EF4-FFF2-40B4-BE49-F238E27FC236}">
                  <a16:creationId xmlns:a16="http://schemas.microsoft.com/office/drawing/2014/main" id="{DC4C24ED-39F7-4600-BFFF-A46D6140BA7B}"/>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 Connect</a:t>
              </a:r>
            </a:p>
          </p:txBody>
        </p:sp>
        <p:sp>
          <p:nvSpPr>
            <p:cNvPr id="85" name="Freeform: Shape 8">
              <a:extLst>
                <a:ext uri="{FF2B5EF4-FFF2-40B4-BE49-F238E27FC236}">
                  <a16:creationId xmlns:a16="http://schemas.microsoft.com/office/drawing/2014/main" id="{107F58ED-27FB-4E99-8BF9-087ACD1897AF}"/>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Directory Synchronization with write-back (ADP)</a:t>
              </a:r>
            </a:p>
          </p:txBody>
        </p:sp>
      </p:grpSp>
      <p:pic>
        <p:nvPicPr>
          <p:cNvPr id="86" name="Picture 85">
            <a:extLst>
              <a:ext uri="{FF2B5EF4-FFF2-40B4-BE49-F238E27FC236}">
                <a16:creationId xmlns:a16="http://schemas.microsoft.com/office/drawing/2014/main" id="{CBA5BD7E-E46D-4A2F-ACC0-A678782AF9CC}"/>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87" name="Freeform: Shape 14">
            <a:extLst>
              <a:ext uri="{FF2B5EF4-FFF2-40B4-BE49-F238E27FC236}">
                <a16:creationId xmlns:a16="http://schemas.microsoft.com/office/drawing/2014/main" id="{8E098B82-20F9-4B08-840F-5A18A1A3DE7F}"/>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88" name="Freeform: Shape 14">
            <a:extLst>
              <a:ext uri="{FF2B5EF4-FFF2-40B4-BE49-F238E27FC236}">
                <a16:creationId xmlns:a16="http://schemas.microsoft.com/office/drawing/2014/main" id="{DE314C7F-8671-443E-9AF6-87F54B677A7A}"/>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Needed for 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spTree>
    <p:extLst>
      <p:ext uri="{BB962C8B-B14F-4D97-AF65-F5344CB8AC3E}">
        <p14:creationId xmlns:p14="http://schemas.microsoft.com/office/powerpoint/2010/main" val="199539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CACD-CF52-40B4-AE99-097CDFE9B21C}"/>
              </a:ext>
            </a:extLst>
          </p:cNvPr>
          <p:cNvSpPr>
            <a:spLocks noGrp="1"/>
          </p:cNvSpPr>
          <p:nvPr>
            <p:ph type="title"/>
          </p:nvPr>
        </p:nvSpPr>
        <p:spPr/>
        <p:txBody>
          <a:bodyPr/>
          <a:lstStyle/>
          <a:p>
            <a:r>
              <a:rPr lang="en-US"/>
              <a:t>Hybrid Certificate Trust Components</a:t>
            </a:r>
          </a:p>
        </p:txBody>
      </p:sp>
      <p:grpSp>
        <p:nvGrpSpPr>
          <p:cNvPr id="3" name="Group 2">
            <a:extLst>
              <a:ext uri="{FF2B5EF4-FFF2-40B4-BE49-F238E27FC236}">
                <a16:creationId xmlns:a16="http://schemas.microsoft.com/office/drawing/2014/main" id="{6ACFCA0E-0649-43B7-AB2D-FEFA6F6760B5}"/>
              </a:ext>
            </a:extLst>
          </p:cNvPr>
          <p:cNvGrpSpPr/>
          <p:nvPr/>
        </p:nvGrpSpPr>
        <p:grpSpPr>
          <a:xfrm>
            <a:off x="5740494" y="1779058"/>
            <a:ext cx="1188382" cy="2056817"/>
            <a:chOff x="4939987" y="2087720"/>
            <a:chExt cx="1188720" cy="2057400"/>
          </a:xfrm>
        </p:grpSpPr>
        <p:sp>
          <p:nvSpPr>
            <p:cNvPr id="4" name="Freeform: Shape 11">
              <a:extLst>
                <a:ext uri="{FF2B5EF4-FFF2-40B4-BE49-F238E27FC236}">
                  <a16:creationId xmlns:a16="http://schemas.microsoft.com/office/drawing/2014/main" id="{A32A5D36-B381-45D1-82C4-B48C50A86D58}"/>
                </a:ext>
              </a:extLst>
            </p:cNvPr>
            <p:cNvSpPr/>
            <p:nvPr/>
          </p:nvSpPr>
          <p:spPr>
            <a:xfrm>
              <a:off x="4939987" y="2087720"/>
              <a:ext cx="1188720" cy="2057400"/>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Active Directory Certificate Services</a:t>
              </a:r>
            </a:p>
          </p:txBody>
        </p:sp>
        <p:sp>
          <p:nvSpPr>
            <p:cNvPr id="5" name="Freeform: Shape 12">
              <a:extLst>
                <a:ext uri="{FF2B5EF4-FFF2-40B4-BE49-F238E27FC236}">
                  <a16:creationId xmlns:a16="http://schemas.microsoft.com/office/drawing/2014/main" id="{BC5F829F-CF33-44A5-B64D-9E53C921D357}"/>
                </a:ext>
              </a:extLst>
            </p:cNvPr>
            <p:cNvSpPr/>
            <p:nvPr/>
          </p:nvSpPr>
          <p:spPr>
            <a:xfrm>
              <a:off x="5008564" y="3455434"/>
              <a:ext cx="1059445" cy="615331"/>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CS 2012 or later</a:t>
              </a:r>
            </a:p>
            <a:p>
              <a:pPr defTabSz="444329">
                <a:lnSpc>
                  <a:spcPct val="90000"/>
                </a:lnSpc>
                <a:spcBef>
                  <a:spcPct val="0"/>
                </a:spcBef>
                <a:spcAft>
                  <a:spcPct val="35000"/>
                </a:spcAft>
                <a:defRPr/>
              </a:pPr>
              <a:r>
                <a:rPr lang="en-US" sz="800" kern="0">
                  <a:solidFill>
                    <a:srgbClr val="FFFFFF"/>
                  </a:solidFill>
                  <a:latin typeface="Segoe UI Semilight"/>
                </a:rPr>
                <a:t>KDC, Enrollment, and User Certificate</a:t>
              </a:r>
            </a:p>
          </p:txBody>
        </p:sp>
      </p:grpSp>
      <p:grpSp>
        <p:nvGrpSpPr>
          <p:cNvPr id="6" name="Group 5">
            <a:extLst>
              <a:ext uri="{FF2B5EF4-FFF2-40B4-BE49-F238E27FC236}">
                <a16:creationId xmlns:a16="http://schemas.microsoft.com/office/drawing/2014/main" id="{0B1D14CB-233E-4DB3-8707-452C38873B09}"/>
              </a:ext>
            </a:extLst>
          </p:cNvPr>
          <p:cNvGrpSpPr/>
          <p:nvPr/>
        </p:nvGrpSpPr>
        <p:grpSpPr>
          <a:xfrm>
            <a:off x="9623030" y="1779058"/>
            <a:ext cx="1188551" cy="2056817"/>
            <a:chOff x="7899098" y="2430613"/>
            <a:chExt cx="1100104" cy="2057108"/>
          </a:xfrm>
        </p:grpSpPr>
        <p:sp>
          <p:nvSpPr>
            <p:cNvPr id="7" name="Freeform: Shape 3">
              <a:extLst>
                <a:ext uri="{FF2B5EF4-FFF2-40B4-BE49-F238E27FC236}">
                  <a16:creationId xmlns:a16="http://schemas.microsoft.com/office/drawing/2014/main" id="{E2B38F79-1CB5-4613-9311-8BA5EBFFA0CF}"/>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8" name="Freeform: Shape 14">
              <a:extLst>
                <a:ext uri="{FF2B5EF4-FFF2-40B4-BE49-F238E27FC236}">
                  <a16:creationId xmlns:a16="http://schemas.microsoft.com/office/drawing/2014/main" id="{9295C432-79EC-416C-A0B3-2373C278EE83}"/>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Autoenrollment</a:t>
              </a:r>
            </a:p>
            <a:p>
              <a:pPr defTabSz="444329">
                <a:lnSpc>
                  <a:spcPct val="90000"/>
                </a:lnSpc>
                <a:spcBef>
                  <a:spcPct val="0"/>
                </a:spcBef>
                <a:spcAft>
                  <a:spcPct val="35000"/>
                </a:spcAft>
                <a:defRPr/>
              </a:pPr>
              <a:r>
                <a:rPr lang="en-US" sz="800" kern="0">
                  <a:solidFill>
                    <a:srgbClr val="FFFFFF"/>
                  </a:solidFill>
                  <a:latin typeface="Segoe UI Semilight"/>
                </a:rPr>
                <a:t>Intranet Zone</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grpSp>
      <p:sp>
        <p:nvSpPr>
          <p:cNvPr id="9" name="Rectangle 8">
            <a:extLst>
              <a:ext uri="{FF2B5EF4-FFF2-40B4-BE49-F238E27FC236}">
                <a16:creationId xmlns:a16="http://schemas.microsoft.com/office/drawing/2014/main" id="{B411CBA8-F2E7-447D-9C06-06E44749C96F}"/>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10" name="Rectangle 9">
            <a:extLst>
              <a:ext uri="{FF2B5EF4-FFF2-40B4-BE49-F238E27FC236}">
                <a16:creationId xmlns:a16="http://schemas.microsoft.com/office/drawing/2014/main" id="{D60D4D40-F108-4333-8B23-A8B2A4A4E43A}"/>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11" name="Rectangle 10">
            <a:extLst>
              <a:ext uri="{FF2B5EF4-FFF2-40B4-BE49-F238E27FC236}">
                <a16:creationId xmlns:a16="http://schemas.microsoft.com/office/drawing/2014/main" id="{647CF7F9-9E7E-4316-AA01-CD7ECE9D78D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12" name="Straight Connector 11">
            <a:extLst>
              <a:ext uri="{FF2B5EF4-FFF2-40B4-BE49-F238E27FC236}">
                <a16:creationId xmlns:a16="http://schemas.microsoft.com/office/drawing/2014/main" id="{E14A8D37-B6E5-4A80-A8CF-BCF35C2FBF6A}"/>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13" name="Freeform: Shape 7">
            <a:extLst>
              <a:ext uri="{FF2B5EF4-FFF2-40B4-BE49-F238E27FC236}">
                <a16:creationId xmlns:a16="http://schemas.microsoft.com/office/drawing/2014/main" id="{EF372255-2A76-498B-B099-C073FC7BE812}"/>
              </a:ext>
            </a:extLst>
          </p:cNvPr>
          <p:cNvSpPr/>
          <p:nvPr/>
        </p:nvSpPr>
        <p:spPr>
          <a:xfrm>
            <a:off x="7039297"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14" name="Group 13">
            <a:extLst>
              <a:ext uri="{FF2B5EF4-FFF2-40B4-BE49-F238E27FC236}">
                <a16:creationId xmlns:a16="http://schemas.microsoft.com/office/drawing/2014/main" id="{11C8753B-6835-4F9A-909F-B552A13F73E9}"/>
              </a:ext>
            </a:extLst>
          </p:cNvPr>
          <p:cNvGrpSpPr/>
          <p:nvPr/>
        </p:nvGrpSpPr>
        <p:grpSpPr>
          <a:xfrm>
            <a:off x="8332045" y="1783534"/>
            <a:ext cx="1188551" cy="2052341"/>
            <a:chOff x="6543927" y="2430612"/>
            <a:chExt cx="1153573" cy="2069931"/>
          </a:xfrm>
        </p:grpSpPr>
        <p:sp>
          <p:nvSpPr>
            <p:cNvPr id="15" name="Freeform: Shape 11">
              <a:extLst>
                <a:ext uri="{FF2B5EF4-FFF2-40B4-BE49-F238E27FC236}">
                  <a16:creationId xmlns:a16="http://schemas.microsoft.com/office/drawing/2014/main" id="{8482F396-E80C-44AC-BD8F-323F11FCE0B6}"/>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16" name="Freeform: Shape 12">
              <a:extLst>
                <a:ext uri="{FF2B5EF4-FFF2-40B4-BE49-F238E27FC236}">
                  <a16:creationId xmlns:a16="http://schemas.microsoft.com/office/drawing/2014/main" id="{021958CE-3A0B-4DF0-9912-7DA5396F4C9A}"/>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17" name="Freeform: Shape 3">
            <a:extLst>
              <a:ext uri="{FF2B5EF4-FFF2-40B4-BE49-F238E27FC236}">
                <a16:creationId xmlns:a16="http://schemas.microsoft.com/office/drawing/2014/main" id="{C689E479-9A64-4738-9D82-86B790B1DAC3}"/>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18" name="Freeform: Shape 8">
            <a:extLst>
              <a:ext uri="{FF2B5EF4-FFF2-40B4-BE49-F238E27FC236}">
                <a16:creationId xmlns:a16="http://schemas.microsoft.com/office/drawing/2014/main" id="{77F3F5ED-6CE5-4413-8F57-640869E5E93D}"/>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Server 2012 or later</a:t>
            </a:r>
          </a:p>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19" name="Freeform: Shape 7">
            <a:extLst>
              <a:ext uri="{FF2B5EF4-FFF2-40B4-BE49-F238E27FC236}">
                <a16:creationId xmlns:a16="http://schemas.microsoft.com/office/drawing/2014/main" id="{4F0A8C17-72E4-47D4-B3F6-5A25945DBD2E}"/>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Windows 10</a:t>
            </a:r>
          </a:p>
        </p:txBody>
      </p:sp>
      <p:sp>
        <p:nvSpPr>
          <p:cNvPr id="20" name="Rectangle 19">
            <a:extLst>
              <a:ext uri="{FF2B5EF4-FFF2-40B4-BE49-F238E27FC236}">
                <a16:creationId xmlns:a16="http://schemas.microsoft.com/office/drawing/2014/main" id="{C725B4B2-5DE8-4F5D-BF45-661FB4FBF985}"/>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21" name="Straight Connector 20">
            <a:extLst>
              <a:ext uri="{FF2B5EF4-FFF2-40B4-BE49-F238E27FC236}">
                <a16:creationId xmlns:a16="http://schemas.microsoft.com/office/drawing/2014/main" id="{5C6C4058-91C1-456F-A2C5-C617E72E2CBB}"/>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22" name="Picture 21" descr="A close up of a logo&#10;&#10;Description generated with high confidence">
            <a:extLst>
              <a:ext uri="{FF2B5EF4-FFF2-40B4-BE49-F238E27FC236}">
                <a16:creationId xmlns:a16="http://schemas.microsoft.com/office/drawing/2014/main" id="{806F8170-97C9-4EF1-B372-1322D32E5516}"/>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23" name="Straight Connector 22">
            <a:extLst>
              <a:ext uri="{FF2B5EF4-FFF2-40B4-BE49-F238E27FC236}">
                <a16:creationId xmlns:a16="http://schemas.microsoft.com/office/drawing/2014/main" id="{AA6ECA41-5AFE-47C6-BEFE-F42F13D120F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24" name="Straight Connector 23">
            <a:extLst>
              <a:ext uri="{FF2B5EF4-FFF2-40B4-BE49-F238E27FC236}">
                <a16:creationId xmlns:a16="http://schemas.microsoft.com/office/drawing/2014/main" id="{2900D8C5-C09C-410C-8A38-9C5873571428}"/>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sp>
        <p:nvSpPr>
          <p:cNvPr id="25" name="Freeform: Shape 13">
            <a:extLst>
              <a:ext uri="{FF2B5EF4-FFF2-40B4-BE49-F238E27FC236}">
                <a16:creationId xmlns:a16="http://schemas.microsoft.com/office/drawing/2014/main" id="{B835D2FE-9A84-45DD-96A4-078C508EC6DA}"/>
              </a:ext>
            </a:extLst>
          </p:cNvPr>
          <p:cNvSpPr/>
          <p:nvPr/>
        </p:nvSpPr>
        <p:spPr>
          <a:xfrm>
            <a:off x="7034535" y="4051620"/>
            <a:ext cx="1188551" cy="2056817"/>
          </a:xfrm>
          <a:prstGeom prst="rect">
            <a:avLst/>
          </a:prstGeom>
          <a:solidFill>
            <a:srgbClr val="0078D7"/>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26" name="Freeform 505">
            <a:extLst>
              <a:ext uri="{FF2B5EF4-FFF2-40B4-BE49-F238E27FC236}">
                <a16:creationId xmlns:a16="http://schemas.microsoft.com/office/drawing/2014/main" id="{15593E63-30DD-4315-94B7-A9EC6D806246}"/>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27" name="Picture 26">
            <a:extLst>
              <a:ext uri="{FF2B5EF4-FFF2-40B4-BE49-F238E27FC236}">
                <a16:creationId xmlns:a16="http://schemas.microsoft.com/office/drawing/2014/main" id="{4209022F-DF01-4A03-9055-405F98CCDF3D}"/>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28" name="Picture 27">
            <a:extLst>
              <a:ext uri="{FF2B5EF4-FFF2-40B4-BE49-F238E27FC236}">
                <a16:creationId xmlns:a16="http://schemas.microsoft.com/office/drawing/2014/main" id="{96114948-3F2F-47AC-970A-30861F7AA876}"/>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29" name="Picture 28">
            <a:extLst>
              <a:ext uri="{FF2B5EF4-FFF2-40B4-BE49-F238E27FC236}">
                <a16:creationId xmlns:a16="http://schemas.microsoft.com/office/drawing/2014/main" id="{1AD42B17-D530-40AC-9E56-DD15EEC510E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30" name="Picture 29">
            <a:extLst>
              <a:ext uri="{FF2B5EF4-FFF2-40B4-BE49-F238E27FC236}">
                <a16:creationId xmlns:a16="http://schemas.microsoft.com/office/drawing/2014/main" id="{D23FEF76-727E-460B-9AC2-1EC524A33B0A}"/>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31" name="Group 30">
            <a:extLst>
              <a:ext uri="{FF2B5EF4-FFF2-40B4-BE49-F238E27FC236}">
                <a16:creationId xmlns:a16="http://schemas.microsoft.com/office/drawing/2014/main" id="{6A2406ED-4120-4BFD-8D7F-A95B69134851}"/>
              </a:ext>
            </a:extLst>
          </p:cNvPr>
          <p:cNvGrpSpPr/>
          <p:nvPr/>
        </p:nvGrpSpPr>
        <p:grpSpPr>
          <a:xfrm>
            <a:off x="3100576" y="1779058"/>
            <a:ext cx="1188550" cy="2056817"/>
            <a:chOff x="1411316" y="2383171"/>
            <a:chExt cx="1165517" cy="2016956"/>
          </a:xfrm>
          <a:solidFill>
            <a:srgbClr val="002050"/>
          </a:solidFill>
        </p:grpSpPr>
        <p:sp>
          <p:nvSpPr>
            <p:cNvPr id="32" name="Freeform: Shape 6">
              <a:extLst>
                <a:ext uri="{FF2B5EF4-FFF2-40B4-BE49-F238E27FC236}">
                  <a16:creationId xmlns:a16="http://schemas.microsoft.com/office/drawing/2014/main" id="{080297E9-D3E3-4E6A-8241-9BCF7B61CB5F}"/>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33" name="Freeform: Shape 9">
              <a:extLst>
                <a:ext uri="{FF2B5EF4-FFF2-40B4-BE49-F238E27FC236}">
                  <a16:creationId xmlns:a16="http://schemas.microsoft.com/office/drawing/2014/main" id="{7D33198D-1FC8-4DC5-8DA1-67E3FD5124A1}"/>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Device Registration</a:t>
              </a:r>
            </a:p>
            <a:p>
              <a:pPr defTabSz="444329">
                <a:lnSpc>
                  <a:spcPct val="90000"/>
                </a:lnSpc>
                <a:spcBef>
                  <a:spcPct val="0"/>
                </a:spcBef>
                <a:spcAft>
                  <a:spcPct val="35000"/>
                </a:spcAft>
                <a:defRPr/>
              </a:pPr>
              <a:r>
                <a:rPr lang="en-US" sz="800" kern="0">
                  <a:solidFill>
                    <a:srgbClr val="FFFFFF"/>
                  </a:solidFill>
                  <a:latin typeface="Segoe UI Semilight"/>
                </a:rPr>
                <a:t>Key Registration</a:t>
              </a:r>
            </a:p>
          </p:txBody>
        </p:sp>
      </p:grpSp>
      <p:pic>
        <p:nvPicPr>
          <p:cNvPr id="34" name="Picture 33" descr="A picture containing object&#10;&#10;Description generated with high confidence">
            <a:extLst>
              <a:ext uri="{FF2B5EF4-FFF2-40B4-BE49-F238E27FC236}">
                <a16:creationId xmlns:a16="http://schemas.microsoft.com/office/drawing/2014/main" id="{0265CAB8-44A8-428B-B97C-11DE35EB35A0}"/>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35" name="Freeform: Shape 7">
            <a:extLst>
              <a:ext uri="{FF2B5EF4-FFF2-40B4-BE49-F238E27FC236}">
                <a16:creationId xmlns:a16="http://schemas.microsoft.com/office/drawing/2014/main" id="{DE98A3BE-F835-49C9-A475-457D6734B45B}"/>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36" name="Picture 35">
            <a:extLst>
              <a:ext uri="{FF2B5EF4-FFF2-40B4-BE49-F238E27FC236}">
                <a16:creationId xmlns:a16="http://schemas.microsoft.com/office/drawing/2014/main" id="{955EE690-F99D-49D6-87AB-5D3AA34FCFC9}"/>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37" name="Group 36">
            <a:extLst>
              <a:ext uri="{FF2B5EF4-FFF2-40B4-BE49-F238E27FC236}">
                <a16:creationId xmlns:a16="http://schemas.microsoft.com/office/drawing/2014/main" id="{891D2D0B-4320-4308-B5CD-90E2BDB08DB8}"/>
              </a:ext>
            </a:extLst>
          </p:cNvPr>
          <p:cNvGrpSpPr/>
          <p:nvPr/>
        </p:nvGrpSpPr>
        <p:grpSpPr>
          <a:xfrm>
            <a:off x="4399966" y="1779058"/>
            <a:ext cx="1184345" cy="2056817"/>
            <a:chOff x="2835438" y="2391788"/>
            <a:chExt cx="1161393" cy="2016956"/>
          </a:xfrm>
          <a:solidFill>
            <a:srgbClr val="002050"/>
          </a:solidFill>
        </p:grpSpPr>
        <p:sp>
          <p:nvSpPr>
            <p:cNvPr id="38" name="Freeform: Shape 7">
              <a:extLst>
                <a:ext uri="{FF2B5EF4-FFF2-40B4-BE49-F238E27FC236}">
                  <a16:creationId xmlns:a16="http://schemas.microsoft.com/office/drawing/2014/main" id="{9B9D38C2-43AC-44A9-B469-8CD6B57E9507}"/>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 Connect</a:t>
              </a:r>
            </a:p>
          </p:txBody>
        </p:sp>
        <p:sp>
          <p:nvSpPr>
            <p:cNvPr id="39" name="Freeform: Shape 8">
              <a:extLst>
                <a:ext uri="{FF2B5EF4-FFF2-40B4-BE49-F238E27FC236}">
                  <a16:creationId xmlns:a16="http://schemas.microsoft.com/office/drawing/2014/main" id="{AA9A99E3-80F6-4009-A1C9-A066C77D5D66}"/>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Directory Synchronization with write-back (ADP)</a:t>
              </a:r>
            </a:p>
          </p:txBody>
        </p:sp>
      </p:grpSp>
      <p:pic>
        <p:nvPicPr>
          <p:cNvPr id="40" name="Picture 39">
            <a:extLst>
              <a:ext uri="{FF2B5EF4-FFF2-40B4-BE49-F238E27FC236}">
                <a16:creationId xmlns:a16="http://schemas.microsoft.com/office/drawing/2014/main" id="{186AA62D-A4EB-48DD-815F-0D6A16366DB9}"/>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41" name="Freeform: Shape 14">
            <a:extLst>
              <a:ext uri="{FF2B5EF4-FFF2-40B4-BE49-F238E27FC236}">
                <a16:creationId xmlns:a16="http://schemas.microsoft.com/office/drawing/2014/main" id="{BCD6E54E-32A4-4031-801D-B39AB7DB23C7}"/>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42" name="Freeform: Shape 14">
            <a:extLst>
              <a:ext uri="{FF2B5EF4-FFF2-40B4-BE49-F238E27FC236}">
                <a16:creationId xmlns:a16="http://schemas.microsoft.com/office/drawing/2014/main" id="{C85EAB2A-A68A-44CE-8243-7DDBD696CE82}"/>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Registration Authority</a:t>
            </a:r>
          </a:p>
          <a:p>
            <a:pPr defTabSz="444329">
              <a:lnSpc>
                <a:spcPct val="90000"/>
              </a:lnSpc>
              <a:spcBef>
                <a:spcPct val="0"/>
              </a:spcBef>
              <a:spcAft>
                <a:spcPct val="35000"/>
              </a:spcAft>
              <a:defRPr/>
            </a:pPr>
            <a:r>
              <a:rPr lang="en-US" sz="800" kern="0">
                <a:solidFill>
                  <a:srgbClr val="FFFFFF"/>
                </a:solidFill>
                <a:latin typeface="Segoe UI Semilight"/>
              </a:rPr>
              <a:t>MFA</a:t>
            </a:r>
          </a:p>
        </p:txBody>
      </p:sp>
      <p:pic>
        <p:nvPicPr>
          <p:cNvPr id="43" name="Picture 42">
            <a:extLst>
              <a:ext uri="{FF2B5EF4-FFF2-40B4-BE49-F238E27FC236}">
                <a16:creationId xmlns:a16="http://schemas.microsoft.com/office/drawing/2014/main" id="{A186A776-CBCA-4652-87BD-32DC305749B4}"/>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445"/>
            <a:ext cx="378770" cy="457135"/>
          </a:xfrm>
          <a:prstGeom prst="rect">
            <a:avLst/>
          </a:prstGeom>
        </p:spPr>
      </p:pic>
      <p:sp>
        <p:nvSpPr>
          <p:cNvPr id="44" name="Freeform: Shape 14">
            <a:extLst>
              <a:ext uri="{FF2B5EF4-FFF2-40B4-BE49-F238E27FC236}">
                <a16:creationId xmlns:a16="http://schemas.microsoft.com/office/drawing/2014/main" id="{E1494ECB-52BE-4957-8061-AFFD6CF4DBC3}"/>
              </a:ext>
            </a:extLst>
          </p:cNvPr>
          <p:cNvSpPr/>
          <p:nvPr/>
        </p:nvSpPr>
        <p:spPr>
          <a:xfrm>
            <a:off x="7098113"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MDM Certificate Registration Authority</a:t>
            </a:r>
          </a:p>
        </p:txBody>
      </p:sp>
    </p:spTree>
    <p:extLst>
      <p:ext uri="{BB962C8B-B14F-4D97-AF65-F5344CB8AC3E}">
        <p14:creationId xmlns:p14="http://schemas.microsoft.com/office/powerpoint/2010/main" val="125743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314C-AF8A-346B-F5E4-753CBC6B364F}"/>
              </a:ext>
            </a:extLst>
          </p:cNvPr>
          <p:cNvSpPr>
            <a:spLocks noGrp="1"/>
          </p:cNvSpPr>
          <p:nvPr>
            <p:ph type="title"/>
          </p:nvPr>
        </p:nvSpPr>
        <p:spPr/>
        <p:txBody>
          <a:bodyPr/>
          <a:lstStyle/>
          <a:p>
            <a:r>
              <a:rPr lang="en-CA" dirty="0"/>
              <a:t>WH4B – Trust Types (Hybrid)</a:t>
            </a:r>
          </a:p>
        </p:txBody>
      </p:sp>
      <p:graphicFrame>
        <p:nvGraphicFramePr>
          <p:cNvPr id="4" name="Table 4">
            <a:extLst>
              <a:ext uri="{FF2B5EF4-FFF2-40B4-BE49-F238E27FC236}">
                <a16:creationId xmlns:a16="http://schemas.microsoft.com/office/drawing/2014/main" id="{21EEC4C8-C1D8-F7EE-5C78-232568A14FDF}"/>
              </a:ext>
            </a:extLst>
          </p:cNvPr>
          <p:cNvGraphicFramePr>
            <a:graphicFrameLocks noGrp="1"/>
          </p:cNvGraphicFramePr>
          <p:nvPr>
            <p:ph idx="1"/>
          </p:nvPr>
        </p:nvGraphicFramePr>
        <p:xfrm>
          <a:off x="838200" y="1825625"/>
          <a:ext cx="10515600" cy="5074920"/>
        </p:xfrm>
        <a:graphic>
          <a:graphicData uri="http://schemas.openxmlformats.org/drawingml/2006/table">
            <a:tbl>
              <a:tblPr firstRow="1" bandRow="1">
                <a:tableStyleId>{21E4AEA4-8DFA-4A89-87EB-49C32662AFE0}</a:tableStyleId>
              </a:tblPr>
              <a:tblGrid>
                <a:gridCol w="2628900">
                  <a:extLst>
                    <a:ext uri="{9D8B030D-6E8A-4147-A177-3AD203B41FA5}">
                      <a16:colId xmlns:a16="http://schemas.microsoft.com/office/drawing/2014/main" val="2181484770"/>
                    </a:ext>
                  </a:extLst>
                </a:gridCol>
                <a:gridCol w="2628900">
                  <a:extLst>
                    <a:ext uri="{9D8B030D-6E8A-4147-A177-3AD203B41FA5}">
                      <a16:colId xmlns:a16="http://schemas.microsoft.com/office/drawing/2014/main" val="4239599897"/>
                    </a:ext>
                  </a:extLst>
                </a:gridCol>
                <a:gridCol w="2628900">
                  <a:extLst>
                    <a:ext uri="{9D8B030D-6E8A-4147-A177-3AD203B41FA5}">
                      <a16:colId xmlns:a16="http://schemas.microsoft.com/office/drawing/2014/main" val="908341834"/>
                    </a:ext>
                  </a:extLst>
                </a:gridCol>
                <a:gridCol w="2628900">
                  <a:extLst>
                    <a:ext uri="{9D8B030D-6E8A-4147-A177-3AD203B41FA5}">
                      <a16:colId xmlns:a16="http://schemas.microsoft.com/office/drawing/2014/main" val="2428573949"/>
                    </a:ext>
                  </a:extLst>
                </a:gridCol>
              </a:tblGrid>
              <a:tr h="370840">
                <a:tc>
                  <a:txBody>
                    <a:bodyPr/>
                    <a:lstStyle/>
                    <a:p>
                      <a:pPr algn="ctr"/>
                      <a:endParaRPr lang="en-CA" sz="1600" dirty="0"/>
                    </a:p>
                  </a:txBody>
                  <a:tcPr anchor="ctr"/>
                </a:tc>
                <a:tc>
                  <a:txBody>
                    <a:bodyPr/>
                    <a:lstStyle/>
                    <a:p>
                      <a:pPr algn="ctr"/>
                      <a:r>
                        <a:rPr lang="en-CA" sz="1600" dirty="0"/>
                        <a:t>Cloud Trust</a:t>
                      </a:r>
                    </a:p>
                  </a:txBody>
                  <a:tcPr anchor="ctr"/>
                </a:tc>
                <a:tc>
                  <a:txBody>
                    <a:bodyPr/>
                    <a:lstStyle/>
                    <a:p>
                      <a:pPr algn="ctr"/>
                      <a:r>
                        <a:rPr lang="en-CA" sz="1600" dirty="0"/>
                        <a:t>Key Trust</a:t>
                      </a:r>
                    </a:p>
                  </a:txBody>
                  <a:tcPr anchor="ctr"/>
                </a:tc>
                <a:tc>
                  <a:txBody>
                    <a:bodyPr/>
                    <a:lstStyle/>
                    <a:p>
                      <a:pPr algn="ctr"/>
                      <a:r>
                        <a:rPr lang="en-CA" sz="1600" dirty="0"/>
                        <a:t>Certificate Trust</a:t>
                      </a:r>
                    </a:p>
                  </a:txBody>
                  <a:tcPr anchor="ctr"/>
                </a:tc>
                <a:extLst>
                  <a:ext uri="{0D108BD9-81ED-4DB2-BD59-A6C34878D82A}">
                    <a16:rowId xmlns:a16="http://schemas.microsoft.com/office/drawing/2014/main" val="1026763939"/>
                  </a:ext>
                </a:extLst>
              </a:tr>
              <a:tr h="370840">
                <a:tc>
                  <a:txBody>
                    <a:bodyPr/>
                    <a:lstStyle/>
                    <a:p>
                      <a:r>
                        <a:rPr lang="en-CA" sz="1600" dirty="0" err="1"/>
                        <a:t>AuthN</a:t>
                      </a:r>
                      <a:r>
                        <a:rPr lang="en-CA" sz="1600" dirty="0"/>
                        <a:t> factor to Azure AD</a:t>
                      </a:r>
                    </a:p>
                  </a:txBody>
                  <a:tcPr/>
                </a:tc>
                <a:tc>
                  <a:txBody>
                    <a:bodyPr/>
                    <a:lstStyle/>
                    <a:p>
                      <a:r>
                        <a:rPr lang="en-CA" sz="1600" dirty="0"/>
                        <a:t>Keys</a:t>
                      </a:r>
                    </a:p>
                  </a:txBody>
                  <a:tcPr/>
                </a:tc>
                <a:tc>
                  <a:txBody>
                    <a:bodyPr/>
                    <a:lstStyle/>
                    <a:p>
                      <a:r>
                        <a:rPr lang="en-CA" sz="1600" dirty="0"/>
                        <a:t>Keys</a:t>
                      </a:r>
                    </a:p>
                  </a:txBody>
                  <a:tcPr/>
                </a:tc>
                <a:tc>
                  <a:txBody>
                    <a:bodyPr/>
                    <a:lstStyle/>
                    <a:p>
                      <a:r>
                        <a:rPr lang="en-CA" sz="1600" dirty="0"/>
                        <a:t>Keys</a:t>
                      </a:r>
                    </a:p>
                  </a:txBody>
                  <a:tcPr/>
                </a:tc>
                <a:extLst>
                  <a:ext uri="{0D108BD9-81ED-4DB2-BD59-A6C34878D82A}">
                    <a16:rowId xmlns:a16="http://schemas.microsoft.com/office/drawing/2014/main" val="1119355783"/>
                  </a:ext>
                </a:extLst>
              </a:tr>
              <a:tr h="370840">
                <a:tc>
                  <a:txBody>
                    <a:bodyPr/>
                    <a:lstStyle/>
                    <a:p>
                      <a:r>
                        <a:rPr lang="en-CA" sz="1600" dirty="0" err="1"/>
                        <a:t>AuthN</a:t>
                      </a:r>
                      <a:r>
                        <a:rPr lang="en-CA" sz="1600" dirty="0"/>
                        <a:t> factor to AD DS</a:t>
                      </a:r>
                    </a:p>
                  </a:txBody>
                  <a:tcPr/>
                </a:tc>
                <a:tc>
                  <a:txBody>
                    <a:bodyPr/>
                    <a:lstStyle/>
                    <a:p>
                      <a:r>
                        <a:rPr lang="en-CA" sz="1600" dirty="0"/>
                        <a:t>Kerberos</a:t>
                      </a:r>
                    </a:p>
                  </a:txBody>
                  <a:tcPr/>
                </a:tc>
                <a:tc>
                  <a:txBody>
                    <a:bodyPr/>
                    <a:lstStyle/>
                    <a:p>
                      <a:r>
                        <a:rPr lang="en-CA" sz="1600" dirty="0"/>
                        <a:t>Keys</a:t>
                      </a:r>
                    </a:p>
                  </a:txBody>
                  <a:tcPr/>
                </a:tc>
                <a:tc>
                  <a:txBody>
                    <a:bodyPr/>
                    <a:lstStyle/>
                    <a:p>
                      <a:r>
                        <a:rPr lang="en-CA" sz="1600" dirty="0"/>
                        <a:t>Certificate</a:t>
                      </a:r>
                    </a:p>
                  </a:txBody>
                  <a:tcPr/>
                </a:tc>
                <a:extLst>
                  <a:ext uri="{0D108BD9-81ED-4DB2-BD59-A6C34878D82A}">
                    <a16:rowId xmlns:a16="http://schemas.microsoft.com/office/drawing/2014/main" val="2575949815"/>
                  </a:ext>
                </a:extLst>
              </a:tr>
              <a:tr h="370840">
                <a:tc>
                  <a:txBody>
                    <a:bodyPr/>
                    <a:lstStyle/>
                    <a:p>
                      <a:r>
                        <a:rPr lang="en-CA" sz="1600" dirty="0"/>
                        <a:t>Domain controller min version</a:t>
                      </a:r>
                    </a:p>
                  </a:txBody>
                  <a:tcPr/>
                </a:tc>
                <a:tc>
                  <a:txBody>
                    <a:bodyPr/>
                    <a:lstStyle/>
                    <a:p>
                      <a:r>
                        <a:rPr lang="en-CA" sz="1600" dirty="0"/>
                        <a:t>Win </a:t>
                      </a:r>
                      <a:r>
                        <a:rPr lang="en-CA" sz="1600" dirty="0" err="1"/>
                        <a:t>Svr</a:t>
                      </a:r>
                      <a:r>
                        <a:rPr lang="en-CA" sz="1600" dirty="0"/>
                        <a:t> 2016 + KB3534307 Win </a:t>
                      </a:r>
                      <a:r>
                        <a:rPr lang="en-CA" sz="1600" dirty="0" err="1"/>
                        <a:t>Svr</a:t>
                      </a:r>
                      <a:r>
                        <a:rPr lang="en-CA" sz="1600" dirty="0"/>
                        <a:t> 2019 + KB4534321</a:t>
                      </a:r>
                    </a:p>
                  </a:txBody>
                  <a:tcPr/>
                </a:tc>
                <a:tc>
                  <a:txBody>
                    <a:bodyPr/>
                    <a:lstStyle/>
                    <a:p>
                      <a:r>
                        <a:rPr lang="en-CA" sz="1600" dirty="0"/>
                        <a:t>Server 2016</a:t>
                      </a:r>
                    </a:p>
                  </a:txBody>
                  <a:tcPr/>
                </a:tc>
                <a:tc>
                  <a:txBody>
                    <a:bodyPr/>
                    <a:lstStyle/>
                    <a:p>
                      <a:r>
                        <a:rPr lang="en-CA" sz="1600" dirty="0"/>
                        <a:t>Server 2012 R2</a:t>
                      </a:r>
                    </a:p>
                  </a:txBody>
                  <a:tcPr/>
                </a:tc>
                <a:extLst>
                  <a:ext uri="{0D108BD9-81ED-4DB2-BD59-A6C34878D82A}">
                    <a16:rowId xmlns:a16="http://schemas.microsoft.com/office/drawing/2014/main" val="3804121848"/>
                  </a:ext>
                </a:extLst>
              </a:tr>
              <a:tr h="370840">
                <a:tc>
                  <a:txBody>
                    <a:bodyPr/>
                    <a:lstStyle/>
                    <a:p>
                      <a:r>
                        <a:rPr lang="en-CA" sz="1600" dirty="0"/>
                        <a:t>Client min version</a:t>
                      </a:r>
                    </a:p>
                  </a:txBody>
                  <a:tcPr/>
                </a:tc>
                <a:tc>
                  <a:txBody>
                    <a:bodyPr/>
                    <a:lstStyle/>
                    <a:p>
                      <a:r>
                        <a:rPr lang="en-CA" sz="1600" dirty="0"/>
                        <a:t>Win 10 21H2 + KB5010415 </a:t>
                      </a:r>
                    </a:p>
                    <a:p>
                      <a:r>
                        <a:rPr lang="en-CA" sz="1600" dirty="0"/>
                        <a:t>Win 11 21H2 + KB5010414 </a:t>
                      </a:r>
                    </a:p>
                  </a:txBody>
                  <a:tcPr/>
                </a:tc>
                <a:tc>
                  <a:txBody>
                    <a:bodyPr/>
                    <a:lstStyle/>
                    <a:p>
                      <a:endParaRPr lang="en-CA" sz="1600" dirty="0"/>
                    </a:p>
                  </a:txBody>
                  <a:tcPr/>
                </a:tc>
                <a:tc>
                  <a:txBody>
                    <a:bodyPr/>
                    <a:lstStyle/>
                    <a:p>
                      <a:endParaRPr lang="en-CA" sz="1600" dirty="0"/>
                    </a:p>
                  </a:txBody>
                  <a:tcPr/>
                </a:tc>
                <a:extLst>
                  <a:ext uri="{0D108BD9-81ED-4DB2-BD59-A6C34878D82A}">
                    <a16:rowId xmlns:a16="http://schemas.microsoft.com/office/drawing/2014/main" val="1503545037"/>
                  </a:ext>
                </a:extLst>
              </a:tr>
              <a:tr h="370840">
                <a:tc>
                  <a:txBody>
                    <a:bodyPr/>
                    <a:lstStyle/>
                    <a:p>
                      <a:r>
                        <a:rPr lang="en-CA" sz="1600" dirty="0"/>
                        <a:t>DFL/FFL min 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Server 2008 R2</a:t>
                      </a:r>
                    </a:p>
                  </a:txBody>
                  <a:tcPr/>
                </a:tc>
                <a:tc>
                  <a:txBody>
                    <a:bodyPr/>
                    <a:lstStyle/>
                    <a:p>
                      <a:r>
                        <a:rPr lang="en-CA" sz="1600" dirty="0"/>
                        <a:t>Server 2008 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Server 2008 R2</a:t>
                      </a:r>
                    </a:p>
                  </a:txBody>
                  <a:tcPr/>
                </a:tc>
                <a:extLst>
                  <a:ext uri="{0D108BD9-81ED-4DB2-BD59-A6C34878D82A}">
                    <a16:rowId xmlns:a16="http://schemas.microsoft.com/office/drawing/2014/main" val="2266616852"/>
                  </a:ext>
                </a:extLst>
              </a:tr>
              <a:tr h="370840">
                <a:tc>
                  <a:txBody>
                    <a:bodyPr/>
                    <a:lstStyle/>
                    <a:p>
                      <a:r>
                        <a:rPr lang="en-CA" sz="1600" dirty="0"/>
                        <a:t>DC cert requirement</a:t>
                      </a:r>
                    </a:p>
                  </a:txBody>
                  <a:tcPr/>
                </a:tc>
                <a:tc>
                  <a:txBody>
                    <a:bodyPr/>
                    <a:lstStyle/>
                    <a:p>
                      <a:r>
                        <a:rPr lang="en-CA" sz="1600" dirty="0"/>
                        <a:t>No</a:t>
                      </a:r>
                    </a:p>
                  </a:txBody>
                  <a:tcPr/>
                </a:tc>
                <a:tc>
                  <a:txBody>
                    <a:bodyPr/>
                    <a:lstStyle/>
                    <a:p>
                      <a:r>
                        <a:rPr lang="en-CA" sz="1600" dirty="0"/>
                        <a:t>Yes*</a:t>
                      </a:r>
                    </a:p>
                  </a:txBody>
                  <a:tcPr/>
                </a:tc>
                <a:tc>
                  <a:txBody>
                    <a:bodyPr/>
                    <a:lstStyle/>
                    <a:p>
                      <a:r>
                        <a:rPr lang="en-CA" sz="1600" dirty="0"/>
                        <a:t>Yes*</a:t>
                      </a:r>
                    </a:p>
                  </a:txBody>
                  <a:tcPr/>
                </a:tc>
                <a:extLst>
                  <a:ext uri="{0D108BD9-81ED-4DB2-BD59-A6C34878D82A}">
                    <a16:rowId xmlns:a16="http://schemas.microsoft.com/office/drawing/2014/main" val="3999084470"/>
                  </a:ext>
                </a:extLst>
              </a:tr>
              <a:tr h="370840">
                <a:tc>
                  <a:txBody>
                    <a:bodyPr/>
                    <a:lstStyle/>
                    <a:p>
                      <a:r>
                        <a:rPr lang="en-CA" sz="1600" dirty="0"/>
                        <a:t>Client cert requirement</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a:t>
                      </a:r>
                    </a:p>
                  </a:txBody>
                  <a:tcPr/>
                </a:tc>
                <a:extLst>
                  <a:ext uri="{0D108BD9-81ED-4DB2-BD59-A6C34878D82A}">
                    <a16:rowId xmlns:a16="http://schemas.microsoft.com/office/drawing/2014/main" val="3802900581"/>
                  </a:ext>
                </a:extLst>
              </a:tr>
              <a:tr h="370840">
                <a:tc>
                  <a:txBody>
                    <a:bodyPr/>
                    <a:lstStyle/>
                    <a:p>
                      <a:r>
                        <a:rPr lang="en-CA" sz="1600" dirty="0"/>
                        <a:t>AD DS Schema min version</a:t>
                      </a:r>
                    </a:p>
                  </a:txBody>
                  <a:tcPr/>
                </a:tc>
                <a:tc>
                  <a:txBody>
                    <a:bodyPr/>
                    <a:lstStyle/>
                    <a:p>
                      <a:r>
                        <a:rPr lang="en-CA" sz="1600" dirty="0"/>
                        <a:t>Server 2016</a:t>
                      </a:r>
                    </a:p>
                  </a:txBody>
                  <a:tcPr/>
                </a:tc>
                <a:tc>
                  <a:txBody>
                    <a:bodyPr/>
                    <a:lstStyle/>
                    <a:p>
                      <a:r>
                        <a:rPr lang="en-CA" sz="1600" dirty="0"/>
                        <a:t>Server 2016</a:t>
                      </a:r>
                    </a:p>
                  </a:txBody>
                  <a:tcPr/>
                </a:tc>
                <a:tc>
                  <a:txBody>
                    <a:bodyPr/>
                    <a:lstStyle/>
                    <a:p>
                      <a:r>
                        <a:rPr lang="en-CA" sz="1600" dirty="0"/>
                        <a:t>Server 2016</a:t>
                      </a:r>
                    </a:p>
                  </a:txBody>
                  <a:tcPr/>
                </a:tc>
                <a:extLst>
                  <a:ext uri="{0D108BD9-81ED-4DB2-BD59-A6C34878D82A}">
                    <a16:rowId xmlns:a16="http://schemas.microsoft.com/office/drawing/2014/main" val="1596146445"/>
                  </a:ext>
                </a:extLst>
              </a:tr>
              <a:tr h="370840">
                <a:tc>
                  <a:txBody>
                    <a:bodyPr/>
                    <a:lstStyle/>
                    <a:p>
                      <a:r>
                        <a:rPr lang="en-CA" sz="1600" dirty="0"/>
                        <a:t>Authentication Type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Federated and Managed (PHS / PTA)</a:t>
                      </a:r>
                    </a:p>
                  </a:txBody>
                  <a:tcPr/>
                </a:tc>
                <a:tc>
                  <a:txBody>
                    <a:bodyPr/>
                    <a:lstStyle/>
                    <a:p>
                      <a:r>
                        <a:rPr lang="en-CA" sz="1600" dirty="0"/>
                        <a:t>Federated and Managed (PHS / PTA)</a:t>
                      </a:r>
                    </a:p>
                  </a:txBody>
                  <a:tcPr/>
                </a:tc>
                <a:tc>
                  <a:txBody>
                    <a:bodyPr/>
                    <a:lstStyle/>
                    <a:p>
                      <a:r>
                        <a:rPr lang="en-CA" sz="1600" dirty="0"/>
                        <a:t>Federated only</a:t>
                      </a:r>
                    </a:p>
                  </a:txBody>
                  <a:tcPr/>
                </a:tc>
                <a:extLst>
                  <a:ext uri="{0D108BD9-81ED-4DB2-BD59-A6C34878D82A}">
                    <a16:rowId xmlns:a16="http://schemas.microsoft.com/office/drawing/2014/main" val="2380264889"/>
                  </a:ext>
                </a:extLst>
              </a:tr>
              <a:tr h="370840">
                <a:tc>
                  <a:txBody>
                    <a:bodyPr/>
                    <a:lstStyle/>
                    <a:p>
                      <a:r>
                        <a:rPr lang="en-CA" sz="1600" dirty="0"/>
                        <a:t>AD FS Required</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 (Server 2016+)</a:t>
                      </a:r>
                    </a:p>
                  </a:txBody>
                  <a:tcPr/>
                </a:tc>
                <a:extLst>
                  <a:ext uri="{0D108BD9-81ED-4DB2-BD59-A6C34878D82A}">
                    <a16:rowId xmlns:a16="http://schemas.microsoft.com/office/drawing/2014/main" val="1589479123"/>
                  </a:ext>
                </a:extLst>
              </a:tr>
              <a:tr h="370840">
                <a:tc>
                  <a:txBody>
                    <a:bodyPr/>
                    <a:lstStyle/>
                    <a:p>
                      <a:r>
                        <a:rPr lang="en-CA" sz="1600" dirty="0"/>
                        <a:t>Device Writeback Required</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a:t>
                      </a:r>
                    </a:p>
                  </a:txBody>
                  <a:tcPr/>
                </a:tc>
                <a:extLst>
                  <a:ext uri="{0D108BD9-81ED-4DB2-BD59-A6C34878D82A}">
                    <a16:rowId xmlns:a16="http://schemas.microsoft.com/office/drawing/2014/main" val="704753522"/>
                  </a:ext>
                </a:extLst>
              </a:tr>
            </a:tbl>
          </a:graphicData>
        </a:graphic>
      </p:graphicFrame>
    </p:spTree>
    <p:extLst>
      <p:ext uri="{BB962C8B-B14F-4D97-AF65-F5344CB8AC3E}">
        <p14:creationId xmlns:p14="http://schemas.microsoft.com/office/powerpoint/2010/main" val="209796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61FC-F64D-45C6-BA0F-44B5F9F1A037}"/>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Enterprise Access Model</a:t>
            </a:r>
          </a:p>
        </p:txBody>
      </p:sp>
      <p:sp>
        <p:nvSpPr>
          <p:cNvPr id="3" name="Text Placeholder 2">
            <a:extLst>
              <a:ext uri="{FF2B5EF4-FFF2-40B4-BE49-F238E27FC236}">
                <a16:creationId xmlns:a16="http://schemas.microsoft.com/office/drawing/2014/main" id="{CC3ABC7A-09E4-153F-2976-08DB903DA09A}"/>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91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61D3-534F-1FE1-F95B-657DD5CD3807}"/>
              </a:ext>
            </a:extLst>
          </p:cNvPr>
          <p:cNvSpPr>
            <a:spLocks noGrp="1"/>
          </p:cNvSpPr>
          <p:nvPr>
            <p:ph type="title"/>
          </p:nvPr>
        </p:nvSpPr>
        <p:spPr/>
        <p:txBody>
          <a:bodyPr/>
          <a:lstStyle/>
          <a:p>
            <a:r>
              <a:rPr lang="en-CA" dirty="0"/>
              <a:t>Enterprise Access Model</a:t>
            </a:r>
          </a:p>
        </p:txBody>
      </p:sp>
      <p:sp>
        <p:nvSpPr>
          <p:cNvPr id="3" name="Content Placeholder 2">
            <a:extLst>
              <a:ext uri="{FF2B5EF4-FFF2-40B4-BE49-F238E27FC236}">
                <a16:creationId xmlns:a16="http://schemas.microsoft.com/office/drawing/2014/main" id="{628FBA79-1B3D-8114-3054-423811BE2EF8}"/>
              </a:ext>
            </a:extLst>
          </p:cNvPr>
          <p:cNvSpPr>
            <a:spLocks noGrp="1"/>
          </p:cNvSpPr>
          <p:nvPr>
            <p:ph idx="1"/>
          </p:nvPr>
        </p:nvSpPr>
        <p:spPr>
          <a:xfrm>
            <a:off x="838200" y="1825625"/>
            <a:ext cx="5257800" cy="4351338"/>
          </a:xfrm>
        </p:spPr>
        <p:txBody>
          <a:bodyPr>
            <a:normAutofit fontScale="92500" lnSpcReduction="10000"/>
          </a:bodyPr>
          <a:lstStyle/>
          <a:p>
            <a:r>
              <a:rPr lang="en-CA" dirty="0"/>
              <a:t>Incorporates on-premises tiering with cloud services</a:t>
            </a:r>
          </a:p>
          <a:p>
            <a:r>
              <a:rPr lang="en-CA" dirty="0"/>
              <a:t>Tier 0 expanded to control plane – Access Control</a:t>
            </a:r>
          </a:p>
          <a:p>
            <a:r>
              <a:rPr lang="en-CA" dirty="0"/>
              <a:t>Tier 1 split</a:t>
            </a:r>
          </a:p>
          <a:p>
            <a:pPr lvl="1"/>
            <a:r>
              <a:rPr lang="en-CA" dirty="0"/>
              <a:t>Management plane – IT management</a:t>
            </a:r>
          </a:p>
          <a:p>
            <a:pPr lvl="1"/>
            <a:r>
              <a:rPr lang="en-CA" dirty="0"/>
              <a:t>Data/Workload plane – per-workload </a:t>
            </a:r>
            <a:br>
              <a:rPr lang="en-CA" dirty="0"/>
            </a:br>
            <a:r>
              <a:rPr lang="en-CA" dirty="0"/>
              <a:t>management</a:t>
            </a:r>
          </a:p>
          <a:p>
            <a:r>
              <a:rPr lang="en-CA" dirty="0"/>
              <a:t>Tier 2 split</a:t>
            </a:r>
          </a:p>
          <a:p>
            <a:pPr lvl="1"/>
            <a:r>
              <a:rPr lang="en-CA" dirty="0"/>
              <a:t>User access – internal users + </a:t>
            </a:r>
            <a:br>
              <a:rPr lang="en-CA" dirty="0"/>
            </a:br>
            <a:r>
              <a:rPr lang="en-CA" dirty="0"/>
              <a:t>collaboration (B2B / B2C)</a:t>
            </a:r>
          </a:p>
          <a:p>
            <a:pPr lvl="1"/>
            <a:r>
              <a:rPr lang="en-CA" dirty="0"/>
              <a:t>App access – API access</a:t>
            </a:r>
          </a:p>
          <a:p>
            <a:endParaRPr lang="en-CA" dirty="0"/>
          </a:p>
          <a:p>
            <a:endParaRPr lang="en-CA" dirty="0"/>
          </a:p>
        </p:txBody>
      </p:sp>
      <p:pic>
        <p:nvPicPr>
          <p:cNvPr id="4" name="Picture 3">
            <a:extLst>
              <a:ext uri="{FF2B5EF4-FFF2-40B4-BE49-F238E27FC236}">
                <a16:creationId xmlns:a16="http://schemas.microsoft.com/office/drawing/2014/main" id="{E7751D0F-8655-C3DE-7C6B-BA2FF21E2E24}"/>
              </a:ext>
            </a:extLst>
          </p:cNvPr>
          <p:cNvPicPr>
            <a:picLocks noChangeAspect="1"/>
          </p:cNvPicPr>
          <p:nvPr/>
        </p:nvPicPr>
        <p:blipFill rotWithShape="1">
          <a:blip r:embed="rId2"/>
          <a:srcRect r="30270"/>
          <a:stretch/>
        </p:blipFill>
        <p:spPr>
          <a:xfrm>
            <a:off x="6096000" y="1534608"/>
            <a:ext cx="6062836" cy="3788783"/>
          </a:xfrm>
          <a:prstGeom prst="rect">
            <a:avLst/>
          </a:prstGeom>
        </p:spPr>
      </p:pic>
    </p:spTree>
    <p:extLst>
      <p:ext uri="{BB962C8B-B14F-4D97-AF65-F5344CB8AC3E}">
        <p14:creationId xmlns:p14="http://schemas.microsoft.com/office/powerpoint/2010/main" val="357574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CE87D2-02B8-0328-58DE-C33FFB9DE115}"/>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kern="1200" dirty="0">
                <a:solidFill>
                  <a:schemeClr val="tx1"/>
                </a:solidFill>
                <a:latin typeface="+mj-lt"/>
                <a:ea typeface="+mj-ea"/>
                <a:cs typeface="+mj-cs"/>
              </a:rPr>
              <a:t>Privileged Access Management Optional Feature </a:t>
            </a:r>
          </a:p>
        </p:txBody>
      </p:sp>
      <p:sp>
        <p:nvSpPr>
          <p:cNvPr id="3" name="Text Placeholder 2">
            <a:extLst>
              <a:ext uri="{FF2B5EF4-FFF2-40B4-BE49-F238E27FC236}">
                <a16:creationId xmlns:a16="http://schemas.microsoft.com/office/drawing/2014/main" id="{A7399EBC-518C-1842-1C98-F57C4ADA4695}"/>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r>
              <a:rPr lang="en-US" sz="2400" kern="1200" dirty="0">
                <a:solidFill>
                  <a:schemeClr val="tx1"/>
                </a:solidFill>
                <a:latin typeface="+mn-lt"/>
                <a:ea typeface="+mn-ea"/>
                <a:cs typeface="+mn-cs"/>
              </a:rPr>
              <a:t>Windows Server 2016 FFL</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90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0CDF-A548-399B-DFB2-7291A4AC43ED}"/>
              </a:ext>
            </a:extLst>
          </p:cNvPr>
          <p:cNvSpPr>
            <a:spLocks noGrp="1"/>
          </p:cNvSpPr>
          <p:nvPr>
            <p:ph type="title"/>
          </p:nvPr>
        </p:nvSpPr>
        <p:spPr/>
        <p:txBody>
          <a:bodyPr/>
          <a:lstStyle/>
          <a:p>
            <a:r>
              <a:rPr lang="en-CA" dirty="0"/>
              <a:t>Time-limited Group Memberships</a:t>
            </a:r>
          </a:p>
        </p:txBody>
      </p:sp>
      <p:sp>
        <p:nvSpPr>
          <p:cNvPr id="3" name="Content Placeholder 2">
            <a:extLst>
              <a:ext uri="{FF2B5EF4-FFF2-40B4-BE49-F238E27FC236}">
                <a16:creationId xmlns:a16="http://schemas.microsoft.com/office/drawing/2014/main" id="{2CEF4716-5DE4-9D2C-A721-317072D917F2}"/>
              </a:ext>
            </a:extLst>
          </p:cNvPr>
          <p:cNvSpPr>
            <a:spLocks noGrp="1"/>
          </p:cNvSpPr>
          <p:nvPr>
            <p:ph idx="1"/>
          </p:nvPr>
        </p:nvSpPr>
        <p:spPr>
          <a:xfrm>
            <a:off x="838200" y="1825625"/>
            <a:ext cx="5257800" cy="4351338"/>
          </a:xfrm>
        </p:spPr>
        <p:txBody>
          <a:bodyPr>
            <a:normAutofit fontScale="92500"/>
          </a:bodyPr>
          <a:lstStyle/>
          <a:p>
            <a:r>
              <a:rPr lang="en-CA" dirty="0"/>
              <a:t>Users can be added to a security group with time-to-live (TTL)</a:t>
            </a:r>
          </a:p>
          <a:p>
            <a:pPr lvl="1"/>
            <a:r>
              <a:rPr lang="en-CA" dirty="0"/>
              <a:t>When the TTL expires, the user’s membership in that group disappears</a:t>
            </a:r>
          </a:p>
          <a:p>
            <a:r>
              <a:rPr lang="en-CA" dirty="0"/>
              <a:t>Kerberos token lifetime will be determined by TTL of the user’s memberships</a:t>
            </a:r>
          </a:p>
          <a:p>
            <a:pPr lvl="1"/>
            <a:r>
              <a:rPr lang="en-CA" dirty="0"/>
              <a:t>TGT based on shortest group membership</a:t>
            </a:r>
          </a:p>
          <a:p>
            <a:pPr lvl="1"/>
            <a:r>
              <a:rPr lang="en-CA" dirty="0"/>
              <a:t>Service ticket based on TGT and resource local domain group membership</a:t>
            </a:r>
          </a:p>
          <a:p>
            <a:endParaRPr lang="en-CA" dirty="0"/>
          </a:p>
        </p:txBody>
      </p:sp>
      <p:grpSp>
        <p:nvGrpSpPr>
          <p:cNvPr id="4" name="Group 3">
            <a:extLst>
              <a:ext uri="{FF2B5EF4-FFF2-40B4-BE49-F238E27FC236}">
                <a16:creationId xmlns:a16="http://schemas.microsoft.com/office/drawing/2014/main" id="{F15A92D5-C594-1434-171D-CD14D45F4C20}"/>
              </a:ext>
            </a:extLst>
          </p:cNvPr>
          <p:cNvGrpSpPr/>
          <p:nvPr/>
        </p:nvGrpSpPr>
        <p:grpSpPr>
          <a:xfrm>
            <a:off x="6378370" y="2017150"/>
            <a:ext cx="971127" cy="896425"/>
            <a:chOff x="7883524" y="2886074"/>
            <a:chExt cx="990600" cy="914400"/>
          </a:xfrm>
        </p:grpSpPr>
        <p:sp>
          <p:nvSpPr>
            <p:cNvPr id="5" name="Oval 4">
              <a:extLst>
                <a:ext uri="{FF2B5EF4-FFF2-40B4-BE49-F238E27FC236}">
                  <a16:creationId xmlns:a16="http://schemas.microsoft.com/office/drawing/2014/main" id="{E72F08DF-859A-9381-8E62-DD6570652C8F}"/>
                </a:ext>
              </a:extLst>
            </p:cNvPr>
            <p:cNvSpPr/>
            <p:nvPr/>
          </p:nvSpPr>
          <p:spPr bwMode="auto">
            <a:xfrm>
              <a:off x="7883524" y="2886074"/>
              <a:ext cx="990600" cy="914400"/>
            </a:xfrm>
            <a:prstGeom prst="ellipse">
              <a:avLst/>
            </a:prstGeom>
            <a:solidFill>
              <a:srgbClr val="F8F8F8">
                <a:lumMod val="60000"/>
                <a:lumOff val="40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6" name="Freeform 48">
              <a:extLst>
                <a:ext uri="{FF2B5EF4-FFF2-40B4-BE49-F238E27FC236}">
                  <a16:creationId xmlns:a16="http://schemas.microsoft.com/office/drawing/2014/main" id="{7569B4DC-64BE-BCEE-84CD-E3FCAC9DAF17}"/>
                </a:ext>
              </a:extLst>
            </p:cNvPr>
            <p:cNvSpPr>
              <a:spLocks noChangeAspect="1"/>
            </p:cNvSpPr>
            <p:nvPr/>
          </p:nvSpPr>
          <p:spPr bwMode="black">
            <a:xfrm>
              <a:off x="8112354" y="3099054"/>
              <a:ext cx="532939" cy="46761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3D6428DE-9850-33CC-1A9C-F9588C851326}"/>
              </a:ext>
            </a:extLst>
          </p:cNvPr>
          <p:cNvGrpSpPr/>
          <p:nvPr/>
        </p:nvGrpSpPr>
        <p:grpSpPr>
          <a:xfrm>
            <a:off x="10711090" y="2017150"/>
            <a:ext cx="971127" cy="896425"/>
            <a:chOff x="9815782" y="2941890"/>
            <a:chExt cx="990600" cy="914400"/>
          </a:xfrm>
        </p:grpSpPr>
        <p:sp>
          <p:nvSpPr>
            <p:cNvPr id="8" name="Oval 7">
              <a:extLst>
                <a:ext uri="{FF2B5EF4-FFF2-40B4-BE49-F238E27FC236}">
                  <a16:creationId xmlns:a16="http://schemas.microsoft.com/office/drawing/2014/main" id="{C2B7FE1D-BF84-F42C-A821-096A4AF40D11}"/>
                </a:ext>
              </a:extLst>
            </p:cNvPr>
            <p:cNvSpPr/>
            <p:nvPr/>
          </p:nvSpPr>
          <p:spPr bwMode="auto">
            <a:xfrm>
              <a:off x="9815782" y="2941890"/>
              <a:ext cx="990600" cy="914400"/>
            </a:xfrm>
            <a:prstGeom prst="ellipse">
              <a:avLst/>
            </a:prstGeom>
            <a:solidFill>
              <a:srgbClr val="505050">
                <a:lumMod val="75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grpSp>
          <p:nvGrpSpPr>
            <p:cNvPr id="9" name="Group 8">
              <a:extLst>
                <a:ext uri="{FF2B5EF4-FFF2-40B4-BE49-F238E27FC236}">
                  <a16:creationId xmlns:a16="http://schemas.microsoft.com/office/drawing/2014/main" id="{8EDB64CA-D9A8-DD63-979B-2CFE641B9C5A}"/>
                </a:ext>
              </a:extLst>
            </p:cNvPr>
            <p:cNvGrpSpPr/>
            <p:nvPr/>
          </p:nvGrpSpPr>
          <p:grpSpPr>
            <a:xfrm>
              <a:off x="10080783" y="3011827"/>
              <a:ext cx="460597" cy="700123"/>
              <a:chOff x="1609726" y="2506663"/>
              <a:chExt cx="1614487" cy="2320925"/>
            </a:xfrm>
          </p:grpSpPr>
          <p:sp>
            <p:nvSpPr>
              <p:cNvPr id="10" name="Freeform 151">
                <a:extLst>
                  <a:ext uri="{FF2B5EF4-FFF2-40B4-BE49-F238E27FC236}">
                    <a16:creationId xmlns:a16="http://schemas.microsoft.com/office/drawing/2014/main" id="{A5514B71-7418-FBB2-E65A-130463056BC2}"/>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 name="Freeform 152">
                <a:extLst>
                  <a:ext uri="{FF2B5EF4-FFF2-40B4-BE49-F238E27FC236}">
                    <a16:creationId xmlns:a16="http://schemas.microsoft.com/office/drawing/2014/main" id="{A7ED558D-394A-B4F3-4457-D1E7938CA139}"/>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 name="Freeform 153">
                <a:extLst>
                  <a:ext uri="{FF2B5EF4-FFF2-40B4-BE49-F238E27FC236}">
                    <a16:creationId xmlns:a16="http://schemas.microsoft.com/office/drawing/2014/main" id="{DF05B9AB-CEBB-F8D9-60CF-E50725EC5C32}"/>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 name="Freeform 154">
                <a:extLst>
                  <a:ext uri="{FF2B5EF4-FFF2-40B4-BE49-F238E27FC236}">
                    <a16:creationId xmlns:a16="http://schemas.microsoft.com/office/drawing/2014/main" id="{8DC4CDA4-10A6-91EF-31B5-BADF4B61B763}"/>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 name="Freeform 155">
                <a:extLst>
                  <a:ext uri="{FF2B5EF4-FFF2-40B4-BE49-F238E27FC236}">
                    <a16:creationId xmlns:a16="http://schemas.microsoft.com/office/drawing/2014/main" id="{9CC6248F-54C6-D350-30DA-DAA3C02C6920}"/>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 name="Freeform 156">
                <a:extLst>
                  <a:ext uri="{FF2B5EF4-FFF2-40B4-BE49-F238E27FC236}">
                    <a16:creationId xmlns:a16="http://schemas.microsoft.com/office/drawing/2014/main" id="{12BE7B91-67E0-20B5-2640-9B77099C1E27}"/>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 name="Freeform 157">
                <a:extLst>
                  <a:ext uri="{FF2B5EF4-FFF2-40B4-BE49-F238E27FC236}">
                    <a16:creationId xmlns:a16="http://schemas.microsoft.com/office/drawing/2014/main" id="{CF602FBF-0416-35E5-7567-58EC8F7317F8}"/>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7" name="Freeform 158">
                <a:extLst>
                  <a:ext uri="{FF2B5EF4-FFF2-40B4-BE49-F238E27FC236}">
                    <a16:creationId xmlns:a16="http://schemas.microsoft.com/office/drawing/2014/main" id="{4FF633B9-5624-76D0-1CEF-2D2FDC7446B0}"/>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8" name="Rectangle 159">
                <a:extLst>
                  <a:ext uri="{FF2B5EF4-FFF2-40B4-BE49-F238E27FC236}">
                    <a16:creationId xmlns:a16="http://schemas.microsoft.com/office/drawing/2014/main" id="{22EB5D9B-1A86-4798-3845-0705F40766FF}"/>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9" name="Rectangle 160">
                <a:extLst>
                  <a:ext uri="{FF2B5EF4-FFF2-40B4-BE49-F238E27FC236}">
                    <a16:creationId xmlns:a16="http://schemas.microsoft.com/office/drawing/2014/main" id="{7F9FE855-ABCA-836F-EEA5-1711D5B7ABF2}"/>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0" name="Freeform 161">
                <a:extLst>
                  <a:ext uri="{FF2B5EF4-FFF2-40B4-BE49-F238E27FC236}">
                    <a16:creationId xmlns:a16="http://schemas.microsoft.com/office/drawing/2014/main" id="{44BA987E-B821-255E-6AA5-DA2E7B61B010}"/>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1" name="Freeform 162">
                <a:extLst>
                  <a:ext uri="{FF2B5EF4-FFF2-40B4-BE49-F238E27FC236}">
                    <a16:creationId xmlns:a16="http://schemas.microsoft.com/office/drawing/2014/main" id="{6C93BFD3-A1CB-EBCC-469A-FA4AC25DBA03}"/>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2" name="Freeform 163">
                <a:extLst>
                  <a:ext uri="{FF2B5EF4-FFF2-40B4-BE49-F238E27FC236}">
                    <a16:creationId xmlns:a16="http://schemas.microsoft.com/office/drawing/2014/main" id="{CA6C4F7D-71BD-6CB9-8C9A-A5C2F54DCE0C}"/>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3" name="Freeform 164">
                <a:extLst>
                  <a:ext uri="{FF2B5EF4-FFF2-40B4-BE49-F238E27FC236}">
                    <a16:creationId xmlns:a16="http://schemas.microsoft.com/office/drawing/2014/main" id="{8F979560-546F-623E-6E2A-09EA023C2A0A}"/>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4" name="Freeform 165">
                <a:extLst>
                  <a:ext uri="{FF2B5EF4-FFF2-40B4-BE49-F238E27FC236}">
                    <a16:creationId xmlns:a16="http://schemas.microsoft.com/office/drawing/2014/main" id="{9BC1DBD1-3A1C-1D50-242B-258E33CC4026}"/>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5" name="Freeform 166">
                <a:extLst>
                  <a:ext uri="{FF2B5EF4-FFF2-40B4-BE49-F238E27FC236}">
                    <a16:creationId xmlns:a16="http://schemas.microsoft.com/office/drawing/2014/main" id="{902B84A1-EAAD-68D4-394D-EE75159C66DC}"/>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6" name="Freeform 167">
                <a:extLst>
                  <a:ext uri="{FF2B5EF4-FFF2-40B4-BE49-F238E27FC236}">
                    <a16:creationId xmlns:a16="http://schemas.microsoft.com/office/drawing/2014/main" id="{24E80054-1ACF-61A0-5A01-8728CA89978B}"/>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7" name="Freeform 168">
                <a:extLst>
                  <a:ext uri="{FF2B5EF4-FFF2-40B4-BE49-F238E27FC236}">
                    <a16:creationId xmlns:a16="http://schemas.microsoft.com/office/drawing/2014/main" id="{D09A31BF-7899-BA7C-10D9-190EE37C767E}"/>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8" name="Freeform 169">
                <a:extLst>
                  <a:ext uri="{FF2B5EF4-FFF2-40B4-BE49-F238E27FC236}">
                    <a16:creationId xmlns:a16="http://schemas.microsoft.com/office/drawing/2014/main" id="{103E0226-3638-7C93-3998-E7EE6C2D7760}"/>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9" name="Freeform 170">
                <a:extLst>
                  <a:ext uri="{FF2B5EF4-FFF2-40B4-BE49-F238E27FC236}">
                    <a16:creationId xmlns:a16="http://schemas.microsoft.com/office/drawing/2014/main" id="{D9A8CF97-81B9-1442-790E-E6E723D85FD4}"/>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0" name="Freeform 171">
                <a:extLst>
                  <a:ext uri="{FF2B5EF4-FFF2-40B4-BE49-F238E27FC236}">
                    <a16:creationId xmlns:a16="http://schemas.microsoft.com/office/drawing/2014/main" id="{8363351B-EB3F-46AB-DE9B-DFFF71930A9A}"/>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1" name="Freeform 172">
                <a:extLst>
                  <a:ext uri="{FF2B5EF4-FFF2-40B4-BE49-F238E27FC236}">
                    <a16:creationId xmlns:a16="http://schemas.microsoft.com/office/drawing/2014/main" id="{11E25A6F-5574-EDA6-AAB9-F65898742331}"/>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2" name="Freeform 173">
                <a:extLst>
                  <a:ext uri="{FF2B5EF4-FFF2-40B4-BE49-F238E27FC236}">
                    <a16:creationId xmlns:a16="http://schemas.microsoft.com/office/drawing/2014/main" id="{ACD1DE74-60EB-BC88-458A-FEEBFEF80539}"/>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3" name="Freeform 174">
                <a:extLst>
                  <a:ext uri="{FF2B5EF4-FFF2-40B4-BE49-F238E27FC236}">
                    <a16:creationId xmlns:a16="http://schemas.microsoft.com/office/drawing/2014/main" id="{21DFD6EF-C38A-7705-45BC-95ABD8DA9749}"/>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4" name="Freeform 175">
                <a:extLst>
                  <a:ext uri="{FF2B5EF4-FFF2-40B4-BE49-F238E27FC236}">
                    <a16:creationId xmlns:a16="http://schemas.microsoft.com/office/drawing/2014/main" id="{22DC5B5D-EEB6-F726-CF9F-62944AB98F9F}"/>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5" name="Freeform 176">
                <a:extLst>
                  <a:ext uri="{FF2B5EF4-FFF2-40B4-BE49-F238E27FC236}">
                    <a16:creationId xmlns:a16="http://schemas.microsoft.com/office/drawing/2014/main" id="{15EFF1FE-9A2A-FE24-0ACB-7B50D14B425C}"/>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6" name="Freeform 177">
                <a:extLst>
                  <a:ext uri="{FF2B5EF4-FFF2-40B4-BE49-F238E27FC236}">
                    <a16:creationId xmlns:a16="http://schemas.microsoft.com/office/drawing/2014/main" id="{805C9DC1-AA65-A5C2-D052-59D2B06FF962}"/>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7" name="Freeform 178">
                <a:extLst>
                  <a:ext uri="{FF2B5EF4-FFF2-40B4-BE49-F238E27FC236}">
                    <a16:creationId xmlns:a16="http://schemas.microsoft.com/office/drawing/2014/main" id="{153303AD-0098-7646-095C-97E5C607C1AA}"/>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8" name="Freeform 179">
                <a:extLst>
                  <a:ext uri="{FF2B5EF4-FFF2-40B4-BE49-F238E27FC236}">
                    <a16:creationId xmlns:a16="http://schemas.microsoft.com/office/drawing/2014/main" id="{543B44CB-6572-6F1D-92D4-A76CF59944D0}"/>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9" name="Freeform 180">
                <a:extLst>
                  <a:ext uri="{FF2B5EF4-FFF2-40B4-BE49-F238E27FC236}">
                    <a16:creationId xmlns:a16="http://schemas.microsoft.com/office/drawing/2014/main" id="{9C09F164-ADD7-B94D-FCEF-19F3A2D225F5}"/>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0" name="Freeform 181">
                <a:extLst>
                  <a:ext uri="{FF2B5EF4-FFF2-40B4-BE49-F238E27FC236}">
                    <a16:creationId xmlns:a16="http://schemas.microsoft.com/office/drawing/2014/main" id="{2536E9CC-1EB1-B5DE-6113-97207B080C8C}"/>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1" name="Freeform 182">
                <a:extLst>
                  <a:ext uri="{FF2B5EF4-FFF2-40B4-BE49-F238E27FC236}">
                    <a16:creationId xmlns:a16="http://schemas.microsoft.com/office/drawing/2014/main" id="{57122FE1-C98E-4750-D1F2-4FA9A8BDF120}"/>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2" name="Freeform 183">
                <a:extLst>
                  <a:ext uri="{FF2B5EF4-FFF2-40B4-BE49-F238E27FC236}">
                    <a16:creationId xmlns:a16="http://schemas.microsoft.com/office/drawing/2014/main" id="{37CFC809-AFC1-A1A9-4667-B6A30650EBFB}"/>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3" name="Freeform 184">
                <a:extLst>
                  <a:ext uri="{FF2B5EF4-FFF2-40B4-BE49-F238E27FC236}">
                    <a16:creationId xmlns:a16="http://schemas.microsoft.com/office/drawing/2014/main" id="{5D0F60AC-AFB5-F3D5-49C9-D7AC8437324A}"/>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4" name="Freeform 191">
                <a:extLst>
                  <a:ext uri="{FF2B5EF4-FFF2-40B4-BE49-F238E27FC236}">
                    <a16:creationId xmlns:a16="http://schemas.microsoft.com/office/drawing/2014/main" id="{6D88CE89-9A5C-8047-5BBA-AFDE2E5502A1}"/>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pic>
            <p:nvPicPr>
              <p:cNvPr id="45" name="Picture 204">
                <a:extLst>
                  <a:ext uri="{FF2B5EF4-FFF2-40B4-BE49-F238E27FC236}">
                    <a16:creationId xmlns:a16="http://schemas.microsoft.com/office/drawing/2014/main" id="{959F542C-C3C4-5041-020E-EB81BFE6B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06">
                <a:extLst>
                  <a:ext uri="{FF2B5EF4-FFF2-40B4-BE49-F238E27FC236}">
                    <a16:creationId xmlns:a16="http://schemas.microsoft.com/office/drawing/2014/main" id="{CBE9BBFD-667B-198A-14A6-56CD4402F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07">
                <a:extLst>
                  <a:ext uri="{FF2B5EF4-FFF2-40B4-BE49-F238E27FC236}">
                    <a16:creationId xmlns:a16="http://schemas.microsoft.com/office/drawing/2014/main" id="{97EEC891-A779-4E09-0B6B-FED2FB88B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208">
                <a:extLst>
                  <a:ext uri="{FF2B5EF4-FFF2-40B4-BE49-F238E27FC236}">
                    <a16:creationId xmlns:a16="http://schemas.microsoft.com/office/drawing/2014/main" id="{464D0788-24D1-6C7E-1D07-561855598B5F}"/>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9" name="Rectangle 209">
                <a:extLst>
                  <a:ext uri="{FF2B5EF4-FFF2-40B4-BE49-F238E27FC236}">
                    <a16:creationId xmlns:a16="http://schemas.microsoft.com/office/drawing/2014/main" id="{0BA06581-5CBF-3097-BFCD-2C21B1AD03B1}"/>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0" name="Freeform 210">
                <a:extLst>
                  <a:ext uri="{FF2B5EF4-FFF2-40B4-BE49-F238E27FC236}">
                    <a16:creationId xmlns:a16="http://schemas.microsoft.com/office/drawing/2014/main" id="{F3134830-9B8D-A052-E15D-E50B83F344DD}"/>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1" name="Freeform 211">
                <a:extLst>
                  <a:ext uri="{FF2B5EF4-FFF2-40B4-BE49-F238E27FC236}">
                    <a16:creationId xmlns:a16="http://schemas.microsoft.com/office/drawing/2014/main" id="{BD892AA5-7BAE-7FDE-4536-F49C53166053}"/>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2" name="Freeform 212">
                <a:extLst>
                  <a:ext uri="{FF2B5EF4-FFF2-40B4-BE49-F238E27FC236}">
                    <a16:creationId xmlns:a16="http://schemas.microsoft.com/office/drawing/2014/main" id="{90DFE89E-D3FC-EECC-C48F-BC4595769F1D}"/>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3" name="Freeform 213">
                <a:extLst>
                  <a:ext uri="{FF2B5EF4-FFF2-40B4-BE49-F238E27FC236}">
                    <a16:creationId xmlns:a16="http://schemas.microsoft.com/office/drawing/2014/main" id="{517F759C-367E-5CAB-6614-29BBB87CFAA9}"/>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4" name="Freeform 214">
                <a:extLst>
                  <a:ext uri="{FF2B5EF4-FFF2-40B4-BE49-F238E27FC236}">
                    <a16:creationId xmlns:a16="http://schemas.microsoft.com/office/drawing/2014/main" id="{28D5565A-EE3E-246F-DB90-20881032EBEA}"/>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5" name="Freeform 215">
                <a:extLst>
                  <a:ext uri="{FF2B5EF4-FFF2-40B4-BE49-F238E27FC236}">
                    <a16:creationId xmlns:a16="http://schemas.microsoft.com/office/drawing/2014/main" id="{BAA96451-B744-4A49-D70F-CCE0558ADB08}"/>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6" name="Freeform 216">
                <a:extLst>
                  <a:ext uri="{FF2B5EF4-FFF2-40B4-BE49-F238E27FC236}">
                    <a16:creationId xmlns:a16="http://schemas.microsoft.com/office/drawing/2014/main" id="{B8160F7A-A2AD-CBB4-1D6E-462931EE7EEE}"/>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7" name="Freeform 217">
                <a:extLst>
                  <a:ext uri="{FF2B5EF4-FFF2-40B4-BE49-F238E27FC236}">
                    <a16:creationId xmlns:a16="http://schemas.microsoft.com/office/drawing/2014/main" id="{E29D1B38-9FE6-CFE0-6BF4-B8954B544E1F}"/>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8" name="Freeform 218">
                <a:extLst>
                  <a:ext uri="{FF2B5EF4-FFF2-40B4-BE49-F238E27FC236}">
                    <a16:creationId xmlns:a16="http://schemas.microsoft.com/office/drawing/2014/main" id="{A052B1D4-8299-2F46-0B39-8FAA6E05578C}"/>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9" name="Freeform 219">
                <a:extLst>
                  <a:ext uri="{FF2B5EF4-FFF2-40B4-BE49-F238E27FC236}">
                    <a16:creationId xmlns:a16="http://schemas.microsoft.com/office/drawing/2014/main" id="{411DFCF2-EB85-6A56-6DCD-8CB1CB16C32F}"/>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0" name="Rectangle 220">
                <a:extLst>
                  <a:ext uri="{FF2B5EF4-FFF2-40B4-BE49-F238E27FC236}">
                    <a16:creationId xmlns:a16="http://schemas.microsoft.com/office/drawing/2014/main" id="{CB63A1D8-3815-CC2F-1D93-951A87532D0A}"/>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1" name="Rectangle 221">
                <a:extLst>
                  <a:ext uri="{FF2B5EF4-FFF2-40B4-BE49-F238E27FC236}">
                    <a16:creationId xmlns:a16="http://schemas.microsoft.com/office/drawing/2014/main" id="{C72B6BEB-2AF7-AE35-3490-E1A49AC112C8}"/>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2" name="Freeform 222">
                <a:extLst>
                  <a:ext uri="{FF2B5EF4-FFF2-40B4-BE49-F238E27FC236}">
                    <a16:creationId xmlns:a16="http://schemas.microsoft.com/office/drawing/2014/main" id="{34319FDF-FB34-F539-D353-5A7F6ABF5873}"/>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3" name="Freeform 223">
                <a:extLst>
                  <a:ext uri="{FF2B5EF4-FFF2-40B4-BE49-F238E27FC236}">
                    <a16:creationId xmlns:a16="http://schemas.microsoft.com/office/drawing/2014/main" id="{1CF8DA69-16A2-D2D4-27AD-102C0C2A5CE9}"/>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4" name="Freeform 224">
                <a:extLst>
                  <a:ext uri="{FF2B5EF4-FFF2-40B4-BE49-F238E27FC236}">
                    <a16:creationId xmlns:a16="http://schemas.microsoft.com/office/drawing/2014/main" id="{744CCA68-E918-68DB-ED12-710D3C54DD5C}"/>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5" name="Freeform 225">
                <a:extLst>
                  <a:ext uri="{FF2B5EF4-FFF2-40B4-BE49-F238E27FC236}">
                    <a16:creationId xmlns:a16="http://schemas.microsoft.com/office/drawing/2014/main" id="{00084B03-F913-242D-0BE9-14662AA3F917}"/>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6" name="Freeform 226">
                <a:extLst>
                  <a:ext uri="{FF2B5EF4-FFF2-40B4-BE49-F238E27FC236}">
                    <a16:creationId xmlns:a16="http://schemas.microsoft.com/office/drawing/2014/main" id="{E76BE2CF-5D4D-66B7-F986-865974307AA7}"/>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7" name="Freeform 227">
                <a:extLst>
                  <a:ext uri="{FF2B5EF4-FFF2-40B4-BE49-F238E27FC236}">
                    <a16:creationId xmlns:a16="http://schemas.microsoft.com/office/drawing/2014/main" id="{586E2C47-7B5A-A4B4-12AA-5187DDC6CB58}"/>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8" name="Freeform 228">
                <a:extLst>
                  <a:ext uri="{FF2B5EF4-FFF2-40B4-BE49-F238E27FC236}">
                    <a16:creationId xmlns:a16="http://schemas.microsoft.com/office/drawing/2014/main" id="{162023E6-55D7-C975-5B43-FCAA8504AC17}"/>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9" name="Freeform 229">
                <a:extLst>
                  <a:ext uri="{FF2B5EF4-FFF2-40B4-BE49-F238E27FC236}">
                    <a16:creationId xmlns:a16="http://schemas.microsoft.com/office/drawing/2014/main" id="{EFACAFBF-06B6-2166-F816-4DD67A14E1A3}"/>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0" name="Freeform 230">
                <a:extLst>
                  <a:ext uri="{FF2B5EF4-FFF2-40B4-BE49-F238E27FC236}">
                    <a16:creationId xmlns:a16="http://schemas.microsoft.com/office/drawing/2014/main" id="{A121C535-34F6-EBF3-5545-6E9B4B516EF8}"/>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1" name="Freeform 231">
                <a:extLst>
                  <a:ext uri="{FF2B5EF4-FFF2-40B4-BE49-F238E27FC236}">
                    <a16:creationId xmlns:a16="http://schemas.microsoft.com/office/drawing/2014/main" id="{5BC0F10F-C3A7-48E2-D6B6-E4474FF1B46B}"/>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2" name="Freeform 232">
                <a:extLst>
                  <a:ext uri="{FF2B5EF4-FFF2-40B4-BE49-F238E27FC236}">
                    <a16:creationId xmlns:a16="http://schemas.microsoft.com/office/drawing/2014/main" id="{0B8FDC09-1C41-2479-3E8A-893D16436FBA}"/>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3" name="Freeform 233">
                <a:extLst>
                  <a:ext uri="{FF2B5EF4-FFF2-40B4-BE49-F238E27FC236}">
                    <a16:creationId xmlns:a16="http://schemas.microsoft.com/office/drawing/2014/main" id="{67C6A7F4-B688-605C-D142-BD04FBB8D557}"/>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4" name="Rectangle 234">
                <a:extLst>
                  <a:ext uri="{FF2B5EF4-FFF2-40B4-BE49-F238E27FC236}">
                    <a16:creationId xmlns:a16="http://schemas.microsoft.com/office/drawing/2014/main" id="{DCE98985-CEC3-7822-FB9D-1642C2872AD7}"/>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5" name="Rectangle 235">
                <a:extLst>
                  <a:ext uri="{FF2B5EF4-FFF2-40B4-BE49-F238E27FC236}">
                    <a16:creationId xmlns:a16="http://schemas.microsoft.com/office/drawing/2014/main" id="{3D8676C2-C5D7-5FB6-81E6-399CFEFF3E5D}"/>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6" name="Freeform 236">
                <a:extLst>
                  <a:ext uri="{FF2B5EF4-FFF2-40B4-BE49-F238E27FC236}">
                    <a16:creationId xmlns:a16="http://schemas.microsoft.com/office/drawing/2014/main" id="{DEEC42EA-E4C9-9E63-986B-72141623BAC3}"/>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7" name="Rectangle 237">
                <a:extLst>
                  <a:ext uri="{FF2B5EF4-FFF2-40B4-BE49-F238E27FC236}">
                    <a16:creationId xmlns:a16="http://schemas.microsoft.com/office/drawing/2014/main" id="{B3762436-6443-5FF2-060A-E5CCBBBD8008}"/>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8" name="Rectangle 238">
                <a:extLst>
                  <a:ext uri="{FF2B5EF4-FFF2-40B4-BE49-F238E27FC236}">
                    <a16:creationId xmlns:a16="http://schemas.microsoft.com/office/drawing/2014/main" id="{03326045-1E70-B3A7-3841-92DF27452ADD}"/>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9" name="Rectangle 239">
                <a:extLst>
                  <a:ext uri="{FF2B5EF4-FFF2-40B4-BE49-F238E27FC236}">
                    <a16:creationId xmlns:a16="http://schemas.microsoft.com/office/drawing/2014/main" id="{3251DE0B-C16D-52B7-2172-C1E211023D01}"/>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80" name="Rectangle 240">
                <a:extLst>
                  <a:ext uri="{FF2B5EF4-FFF2-40B4-BE49-F238E27FC236}">
                    <a16:creationId xmlns:a16="http://schemas.microsoft.com/office/drawing/2014/main" id="{3DD99CED-D3EB-B547-87BB-F5EB48045652}"/>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81" name="Freeform 241">
                <a:extLst>
                  <a:ext uri="{FF2B5EF4-FFF2-40B4-BE49-F238E27FC236}">
                    <a16:creationId xmlns:a16="http://schemas.microsoft.com/office/drawing/2014/main" id="{3523C1B1-3490-445E-9FA4-129481D89916}"/>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grpSp>
      </p:grpSp>
      <p:cxnSp>
        <p:nvCxnSpPr>
          <p:cNvPr id="82" name="Straight Arrow Connector 81">
            <a:extLst>
              <a:ext uri="{FF2B5EF4-FFF2-40B4-BE49-F238E27FC236}">
                <a16:creationId xmlns:a16="http://schemas.microsoft.com/office/drawing/2014/main" id="{F002D814-4658-2969-EAD3-7AF8327056AB}"/>
              </a:ext>
            </a:extLst>
          </p:cNvPr>
          <p:cNvCxnSpPr>
            <a:stCxn id="5" idx="6"/>
            <a:endCxn id="8" idx="2"/>
          </p:cNvCxnSpPr>
          <p:nvPr/>
        </p:nvCxnSpPr>
        <p:spPr>
          <a:xfrm>
            <a:off x="7349497" y="2465363"/>
            <a:ext cx="3361593" cy="0"/>
          </a:xfrm>
          <a:prstGeom prst="straightConnector1">
            <a:avLst/>
          </a:prstGeom>
          <a:noFill/>
          <a:ln w="9525" cap="flat" cmpd="sng" algn="ctr">
            <a:solidFill>
              <a:srgbClr val="5C2D91"/>
            </a:solidFill>
            <a:prstDash val="solid"/>
            <a:headEnd type="triangle"/>
            <a:tailEnd type="triangle"/>
          </a:ln>
          <a:effectLst/>
        </p:spPr>
      </p:cxnSp>
      <p:sp>
        <p:nvSpPr>
          <p:cNvPr id="83" name="TextBox 82">
            <a:extLst>
              <a:ext uri="{FF2B5EF4-FFF2-40B4-BE49-F238E27FC236}">
                <a16:creationId xmlns:a16="http://schemas.microsoft.com/office/drawing/2014/main" id="{040525FA-3CC2-E820-2FFA-214DDD14260D}"/>
              </a:ext>
            </a:extLst>
          </p:cNvPr>
          <p:cNvSpPr txBox="1"/>
          <p:nvPr/>
        </p:nvSpPr>
        <p:spPr>
          <a:xfrm>
            <a:off x="6453297" y="2919381"/>
            <a:ext cx="987837" cy="506901"/>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a:gradFill>
                  <a:gsLst>
                    <a:gs pos="2917">
                      <a:srgbClr val="505050"/>
                    </a:gs>
                    <a:gs pos="30000">
                      <a:srgbClr val="505050"/>
                    </a:gs>
                  </a:gsLst>
                  <a:lin ang="5400000" scaled="0"/>
                </a:gradFill>
              </a:rPr>
              <a:t>Group</a:t>
            </a:r>
          </a:p>
        </p:txBody>
      </p:sp>
      <p:sp>
        <p:nvSpPr>
          <p:cNvPr id="84" name="TextBox 83">
            <a:extLst>
              <a:ext uri="{FF2B5EF4-FFF2-40B4-BE49-F238E27FC236}">
                <a16:creationId xmlns:a16="http://schemas.microsoft.com/office/drawing/2014/main" id="{D58A2A2A-FAE8-03C3-EFA9-E3D2033CF58E}"/>
              </a:ext>
            </a:extLst>
          </p:cNvPr>
          <p:cNvSpPr txBox="1"/>
          <p:nvPr/>
        </p:nvSpPr>
        <p:spPr>
          <a:xfrm>
            <a:off x="7686910" y="2430915"/>
            <a:ext cx="3093655" cy="506901"/>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b="1" kern="0">
                <a:gradFill>
                  <a:gsLst>
                    <a:gs pos="2917">
                      <a:srgbClr val="505050"/>
                    </a:gs>
                    <a:gs pos="30000">
                      <a:srgbClr val="505050"/>
                    </a:gs>
                  </a:gsLst>
                  <a:lin ang="5400000" scaled="0"/>
                </a:gradFill>
              </a:rPr>
              <a:t>Member</a:t>
            </a:r>
            <a:r>
              <a:rPr lang="en-US" sz="1568" kern="0">
                <a:gradFill>
                  <a:gsLst>
                    <a:gs pos="2917">
                      <a:srgbClr val="505050"/>
                    </a:gs>
                    <a:gs pos="30000">
                      <a:srgbClr val="505050"/>
                    </a:gs>
                  </a:gsLst>
                  <a:lin ang="5400000" scaled="0"/>
                </a:gradFill>
              </a:rPr>
              <a:t>: &lt;TTL,user-DN&gt;</a:t>
            </a:r>
          </a:p>
        </p:txBody>
      </p:sp>
      <p:grpSp>
        <p:nvGrpSpPr>
          <p:cNvPr id="85" name="Group 84">
            <a:extLst>
              <a:ext uri="{FF2B5EF4-FFF2-40B4-BE49-F238E27FC236}">
                <a16:creationId xmlns:a16="http://schemas.microsoft.com/office/drawing/2014/main" id="{249A96D9-6C52-5D8E-584C-2A5C9039A343}"/>
              </a:ext>
            </a:extLst>
          </p:cNvPr>
          <p:cNvGrpSpPr/>
          <p:nvPr/>
        </p:nvGrpSpPr>
        <p:grpSpPr>
          <a:xfrm>
            <a:off x="8478373" y="5218190"/>
            <a:ext cx="1103841" cy="785979"/>
            <a:chOff x="8636744" y="5207056"/>
            <a:chExt cx="1125975" cy="801740"/>
          </a:xfrm>
        </p:grpSpPr>
        <p:sp>
          <p:nvSpPr>
            <p:cNvPr id="86" name="Freeform 164">
              <a:extLst>
                <a:ext uri="{FF2B5EF4-FFF2-40B4-BE49-F238E27FC236}">
                  <a16:creationId xmlns:a16="http://schemas.microsoft.com/office/drawing/2014/main" id="{40735DCF-D80F-8DEF-D200-4CD00275B72F}"/>
                </a:ext>
              </a:extLst>
            </p:cNvPr>
            <p:cNvSpPr>
              <a:spLocks noChangeAspect="1"/>
            </p:cNvSpPr>
            <p:nvPr/>
          </p:nvSpPr>
          <p:spPr bwMode="black">
            <a:xfrm>
              <a:off x="8933576" y="5207056"/>
              <a:ext cx="829143" cy="801740"/>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7" name="Group 86">
              <a:extLst>
                <a:ext uri="{FF2B5EF4-FFF2-40B4-BE49-F238E27FC236}">
                  <a16:creationId xmlns:a16="http://schemas.microsoft.com/office/drawing/2014/main" id="{31E1FE06-F950-454F-8B71-262AF953ED04}"/>
                </a:ext>
              </a:extLst>
            </p:cNvPr>
            <p:cNvGrpSpPr/>
            <p:nvPr/>
          </p:nvGrpSpPr>
          <p:grpSpPr>
            <a:xfrm>
              <a:off x="8636744" y="5475396"/>
              <a:ext cx="570316" cy="533400"/>
              <a:chOff x="9815782" y="2941890"/>
              <a:chExt cx="990600" cy="914400"/>
            </a:xfrm>
          </p:grpSpPr>
          <p:sp>
            <p:nvSpPr>
              <p:cNvPr id="88" name="Oval 87">
                <a:extLst>
                  <a:ext uri="{FF2B5EF4-FFF2-40B4-BE49-F238E27FC236}">
                    <a16:creationId xmlns:a16="http://schemas.microsoft.com/office/drawing/2014/main" id="{D93097D9-2C88-C6E1-E58A-573ECB865329}"/>
                  </a:ext>
                </a:extLst>
              </p:cNvPr>
              <p:cNvSpPr/>
              <p:nvPr/>
            </p:nvSpPr>
            <p:spPr bwMode="auto">
              <a:xfrm>
                <a:off x="9815782" y="2941890"/>
                <a:ext cx="990600" cy="914400"/>
              </a:xfrm>
              <a:prstGeom prst="ellipse">
                <a:avLst/>
              </a:prstGeom>
              <a:solidFill>
                <a:srgbClr val="505050">
                  <a:lumMod val="75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grpSp>
            <p:nvGrpSpPr>
              <p:cNvPr id="89" name="Group 88">
                <a:extLst>
                  <a:ext uri="{FF2B5EF4-FFF2-40B4-BE49-F238E27FC236}">
                    <a16:creationId xmlns:a16="http://schemas.microsoft.com/office/drawing/2014/main" id="{C1401DFA-0FD1-4D9D-AAB8-0B5028DB8205}"/>
                  </a:ext>
                </a:extLst>
              </p:cNvPr>
              <p:cNvGrpSpPr/>
              <p:nvPr/>
            </p:nvGrpSpPr>
            <p:grpSpPr>
              <a:xfrm>
                <a:off x="10080783" y="3011827"/>
                <a:ext cx="460597" cy="700123"/>
                <a:chOff x="1609726" y="2506663"/>
                <a:chExt cx="1614487" cy="2320925"/>
              </a:xfrm>
            </p:grpSpPr>
            <p:sp>
              <p:nvSpPr>
                <p:cNvPr id="90" name="Freeform 151">
                  <a:extLst>
                    <a:ext uri="{FF2B5EF4-FFF2-40B4-BE49-F238E27FC236}">
                      <a16:creationId xmlns:a16="http://schemas.microsoft.com/office/drawing/2014/main" id="{4CA48F6E-315B-BAA6-1B36-FDA85EFA6AD1}"/>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1" name="Freeform 152">
                  <a:extLst>
                    <a:ext uri="{FF2B5EF4-FFF2-40B4-BE49-F238E27FC236}">
                      <a16:creationId xmlns:a16="http://schemas.microsoft.com/office/drawing/2014/main" id="{D8F0B5BC-E2EE-68AD-A3EF-27B307A743BE}"/>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2" name="Freeform 153">
                  <a:extLst>
                    <a:ext uri="{FF2B5EF4-FFF2-40B4-BE49-F238E27FC236}">
                      <a16:creationId xmlns:a16="http://schemas.microsoft.com/office/drawing/2014/main" id="{5935CABB-74CD-8FB4-0210-FC225B545CB3}"/>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3" name="Freeform 154">
                  <a:extLst>
                    <a:ext uri="{FF2B5EF4-FFF2-40B4-BE49-F238E27FC236}">
                      <a16:creationId xmlns:a16="http://schemas.microsoft.com/office/drawing/2014/main" id="{CA301BD7-EA2B-8C58-A90C-5BD8B244287C}"/>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4" name="Freeform 155">
                  <a:extLst>
                    <a:ext uri="{FF2B5EF4-FFF2-40B4-BE49-F238E27FC236}">
                      <a16:creationId xmlns:a16="http://schemas.microsoft.com/office/drawing/2014/main" id="{90571030-96B6-B2D1-0DCC-69208284012B}"/>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5" name="Freeform 156">
                  <a:extLst>
                    <a:ext uri="{FF2B5EF4-FFF2-40B4-BE49-F238E27FC236}">
                      <a16:creationId xmlns:a16="http://schemas.microsoft.com/office/drawing/2014/main" id="{D143B94C-B4C0-6A44-B6E6-D5DC12EEBE39}"/>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6" name="Freeform 157">
                  <a:extLst>
                    <a:ext uri="{FF2B5EF4-FFF2-40B4-BE49-F238E27FC236}">
                      <a16:creationId xmlns:a16="http://schemas.microsoft.com/office/drawing/2014/main" id="{B0037253-D5B1-B939-D5BB-E63CFD95C589}"/>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7" name="Freeform 158">
                  <a:extLst>
                    <a:ext uri="{FF2B5EF4-FFF2-40B4-BE49-F238E27FC236}">
                      <a16:creationId xmlns:a16="http://schemas.microsoft.com/office/drawing/2014/main" id="{D35BE879-F08C-7A9A-7949-76834607566A}"/>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8" name="Rectangle 159">
                  <a:extLst>
                    <a:ext uri="{FF2B5EF4-FFF2-40B4-BE49-F238E27FC236}">
                      <a16:creationId xmlns:a16="http://schemas.microsoft.com/office/drawing/2014/main" id="{304EDCED-03CF-E646-BEFC-A3B40D0F953C}"/>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9" name="Rectangle 160">
                  <a:extLst>
                    <a:ext uri="{FF2B5EF4-FFF2-40B4-BE49-F238E27FC236}">
                      <a16:creationId xmlns:a16="http://schemas.microsoft.com/office/drawing/2014/main" id="{3349AABA-47D4-8574-DE0C-C701283AFD09}"/>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0" name="Freeform 161">
                  <a:extLst>
                    <a:ext uri="{FF2B5EF4-FFF2-40B4-BE49-F238E27FC236}">
                      <a16:creationId xmlns:a16="http://schemas.microsoft.com/office/drawing/2014/main" id="{9036D94A-21CF-59EB-491B-48C96A1F1D03}"/>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1" name="Freeform 162">
                  <a:extLst>
                    <a:ext uri="{FF2B5EF4-FFF2-40B4-BE49-F238E27FC236}">
                      <a16:creationId xmlns:a16="http://schemas.microsoft.com/office/drawing/2014/main" id="{74AA90A0-A218-3CFB-5934-1EA436FC6C33}"/>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2" name="Freeform 163">
                  <a:extLst>
                    <a:ext uri="{FF2B5EF4-FFF2-40B4-BE49-F238E27FC236}">
                      <a16:creationId xmlns:a16="http://schemas.microsoft.com/office/drawing/2014/main" id="{C632AB5F-76E4-E9A0-AAC8-6531CB004BD9}"/>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3" name="Freeform 164">
                  <a:extLst>
                    <a:ext uri="{FF2B5EF4-FFF2-40B4-BE49-F238E27FC236}">
                      <a16:creationId xmlns:a16="http://schemas.microsoft.com/office/drawing/2014/main" id="{25784C41-024B-81FA-94F7-0AFB89A3F020}"/>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4" name="Freeform 165">
                  <a:extLst>
                    <a:ext uri="{FF2B5EF4-FFF2-40B4-BE49-F238E27FC236}">
                      <a16:creationId xmlns:a16="http://schemas.microsoft.com/office/drawing/2014/main" id="{BBF7B5D4-C135-5C81-2889-C191CE5AD135}"/>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5" name="Freeform 166">
                  <a:extLst>
                    <a:ext uri="{FF2B5EF4-FFF2-40B4-BE49-F238E27FC236}">
                      <a16:creationId xmlns:a16="http://schemas.microsoft.com/office/drawing/2014/main" id="{BE7DCA24-5835-DB4D-92F4-CB1B966A2A8C}"/>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6" name="Freeform 167">
                  <a:extLst>
                    <a:ext uri="{FF2B5EF4-FFF2-40B4-BE49-F238E27FC236}">
                      <a16:creationId xmlns:a16="http://schemas.microsoft.com/office/drawing/2014/main" id="{69E05C81-2E26-AC50-1200-F531F4998E59}"/>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7" name="Freeform 168">
                  <a:extLst>
                    <a:ext uri="{FF2B5EF4-FFF2-40B4-BE49-F238E27FC236}">
                      <a16:creationId xmlns:a16="http://schemas.microsoft.com/office/drawing/2014/main" id="{42FAA9BF-1C66-5CA8-2BAC-0E1568D2EC5A}"/>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8" name="Freeform 169">
                  <a:extLst>
                    <a:ext uri="{FF2B5EF4-FFF2-40B4-BE49-F238E27FC236}">
                      <a16:creationId xmlns:a16="http://schemas.microsoft.com/office/drawing/2014/main" id="{2DF618F9-211B-A456-E016-36A25A5EAB71}"/>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9" name="Freeform 170">
                  <a:extLst>
                    <a:ext uri="{FF2B5EF4-FFF2-40B4-BE49-F238E27FC236}">
                      <a16:creationId xmlns:a16="http://schemas.microsoft.com/office/drawing/2014/main" id="{63284289-5C13-8206-C744-F25F96E8A4E8}"/>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0" name="Freeform 171">
                  <a:extLst>
                    <a:ext uri="{FF2B5EF4-FFF2-40B4-BE49-F238E27FC236}">
                      <a16:creationId xmlns:a16="http://schemas.microsoft.com/office/drawing/2014/main" id="{FD0C9484-1DEF-BA48-B68B-53F314691562}"/>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1" name="Freeform 172">
                  <a:extLst>
                    <a:ext uri="{FF2B5EF4-FFF2-40B4-BE49-F238E27FC236}">
                      <a16:creationId xmlns:a16="http://schemas.microsoft.com/office/drawing/2014/main" id="{3EF36CB0-1744-33AF-FF76-31D976E36DA0}"/>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2" name="Freeform 173">
                  <a:extLst>
                    <a:ext uri="{FF2B5EF4-FFF2-40B4-BE49-F238E27FC236}">
                      <a16:creationId xmlns:a16="http://schemas.microsoft.com/office/drawing/2014/main" id="{B57F6C28-EA92-20CE-D567-4FE55945FB35}"/>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3" name="Freeform 174">
                  <a:extLst>
                    <a:ext uri="{FF2B5EF4-FFF2-40B4-BE49-F238E27FC236}">
                      <a16:creationId xmlns:a16="http://schemas.microsoft.com/office/drawing/2014/main" id="{22649307-1FB1-5904-EAEA-20EBD7485501}"/>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4" name="Freeform 175">
                  <a:extLst>
                    <a:ext uri="{FF2B5EF4-FFF2-40B4-BE49-F238E27FC236}">
                      <a16:creationId xmlns:a16="http://schemas.microsoft.com/office/drawing/2014/main" id="{648839D5-EB5A-BF7F-52CE-93CD3312908A}"/>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5" name="Freeform 176">
                  <a:extLst>
                    <a:ext uri="{FF2B5EF4-FFF2-40B4-BE49-F238E27FC236}">
                      <a16:creationId xmlns:a16="http://schemas.microsoft.com/office/drawing/2014/main" id="{D59A32F7-A808-FE95-1788-D95CB02875D2}"/>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6" name="Freeform 177">
                  <a:extLst>
                    <a:ext uri="{FF2B5EF4-FFF2-40B4-BE49-F238E27FC236}">
                      <a16:creationId xmlns:a16="http://schemas.microsoft.com/office/drawing/2014/main" id="{A5B90069-AF40-35AA-6695-243DEC333F9C}"/>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7" name="Freeform 178">
                  <a:extLst>
                    <a:ext uri="{FF2B5EF4-FFF2-40B4-BE49-F238E27FC236}">
                      <a16:creationId xmlns:a16="http://schemas.microsoft.com/office/drawing/2014/main" id="{48784F46-C573-D823-36FB-D4AB494F1571}"/>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8" name="Freeform 179">
                  <a:extLst>
                    <a:ext uri="{FF2B5EF4-FFF2-40B4-BE49-F238E27FC236}">
                      <a16:creationId xmlns:a16="http://schemas.microsoft.com/office/drawing/2014/main" id="{CCFC254A-40DB-4F2C-F271-9A5522615CA9}"/>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9" name="Freeform 180">
                  <a:extLst>
                    <a:ext uri="{FF2B5EF4-FFF2-40B4-BE49-F238E27FC236}">
                      <a16:creationId xmlns:a16="http://schemas.microsoft.com/office/drawing/2014/main" id="{9EC87EDF-156A-CA23-CFA6-814E495494E3}"/>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0" name="Freeform 181">
                  <a:extLst>
                    <a:ext uri="{FF2B5EF4-FFF2-40B4-BE49-F238E27FC236}">
                      <a16:creationId xmlns:a16="http://schemas.microsoft.com/office/drawing/2014/main" id="{5FB9F249-5346-EA4A-FA15-A918BD3C8386}"/>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1" name="Freeform 182">
                  <a:extLst>
                    <a:ext uri="{FF2B5EF4-FFF2-40B4-BE49-F238E27FC236}">
                      <a16:creationId xmlns:a16="http://schemas.microsoft.com/office/drawing/2014/main" id="{BDB36BCE-4228-ADC3-AE5F-B21CD7202F63}"/>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2" name="Freeform 183">
                  <a:extLst>
                    <a:ext uri="{FF2B5EF4-FFF2-40B4-BE49-F238E27FC236}">
                      <a16:creationId xmlns:a16="http://schemas.microsoft.com/office/drawing/2014/main" id="{8C2F0511-6D32-04DC-B9B7-E82FF955C13A}"/>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3" name="Freeform 184">
                  <a:extLst>
                    <a:ext uri="{FF2B5EF4-FFF2-40B4-BE49-F238E27FC236}">
                      <a16:creationId xmlns:a16="http://schemas.microsoft.com/office/drawing/2014/main" id="{2A6676D3-4723-8246-F066-93022762AEED}"/>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4" name="Freeform 191">
                  <a:extLst>
                    <a:ext uri="{FF2B5EF4-FFF2-40B4-BE49-F238E27FC236}">
                      <a16:creationId xmlns:a16="http://schemas.microsoft.com/office/drawing/2014/main" id="{35534ED3-2D51-10B5-20C7-429BF709A062}"/>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pic>
              <p:nvPicPr>
                <p:cNvPr id="125" name="Picture 204">
                  <a:extLst>
                    <a:ext uri="{FF2B5EF4-FFF2-40B4-BE49-F238E27FC236}">
                      <a16:creationId xmlns:a16="http://schemas.microsoft.com/office/drawing/2014/main" id="{0A11D8F2-7C0F-782A-C588-A1D935682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206">
                  <a:extLst>
                    <a:ext uri="{FF2B5EF4-FFF2-40B4-BE49-F238E27FC236}">
                      <a16:creationId xmlns:a16="http://schemas.microsoft.com/office/drawing/2014/main" id="{302BD7FE-824C-104C-0C80-F140C9F2A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207">
                  <a:extLst>
                    <a:ext uri="{FF2B5EF4-FFF2-40B4-BE49-F238E27FC236}">
                      <a16:creationId xmlns:a16="http://schemas.microsoft.com/office/drawing/2014/main" id="{E3F7C28F-6F0D-225C-2DB7-E0D39CC5B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Rectangle 208">
                  <a:extLst>
                    <a:ext uri="{FF2B5EF4-FFF2-40B4-BE49-F238E27FC236}">
                      <a16:creationId xmlns:a16="http://schemas.microsoft.com/office/drawing/2014/main" id="{BA534D6E-0914-E54D-D0FA-664ED72F6CA7}"/>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9" name="Rectangle 209">
                  <a:extLst>
                    <a:ext uri="{FF2B5EF4-FFF2-40B4-BE49-F238E27FC236}">
                      <a16:creationId xmlns:a16="http://schemas.microsoft.com/office/drawing/2014/main" id="{C71BEA06-CA5B-5363-AD7A-064C722D4734}"/>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0" name="Freeform 210">
                  <a:extLst>
                    <a:ext uri="{FF2B5EF4-FFF2-40B4-BE49-F238E27FC236}">
                      <a16:creationId xmlns:a16="http://schemas.microsoft.com/office/drawing/2014/main" id="{0BCE9DA4-76CA-C6F5-D756-61EDB77ECDB0}"/>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1" name="Freeform 211">
                  <a:extLst>
                    <a:ext uri="{FF2B5EF4-FFF2-40B4-BE49-F238E27FC236}">
                      <a16:creationId xmlns:a16="http://schemas.microsoft.com/office/drawing/2014/main" id="{C70DBEC9-A5BE-0F33-6AD0-AB346A0DB435}"/>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2" name="Freeform 212">
                  <a:extLst>
                    <a:ext uri="{FF2B5EF4-FFF2-40B4-BE49-F238E27FC236}">
                      <a16:creationId xmlns:a16="http://schemas.microsoft.com/office/drawing/2014/main" id="{29B0F389-758D-9F11-81C7-6A078CA9F4D8}"/>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3" name="Freeform 213">
                  <a:extLst>
                    <a:ext uri="{FF2B5EF4-FFF2-40B4-BE49-F238E27FC236}">
                      <a16:creationId xmlns:a16="http://schemas.microsoft.com/office/drawing/2014/main" id="{48DD968C-EA94-8661-799A-6742FD1770B5}"/>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4" name="Freeform 214">
                  <a:extLst>
                    <a:ext uri="{FF2B5EF4-FFF2-40B4-BE49-F238E27FC236}">
                      <a16:creationId xmlns:a16="http://schemas.microsoft.com/office/drawing/2014/main" id="{E9DA0DAD-D1D3-4923-2D75-2427A3B772E1}"/>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5" name="Freeform 215">
                  <a:extLst>
                    <a:ext uri="{FF2B5EF4-FFF2-40B4-BE49-F238E27FC236}">
                      <a16:creationId xmlns:a16="http://schemas.microsoft.com/office/drawing/2014/main" id="{5C6F51D6-1461-EC81-5574-FC0CF2BBA718}"/>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6" name="Freeform 216">
                  <a:extLst>
                    <a:ext uri="{FF2B5EF4-FFF2-40B4-BE49-F238E27FC236}">
                      <a16:creationId xmlns:a16="http://schemas.microsoft.com/office/drawing/2014/main" id="{602AE8DD-A2E6-7ED4-F6D3-990F2D7C4FB3}"/>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7" name="Freeform 217">
                  <a:extLst>
                    <a:ext uri="{FF2B5EF4-FFF2-40B4-BE49-F238E27FC236}">
                      <a16:creationId xmlns:a16="http://schemas.microsoft.com/office/drawing/2014/main" id="{5B5131BA-26BA-D0B1-E51F-0DC906B0D146}"/>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8" name="Freeform 218">
                  <a:extLst>
                    <a:ext uri="{FF2B5EF4-FFF2-40B4-BE49-F238E27FC236}">
                      <a16:creationId xmlns:a16="http://schemas.microsoft.com/office/drawing/2014/main" id="{FC3DC1FA-FB0B-EEE9-6D4E-C64154D2F26D}"/>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9" name="Freeform 219">
                  <a:extLst>
                    <a:ext uri="{FF2B5EF4-FFF2-40B4-BE49-F238E27FC236}">
                      <a16:creationId xmlns:a16="http://schemas.microsoft.com/office/drawing/2014/main" id="{81F709CF-EB87-A32E-E1DF-A5EA7A6C3911}"/>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0" name="Rectangle 220">
                  <a:extLst>
                    <a:ext uri="{FF2B5EF4-FFF2-40B4-BE49-F238E27FC236}">
                      <a16:creationId xmlns:a16="http://schemas.microsoft.com/office/drawing/2014/main" id="{C23F7CA4-D96A-0834-C412-B08D666AC69A}"/>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1" name="Rectangle 221">
                  <a:extLst>
                    <a:ext uri="{FF2B5EF4-FFF2-40B4-BE49-F238E27FC236}">
                      <a16:creationId xmlns:a16="http://schemas.microsoft.com/office/drawing/2014/main" id="{7DC32330-8177-74FB-8BF7-BA7ACA3B32E8}"/>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2" name="Freeform 222">
                  <a:extLst>
                    <a:ext uri="{FF2B5EF4-FFF2-40B4-BE49-F238E27FC236}">
                      <a16:creationId xmlns:a16="http://schemas.microsoft.com/office/drawing/2014/main" id="{B0EB6563-8837-2262-14D2-308329945ADC}"/>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3" name="Freeform 223">
                  <a:extLst>
                    <a:ext uri="{FF2B5EF4-FFF2-40B4-BE49-F238E27FC236}">
                      <a16:creationId xmlns:a16="http://schemas.microsoft.com/office/drawing/2014/main" id="{108E1591-F7C5-AC48-57CB-308F54EE0E19}"/>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4" name="Freeform 224">
                  <a:extLst>
                    <a:ext uri="{FF2B5EF4-FFF2-40B4-BE49-F238E27FC236}">
                      <a16:creationId xmlns:a16="http://schemas.microsoft.com/office/drawing/2014/main" id="{9C4FE24A-B93F-ACAD-9DC7-759DF3CC9673}"/>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5" name="Freeform 225">
                  <a:extLst>
                    <a:ext uri="{FF2B5EF4-FFF2-40B4-BE49-F238E27FC236}">
                      <a16:creationId xmlns:a16="http://schemas.microsoft.com/office/drawing/2014/main" id="{1ABF869E-3D19-F815-4B81-FD684400D46C}"/>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6" name="Freeform 226">
                  <a:extLst>
                    <a:ext uri="{FF2B5EF4-FFF2-40B4-BE49-F238E27FC236}">
                      <a16:creationId xmlns:a16="http://schemas.microsoft.com/office/drawing/2014/main" id="{0B50A481-1977-CA81-73A8-5A0EC1784EC1}"/>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7" name="Freeform 227">
                  <a:extLst>
                    <a:ext uri="{FF2B5EF4-FFF2-40B4-BE49-F238E27FC236}">
                      <a16:creationId xmlns:a16="http://schemas.microsoft.com/office/drawing/2014/main" id="{8940EF35-4337-3245-A428-5AFB6ADDA783}"/>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8" name="Freeform 228">
                  <a:extLst>
                    <a:ext uri="{FF2B5EF4-FFF2-40B4-BE49-F238E27FC236}">
                      <a16:creationId xmlns:a16="http://schemas.microsoft.com/office/drawing/2014/main" id="{10241E06-23C5-FC85-3207-D270DF48C96F}"/>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9" name="Freeform 229">
                  <a:extLst>
                    <a:ext uri="{FF2B5EF4-FFF2-40B4-BE49-F238E27FC236}">
                      <a16:creationId xmlns:a16="http://schemas.microsoft.com/office/drawing/2014/main" id="{050DB87D-F2B4-2023-2FD6-1104F63ECC35}"/>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0" name="Freeform 230">
                  <a:extLst>
                    <a:ext uri="{FF2B5EF4-FFF2-40B4-BE49-F238E27FC236}">
                      <a16:creationId xmlns:a16="http://schemas.microsoft.com/office/drawing/2014/main" id="{81B0EB58-6E85-3E16-F1C9-9B6A837A0838}"/>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1" name="Freeform 231">
                  <a:extLst>
                    <a:ext uri="{FF2B5EF4-FFF2-40B4-BE49-F238E27FC236}">
                      <a16:creationId xmlns:a16="http://schemas.microsoft.com/office/drawing/2014/main" id="{4DED53CA-1F91-105D-83B0-0C668B46912C}"/>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2" name="Freeform 232">
                  <a:extLst>
                    <a:ext uri="{FF2B5EF4-FFF2-40B4-BE49-F238E27FC236}">
                      <a16:creationId xmlns:a16="http://schemas.microsoft.com/office/drawing/2014/main" id="{99EB1A5E-7512-C048-6CB2-6B99BA90BB1A}"/>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3" name="Freeform 233">
                  <a:extLst>
                    <a:ext uri="{FF2B5EF4-FFF2-40B4-BE49-F238E27FC236}">
                      <a16:creationId xmlns:a16="http://schemas.microsoft.com/office/drawing/2014/main" id="{DAFD6814-2C97-CCA1-B408-C16B032D4AB2}"/>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4" name="Rectangle 234">
                  <a:extLst>
                    <a:ext uri="{FF2B5EF4-FFF2-40B4-BE49-F238E27FC236}">
                      <a16:creationId xmlns:a16="http://schemas.microsoft.com/office/drawing/2014/main" id="{C420FD5C-C180-8CA4-A9C9-49E3308A117B}"/>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5" name="Rectangle 235">
                  <a:extLst>
                    <a:ext uri="{FF2B5EF4-FFF2-40B4-BE49-F238E27FC236}">
                      <a16:creationId xmlns:a16="http://schemas.microsoft.com/office/drawing/2014/main" id="{707931F7-F1D8-F63C-548A-225E35CCCE9F}"/>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6" name="Freeform 236">
                  <a:extLst>
                    <a:ext uri="{FF2B5EF4-FFF2-40B4-BE49-F238E27FC236}">
                      <a16:creationId xmlns:a16="http://schemas.microsoft.com/office/drawing/2014/main" id="{4819E671-6C9E-64FC-9D04-1B9570EB32E3}"/>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7" name="Rectangle 237">
                  <a:extLst>
                    <a:ext uri="{FF2B5EF4-FFF2-40B4-BE49-F238E27FC236}">
                      <a16:creationId xmlns:a16="http://schemas.microsoft.com/office/drawing/2014/main" id="{92E3542F-8694-F8FE-C4AF-DCE5DFFD3B97}"/>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8" name="Rectangle 238">
                  <a:extLst>
                    <a:ext uri="{FF2B5EF4-FFF2-40B4-BE49-F238E27FC236}">
                      <a16:creationId xmlns:a16="http://schemas.microsoft.com/office/drawing/2014/main" id="{7B70460C-A577-93E1-C18A-05FA1397E1F9}"/>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9" name="Rectangle 239">
                  <a:extLst>
                    <a:ext uri="{FF2B5EF4-FFF2-40B4-BE49-F238E27FC236}">
                      <a16:creationId xmlns:a16="http://schemas.microsoft.com/office/drawing/2014/main" id="{D7FCEBAC-E77B-5A42-B04A-0A2593004FE2}"/>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0" name="Rectangle 240">
                  <a:extLst>
                    <a:ext uri="{FF2B5EF4-FFF2-40B4-BE49-F238E27FC236}">
                      <a16:creationId xmlns:a16="http://schemas.microsoft.com/office/drawing/2014/main" id="{1D6C42E5-284C-B482-73E2-EF1E79D0B418}"/>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1" name="Freeform 241">
                  <a:extLst>
                    <a:ext uri="{FF2B5EF4-FFF2-40B4-BE49-F238E27FC236}">
                      <a16:creationId xmlns:a16="http://schemas.microsoft.com/office/drawing/2014/main" id="{90EBD6CD-2E13-63D7-D8A0-C0C95F9771FE}"/>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grpSp>
        </p:grpSp>
      </p:grpSp>
      <p:cxnSp>
        <p:nvCxnSpPr>
          <p:cNvPr id="162" name="Straight Arrow Connector 161">
            <a:extLst>
              <a:ext uri="{FF2B5EF4-FFF2-40B4-BE49-F238E27FC236}">
                <a16:creationId xmlns:a16="http://schemas.microsoft.com/office/drawing/2014/main" id="{6C579C24-668D-C7A0-22F9-59EC3C88886A}"/>
              </a:ext>
            </a:extLst>
          </p:cNvPr>
          <p:cNvCxnSpPr/>
          <p:nvPr/>
        </p:nvCxnSpPr>
        <p:spPr>
          <a:xfrm>
            <a:off x="9175791" y="3110461"/>
            <a:ext cx="1" cy="1809862"/>
          </a:xfrm>
          <a:prstGeom prst="straightConnector1">
            <a:avLst/>
          </a:prstGeom>
          <a:noFill/>
          <a:ln w="9525" cap="flat" cmpd="sng" algn="ctr">
            <a:solidFill>
              <a:srgbClr val="505050"/>
            </a:solidFill>
            <a:prstDash val="solid"/>
            <a:headEnd type="triangle"/>
            <a:tailEnd type="triangle"/>
          </a:ln>
          <a:effectLst/>
        </p:spPr>
      </p:cxnSp>
      <p:sp>
        <p:nvSpPr>
          <p:cNvPr id="163" name="TextBox 162">
            <a:extLst>
              <a:ext uri="{FF2B5EF4-FFF2-40B4-BE49-F238E27FC236}">
                <a16:creationId xmlns:a16="http://schemas.microsoft.com/office/drawing/2014/main" id="{FA8C4D9B-2E19-3138-8978-5EDDD6F63433}"/>
              </a:ext>
            </a:extLst>
          </p:cNvPr>
          <p:cNvSpPr txBox="1"/>
          <p:nvPr/>
        </p:nvSpPr>
        <p:spPr>
          <a:xfrm>
            <a:off x="10910448" y="2920148"/>
            <a:ext cx="771768" cy="506901"/>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a:gradFill>
                  <a:gsLst>
                    <a:gs pos="2917">
                      <a:srgbClr val="505050"/>
                    </a:gs>
                    <a:gs pos="30000">
                      <a:srgbClr val="505050"/>
                    </a:gs>
                  </a:gsLst>
                  <a:lin ang="5400000" scaled="0"/>
                </a:gradFill>
              </a:rPr>
              <a:t>User</a:t>
            </a:r>
          </a:p>
        </p:txBody>
      </p:sp>
      <p:sp>
        <p:nvSpPr>
          <p:cNvPr id="164" name="TextBox 163">
            <a:extLst>
              <a:ext uri="{FF2B5EF4-FFF2-40B4-BE49-F238E27FC236}">
                <a16:creationId xmlns:a16="http://schemas.microsoft.com/office/drawing/2014/main" id="{13ED0BC3-9DD0-C0FE-EFA0-EB2AC9B5873B}"/>
              </a:ext>
            </a:extLst>
          </p:cNvPr>
          <p:cNvSpPr txBox="1"/>
          <p:nvPr/>
        </p:nvSpPr>
        <p:spPr>
          <a:xfrm>
            <a:off x="6975987" y="3661913"/>
            <a:ext cx="2145873" cy="799575"/>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a:gradFill>
                  <a:gsLst>
                    <a:gs pos="2917">
                      <a:srgbClr val="505050"/>
                    </a:gs>
                    <a:gs pos="30000">
                      <a:srgbClr val="505050"/>
                    </a:gs>
                  </a:gsLst>
                  <a:lin ang="5400000" scaled="0"/>
                </a:gradFill>
              </a:rPr>
              <a:t>TGT: Shortest group</a:t>
            </a:r>
          </a:p>
          <a:p>
            <a:pPr algn="ctr" defTabSz="896386">
              <a:lnSpc>
                <a:spcPct val="90000"/>
              </a:lnSpc>
              <a:spcAft>
                <a:spcPts val="588"/>
              </a:spcAft>
              <a:defRPr/>
            </a:pPr>
            <a:r>
              <a:rPr lang="en-US" sz="1568" kern="0">
                <a:gradFill>
                  <a:gsLst>
                    <a:gs pos="2917">
                      <a:srgbClr val="505050"/>
                    </a:gs>
                    <a:gs pos="30000">
                      <a:srgbClr val="505050"/>
                    </a:gs>
                  </a:gsLst>
                  <a:lin ang="5400000" scaled="0"/>
                </a:gradFill>
              </a:rPr>
              <a:t>lifetime</a:t>
            </a:r>
          </a:p>
        </p:txBody>
      </p:sp>
      <p:sp>
        <p:nvSpPr>
          <p:cNvPr id="165" name="TextBox 164">
            <a:extLst>
              <a:ext uri="{FF2B5EF4-FFF2-40B4-BE49-F238E27FC236}">
                <a16:creationId xmlns:a16="http://schemas.microsoft.com/office/drawing/2014/main" id="{C844FCF9-1EC4-2004-FE71-5DE21FDFCDB9}"/>
              </a:ext>
            </a:extLst>
          </p:cNvPr>
          <p:cNvSpPr txBox="1"/>
          <p:nvPr/>
        </p:nvSpPr>
        <p:spPr>
          <a:xfrm>
            <a:off x="9276551" y="3694518"/>
            <a:ext cx="2145873" cy="941386"/>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gradFill>
                  <a:gsLst>
                    <a:gs pos="2917">
                      <a:srgbClr val="505050"/>
                    </a:gs>
                    <a:gs pos="30000">
                      <a:srgbClr val="505050"/>
                    </a:gs>
                  </a:gsLst>
                  <a:lin ang="5400000" scaled="0"/>
                </a:gradFill>
              </a:rPr>
              <a:t>ST: Shortest of TGT and resource local domain group</a:t>
            </a:r>
          </a:p>
        </p:txBody>
      </p:sp>
    </p:spTree>
    <p:extLst>
      <p:ext uri="{BB962C8B-B14F-4D97-AF65-F5344CB8AC3E}">
        <p14:creationId xmlns:p14="http://schemas.microsoft.com/office/powerpoint/2010/main" val="7218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0CDF-A548-399B-DFB2-7291A4AC43ED}"/>
              </a:ext>
            </a:extLst>
          </p:cNvPr>
          <p:cNvSpPr>
            <a:spLocks noGrp="1"/>
          </p:cNvSpPr>
          <p:nvPr>
            <p:ph type="title"/>
          </p:nvPr>
        </p:nvSpPr>
        <p:spPr/>
        <p:txBody>
          <a:bodyPr/>
          <a:lstStyle/>
          <a:p>
            <a:r>
              <a:rPr lang="en-CA" dirty="0"/>
              <a:t>Just In Time Forest</a:t>
            </a:r>
          </a:p>
        </p:txBody>
      </p:sp>
      <p:sp>
        <p:nvSpPr>
          <p:cNvPr id="3" name="Content Placeholder 2">
            <a:extLst>
              <a:ext uri="{FF2B5EF4-FFF2-40B4-BE49-F238E27FC236}">
                <a16:creationId xmlns:a16="http://schemas.microsoft.com/office/drawing/2014/main" id="{2CEF4716-5DE4-9D2C-A721-317072D917F2}"/>
              </a:ext>
            </a:extLst>
          </p:cNvPr>
          <p:cNvSpPr>
            <a:spLocks noGrp="1"/>
          </p:cNvSpPr>
          <p:nvPr>
            <p:ph idx="1"/>
          </p:nvPr>
        </p:nvSpPr>
        <p:spPr>
          <a:xfrm>
            <a:off x="838200" y="1825625"/>
            <a:ext cx="5257800" cy="4351338"/>
          </a:xfrm>
        </p:spPr>
        <p:txBody>
          <a:bodyPr>
            <a:normAutofit fontScale="92500"/>
          </a:bodyPr>
          <a:lstStyle/>
          <a:p>
            <a:r>
              <a:rPr lang="en-CA" dirty="0"/>
              <a:t>Create new Server 2016 forest</a:t>
            </a:r>
          </a:p>
          <a:p>
            <a:pPr lvl="1"/>
            <a:r>
              <a:rPr lang="en-CA" dirty="0"/>
              <a:t>No need to change existing forest</a:t>
            </a:r>
          </a:p>
          <a:p>
            <a:pPr lvl="1"/>
            <a:r>
              <a:rPr lang="en-CA" dirty="0"/>
              <a:t>Create new </a:t>
            </a:r>
            <a:r>
              <a:rPr lang="en-CA" b="1" dirty="0"/>
              <a:t>PIM</a:t>
            </a:r>
            <a:r>
              <a:rPr lang="en-CA" dirty="0"/>
              <a:t> trust to existing forest</a:t>
            </a:r>
          </a:p>
          <a:p>
            <a:r>
              <a:rPr lang="en-CA" dirty="0"/>
              <a:t>Add shadow principals in new forest</a:t>
            </a:r>
          </a:p>
          <a:p>
            <a:pPr lvl="1"/>
            <a:r>
              <a:rPr lang="en-CA" dirty="0"/>
              <a:t>Shadow group which is new object class created in config NC. Unlike security group, the security identifier (SID) with a domain in another forest</a:t>
            </a:r>
          </a:p>
          <a:p>
            <a:pPr lvl="1"/>
            <a:r>
              <a:rPr lang="en-CA" dirty="0"/>
              <a:t>Add shadow admin user</a:t>
            </a:r>
          </a:p>
          <a:p>
            <a:r>
              <a:rPr lang="en-CA" dirty="0"/>
              <a:t>Remove admins from existing groups</a:t>
            </a:r>
          </a:p>
          <a:p>
            <a:endParaRPr lang="en-CA" dirty="0"/>
          </a:p>
          <a:p>
            <a:endParaRPr lang="en-CA" dirty="0"/>
          </a:p>
        </p:txBody>
      </p:sp>
      <p:grpSp>
        <p:nvGrpSpPr>
          <p:cNvPr id="4" name="Group 3">
            <a:extLst>
              <a:ext uri="{FF2B5EF4-FFF2-40B4-BE49-F238E27FC236}">
                <a16:creationId xmlns:a16="http://schemas.microsoft.com/office/drawing/2014/main" id="{595B454C-BB71-989A-E751-01CE4A22D9AF}"/>
              </a:ext>
            </a:extLst>
          </p:cNvPr>
          <p:cNvGrpSpPr/>
          <p:nvPr/>
        </p:nvGrpSpPr>
        <p:grpSpPr>
          <a:xfrm>
            <a:off x="10331548" y="2299520"/>
            <a:ext cx="971127" cy="896425"/>
            <a:chOff x="7883524" y="2886074"/>
            <a:chExt cx="990600" cy="914400"/>
          </a:xfrm>
        </p:grpSpPr>
        <p:sp>
          <p:nvSpPr>
            <p:cNvPr id="5" name="Oval 4">
              <a:extLst>
                <a:ext uri="{FF2B5EF4-FFF2-40B4-BE49-F238E27FC236}">
                  <a16:creationId xmlns:a16="http://schemas.microsoft.com/office/drawing/2014/main" id="{A8373342-87A0-AD57-2B25-45D70224E4BA}"/>
                </a:ext>
              </a:extLst>
            </p:cNvPr>
            <p:cNvSpPr/>
            <p:nvPr/>
          </p:nvSpPr>
          <p:spPr bwMode="auto">
            <a:xfrm>
              <a:off x="7883524" y="2886074"/>
              <a:ext cx="990600" cy="914400"/>
            </a:xfrm>
            <a:prstGeom prst="ellipse">
              <a:avLst/>
            </a:prstGeom>
            <a:solidFill>
              <a:srgbClr val="5C2D91">
                <a:lumMod val="75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solidFill>
                  <a:srgbClr val="0078D7">
                    <a:lumMod val="40000"/>
                    <a:lumOff val="60000"/>
                  </a:srgbClr>
                </a:solidFill>
                <a:latin typeface="Segoe UI"/>
              </a:endParaRPr>
            </a:p>
          </p:txBody>
        </p:sp>
        <p:sp>
          <p:nvSpPr>
            <p:cNvPr id="6" name="Freeform 48">
              <a:extLst>
                <a:ext uri="{FF2B5EF4-FFF2-40B4-BE49-F238E27FC236}">
                  <a16:creationId xmlns:a16="http://schemas.microsoft.com/office/drawing/2014/main" id="{C97F3F9A-2116-E2F1-2882-91B8D9653DDE}"/>
                </a:ext>
              </a:extLst>
            </p:cNvPr>
            <p:cNvSpPr>
              <a:spLocks noChangeAspect="1"/>
            </p:cNvSpPr>
            <p:nvPr/>
          </p:nvSpPr>
          <p:spPr bwMode="black">
            <a:xfrm>
              <a:off x="8112354" y="3099054"/>
              <a:ext cx="532939" cy="46761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BF7AE70C-05E4-986B-E60B-6CE0105CC209}"/>
              </a:ext>
            </a:extLst>
          </p:cNvPr>
          <p:cNvGrpSpPr/>
          <p:nvPr/>
        </p:nvGrpSpPr>
        <p:grpSpPr>
          <a:xfrm>
            <a:off x="6671147" y="2271711"/>
            <a:ext cx="971127" cy="896425"/>
            <a:chOff x="7883524" y="2886074"/>
            <a:chExt cx="990600" cy="914400"/>
          </a:xfrm>
        </p:grpSpPr>
        <p:sp>
          <p:nvSpPr>
            <p:cNvPr id="8" name="Oval 7">
              <a:extLst>
                <a:ext uri="{FF2B5EF4-FFF2-40B4-BE49-F238E27FC236}">
                  <a16:creationId xmlns:a16="http://schemas.microsoft.com/office/drawing/2014/main" id="{BF5DF627-1B15-6074-CA0A-235156993B32}"/>
                </a:ext>
              </a:extLst>
            </p:cNvPr>
            <p:cNvSpPr/>
            <p:nvPr/>
          </p:nvSpPr>
          <p:spPr bwMode="auto">
            <a:xfrm>
              <a:off x="7883524" y="2886074"/>
              <a:ext cx="990600" cy="914400"/>
            </a:xfrm>
            <a:prstGeom prst="ellipse">
              <a:avLst/>
            </a:prstGeom>
            <a:solidFill>
              <a:srgbClr val="F8F8F8">
                <a:lumMod val="60000"/>
                <a:lumOff val="40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9" name="Freeform 48">
              <a:extLst>
                <a:ext uri="{FF2B5EF4-FFF2-40B4-BE49-F238E27FC236}">
                  <a16:creationId xmlns:a16="http://schemas.microsoft.com/office/drawing/2014/main" id="{708D394B-19B9-535D-79B4-408263433F99}"/>
                </a:ext>
              </a:extLst>
            </p:cNvPr>
            <p:cNvSpPr>
              <a:spLocks noChangeAspect="1"/>
            </p:cNvSpPr>
            <p:nvPr/>
          </p:nvSpPr>
          <p:spPr bwMode="black">
            <a:xfrm>
              <a:off x="8112354" y="3099054"/>
              <a:ext cx="532939" cy="46761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A9F5BE10-073E-5521-EE40-8E0B83243684}"/>
              </a:ext>
            </a:extLst>
          </p:cNvPr>
          <p:cNvGrpSpPr/>
          <p:nvPr/>
        </p:nvGrpSpPr>
        <p:grpSpPr>
          <a:xfrm>
            <a:off x="6933089" y="4961123"/>
            <a:ext cx="447241" cy="613845"/>
            <a:chOff x="1609726" y="2506663"/>
            <a:chExt cx="1614487" cy="2320925"/>
          </a:xfrm>
        </p:grpSpPr>
        <p:sp>
          <p:nvSpPr>
            <p:cNvPr id="11" name="Freeform 151">
              <a:extLst>
                <a:ext uri="{FF2B5EF4-FFF2-40B4-BE49-F238E27FC236}">
                  <a16:creationId xmlns:a16="http://schemas.microsoft.com/office/drawing/2014/main" id="{50708565-FD33-5851-C6F3-3C3A2468BC20}"/>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 name="Freeform 152">
              <a:extLst>
                <a:ext uri="{FF2B5EF4-FFF2-40B4-BE49-F238E27FC236}">
                  <a16:creationId xmlns:a16="http://schemas.microsoft.com/office/drawing/2014/main" id="{68E3DA7C-77ED-D83F-2EEE-4D8B5B8B1805}"/>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 name="Freeform 153">
              <a:extLst>
                <a:ext uri="{FF2B5EF4-FFF2-40B4-BE49-F238E27FC236}">
                  <a16:creationId xmlns:a16="http://schemas.microsoft.com/office/drawing/2014/main" id="{09293131-91C6-3206-5EA2-C8F7D60639DD}"/>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 name="Freeform 154">
              <a:extLst>
                <a:ext uri="{FF2B5EF4-FFF2-40B4-BE49-F238E27FC236}">
                  <a16:creationId xmlns:a16="http://schemas.microsoft.com/office/drawing/2014/main" id="{C05067E9-E84A-B150-C69D-B18EE73FE0E6}"/>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 name="Freeform 155">
              <a:extLst>
                <a:ext uri="{FF2B5EF4-FFF2-40B4-BE49-F238E27FC236}">
                  <a16:creationId xmlns:a16="http://schemas.microsoft.com/office/drawing/2014/main" id="{1F7573AB-94EA-A4C4-3DD9-E44A7A6B1D2A}"/>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 name="Freeform 156">
              <a:extLst>
                <a:ext uri="{FF2B5EF4-FFF2-40B4-BE49-F238E27FC236}">
                  <a16:creationId xmlns:a16="http://schemas.microsoft.com/office/drawing/2014/main" id="{CDDB9899-74EE-49E4-B8CA-BC0016BF8414}"/>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7" name="Freeform 157">
              <a:extLst>
                <a:ext uri="{FF2B5EF4-FFF2-40B4-BE49-F238E27FC236}">
                  <a16:creationId xmlns:a16="http://schemas.microsoft.com/office/drawing/2014/main" id="{0933A63A-73AA-D2FD-A55D-F507A6F8BDD2}"/>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8" name="Freeform 158">
              <a:extLst>
                <a:ext uri="{FF2B5EF4-FFF2-40B4-BE49-F238E27FC236}">
                  <a16:creationId xmlns:a16="http://schemas.microsoft.com/office/drawing/2014/main" id="{CB1171F8-B264-0F6A-B408-8365D642FB4D}"/>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9" name="Rectangle 159">
              <a:extLst>
                <a:ext uri="{FF2B5EF4-FFF2-40B4-BE49-F238E27FC236}">
                  <a16:creationId xmlns:a16="http://schemas.microsoft.com/office/drawing/2014/main" id="{CC09CE45-E5BB-FF8D-4444-1C1A062E23E5}"/>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0" name="Rectangle 160">
              <a:extLst>
                <a:ext uri="{FF2B5EF4-FFF2-40B4-BE49-F238E27FC236}">
                  <a16:creationId xmlns:a16="http://schemas.microsoft.com/office/drawing/2014/main" id="{09DFCAE0-E9E6-1D17-C837-1240336B6F03}"/>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1" name="Freeform 161">
              <a:extLst>
                <a:ext uri="{FF2B5EF4-FFF2-40B4-BE49-F238E27FC236}">
                  <a16:creationId xmlns:a16="http://schemas.microsoft.com/office/drawing/2014/main" id="{C3EB2A56-BF03-39DA-1F39-1A2915E89F96}"/>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2" name="Freeform 162">
              <a:extLst>
                <a:ext uri="{FF2B5EF4-FFF2-40B4-BE49-F238E27FC236}">
                  <a16:creationId xmlns:a16="http://schemas.microsoft.com/office/drawing/2014/main" id="{B7B84CFD-02C6-A3C6-7851-7D613F545764}"/>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3" name="Freeform 163">
              <a:extLst>
                <a:ext uri="{FF2B5EF4-FFF2-40B4-BE49-F238E27FC236}">
                  <a16:creationId xmlns:a16="http://schemas.microsoft.com/office/drawing/2014/main" id="{195DC637-736F-813C-B9C7-CE8AF9066F73}"/>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4" name="Freeform 164">
              <a:extLst>
                <a:ext uri="{FF2B5EF4-FFF2-40B4-BE49-F238E27FC236}">
                  <a16:creationId xmlns:a16="http://schemas.microsoft.com/office/drawing/2014/main" id="{4FB6BAE4-CB16-650D-91B4-A4E70829EC4F}"/>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5" name="Freeform 165">
              <a:extLst>
                <a:ext uri="{FF2B5EF4-FFF2-40B4-BE49-F238E27FC236}">
                  <a16:creationId xmlns:a16="http://schemas.microsoft.com/office/drawing/2014/main" id="{B87C95C2-378C-6486-8096-79774A3C5098}"/>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6" name="Freeform 166">
              <a:extLst>
                <a:ext uri="{FF2B5EF4-FFF2-40B4-BE49-F238E27FC236}">
                  <a16:creationId xmlns:a16="http://schemas.microsoft.com/office/drawing/2014/main" id="{7C31E73C-2167-1FC3-7576-0F6165A9333C}"/>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7" name="Freeform 167">
              <a:extLst>
                <a:ext uri="{FF2B5EF4-FFF2-40B4-BE49-F238E27FC236}">
                  <a16:creationId xmlns:a16="http://schemas.microsoft.com/office/drawing/2014/main" id="{B3194668-B743-AE6A-3513-78C1B0C62B63}"/>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8" name="Freeform 168">
              <a:extLst>
                <a:ext uri="{FF2B5EF4-FFF2-40B4-BE49-F238E27FC236}">
                  <a16:creationId xmlns:a16="http://schemas.microsoft.com/office/drawing/2014/main" id="{7EC91BC0-3EFA-CE1C-6E84-5FDE8B99F8FA}"/>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29" name="Freeform 169">
              <a:extLst>
                <a:ext uri="{FF2B5EF4-FFF2-40B4-BE49-F238E27FC236}">
                  <a16:creationId xmlns:a16="http://schemas.microsoft.com/office/drawing/2014/main" id="{36BDF017-1009-DFB3-6205-F122064FBF49}"/>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0" name="Freeform 170">
              <a:extLst>
                <a:ext uri="{FF2B5EF4-FFF2-40B4-BE49-F238E27FC236}">
                  <a16:creationId xmlns:a16="http://schemas.microsoft.com/office/drawing/2014/main" id="{A6C717DB-97F2-9F10-6DCD-3BA516385F04}"/>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1" name="Freeform 171">
              <a:extLst>
                <a:ext uri="{FF2B5EF4-FFF2-40B4-BE49-F238E27FC236}">
                  <a16:creationId xmlns:a16="http://schemas.microsoft.com/office/drawing/2014/main" id="{92956D4F-E9A3-5063-D8BB-2A69161FF35E}"/>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2" name="Freeform 172">
              <a:extLst>
                <a:ext uri="{FF2B5EF4-FFF2-40B4-BE49-F238E27FC236}">
                  <a16:creationId xmlns:a16="http://schemas.microsoft.com/office/drawing/2014/main" id="{6365FF27-1353-C679-08AE-405600951662}"/>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3" name="Freeform 173">
              <a:extLst>
                <a:ext uri="{FF2B5EF4-FFF2-40B4-BE49-F238E27FC236}">
                  <a16:creationId xmlns:a16="http://schemas.microsoft.com/office/drawing/2014/main" id="{DE7DAC9F-63ED-8C0F-6F5F-61B4DF7607CA}"/>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4" name="Freeform 174">
              <a:extLst>
                <a:ext uri="{FF2B5EF4-FFF2-40B4-BE49-F238E27FC236}">
                  <a16:creationId xmlns:a16="http://schemas.microsoft.com/office/drawing/2014/main" id="{64ED931E-DBC8-6AA5-0DC3-F534BE0D5897}"/>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5" name="Freeform 175">
              <a:extLst>
                <a:ext uri="{FF2B5EF4-FFF2-40B4-BE49-F238E27FC236}">
                  <a16:creationId xmlns:a16="http://schemas.microsoft.com/office/drawing/2014/main" id="{ED6BDB23-A46A-1100-4F1B-9EB0923F9187}"/>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6" name="Freeform 176">
              <a:extLst>
                <a:ext uri="{FF2B5EF4-FFF2-40B4-BE49-F238E27FC236}">
                  <a16:creationId xmlns:a16="http://schemas.microsoft.com/office/drawing/2014/main" id="{25143F86-04DB-464C-8C5C-88CC7E5AFF82}"/>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7" name="Freeform 177">
              <a:extLst>
                <a:ext uri="{FF2B5EF4-FFF2-40B4-BE49-F238E27FC236}">
                  <a16:creationId xmlns:a16="http://schemas.microsoft.com/office/drawing/2014/main" id="{9440AD0F-E1ED-4BB2-E37B-F3B89C1831FE}"/>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8" name="Freeform 178">
              <a:extLst>
                <a:ext uri="{FF2B5EF4-FFF2-40B4-BE49-F238E27FC236}">
                  <a16:creationId xmlns:a16="http://schemas.microsoft.com/office/drawing/2014/main" id="{7EAFFBAD-1905-09DD-3C16-AD3C8F4E49E0}"/>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39" name="Freeform 179">
              <a:extLst>
                <a:ext uri="{FF2B5EF4-FFF2-40B4-BE49-F238E27FC236}">
                  <a16:creationId xmlns:a16="http://schemas.microsoft.com/office/drawing/2014/main" id="{C3804D1D-F7FB-9A22-AC78-4877611B74EC}"/>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0" name="Freeform 180">
              <a:extLst>
                <a:ext uri="{FF2B5EF4-FFF2-40B4-BE49-F238E27FC236}">
                  <a16:creationId xmlns:a16="http://schemas.microsoft.com/office/drawing/2014/main" id="{E5EF125E-2E77-45E8-D991-C3BD70D892A0}"/>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1" name="Freeform 181">
              <a:extLst>
                <a:ext uri="{FF2B5EF4-FFF2-40B4-BE49-F238E27FC236}">
                  <a16:creationId xmlns:a16="http://schemas.microsoft.com/office/drawing/2014/main" id="{FB7C8EB6-DE8A-5992-209E-161EB51BF95F}"/>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2" name="Freeform 182">
              <a:extLst>
                <a:ext uri="{FF2B5EF4-FFF2-40B4-BE49-F238E27FC236}">
                  <a16:creationId xmlns:a16="http://schemas.microsoft.com/office/drawing/2014/main" id="{58D70D56-F2F3-D5F3-EDF3-AE09F8380C75}"/>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3" name="Freeform 183">
              <a:extLst>
                <a:ext uri="{FF2B5EF4-FFF2-40B4-BE49-F238E27FC236}">
                  <a16:creationId xmlns:a16="http://schemas.microsoft.com/office/drawing/2014/main" id="{F317021F-9516-838B-608F-DBF326FAA3A6}"/>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4" name="Freeform 184">
              <a:extLst>
                <a:ext uri="{FF2B5EF4-FFF2-40B4-BE49-F238E27FC236}">
                  <a16:creationId xmlns:a16="http://schemas.microsoft.com/office/drawing/2014/main" id="{D49F331D-1EB9-92D8-41D4-A061DFD82CD3}"/>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45" name="Freeform 191">
              <a:extLst>
                <a:ext uri="{FF2B5EF4-FFF2-40B4-BE49-F238E27FC236}">
                  <a16:creationId xmlns:a16="http://schemas.microsoft.com/office/drawing/2014/main" id="{09A93F07-D10A-E4F3-F8D3-73C67CAA17B3}"/>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pic>
          <p:nvPicPr>
            <p:cNvPr id="46" name="Picture 204">
              <a:extLst>
                <a:ext uri="{FF2B5EF4-FFF2-40B4-BE49-F238E27FC236}">
                  <a16:creationId xmlns:a16="http://schemas.microsoft.com/office/drawing/2014/main" id="{18FA6F90-DCA4-F6A5-8720-8F80995ACB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06">
              <a:extLst>
                <a:ext uri="{FF2B5EF4-FFF2-40B4-BE49-F238E27FC236}">
                  <a16:creationId xmlns:a16="http://schemas.microsoft.com/office/drawing/2014/main" id="{D15D6187-A965-5AB5-AB2A-2D32EB7E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07">
              <a:extLst>
                <a:ext uri="{FF2B5EF4-FFF2-40B4-BE49-F238E27FC236}">
                  <a16:creationId xmlns:a16="http://schemas.microsoft.com/office/drawing/2014/main" id="{315F7760-724C-FDD8-D3D1-72A692670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208">
              <a:extLst>
                <a:ext uri="{FF2B5EF4-FFF2-40B4-BE49-F238E27FC236}">
                  <a16:creationId xmlns:a16="http://schemas.microsoft.com/office/drawing/2014/main" id="{A96E59D5-5E6E-FDF0-EEAC-2F91B1CE3168}"/>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0" name="Rectangle 209">
              <a:extLst>
                <a:ext uri="{FF2B5EF4-FFF2-40B4-BE49-F238E27FC236}">
                  <a16:creationId xmlns:a16="http://schemas.microsoft.com/office/drawing/2014/main" id="{55BC181A-A937-5E39-909A-DC223458D3E5}"/>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1" name="Freeform 210">
              <a:extLst>
                <a:ext uri="{FF2B5EF4-FFF2-40B4-BE49-F238E27FC236}">
                  <a16:creationId xmlns:a16="http://schemas.microsoft.com/office/drawing/2014/main" id="{ABC2FD6F-18BB-A630-88A2-98543CEE41A3}"/>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2" name="Freeform 211">
              <a:extLst>
                <a:ext uri="{FF2B5EF4-FFF2-40B4-BE49-F238E27FC236}">
                  <a16:creationId xmlns:a16="http://schemas.microsoft.com/office/drawing/2014/main" id="{5A4F8C6C-5650-1C4C-4345-57CD909F79E0}"/>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3" name="Freeform 212">
              <a:extLst>
                <a:ext uri="{FF2B5EF4-FFF2-40B4-BE49-F238E27FC236}">
                  <a16:creationId xmlns:a16="http://schemas.microsoft.com/office/drawing/2014/main" id="{5016062B-0720-733D-1B1D-C7FA6DB110E6}"/>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4" name="Freeform 213">
              <a:extLst>
                <a:ext uri="{FF2B5EF4-FFF2-40B4-BE49-F238E27FC236}">
                  <a16:creationId xmlns:a16="http://schemas.microsoft.com/office/drawing/2014/main" id="{89704B3D-2680-155F-2042-C908C8BF2DCA}"/>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5" name="Freeform 214">
              <a:extLst>
                <a:ext uri="{FF2B5EF4-FFF2-40B4-BE49-F238E27FC236}">
                  <a16:creationId xmlns:a16="http://schemas.microsoft.com/office/drawing/2014/main" id="{FCBFE4F6-143C-7766-EB01-023F3DE198A2}"/>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6" name="Freeform 215">
              <a:extLst>
                <a:ext uri="{FF2B5EF4-FFF2-40B4-BE49-F238E27FC236}">
                  <a16:creationId xmlns:a16="http://schemas.microsoft.com/office/drawing/2014/main" id="{23C25CBC-F23E-7656-6F63-05EF8819DF46}"/>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7" name="Freeform 216">
              <a:extLst>
                <a:ext uri="{FF2B5EF4-FFF2-40B4-BE49-F238E27FC236}">
                  <a16:creationId xmlns:a16="http://schemas.microsoft.com/office/drawing/2014/main" id="{A8D6A57C-BD4C-F07B-C325-6CDFDA45EF0D}"/>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8" name="Freeform 217">
              <a:extLst>
                <a:ext uri="{FF2B5EF4-FFF2-40B4-BE49-F238E27FC236}">
                  <a16:creationId xmlns:a16="http://schemas.microsoft.com/office/drawing/2014/main" id="{4ACEAABA-7AE4-691E-FD23-F4157047954D}"/>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59" name="Freeform 218">
              <a:extLst>
                <a:ext uri="{FF2B5EF4-FFF2-40B4-BE49-F238E27FC236}">
                  <a16:creationId xmlns:a16="http://schemas.microsoft.com/office/drawing/2014/main" id="{25EE203A-BF1B-2EA8-D222-5AA48899C81C}"/>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0" name="Freeform 219">
              <a:extLst>
                <a:ext uri="{FF2B5EF4-FFF2-40B4-BE49-F238E27FC236}">
                  <a16:creationId xmlns:a16="http://schemas.microsoft.com/office/drawing/2014/main" id="{77BF218F-1FDA-0822-678B-14FA56E27FD9}"/>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1" name="Rectangle 220">
              <a:extLst>
                <a:ext uri="{FF2B5EF4-FFF2-40B4-BE49-F238E27FC236}">
                  <a16:creationId xmlns:a16="http://schemas.microsoft.com/office/drawing/2014/main" id="{C5E5F347-9F4D-5CBF-3810-41FB9F422E3F}"/>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2" name="Rectangle 221">
              <a:extLst>
                <a:ext uri="{FF2B5EF4-FFF2-40B4-BE49-F238E27FC236}">
                  <a16:creationId xmlns:a16="http://schemas.microsoft.com/office/drawing/2014/main" id="{1AAC1B20-04AF-69E8-702E-CB6DB21D3E41}"/>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3" name="Freeform 222">
              <a:extLst>
                <a:ext uri="{FF2B5EF4-FFF2-40B4-BE49-F238E27FC236}">
                  <a16:creationId xmlns:a16="http://schemas.microsoft.com/office/drawing/2014/main" id="{E94C2EE7-31B6-E207-8BF9-D2B16F274B63}"/>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4" name="Freeform 223">
              <a:extLst>
                <a:ext uri="{FF2B5EF4-FFF2-40B4-BE49-F238E27FC236}">
                  <a16:creationId xmlns:a16="http://schemas.microsoft.com/office/drawing/2014/main" id="{54F53C2E-9695-5B33-29E7-7BFE016FFC13}"/>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5" name="Freeform 224">
              <a:extLst>
                <a:ext uri="{FF2B5EF4-FFF2-40B4-BE49-F238E27FC236}">
                  <a16:creationId xmlns:a16="http://schemas.microsoft.com/office/drawing/2014/main" id="{95F5EC5A-CA14-BDB2-8B28-678F9A21D4B3}"/>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6" name="Freeform 225">
              <a:extLst>
                <a:ext uri="{FF2B5EF4-FFF2-40B4-BE49-F238E27FC236}">
                  <a16:creationId xmlns:a16="http://schemas.microsoft.com/office/drawing/2014/main" id="{EF9715F5-FDC9-44A1-E2FF-EC6045E515C7}"/>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7" name="Freeform 226">
              <a:extLst>
                <a:ext uri="{FF2B5EF4-FFF2-40B4-BE49-F238E27FC236}">
                  <a16:creationId xmlns:a16="http://schemas.microsoft.com/office/drawing/2014/main" id="{36916880-4E93-1711-6A2C-EBFA7814E0FC}"/>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8" name="Freeform 227">
              <a:extLst>
                <a:ext uri="{FF2B5EF4-FFF2-40B4-BE49-F238E27FC236}">
                  <a16:creationId xmlns:a16="http://schemas.microsoft.com/office/drawing/2014/main" id="{FE399C88-37F3-CADC-B2CF-5A2CEB546FA1}"/>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69" name="Freeform 228">
              <a:extLst>
                <a:ext uri="{FF2B5EF4-FFF2-40B4-BE49-F238E27FC236}">
                  <a16:creationId xmlns:a16="http://schemas.microsoft.com/office/drawing/2014/main" id="{458106B8-F299-F452-4891-D64371994345}"/>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0" name="Freeform 229">
              <a:extLst>
                <a:ext uri="{FF2B5EF4-FFF2-40B4-BE49-F238E27FC236}">
                  <a16:creationId xmlns:a16="http://schemas.microsoft.com/office/drawing/2014/main" id="{0DED052C-7282-6658-A6E0-352A0BE5D416}"/>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1" name="Freeform 230">
              <a:extLst>
                <a:ext uri="{FF2B5EF4-FFF2-40B4-BE49-F238E27FC236}">
                  <a16:creationId xmlns:a16="http://schemas.microsoft.com/office/drawing/2014/main" id="{49F72BCC-F8E5-EBB8-0BF4-DF0B5AE71EAF}"/>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2" name="Freeform 231">
              <a:extLst>
                <a:ext uri="{FF2B5EF4-FFF2-40B4-BE49-F238E27FC236}">
                  <a16:creationId xmlns:a16="http://schemas.microsoft.com/office/drawing/2014/main" id="{AE2251A9-7676-890B-8E3C-42809252794F}"/>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3" name="Freeform 232">
              <a:extLst>
                <a:ext uri="{FF2B5EF4-FFF2-40B4-BE49-F238E27FC236}">
                  <a16:creationId xmlns:a16="http://schemas.microsoft.com/office/drawing/2014/main" id="{D50FC0D9-91AB-40FB-BD24-965A2170E1FE}"/>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4" name="Freeform 233">
              <a:extLst>
                <a:ext uri="{FF2B5EF4-FFF2-40B4-BE49-F238E27FC236}">
                  <a16:creationId xmlns:a16="http://schemas.microsoft.com/office/drawing/2014/main" id="{750FA519-AAC6-391D-8C02-A3D80A10CD87}"/>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5" name="Rectangle 234">
              <a:extLst>
                <a:ext uri="{FF2B5EF4-FFF2-40B4-BE49-F238E27FC236}">
                  <a16:creationId xmlns:a16="http://schemas.microsoft.com/office/drawing/2014/main" id="{40023170-5150-8A6D-6A44-D51C5666D4D1}"/>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6" name="Rectangle 235">
              <a:extLst>
                <a:ext uri="{FF2B5EF4-FFF2-40B4-BE49-F238E27FC236}">
                  <a16:creationId xmlns:a16="http://schemas.microsoft.com/office/drawing/2014/main" id="{B7474FC9-3F24-B0EA-C726-261FB2750166}"/>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7" name="Freeform 236">
              <a:extLst>
                <a:ext uri="{FF2B5EF4-FFF2-40B4-BE49-F238E27FC236}">
                  <a16:creationId xmlns:a16="http://schemas.microsoft.com/office/drawing/2014/main" id="{264454EA-5A83-0A52-6CAD-BBD27615E919}"/>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8" name="Rectangle 237">
              <a:extLst>
                <a:ext uri="{FF2B5EF4-FFF2-40B4-BE49-F238E27FC236}">
                  <a16:creationId xmlns:a16="http://schemas.microsoft.com/office/drawing/2014/main" id="{A36CEB86-FDA7-533B-F551-02D2B20CD7C5}"/>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79" name="Rectangle 238">
              <a:extLst>
                <a:ext uri="{FF2B5EF4-FFF2-40B4-BE49-F238E27FC236}">
                  <a16:creationId xmlns:a16="http://schemas.microsoft.com/office/drawing/2014/main" id="{43D4EA1D-2A70-3FA6-4AAD-CA83BF4C74C2}"/>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80" name="Rectangle 239">
              <a:extLst>
                <a:ext uri="{FF2B5EF4-FFF2-40B4-BE49-F238E27FC236}">
                  <a16:creationId xmlns:a16="http://schemas.microsoft.com/office/drawing/2014/main" id="{17A3BE9E-3F54-C4A7-166D-927DAD5ADB6C}"/>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81" name="Rectangle 240">
              <a:extLst>
                <a:ext uri="{FF2B5EF4-FFF2-40B4-BE49-F238E27FC236}">
                  <a16:creationId xmlns:a16="http://schemas.microsoft.com/office/drawing/2014/main" id="{B844ED77-1B5B-D964-D23F-6B3E22D0F73B}"/>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82" name="Freeform 241">
              <a:extLst>
                <a:ext uri="{FF2B5EF4-FFF2-40B4-BE49-F238E27FC236}">
                  <a16:creationId xmlns:a16="http://schemas.microsoft.com/office/drawing/2014/main" id="{AEB0862C-6607-CBBD-CFAA-491846418494}"/>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grpSp>
      <p:sp>
        <p:nvSpPr>
          <p:cNvPr id="83" name="TextBox 82">
            <a:extLst>
              <a:ext uri="{FF2B5EF4-FFF2-40B4-BE49-F238E27FC236}">
                <a16:creationId xmlns:a16="http://schemas.microsoft.com/office/drawing/2014/main" id="{2ED1BC3C-59E1-BD44-0E28-D306D2C09A7D}"/>
              </a:ext>
            </a:extLst>
          </p:cNvPr>
          <p:cNvSpPr txBox="1"/>
          <p:nvPr/>
        </p:nvSpPr>
        <p:spPr>
          <a:xfrm>
            <a:off x="6542284" y="1378857"/>
            <a:ext cx="1228851" cy="799575"/>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a:gradFill>
                  <a:gsLst>
                    <a:gs pos="2917">
                      <a:srgbClr val="505050"/>
                    </a:gs>
                    <a:gs pos="30000">
                      <a:srgbClr val="505050"/>
                    </a:gs>
                  </a:gsLst>
                  <a:lin ang="5400000" scaled="0"/>
                </a:gradFill>
              </a:rPr>
              <a:t>Existing </a:t>
            </a:r>
          </a:p>
          <a:p>
            <a:pPr algn="ctr" defTabSz="896386">
              <a:lnSpc>
                <a:spcPct val="90000"/>
              </a:lnSpc>
              <a:spcAft>
                <a:spcPts val="588"/>
              </a:spcAft>
              <a:defRPr/>
            </a:pPr>
            <a:r>
              <a:rPr lang="en-US" sz="1568" kern="0">
                <a:gradFill>
                  <a:gsLst>
                    <a:gs pos="2917">
                      <a:srgbClr val="505050"/>
                    </a:gs>
                    <a:gs pos="30000">
                      <a:srgbClr val="505050"/>
                    </a:gs>
                  </a:gsLst>
                  <a:lin ang="5400000" scaled="0"/>
                </a:gradFill>
              </a:rPr>
              <a:t>Forest</a:t>
            </a:r>
          </a:p>
        </p:txBody>
      </p:sp>
      <p:sp>
        <p:nvSpPr>
          <p:cNvPr id="84" name="TextBox 83">
            <a:extLst>
              <a:ext uri="{FF2B5EF4-FFF2-40B4-BE49-F238E27FC236}">
                <a16:creationId xmlns:a16="http://schemas.microsoft.com/office/drawing/2014/main" id="{E3F3BD78-9069-3D6D-A690-8A3908A45DF2}"/>
              </a:ext>
            </a:extLst>
          </p:cNvPr>
          <p:cNvSpPr txBox="1"/>
          <p:nvPr/>
        </p:nvSpPr>
        <p:spPr>
          <a:xfrm>
            <a:off x="10202685" y="1378857"/>
            <a:ext cx="1228851" cy="799575"/>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a:gradFill>
                  <a:gsLst>
                    <a:gs pos="2917">
                      <a:srgbClr val="505050"/>
                    </a:gs>
                    <a:gs pos="30000">
                      <a:srgbClr val="505050"/>
                    </a:gs>
                  </a:gsLst>
                  <a:lin ang="5400000" scaled="0"/>
                </a:gradFill>
              </a:rPr>
              <a:t>JIT</a:t>
            </a:r>
          </a:p>
          <a:p>
            <a:pPr algn="ctr" defTabSz="896386">
              <a:lnSpc>
                <a:spcPct val="90000"/>
              </a:lnSpc>
              <a:spcAft>
                <a:spcPts val="588"/>
              </a:spcAft>
              <a:defRPr/>
            </a:pPr>
            <a:r>
              <a:rPr lang="en-US" sz="1568" kern="0">
                <a:gradFill>
                  <a:gsLst>
                    <a:gs pos="2917">
                      <a:srgbClr val="505050"/>
                    </a:gs>
                    <a:gs pos="30000">
                      <a:srgbClr val="505050"/>
                    </a:gs>
                  </a:gsLst>
                  <a:lin ang="5400000" scaled="0"/>
                </a:gradFill>
              </a:rPr>
              <a:t>Forest</a:t>
            </a:r>
          </a:p>
        </p:txBody>
      </p:sp>
      <p:cxnSp>
        <p:nvCxnSpPr>
          <p:cNvPr id="85" name="Straight Arrow Connector 84">
            <a:extLst>
              <a:ext uri="{FF2B5EF4-FFF2-40B4-BE49-F238E27FC236}">
                <a16:creationId xmlns:a16="http://schemas.microsoft.com/office/drawing/2014/main" id="{D8ABA858-1871-8C43-7776-BDDAA1072E82}"/>
              </a:ext>
            </a:extLst>
          </p:cNvPr>
          <p:cNvCxnSpPr/>
          <p:nvPr/>
        </p:nvCxnSpPr>
        <p:spPr>
          <a:xfrm>
            <a:off x="7941082" y="2709715"/>
            <a:ext cx="2016956" cy="0"/>
          </a:xfrm>
          <a:prstGeom prst="straightConnector1">
            <a:avLst/>
          </a:prstGeom>
          <a:noFill/>
          <a:ln w="9525" cap="flat" cmpd="sng" algn="ctr">
            <a:solidFill>
              <a:srgbClr val="505050"/>
            </a:solidFill>
            <a:prstDash val="solid"/>
            <a:headEnd type="triangle"/>
            <a:tailEnd type="triangle"/>
          </a:ln>
          <a:effectLst/>
        </p:spPr>
      </p:cxnSp>
      <p:sp>
        <p:nvSpPr>
          <p:cNvPr id="86" name="TextBox 85">
            <a:extLst>
              <a:ext uri="{FF2B5EF4-FFF2-40B4-BE49-F238E27FC236}">
                <a16:creationId xmlns:a16="http://schemas.microsoft.com/office/drawing/2014/main" id="{1081F406-7C17-74AC-9A36-F29E02F85D74}"/>
              </a:ext>
            </a:extLst>
          </p:cNvPr>
          <p:cNvSpPr txBox="1"/>
          <p:nvPr/>
        </p:nvSpPr>
        <p:spPr>
          <a:xfrm>
            <a:off x="7905922" y="2669020"/>
            <a:ext cx="2087277" cy="506901"/>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a:gradFill>
                  <a:gsLst>
                    <a:gs pos="2917">
                      <a:srgbClr val="505050"/>
                    </a:gs>
                    <a:gs pos="30000">
                      <a:srgbClr val="505050"/>
                    </a:gs>
                  </a:gsLst>
                  <a:lin ang="5400000" scaled="0"/>
                </a:gradFill>
              </a:rPr>
              <a:t>PIM Forest Trust</a:t>
            </a:r>
          </a:p>
        </p:txBody>
      </p:sp>
      <p:cxnSp>
        <p:nvCxnSpPr>
          <p:cNvPr id="87" name="Straight Arrow Connector 86">
            <a:extLst>
              <a:ext uri="{FF2B5EF4-FFF2-40B4-BE49-F238E27FC236}">
                <a16:creationId xmlns:a16="http://schemas.microsoft.com/office/drawing/2014/main" id="{38329E99-87BF-26ED-3AC1-7447FFC3AE51}"/>
              </a:ext>
            </a:extLst>
          </p:cNvPr>
          <p:cNvCxnSpPr/>
          <p:nvPr/>
        </p:nvCxnSpPr>
        <p:spPr>
          <a:xfrm flipV="1">
            <a:off x="7149453" y="3345349"/>
            <a:ext cx="0" cy="1269935"/>
          </a:xfrm>
          <a:prstGeom prst="straightConnector1">
            <a:avLst/>
          </a:prstGeom>
          <a:noFill/>
          <a:ln w="9525" cap="flat" cmpd="sng" algn="ctr">
            <a:solidFill>
              <a:srgbClr val="505050"/>
            </a:solidFill>
            <a:prstDash val="solid"/>
            <a:headEnd type="none"/>
            <a:tailEnd type="triangle"/>
          </a:ln>
          <a:effectLst/>
        </p:spPr>
      </p:cxnSp>
      <p:grpSp>
        <p:nvGrpSpPr>
          <p:cNvPr id="88" name="Group 87">
            <a:extLst>
              <a:ext uri="{FF2B5EF4-FFF2-40B4-BE49-F238E27FC236}">
                <a16:creationId xmlns:a16="http://schemas.microsoft.com/office/drawing/2014/main" id="{E7AE2669-22BE-8A98-4E05-3B9EB8FB8426}"/>
              </a:ext>
            </a:extLst>
          </p:cNvPr>
          <p:cNvGrpSpPr/>
          <p:nvPr/>
        </p:nvGrpSpPr>
        <p:grpSpPr>
          <a:xfrm>
            <a:off x="10434780" y="4891212"/>
            <a:ext cx="792106" cy="787674"/>
            <a:chOff x="10249434" y="3906489"/>
            <a:chExt cx="990600" cy="914400"/>
          </a:xfrm>
        </p:grpSpPr>
        <p:sp>
          <p:nvSpPr>
            <p:cNvPr id="89" name="Oval 88">
              <a:extLst>
                <a:ext uri="{FF2B5EF4-FFF2-40B4-BE49-F238E27FC236}">
                  <a16:creationId xmlns:a16="http://schemas.microsoft.com/office/drawing/2014/main" id="{C7F61B58-E528-48B5-E4A5-47257D067B27}"/>
                </a:ext>
              </a:extLst>
            </p:cNvPr>
            <p:cNvSpPr/>
            <p:nvPr/>
          </p:nvSpPr>
          <p:spPr bwMode="auto">
            <a:xfrm>
              <a:off x="10249434" y="3906489"/>
              <a:ext cx="990600" cy="914400"/>
            </a:xfrm>
            <a:prstGeom prst="ellipse">
              <a:avLst/>
            </a:prstGeom>
            <a:solidFill>
              <a:srgbClr val="5C2D91">
                <a:lumMod val="75000"/>
              </a:srgbClr>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defRPr/>
              </a:pPr>
              <a:endParaRPr lang="en-US" sz="1961" kern="0">
                <a:solidFill>
                  <a:srgbClr val="0078D7">
                    <a:lumMod val="40000"/>
                    <a:lumOff val="60000"/>
                  </a:srgbClr>
                </a:solidFill>
                <a:latin typeface="Segoe UI"/>
              </a:endParaRPr>
            </a:p>
          </p:txBody>
        </p:sp>
        <p:grpSp>
          <p:nvGrpSpPr>
            <p:cNvPr id="90" name="Group 89">
              <a:extLst>
                <a:ext uri="{FF2B5EF4-FFF2-40B4-BE49-F238E27FC236}">
                  <a16:creationId xmlns:a16="http://schemas.microsoft.com/office/drawing/2014/main" id="{BF532D6E-48CC-69A3-FF43-3DEC5B086CDF}"/>
                </a:ext>
              </a:extLst>
            </p:cNvPr>
            <p:cNvGrpSpPr/>
            <p:nvPr/>
          </p:nvGrpSpPr>
          <p:grpSpPr>
            <a:xfrm>
              <a:off x="10524031" y="3954462"/>
              <a:ext cx="456209" cy="626154"/>
              <a:chOff x="1609726" y="2506663"/>
              <a:chExt cx="1614487" cy="2320925"/>
            </a:xfrm>
          </p:grpSpPr>
          <p:sp>
            <p:nvSpPr>
              <p:cNvPr id="91" name="Freeform 151">
                <a:extLst>
                  <a:ext uri="{FF2B5EF4-FFF2-40B4-BE49-F238E27FC236}">
                    <a16:creationId xmlns:a16="http://schemas.microsoft.com/office/drawing/2014/main" id="{97DE4191-C590-46B7-BAA6-0BD624149599}"/>
                  </a:ext>
                </a:extLst>
              </p:cNvPr>
              <p:cNvSpPr>
                <a:spLocks/>
              </p:cNvSpPr>
              <p:nvPr/>
            </p:nvSpPr>
            <p:spPr bwMode="auto">
              <a:xfrm>
                <a:off x="1887538" y="2740025"/>
                <a:ext cx="1052513" cy="1379538"/>
              </a:xfrm>
              <a:custGeom>
                <a:avLst/>
                <a:gdLst>
                  <a:gd name="T0" fmla="*/ 120 w 330"/>
                  <a:gd name="T1" fmla="*/ 39 h 432"/>
                  <a:gd name="T2" fmla="*/ 267 w 330"/>
                  <a:gd name="T3" fmla="*/ 75 h 432"/>
                  <a:gd name="T4" fmla="*/ 309 w 330"/>
                  <a:gd name="T5" fmla="*/ 202 h 432"/>
                  <a:gd name="T6" fmla="*/ 295 w 330"/>
                  <a:gd name="T7" fmla="*/ 294 h 432"/>
                  <a:gd name="T8" fmla="*/ 293 w 330"/>
                  <a:gd name="T9" fmla="*/ 329 h 432"/>
                  <a:gd name="T10" fmla="*/ 158 w 330"/>
                  <a:gd name="T11" fmla="*/ 432 h 432"/>
                  <a:gd name="T12" fmla="*/ 36 w 330"/>
                  <a:gd name="T13" fmla="*/ 332 h 432"/>
                  <a:gd name="T14" fmla="*/ 39 w 330"/>
                  <a:gd name="T15" fmla="*/ 297 h 432"/>
                  <a:gd name="T16" fmla="*/ 26 w 330"/>
                  <a:gd name="T17" fmla="*/ 196 h 432"/>
                  <a:gd name="T18" fmla="*/ 120 w 330"/>
                  <a:gd name="T19" fmla="*/ 3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432">
                    <a:moveTo>
                      <a:pt x="120" y="39"/>
                    </a:moveTo>
                    <a:cubicBezTo>
                      <a:pt x="132" y="18"/>
                      <a:pt x="228" y="0"/>
                      <a:pt x="267" y="75"/>
                    </a:cubicBezTo>
                    <a:cubicBezTo>
                      <a:pt x="307" y="149"/>
                      <a:pt x="287" y="175"/>
                      <a:pt x="309" y="202"/>
                    </a:cubicBezTo>
                    <a:cubicBezTo>
                      <a:pt x="330" y="228"/>
                      <a:pt x="310" y="289"/>
                      <a:pt x="295" y="294"/>
                    </a:cubicBezTo>
                    <a:cubicBezTo>
                      <a:pt x="280" y="299"/>
                      <a:pt x="286" y="320"/>
                      <a:pt x="293" y="329"/>
                    </a:cubicBezTo>
                    <a:cubicBezTo>
                      <a:pt x="325" y="368"/>
                      <a:pt x="279" y="432"/>
                      <a:pt x="158" y="432"/>
                    </a:cubicBezTo>
                    <a:cubicBezTo>
                      <a:pt x="28" y="431"/>
                      <a:pt x="3" y="356"/>
                      <a:pt x="36" y="332"/>
                    </a:cubicBezTo>
                    <a:cubicBezTo>
                      <a:pt x="47" y="325"/>
                      <a:pt x="51" y="310"/>
                      <a:pt x="39" y="297"/>
                    </a:cubicBezTo>
                    <a:cubicBezTo>
                      <a:pt x="27" y="284"/>
                      <a:pt x="0" y="236"/>
                      <a:pt x="26" y="196"/>
                    </a:cubicBezTo>
                    <a:cubicBezTo>
                      <a:pt x="52" y="157"/>
                      <a:pt x="29" y="39"/>
                      <a:pt x="120" y="3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2" name="Freeform 152">
                <a:extLst>
                  <a:ext uri="{FF2B5EF4-FFF2-40B4-BE49-F238E27FC236}">
                    <a16:creationId xmlns:a16="http://schemas.microsoft.com/office/drawing/2014/main" id="{2DE6A327-CAD9-D1DA-0548-976A0B9375C9}"/>
                  </a:ext>
                </a:extLst>
              </p:cNvPr>
              <p:cNvSpPr>
                <a:spLocks/>
              </p:cNvSpPr>
              <p:nvPr/>
            </p:nvSpPr>
            <p:spPr bwMode="auto">
              <a:xfrm>
                <a:off x="1628776" y="3848100"/>
                <a:ext cx="1566863" cy="688975"/>
              </a:xfrm>
              <a:custGeom>
                <a:avLst/>
                <a:gdLst>
                  <a:gd name="T0" fmla="*/ 292 w 491"/>
                  <a:gd name="T1" fmla="*/ 0 h 216"/>
                  <a:gd name="T2" fmla="*/ 196 w 491"/>
                  <a:gd name="T3" fmla="*/ 5 h 216"/>
                  <a:gd name="T4" fmla="*/ 62 w 491"/>
                  <a:gd name="T5" fmla="*/ 81 h 216"/>
                  <a:gd name="T6" fmla="*/ 0 w 491"/>
                  <a:gd name="T7" fmla="*/ 216 h 216"/>
                  <a:gd name="T8" fmla="*/ 491 w 491"/>
                  <a:gd name="T9" fmla="*/ 216 h 216"/>
                  <a:gd name="T10" fmla="*/ 430 w 491"/>
                  <a:gd name="T11" fmla="*/ 81 h 216"/>
                  <a:gd name="T12" fmla="*/ 292 w 49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91" h="216">
                    <a:moveTo>
                      <a:pt x="292" y="0"/>
                    </a:moveTo>
                    <a:cubicBezTo>
                      <a:pt x="291" y="2"/>
                      <a:pt x="197" y="3"/>
                      <a:pt x="196" y="5"/>
                    </a:cubicBezTo>
                    <a:cubicBezTo>
                      <a:pt x="167" y="46"/>
                      <a:pt x="112" y="69"/>
                      <a:pt x="62" y="81"/>
                    </a:cubicBezTo>
                    <a:cubicBezTo>
                      <a:pt x="11" y="92"/>
                      <a:pt x="4" y="174"/>
                      <a:pt x="0" y="216"/>
                    </a:cubicBezTo>
                    <a:cubicBezTo>
                      <a:pt x="491" y="216"/>
                      <a:pt x="491" y="216"/>
                      <a:pt x="491" y="216"/>
                    </a:cubicBezTo>
                    <a:cubicBezTo>
                      <a:pt x="486" y="174"/>
                      <a:pt x="481" y="92"/>
                      <a:pt x="430" y="81"/>
                    </a:cubicBezTo>
                    <a:cubicBezTo>
                      <a:pt x="378" y="69"/>
                      <a:pt x="320" y="44"/>
                      <a:pt x="292"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3" name="Freeform 153">
                <a:extLst>
                  <a:ext uri="{FF2B5EF4-FFF2-40B4-BE49-F238E27FC236}">
                    <a16:creationId xmlns:a16="http://schemas.microsoft.com/office/drawing/2014/main" id="{201ECC7C-FC7F-3592-F067-6B3F8411C1CF}"/>
                  </a:ext>
                </a:extLst>
              </p:cNvPr>
              <p:cNvSpPr>
                <a:spLocks/>
              </p:cNvSpPr>
              <p:nvPr/>
            </p:nvSpPr>
            <p:spPr bwMode="auto">
              <a:xfrm>
                <a:off x="2254251" y="3352800"/>
                <a:ext cx="315913" cy="757238"/>
              </a:xfrm>
              <a:custGeom>
                <a:avLst/>
                <a:gdLst>
                  <a:gd name="T0" fmla="*/ 0 w 99"/>
                  <a:gd name="T1" fmla="*/ 65 h 237"/>
                  <a:gd name="T2" fmla="*/ 0 w 99"/>
                  <a:gd name="T3" fmla="*/ 146 h 237"/>
                  <a:gd name="T4" fmla="*/ 0 w 99"/>
                  <a:gd name="T5" fmla="*/ 186 h 237"/>
                  <a:gd name="T6" fmla="*/ 99 w 99"/>
                  <a:gd name="T7" fmla="*/ 186 h 237"/>
                  <a:gd name="T8" fmla="*/ 99 w 99"/>
                  <a:gd name="T9" fmla="*/ 146 h 237"/>
                  <a:gd name="T10" fmla="*/ 99 w 99"/>
                  <a:gd name="T11" fmla="*/ 65 h 237"/>
                  <a:gd name="T12" fmla="*/ 0 w 99"/>
                  <a:gd name="T13" fmla="*/ 65 h 237"/>
                </a:gdLst>
                <a:ahLst/>
                <a:cxnLst>
                  <a:cxn ang="0">
                    <a:pos x="T0" y="T1"/>
                  </a:cxn>
                  <a:cxn ang="0">
                    <a:pos x="T2" y="T3"/>
                  </a:cxn>
                  <a:cxn ang="0">
                    <a:pos x="T4" y="T5"/>
                  </a:cxn>
                  <a:cxn ang="0">
                    <a:pos x="T6" y="T7"/>
                  </a:cxn>
                  <a:cxn ang="0">
                    <a:pos x="T8" y="T9"/>
                  </a:cxn>
                  <a:cxn ang="0">
                    <a:pos x="T10" y="T11"/>
                  </a:cxn>
                  <a:cxn ang="0">
                    <a:pos x="T12" y="T13"/>
                  </a:cxn>
                </a:cxnLst>
                <a:rect l="0" t="0" r="r" b="b"/>
                <a:pathLst>
                  <a:path w="99" h="237">
                    <a:moveTo>
                      <a:pt x="0" y="65"/>
                    </a:moveTo>
                    <a:cubicBezTo>
                      <a:pt x="0" y="146"/>
                      <a:pt x="0" y="146"/>
                      <a:pt x="0" y="146"/>
                    </a:cubicBezTo>
                    <a:cubicBezTo>
                      <a:pt x="0" y="186"/>
                      <a:pt x="0" y="186"/>
                      <a:pt x="0" y="186"/>
                    </a:cubicBezTo>
                    <a:cubicBezTo>
                      <a:pt x="25" y="236"/>
                      <a:pt x="69" y="237"/>
                      <a:pt x="99" y="186"/>
                    </a:cubicBezTo>
                    <a:cubicBezTo>
                      <a:pt x="99" y="146"/>
                      <a:pt x="99" y="146"/>
                      <a:pt x="99" y="146"/>
                    </a:cubicBezTo>
                    <a:cubicBezTo>
                      <a:pt x="99" y="65"/>
                      <a:pt x="99" y="65"/>
                      <a:pt x="99" y="65"/>
                    </a:cubicBezTo>
                    <a:cubicBezTo>
                      <a:pt x="99" y="0"/>
                      <a:pt x="0" y="0"/>
                      <a:pt x="0" y="65"/>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4" name="Freeform 154">
                <a:extLst>
                  <a:ext uri="{FF2B5EF4-FFF2-40B4-BE49-F238E27FC236}">
                    <a16:creationId xmlns:a16="http://schemas.microsoft.com/office/drawing/2014/main" id="{784B45BE-9113-3175-F9C7-BC55D41881E0}"/>
                  </a:ext>
                </a:extLst>
              </p:cNvPr>
              <p:cNvSpPr>
                <a:spLocks/>
              </p:cNvSpPr>
              <p:nvPr/>
            </p:nvSpPr>
            <p:spPr bwMode="auto">
              <a:xfrm>
                <a:off x="2703513" y="3368675"/>
                <a:ext cx="160338" cy="233363"/>
              </a:xfrm>
              <a:custGeom>
                <a:avLst/>
                <a:gdLst>
                  <a:gd name="T0" fmla="*/ 38 w 50"/>
                  <a:gd name="T1" fmla="*/ 4 h 73"/>
                  <a:gd name="T2" fmla="*/ 7 w 50"/>
                  <a:gd name="T3" fmla="*/ 28 h 73"/>
                  <a:gd name="T4" fmla="*/ 12 w 50"/>
                  <a:gd name="T5" fmla="*/ 69 h 73"/>
                  <a:gd name="T6" fmla="*/ 43 w 50"/>
                  <a:gd name="T7" fmla="*/ 44 h 73"/>
                  <a:gd name="T8" fmla="*/ 38 w 50"/>
                  <a:gd name="T9" fmla="*/ 4 h 73"/>
                </a:gdLst>
                <a:ahLst/>
                <a:cxnLst>
                  <a:cxn ang="0">
                    <a:pos x="T0" y="T1"/>
                  </a:cxn>
                  <a:cxn ang="0">
                    <a:pos x="T2" y="T3"/>
                  </a:cxn>
                  <a:cxn ang="0">
                    <a:pos x="T4" y="T5"/>
                  </a:cxn>
                  <a:cxn ang="0">
                    <a:pos x="T6" y="T7"/>
                  </a:cxn>
                  <a:cxn ang="0">
                    <a:pos x="T8" y="T9"/>
                  </a:cxn>
                </a:cxnLst>
                <a:rect l="0" t="0" r="r" b="b"/>
                <a:pathLst>
                  <a:path w="50" h="73">
                    <a:moveTo>
                      <a:pt x="38" y="4"/>
                    </a:moveTo>
                    <a:cubicBezTo>
                      <a:pt x="28" y="0"/>
                      <a:pt x="15" y="11"/>
                      <a:pt x="7" y="28"/>
                    </a:cubicBezTo>
                    <a:cubicBezTo>
                      <a:pt x="0" y="46"/>
                      <a:pt x="2" y="64"/>
                      <a:pt x="12" y="69"/>
                    </a:cubicBezTo>
                    <a:cubicBezTo>
                      <a:pt x="22" y="73"/>
                      <a:pt x="36" y="62"/>
                      <a:pt x="43" y="44"/>
                    </a:cubicBezTo>
                    <a:cubicBezTo>
                      <a:pt x="50" y="27"/>
                      <a:pt x="48" y="9"/>
                      <a:pt x="38"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5" name="Freeform 155">
                <a:extLst>
                  <a:ext uri="{FF2B5EF4-FFF2-40B4-BE49-F238E27FC236}">
                    <a16:creationId xmlns:a16="http://schemas.microsoft.com/office/drawing/2014/main" id="{61BCE372-7540-D40E-40F4-530D8186762D}"/>
                  </a:ext>
                </a:extLst>
              </p:cNvPr>
              <p:cNvSpPr>
                <a:spLocks/>
              </p:cNvSpPr>
              <p:nvPr/>
            </p:nvSpPr>
            <p:spPr bwMode="auto">
              <a:xfrm>
                <a:off x="1960563" y="3368675"/>
                <a:ext cx="158750" cy="233363"/>
              </a:xfrm>
              <a:custGeom>
                <a:avLst/>
                <a:gdLst>
                  <a:gd name="T0" fmla="*/ 12 w 50"/>
                  <a:gd name="T1" fmla="*/ 4 h 73"/>
                  <a:gd name="T2" fmla="*/ 43 w 50"/>
                  <a:gd name="T3" fmla="*/ 28 h 73"/>
                  <a:gd name="T4" fmla="*/ 38 w 50"/>
                  <a:gd name="T5" fmla="*/ 69 h 73"/>
                  <a:gd name="T6" fmla="*/ 7 w 50"/>
                  <a:gd name="T7" fmla="*/ 44 h 73"/>
                  <a:gd name="T8" fmla="*/ 12 w 50"/>
                  <a:gd name="T9" fmla="*/ 4 h 73"/>
                </a:gdLst>
                <a:ahLst/>
                <a:cxnLst>
                  <a:cxn ang="0">
                    <a:pos x="T0" y="T1"/>
                  </a:cxn>
                  <a:cxn ang="0">
                    <a:pos x="T2" y="T3"/>
                  </a:cxn>
                  <a:cxn ang="0">
                    <a:pos x="T4" y="T5"/>
                  </a:cxn>
                  <a:cxn ang="0">
                    <a:pos x="T6" y="T7"/>
                  </a:cxn>
                  <a:cxn ang="0">
                    <a:pos x="T8" y="T9"/>
                  </a:cxn>
                </a:cxnLst>
                <a:rect l="0" t="0" r="r" b="b"/>
                <a:pathLst>
                  <a:path w="50" h="73">
                    <a:moveTo>
                      <a:pt x="12" y="4"/>
                    </a:moveTo>
                    <a:cubicBezTo>
                      <a:pt x="22" y="0"/>
                      <a:pt x="36" y="11"/>
                      <a:pt x="43" y="28"/>
                    </a:cubicBezTo>
                    <a:cubicBezTo>
                      <a:pt x="50" y="46"/>
                      <a:pt x="48" y="64"/>
                      <a:pt x="38" y="69"/>
                    </a:cubicBezTo>
                    <a:cubicBezTo>
                      <a:pt x="29" y="73"/>
                      <a:pt x="15" y="62"/>
                      <a:pt x="7" y="44"/>
                    </a:cubicBezTo>
                    <a:cubicBezTo>
                      <a:pt x="0" y="27"/>
                      <a:pt x="2" y="9"/>
                      <a:pt x="12" y="4"/>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6" name="Freeform 156">
                <a:extLst>
                  <a:ext uri="{FF2B5EF4-FFF2-40B4-BE49-F238E27FC236}">
                    <a16:creationId xmlns:a16="http://schemas.microsoft.com/office/drawing/2014/main" id="{A5B21A29-A65A-4BFB-5940-4B6245B2446F}"/>
                  </a:ext>
                </a:extLst>
              </p:cNvPr>
              <p:cNvSpPr>
                <a:spLocks/>
              </p:cNvSpPr>
              <p:nvPr/>
            </p:nvSpPr>
            <p:spPr bwMode="auto">
              <a:xfrm>
                <a:off x="2254251" y="3751263"/>
                <a:ext cx="315913" cy="109538"/>
              </a:xfrm>
              <a:custGeom>
                <a:avLst/>
                <a:gdLst>
                  <a:gd name="T0" fmla="*/ 99 w 99"/>
                  <a:gd name="T1" fmla="*/ 0 h 34"/>
                  <a:gd name="T2" fmla="*/ 0 w 99"/>
                  <a:gd name="T3" fmla="*/ 0 h 34"/>
                  <a:gd name="T4" fmla="*/ 0 w 99"/>
                  <a:gd name="T5" fmla="*/ 4 h 34"/>
                  <a:gd name="T6" fmla="*/ 49 w 99"/>
                  <a:gd name="T7" fmla="*/ 34 h 34"/>
                  <a:gd name="T8" fmla="*/ 99 w 99"/>
                  <a:gd name="T9" fmla="*/ 3 h 34"/>
                  <a:gd name="T10" fmla="*/ 99 w 99"/>
                  <a:gd name="T11" fmla="*/ 0 h 34"/>
                </a:gdLst>
                <a:ahLst/>
                <a:cxnLst>
                  <a:cxn ang="0">
                    <a:pos x="T0" y="T1"/>
                  </a:cxn>
                  <a:cxn ang="0">
                    <a:pos x="T2" y="T3"/>
                  </a:cxn>
                  <a:cxn ang="0">
                    <a:pos x="T4" y="T5"/>
                  </a:cxn>
                  <a:cxn ang="0">
                    <a:pos x="T6" y="T7"/>
                  </a:cxn>
                  <a:cxn ang="0">
                    <a:pos x="T8" y="T9"/>
                  </a:cxn>
                  <a:cxn ang="0">
                    <a:pos x="T10" y="T11"/>
                  </a:cxn>
                </a:cxnLst>
                <a:rect l="0" t="0" r="r" b="b"/>
                <a:pathLst>
                  <a:path w="99" h="34">
                    <a:moveTo>
                      <a:pt x="99" y="0"/>
                    </a:moveTo>
                    <a:cubicBezTo>
                      <a:pt x="0" y="0"/>
                      <a:pt x="0" y="0"/>
                      <a:pt x="0" y="0"/>
                    </a:cubicBezTo>
                    <a:cubicBezTo>
                      <a:pt x="0" y="4"/>
                      <a:pt x="0" y="4"/>
                      <a:pt x="0" y="4"/>
                    </a:cubicBezTo>
                    <a:cubicBezTo>
                      <a:pt x="0" y="4"/>
                      <a:pt x="31" y="34"/>
                      <a:pt x="49" y="34"/>
                    </a:cubicBezTo>
                    <a:cubicBezTo>
                      <a:pt x="67" y="34"/>
                      <a:pt x="99" y="3"/>
                      <a:pt x="99" y="3"/>
                    </a:cubicBezTo>
                    <a:cubicBezTo>
                      <a:pt x="99" y="0"/>
                      <a:pt x="99" y="0"/>
                      <a:pt x="99"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7" name="Freeform 157">
                <a:extLst>
                  <a:ext uri="{FF2B5EF4-FFF2-40B4-BE49-F238E27FC236}">
                    <a16:creationId xmlns:a16="http://schemas.microsoft.com/office/drawing/2014/main" id="{04ACE14C-CEB4-A108-55AE-5DC6048F159D}"/>
                  </a:ext>
                </a:extLst>
              </p:cNvPr>
              <p:cNvSpPr>
                <a:spLocks/>
              </p:cNvSpPr>
              <p:nvPr/>
            </p:nvSpPr>
            <p:spPr bwMode="auto">
              <a:xfrm>
                <a:off x="1982788" y="2870200"/>
                <a:ext cx="862013" cy="958850"/>
              </a:xfrm>
              <a:custGeom>
                <a:avLst/>
                <a:gdLst>
                  <a:gd name="T0" fmla="*/ 135 w 270"/>
                  <a:gd name="T1" fmla="*/ 300 h 300"/>
                  <a:gd name="T2" fmla="*/ 20 w 270"/>
                  <a:gd name="T3" fmla="*/ 177 h 300"/>
                  <a:gd name="T4" fmla="*/ 135 w 270"/>
                  <a:gd name="T5" fmla="*/ 0 h 300"/>
                  <a:gd name="T6" fmla="*/ 250 w 270"/>
                  <a:gd name="T7" fmla="*/ 177 h 300"/>
                  <a:gd name="T8" fmla="*/ 135 w 270"/>
                  <a:gd name="T9" fmla="*/ 300 h 300"/>
                </a:gdLst>
                <a:ahLst/>
                <a:cxnLst>
                  <a:cxn ang="0">
                    <a:pos x="T0" y="T1"/>
                  </a:cxn>
                  <a:cxn ang="0">
                    <a:pos x="T2" y="T3"/>
                  </a:cxn>
                  <a:cxn ang="0">
                    <a:pos x="T4" y="T5"/>
                  </a:cxn>
                  <a:cxn ang="0">
                    <a:pos x="T6" y="T7"/>
                  </a:cxn>
                  <a:cxn ang="0">
                    <a:pos x="T8" y="T9"/>
                  </a:cxn>
                </a:cxnLst>
                <a:rect l="0" t="0" r="r" b="b"/>
                <a:pathLst>
                  <a:path w="270" h="300">
                    <a:moveTo>
                      <a:pt x="135" y="300"/>
                    </a:moveTo>
                    <a:cubicBezTo>
                      <a:pt x="104" y="300"/>
                      <a:pt x="40" y="249"/>
                      <a:pt x="20" y="177"/>
                    </a:cubicBezTo>
                    <a:cubicBezTo>
                      <a:pt x="0" y="105"/>
                      <a:pt x="38" y="0"/>
                      <a:pt x="135" y="0"/>
                    </a:cubicBezTo>
                    <a:cubicBezTo>
                      <a:pt x="232" y="0"/>
                      <a:pt x="270" y="105"/>
                      <a:pt x="250" y="177"/>
                    </a:cubicBezTo>
                    <a:cubicBezTo>
                      <a:pt x="230" y="249"/>
                      <a:pt x="165" y="300"/>
                      <a:pt x="135" y="30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8" name="Freeform 158">
                <a:extLst>
                  <a:ext uri="{FF2B5EF4-FFF2-40B4-BE49-F238E27FC236}">
                    <a16:creationId xmlns:a16="http://schemas.microsoft.com/office/drawing/2014/main" id="{1DA1D640-1CE1-E32C-F059-46B3342BA4F8}"/>
                  </a:ext>
                </a:extLst>
              </p:cNvPr>
              <p:cNvSpPr>
                <a:spLocks/>
              </p:cNvSpPr>
              <p:nvPr/>
            </p:nvSpPr>
            <p:spPr bwMode="auto">
              <a:xfrm>
                <a:off x="1979613" y="2844800"/>
                <a:ext cx="909638" cy="657225"/>
              </a:xfrm>
              <a:custGeom>
                <a:avLst/>
                <a:gdLst>
                  <a:gd name="T0" fmla="*/ 113 w 285"/>
                  <a:gd name="T1" fmla="*/ 98 h 206"/>
                  <a:gd name="T2" fmla="*/ 48 w 285"/>
                  <a:gd name="T3" fmla="*/ 150 h 206"/>
                  <a:gd name="T4" fmla="*/ 28 w 285"/>
                  <a:gd name="T5" fmla="*/ 200 h 206"/>
                  <a:gd name="T6" fmla="*/ 12 w 285"/>
                  <a:gd name="T7" fmla="*/ 96 h 206"/>
                  <a:gd name="T8" fmla="*/ 115 w 285"/>
                  <a:gd name="T9" fmla="*/ 2 h 206"/>
                  <a:gd name="T10" fmla="*/ 216 w 285"/>
                  <a:gd name="T11" fmla="*/ 31 h 206"/>
                  <a:gd name="T12" fmla="*/ 244 w 285"/>
                  <a:gd name="T13" fmla="*/ 206 h 206"/>
                  <a:gd name="T14" fmla="*/ 187 w 285"/>
                  <a:gd name="T15" fmla="*/ 69 h 206"/>
                  <a:gd name="T16" fmla="*/ 113 w 285"/>
                  <a:gd name="T17" fmla="*/ 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6">
                    <a:moveTo>
                      <a:pt x="113" y="98"/>
                    </a:moveTo>
                    <a:cubicBezTo>
                      <a:pt x="89" y="148"/>
                      <a:pt x="79" y="163"/>
                      <a:pt x="48" y="150"/>
                    </a:cubicBezTo>
                    <a:cubicBezTo>
                      <a:pt x="16" y="137"/>
                      <a:pt x="22" y="174"/>
                      <a:pt x="28" y="200"/>
                    </a:cubicBezTo>
                    <a:cubicBezTo>
                      <a:pt x="0" y="164"/>
                      <a:pt x="3" y="131"/>
                      <a:pt x="12" y="96"/>
                    </a:cubicBezTo>
                    <a:cubicBezTo>
                      <a:pt x="21" y="59"/>
                      <a:pt x="69" y="1"/>
                      <a:pt x="115" y="2"/>
                    </a:cubicBezTo>
                    <a:cubicBezTo>
                      <a:pt x="139" y="0"/>
                      <a:pt x="177" y="3"/>
                      <a:pt x="216" y="31"/>
                    </a:cubicBezTo>
                    <a:cubicBezTo>
                      <a:pt x="285" y="81"/>
                      <a:pt x="262" y="193"/>
                      <a:pt x="244" y="206"/>
                    </a:cubicBezTo>
                    <a:cubicBezTo>
                      <a:pt x="262" y="103"/>
                      <a:pt x="217" y="124"/>
                      <a:pt x="187" y="69"/>
                    </a:cubicBezTo>
                    <a:cubicBezTo>
                      <a:pt x="177" y="46"/>
                      <a:pt x="139" y="44"/>
                      <a:pt x="113" y="9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99" name="Rectangle 159">
                <a:extLst>
                  <a:ext uri="{FF2B5EF4-FFF2-40B4-BE49-F238E27FC236}">
                    <a16:creationId xmlns:a16="http://schemas.microsoft.com/office/drawing/2014/main" id="{20047895-786A-88C9-5E80-4A082CCD7886}"/>
                  </a:ext>
                </a:extLst>
              </p:cNvPr>
              <p:cNvSpPr>
                <a:spLocks noChangeArrowheads="1"/>
              </p:cNvSpPr>
              <p:nvPr/>
            </p:nvSpPr>
            <p:spPr bwMode="auto">
              <a:xfrm>
                <a:off x="2390776" y="4071938"/>
                <a:ext cx="31750"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0" name="Rectangle 160">
                <a:extLst>
                  <a:ext uri="{FF2B5EF4-FFF2-40B4-BE49-F238E27FC236}">
                    <a16:creationId xmlns:a16="http://schemas.microsoft.com/office/drawing/2014/main" id="{A4166D55-A0CF-F5F4-1F41-AF60B63D7E6F}"/>
                  </a:ext>
                </a:extLst>
              </p:cNvPr>
              <p:cNvSpPr>
                <a:spLocks noChangeArrowheads="1"/>
              </p:cNvSpPr>
              <p:nvPr/>
            </p:nvSpPr>
            <p:spPr bwMode="auto">
              <a:xfrm>
                <a:off x="2390776" y="4071938"/>
                <a:ext cx="31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1" name="Freeform 161">
                <a:extLst>
                  <a:ext uri="{FF2B5EF4-FFF2-40B4-BE49-F238E27FC236}">
                    <a16:creationId xmlns:a16="http://schemas.microsoft.com/office/drawing/2014/main" id="{A4421441-7443-4D4D-C350-AF66AFFCB843}"/>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2" name="Freeform 162">
                <a:extLst>
                  <a:ext uri="{FF2B5EF4-FFF2-40B4-BE49-F238E27FC236}">
                    <a16:creationId xmlns:a16="http://schemas.microsoft.com/office/drawing/2014/main" id="{327AFBF5-11FC-1B23-190C-E9932CF73255}"/>
                  </a:ext>
                </a:extLst>
              </p:cNvPr>
              <p:cNvSpPr>
                <a:spLocks/>
              </p:cNvSpPr>
              <p:nvPr/>
            </p:nvSpPr>
            <p:spPr bwMode="auto">
              <a:xfrm>
                <a:off x="2141538" y="3860800"/>
                <a:ext cx="265113" cy="325438"/>
              </a:xfrm>
              <a:custGeom>
                <a:avLst/>
                <a:gdLst>
                  <a:gd name="T0" fmla="*/ 71 w 167"/>
                  <a:gd name="T1" fmla="*/ 0 h 205"/>
                  <a:gd name="T2" fmla="*/ 0 w 167"/>
                  <a:gd name="T3" fmla="*/ 64 h 205"/>
                  <a:gd name="T4" fmla="*/ 91 w 167"/>
                  <a:gd name="T5" fmla="*/ 205 h 205"/>
                  <a:gd name="T6" fmla="*/ 167 w 167"/>
                  <a:gd name="T7" fmla="*/ 131 h 205"/>
                  <a:gd name="T8" fmla="*/ 71 w 167"/>
                  <a:gd name="T9" fmla="*/ 0 h 205"/>
                </a:gdLst>
                <a:ahLst/>
                <a:cxnLst>
                  <a:cxn ang="0">
                    <a:pos x="T0" y="T1"/>
                  </a:cxn>
                  <a:cxn ang="0">
                    <a:pos x="T2" y="T3"/>
                  </a:cxn>
                  <a:cxn ang="0">
                    <a:pos x="T4" y="T5"/>
                  </a:cxn>
                  <a:cxn ang="0">
                    <a:pos x="T6" y="T7"/>
                  </a:cxn>
                  <a:cxn ang="0">
                    <a:pos x="T8" y="T9"/>
                  </a:cxn>
                </a:cxnLst>
                <a:rect l="0" t="0" r="r" b="b"/>
                <a:pathLst>
                  <a:path w="167" h="205">
                    <a:moveTo>
                      <a:pt x="71" y="0"/>
                    </a:moveTo>
                    <a:lnTo>
                      <a:pt x="0" y="64"/>
                    </a:lnTo>
                    <a:lnTo>
                      <a:pt x="91" y="205"/>
                    </a:lnTo>
                    <a:lnTo>
                      <a:pt x="167" y="131"/>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3" name="Freeform 163">
                <a:extLst>
                  <a:ext uri="{FF2B5EF4-FFF2-40B4-BE49-F238E27FC236}">
                    <a16:creationId xmlns:a16="http://schemas.microsoft.com/office/drawing/2014/main" id="{C886DF15-F9AE-41FC-A7DA-1B4E213DADD8}"/>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4" name="Freeform 164">
                <a:extLst>
                  <a:ext uri="{FF2B5EF4-FFF2-40B4-BE49-F238E27FC236}">
                    <a16:creationId xmlns:a16="http://schemas.microsoft.com/office/drawing/2014/main" id="{88D40710-CD51-2181-30F0-E5F30CD8C533}"/>
                  </a:ext>
                </a:extLst>
              </p:cNvPr>
              <p:cNvSpPr>
                <a:spLocks/>
              </p:cNvSpPr>
              <p:nvPr/>
            </p:nvSpPr>
            <p:spPr bwMode="auto">
              <a:xfrm>
                <a:off x="2406651" y="3860800"/>
                <a:ext cx="274638" cy="325438"/>
              </a:xfrm>
              <a:custGeom>
                <a:avLst/>
                <a:gdLst>
                  <a:gd name="T0" fmla="*/ 103 w 173"/>
                  <a:gd name="T1" fmla="*/ 0 h 205"/>
                  <a:gd name="T2" fmla="*/ 173 w 173"/>
                  <a:gd name="T3" fmla="*/ 68 h 205"/>
                  <a:gd name="T4" fmla="*/ 79 w 173"/>
                  <a:gd name="T5" fmla="*/ 205 h 205"/>
                  <a:gd name="T6" fmla="*/ 0 w 173"/>
                  <a:gd name="T7" fmla="*/ 131 h 205"/>
                  <a:gd name="T8" fmla="*/ 103 w 173"/>
                  <a:gd name="T9" fmla="*/ 0 h 205"/>
                </a:gdLst>
                <a:ahLst/>
                <a:cxnLst>
                  <a:cxn ang="0">
                    <a:pos x="T0" y="T1"/>
                  </a:cxn>
                  <a:cxn ang="0">
                    <a:pos x="T2" y="T3"/>
                  </a:cxn>
                  <a:cxn ang="0">
                    <a:pos x="T4" y="T5"/>
                  </a:cxn>
                  <a:cxn ang="0">
                    <a:pos x="T6" y="T7"/>
                  </a:cxn>
                  <a:cxn ang="0">
                    <a:pos x="T8" y="T9"/>
                  </a:cxn>
                </a:cxnLst>
                <a:rect l="0" t="0" r="r" b="b"/>
                <a:pathLst>
                  <a:path w="173" h="205">
                    <a:moveTo>
                      <a:pt x="103" y="0"/>
                    </a:moveTo>
                    <a:lnTo>
                      <a:pt x="173" y="68"/>
                    </a:lnTo>
                    <a:lnTo>
                      <a:pt x="79" y="205"/>
                    </a:lnTo>
                    <a:lnTo>
                      <a:pt x="0" y="131"/>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5" name="Freeform 165">
                <a:extLst>
                  <a:ext uri="{FF2B5EF4-FFF2-40B4-BE49-F238E27FC236}">
                    <a16:creationId xmlns:a16="http://schemas.microsoft.com/office/drawing/2014/main" id="{C1084EA9-DF52-C96A-1543-551204F777E0}"/>
                  </a:ext>
                </a:extLst>
              </p:cNvPr>
              <p:cNvSpPr>
                <a:spLocks noEditPoints="1"/>
              </p:cNvSpPr>
              <p:nvPr/>
            </p:nvSpPr>
            <p:spPr bwMode="auto">
              <a:xfrm>
                <a:off x="2081213" y="3314700"/>
                <a:ext cx="669925" cy="246063"/>
              </a:xfrm>
              <a:custGeom>
                <a:avLst/>
                <a:gdLst>
                  <a:gd name="T0" fmla="*/ 157 w 210"/>
                  <a:gd name="T1" fmla="*/ 76 h 77"/>
                  <a:gd name="T2" fmla="*/ 160 w 210"/>
                  <a:gd name="T3" fmla="*/ 76 h 77"/>
                  <a:gd name="T4" fmla="*/ 198 w 210"/>
                  <a:gd name="T5" fmla="*/ 45 h 77"/>
                  <a:gd name="T6" fmla="*/ 206 w 210"/>
                  <a:gd name="T7" fmla="*/ 20 h 77"/>
                  <a:gd name="T8" fmla="*/ 210 w 210"/>
                  <a:gd name="T9" fmla="*/ 10 h 77"/>
                  <a:gd name="T10" fmla="*/ 204 w 210"/>
                  <a:gd name="T11" fmla="*/ 3 h 77"/>
                  <a:gd name="T12" fmla="*/ 158 w 210"/>
                  <a:gd name="T13" fmla="*/ 1 h 77"/>
                  <a:gd name="T14" fmla="*/ 158 w 210"/>
                  <a:gd name="T15" fmla="*/ 6 h 77"/>
                  <a:gd name="T16" fmla="*/ 190 w 210"/>
                  <a:gd name="T17" fmla="*/ 9 h 77"/>
                  <a:gd name="T18" fmla="*/ 189 w 210"/>
                  <a:gd name="T19" fmla="*/ 57 h 77"/>
                  <a:gd name="T20" fmla="*/ 157 w 210"/>
                  <a:gd name="T21" fmla="*/ 71 h 77"/>
                  <a:gd name="T22" fmla="*/ 157 w 210"/>
                  <a:gd name="T23" fmla="*/ 76 h 77"/>
                  <a:gd name="T24" fmla="*/ 105 w 210"/>
                  <a:gd name="T25" fmla="*/ 10 h 77"/>
                  <a:gd name="T26" fmla="*/ 56 w 210"/>
                  <a:gd name="T27" fmla="*/ 1 h 77"/>
                  <a:gd name="T28" fmla="*/ 52 w 210"/>
                  <a:gd name="T29" fmla="*/ 1 h 77"/>
                  <a:gd name="T30" fmla="*/ 52 w 210"/>
                  <a:gd name="T31" fmla="*/ 6 h 77"/>
                  <a:gd name="T32" fmla="*/ 86 w 210"/>
                  <a:gd name="T33" fmla="*/ 18 h 77"/>
                  <a:gd name="T34" fmla="*/ 66 w 210"/>
                  <a:gd name="T35" fmla="*/ 68 h 77"/>
                  <a:gd name="T36" fmla="*/ 50 w 210"/>
                  <a:gd name="T37" fmla="*/ 72 h 77"/>
                  <a:gd name="T38" fmla="*/ 50 w 210"/>
                  <a:gd name="T39" fmla="*/ 76 h 77"/>
                  <a:gd name="T40" fmla="*/ 86 w 210"/>
                  <a:gd name="T41" fmla="*/ 53 h 77"/>
                  <a:gd name="T42" fmla="*/ 105 w 210"/>
                  <a:gd name="T43" fmla="*/ 27 h 77"/>
                  <a:gd name="T44" fmla="*/ 121 w 210"/>
                  <a:gd name="T45" fmla="*/ 53 h 77"/>
                  <a:gd name="T46" fmla="*/ 157 w 210"/>
                  <a:gd name="T47" fmla="*/ 76 h 77"/>
                  <a:gd name="T48" fmla="*/ 157 w 210"/>
                  <a:gd name="T49" fmla="*/ 71 h 77"/>
                  <a:gd name="T50" fmla="*/ 141 w 210"/>
                  <a:gd name="T51" fmla="*/ 68 h 77"/>
                  <a:gd name="T52" fmla="*/ 123 w 210"/>
                  <a:gd name="T53" fmla="*/ 17 h 77"/>
                  <a:gd name="T54" fmla="*/ 158 w 210"/>
                  <a:gd name="T55" fmla="*/ 6 h 77"/>
                  <a:gd name="T56" fmla="*/ 158 w 210"/>
                  <a:gd name="T57" fmla="*/ 1 h 77"/>
                  <a:gd name="T58" fmla="*/ 155 w 210"/>
                  <a:gd name="T59" fmla="*/ 1 h 77"/>
                  <a:gd name="T60" fmla="*/ 105 w 210"/>
                  <a:gd name="T61" fmla="*/ 10 h 77"/>
                  <a:gd name="T62" fmla="*/ 52 w 210"/>
                  <a:gd name="T63" fmla="*/ 1 h 77"/>
                  <a:gd name="T64" fmla="*/ 6 w 210"/>
                  <a:gd name="T65" fmla="*/ 4 h 77"/>
                  <a:gd name="T66" fmla="*/ 0 w 210"/>
                  <a:gd name="T67" fmla="*/ 11 h 77"/>
                  <a:gd name="T68" fmla="*/ 3 w 210"/>
                  <a:gd name="T69" fmla="*/ 20 h 77"/>
                  <a:gd name="T70" fmla="*/ 10 w 210"/>
                  <a:gd name="T71" fmla="*/ 45 h 77"/>
                  <a:gd name="T72" fmla="*/ 46 w 210"/>
                  <a:gd name="T73" fmla="*/ 76 h 77"/>
                  <a:gd name="T74" fmla="*/ 50 w 210"/>
                  <a:gd name="T75" fmla="*/ 76 h 77"/>
                  <a:gd name="T76" fmla="*/ 50 w 210"/>
                  <a:gd name="T77" fmla="*/ 72 h 77"/>
                  <a:gd name="T78" fmla="*/ 19 w 210"/>
                  <a:gd name="T79" fmla="*/ 57 h 77"/>
                  <a:gd name="T80" fmla="*/ 20 w 210"/>
                  <a:gd name="T81" fmla="*/ 9 h 77"/>
                  <a:gd name="T82" fmla="*/ 52 w 210"/>
                  <a:gd name="T83" fmla="*/ 6 h 77"/>
                  <a:gd name="T84" fmla="*/ 52 w 210"/>
                  <a:gd name="T8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77">
                    <a:moveTo>
                      <a:pt x="157" y="76"/>
                    </a:moveTo>
                    <a:cubicBezTo>
                      <a:pt x="158" y="76"/>
                      <a:pt x="159" y="76"/>
                      <a:pt x="160" y="76"/>
                    </a:cubicBezTo>
                    <a:cubicBezTo>
                      <a:pt x="188" y="73"/>
                      <a:pt x="195" y="61"/>
                      <a:pt x="198" y="45"/>
                    </a:cubicBezTo>
                    <a:cubicBezTo>
                      <a:pt x="201" y="28"/>
                      <a:pt x="202" y="22"/>
                      <a:pt x="206" y="20"/>
                    </a:cubicBezTo>
                    <a:cubicBezTo>
                      <a:pt x="209" y="19"/>
                      <a:pt x="210" y="15"/>
                      <a:pt x="210" y="10"/>
                    </a:cubicBezTo>
                    <a:cubicBezTo>
                      <a:pt x="210" y="6"/>
                      <a:pt x="210" y="5"/>
                      <a:pt x="204" y="3"/>
                    </a:cubicBezTo>
                    <a:cubicBezTo>
                      <a:pt x="200" y="2"/>
                      <a:pt x="176" y="0"/>
                      <a:pt x="158" y="1"/>
                    </a:cubicBezTo>
                    <a:cubicBezTo>
                      <a:pt x="158" y="6"/>
                      <a:pt x="158" y="6"/>
                      <a:pt x="158" y="6"/>
                    </a:cubicBezTo>
                    <a:cubicBezTo>
                      <a:pt x="172" y="5"/>
                      <a:pt x="186" y="7"/>
                      <a:pt x="190" y="9"/>
                    </a:cubicBezTo>
                    <a:cubicBezTo>
                      <a:pt x="199" y="15"/>
                      <a:pt x="196" y="43"/>
                      <a:pt x="189" y="57"/>
                    </a:cubicBezTo>
                    <a:cubicBezTo>
                      <a:pt x="183" y="66"/>
                      <a:pt x="170" y="71"/>
                      <a:pt x="157" y="71"/>
                    </a:cubicBezTo>
                    <a:lnTo>
                      <a:pt x="157" y="76"/>
                    </a:lnTo>
                    <a:close/>
                    <a:moveTo>
                      <a:pt x="105" y="10"/>
                    </a:moveTo>
                    <a:cubicBezTo>
                      <a:pt x="99" y="10"/>
                      <a:pt x="73" y="3"/>
                      <a:pt x="56" y="1"/>
                    </a:cubicBezTo>
                    <a:cubicBezTo>
                      <a:pt x="54" y="1"/>
                      <a:pt x="53" y="1"/>
                      <a:pt x="52" y="1"/>
                    </a:cubicBezTo>
                    <a:cubicBezTo>
                      <a:pt x="52" y="6"/>
                      <a:pt x="52" y="6"/>
                      <a:pt x="52" y="6"/>
                    </a:cubicBezTo>
                    <a:cubicBezTo>
                      <a:pt x="66" y="6"/>
                      <a:pt x="81" y="10"/>
                      <a:pt x="86" y="18"/>
                    </a:cubicBezTo>
                    <a:cubicBezTo>
                      <a:pt x="95" y="30"/>
                      <a:pt x="80" y="61"/>
                      <a:pt x="66" y="68"/>
                    </a:cubicBezTo>
                    <a:cubicBezTo>
                      <a:pt x="62" y="71"/>
                      <a:pt x="56" y="72"/>
                      <a:pt x="50" y="72"/>
                    </a:cubicBezTo>
                    <a:cubicBezTo>
                      <a:pt x="50" y="76"/>
                      <a:pt x="50" y="76"/>
                      <a:pt x="50" y="76"/>
                    </a:cubicBezTo>
                    <a:cubicBezTo>
                      <a:pt x="74" y="76"/>
                      <a:pt x="83" y="59"/>
                      <a:pt x="86" y="53"/>
                    </a:cubicBezTo>
                    <a:cubicBezTo>
                      <a:pt x="92" y="42"/>
                      <a:pt x="91" y="27"/>
                      <a:pt x="105" y="27"/>
                    </a:cubicBezTo>
                    <a:cubicBezTo>
                      <a:pt x="118" y="27"/>
                      <a:pt x="117" y="42"/>
                      <a:pt x="121" y="53"/>
                    </a:cubicBezTo>
                    <a:cubicBezTo>
                      <a:pt x="124" y="58"/>
                      <a:pt x="132" y="77"/>
                      <a:pt x="157" y="76"/>
                    </a:cubicBezTo>
                    <a:cubicBezTo>
                      <a:pt x="157" y="71"/>
                      <a:pt x="157" y="71"/>
                      <a:pt x="157" y="71"/>
                    </a:cubicBezTo>
                    <a:cubicBezTo>
                      <a:pt x="151" y="72"/>
                      <a:pt x="145" y="70"/>
                      <a:pt x="141" y="68"/>
                    </a:cubicBezTo>
                    <a:cubicBezTo>
                      <a:pt x="127" y="61"/>
                      <a:pt x="114" y="30"/>
                      <a:pt x="123" y="17"/>
                    </a:cubicBezTo>
                    <a:cubicBezTo>
                      <a:pt x="129" y="10"/>
                      <a:pt x="144" y="6"/>
                      <a:pt x="158" y="6"/>
                    </a:cubicBezTo>
                    <a:cubicBezTo>
                      <a:pt x="158" y="1"/>
                      <a:pt x="158" y="1"/>
                      <a:pt x="158" y="1"/>
                    </a:cubicBezTo>
                    <a:cubicBezTo>
                      <a:pt x="157" y="1"/>
                      <a:pt x="156" y="1"/>
                      <a:pt x="155" y="1"/>
                    </a:cubicBezTo>
                    <a:cubicBezTo>
                      <a:pt x="139" y="3"/>
                      <a:pt x="119" y="10"/>
                      <a:pt x="105" y="10"/>
                    </a:cubicBezTo>
                    <a:close/>
                    <a:moveTo>
                      <a:pt x="52" y="1"/>
                    </a:moveTo>
                    <a:cubicBezTo>
                      <a:pt x="34" y="0"/>
                      <a:pt x="10" y="2"/>
                      <a:pt x="6" y="4"/>
                    </a:cubicBezTo>
                    <a:cubicBezTo>
                      <a:pt x="1" y="6"/>
                      <a:pt x="0" y="6"/>
                      <a:pt x="0" y="11"/>
                    </a:cubicBezTo>
                    <a:cubicBezTo>
                      <a:pt x="0" y="15"/>
                      <a:pt x="0" y="19"/>
                      <a:pt x="3" y="20"/>
                    </a:cubicBezTo>
                    <a:cubicBezTo>
                      <a:pt x="8" y="22"/>
                      <a:pt x="8" y="28"/>
                      <a:pt x="10" y="45"/>
                    </a:cubicBezTo>
                    <a:cubicBezTo>
                      <a:pt x="12" y="61"/>
                      <a:pt x="18" y="74"/>
                      <a:pt x="46" y="76"/>
                    </a:cubicBezTo>
                    <a:cubicBezTo>
                      <a:pt x="48" y="76"/>
                      <a:pt x="49" y="76"/>
                      <a:pt x="50" y="76"/>
                    </a:cubicBezTo>
                    <a:cubicBezTo>
                      <a:pt x="50" y="72"/>
                      <a:pt x="50" y="72"/>
                      <a:pt x="50" y="72"/>
                    </a:cubicBezTo>
                    <a:cubicBezTo>
                      <a:pt x="38" y="72"/>
                      <a:pt x="23" y="67"/>
                      <a:pt x="19" y="57"/>
                    </a:cubicBezTo>
                    <a:cubicBezTo>
                      <a:pt x="12" y="43"/>
                      <a:pt x="11" y="15"/>
                      <a:pt x="20" y="9"/>
                    </a:cubicBezTo>
                    <a:cubicBezTo>
                      <a:pt x="24" y="7"/>
                      <a:pt x="38" y="5"/>
                      <a:pt x="52" y="6"/>
                    </a:cubicBezTo>
                    <a:lnTo>
                      <a:pt x="52" y="1"/>
                    </a:ln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6" name="Freeform 166">
                <a:extLst>
                  <a:ext uri="{FF2B5EF4-FFF2-40B4-BE49-F238E27FC236}">
                    <a16:creationId xmlns:a16="http://schemas.microsoft.com/office/drawing/2014/main" id="{DD4F0EA9-A497-35F5-A1F6-CC4B44F5165D}"/>
                  </a:ext>
                </a:extLst>
              </p:cNvPr>
              <p:cNvSpPr>
                <a:spLocks/>
              </p:cNvSpPr>
              <p:nvPr/>
            </p:nvSpPr>
            <p:spPr bwMode="auto">
              <a:xfrm>
                <a:off x="2406651" y="4068763"/>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7" name="Freeform 167">
                <a:extLst>
                  <a:ext uri="{FF2B5EF4-FFF2-40B4-BE49-F238E27FC236}">
                    <a16:creationId xmlns:a16="http://schemas.microsoft.com/office/drawing/2014/main" id="{31E42C26-35DC-5017-74DF-5A0F8EF3FF04}"/>
                  </a:ext>
                </a:extLst>
              </p:cNvPr>
              <p:cNvSpPr>
                <a:spLocks/>
              </p:cNvSpPr>
              <p:nvPr/>
            </p:nvSpPr>
            <p:spPr bwMode="auto">
              <a:xfrm>
                <a:off x="2254251" y="3857625"/>
                <a:ext cx="315913" cy="211138"/>
              </a:xfrm>
              <a:custGeom>
                <a:avLst/>
                <a:gdLst>
                  <a:gd name="T0" fmla="*/ 99 w 99"/>
                  <a:gd name="T1" fmla="*/ 0 h 66"/>
                  <a:gd name="T2" fmla="*/ 48 w 99"/>
                  <a:gd name="T3" fmla="*/ 64 h 66"/>
                  <a:gd name="T4" fmla="*/ 0 w 99"/>
                  <a:gd name="T5" fmla="*/ 0 h 66"/>
                  <a:gd name="T6" fmla="*/ 0 w 99"/>
                  <a:gd name="T7" fmla="*/ 1 h 66"/>
                  <a:gd name="T8" fmla="*/ 48 w 99"/>
                  <a:gd name="T9" fmla="*/ 66 h 66"/>
                  <a:gd name="T10" fmla="*/ 49 w 99"/>
                  <a:gd name="T11" fmla="*/ 66 h 66"/>
                  <a:gd name="T12" fmla="*/ 99 w 99"/>
                  <a:gd name="T13" fmla="*/ 1 h 66"/>
                  <a:gd name="T14" fmla="*/ 99 w 99"/>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6">
                    <a:moveTo>
                      <a:pt x="99" y="0"/>
                    </a:moveTo>
                    <a:cubicBezTo>
                      <a:pt x="48" y="64"/>
                      <a:pt x="48" y="64"/>
                      <a:pt x="48" y="64"/>
                    </a:cubicBezTo>
                    <a:cubicBezTo>
                      <a:pt x="0" y="0"/>
                      <a:pt x="0" y="0"/>
                      <a:pt x="0" y="0"/>
                    </a:cubicBezTo>
                    <a:cubicBezTo>
                      <a:pt x="0" y="1"/>
                      <a:pt x="0" y="1"/>
                      <a:pt x="0" y="1"/>
                    </a:cubicBezTo>
                    <a:cubicBezTo>
                      <a:pt x="48" y="66"/>
                      <a:pt x="48" y="66"/>
                      <a:pt x="48" y="66"/>
                    </a:cubicBezTo>
                    <a:cubicBezTo>
                      <a:pt x="48" y="66"/>
                      <a:pt x="48" y="66"/>
                      <a:pt x="49" y="66"/>
                    </a:cubicBezTo>
                    <a:cubicBezTo>
                      <a:pt x="99" y="1"/>
                      <a:pt x="99" y="1"/>
                      <a:pt x="99" y="1"/>
                    </a:cubicBezTo>
                    <a:cubicBezTo>
                      <a:pt x="99" y="0"/>
                      <a:pt x="99" y="0"/>
                      <a:pt x="99"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8" name="Freeform 168">
                <a:extLst>
                  <a:ext uri="{FF2B5EF4-FFF2-40B4-BE49-F238E27FC236}">
                    <a16:creationId xmlns:a16="http://schemas.microsoft.com/office/drawing/2014/main" id="{0549B60A-F749-E287-8BEF-899299C8B440}"/>
                  </a:ext>
                </a:extLst>
              </p:cNvPr>
              <p:cNvSpPr>
                <a:spLocks/>
              </p:cNvSpPr>
              <p:nvPr/>
            </p:nvSpPr>
            <p:spPr bwMode="auto">
              <a:xfrm>
                <a:off x="1609726" y="4464050"/>
                <a:ext cx="1150938" cy="363538"/>
              </a:xfrm>
              <a:custGeom>
                <a:avLst/>
                <a:gdLst>
                  <a:gd name="T0" fmla="*/ 98 w 361"/>
                  <a:gd name="T1" fmla="*/ 23 h 114"/>
                  <a:gd name="T2" fmla="*/ 351 w 361"/>
                  <a:gd name="T3" fmla="*/ 0 h 114"/>
                  <a:gd name="T4" fmla="*/ 361 w 361"/>
                  <a:gd name="T5" fmla="*/ 80 h 114"/>
                  <a:gd name="T6" fmla="*/ 64 w 361"/>
                  <a:gd name="T7" fmla="*/ 108 h 114"/>
                  <a:gd name="T8" fmla="*/ 6 w 361"/>
                  <a:gd name="T9" fmla="*/ 23 h 114"/>
                  <a:gd name="T10" fmla="*/ 98 w 361"/>
                  <a:gd name="T11" fmla="*/ 23 h 114"/>
                </a:gdLst>
                <a:ahLst/>
                <a:cxnLst>
                  <a:cxn ang="0">
                    <a:pos x="T0" y="T1"/>
                  </a:cxn>
                  <a:cxn ang="0">
                    <a:pos x="T2" y="T3"/>
                  </a:cxn>
                  <a:cxn ang="0">
                    <a:pos x="T4" y="T5"/>
                  </a:cxn>
                  <a:cxn ang="0">
                    <a:pos x="T6" y="T7"/>
                  </a:cxn>
                  <a:cxn ang="0">
                    <a:pos x="T8" y="T9"/>
                  </a:cxn>
                  <a:cxn ang="0">
                    <a:pos x="T10" y="T11"/>
                  </a:cxn>
                </a:cxnLst>
                <a:rect l="0" t="0" r="r" b="b"/>
                <a:pathLst>
                  <a:path w="361" h="114">
                    <a:moveTo>
                      <a:pt x="98" y="23"/>
                    </a:moveTo>
                    <a:cubicBezTo>
                      <a:pt x="351" y="0"/>
                      <a:pt x="351" y="0"/>
                      <a:pt x="351" y="0"/>
                    </a:cubicBezTo>
                    <a:cubicBezTo>
                      <a:pt x="361" y="80"/>
                      <a:pt x="361" y="80"/>
                      <a:pt x="361" y="80"/>
                    </a:cubicBezTo>
                    <a:cubicBezTo>
                      <a:pt x="361" y="80"/>
                      <a:pt x="139" y="114"/>
                      <a:pt x="64" y="108"/>
                    </a:cubicBezTo>
                    <a:cubicBezTo>
                      <a:pt x="0" y="104"/>
                      <a:pt x="6" y="23"/>
                      <a:pt x="6" y="23"/>
                    </a:cubicBezTo>
                    <a:cubicBezTo>
                      <a:pt x="98" y="23"/>
                      <a:pt x="98" y="23"/>
                      <a:pt x="98" y="2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09" name="Freeform 169">
                <a:extLst>
                  <a:ext uri="{FF2B5EF4-FFF2-40B4-BE49-F238E27FC236}">
                    <a16:creationId xmlns:a16="http://schemas.microsoft.com/office/drawing/2014/main" id="{B90319E8-9481-8EBE-68F0-3845C30ED9D6}"/>
                  </a:ext>
                </a:extLst>
              </p:cNvPr>
              <p:cNvSpPr>
                <a:spLocks/>
              </p:cNvSpPr>
              <p:nvPr/>
            </p:nvSpPr>
            <p:spPr bwMode="auto">
              <a:xfrm>
                <a:off x="2767013" y="4464050"/>
                <a:ext cx="150813" cy="214313"/>
              </a:xfrm>
              <a:custGeom>
                <a:avLst/>
                <a:gdLst>
                  <a:gd name="T0" fmla="*/ 0 w 47"/>
                  <a:gd name="T1" fmla="*/ 6 h 67"/>
                  <a:gd name="T2" fmla="*/ 43 w 47"/>
                  <a:gd name="T3" fmla="*/ 16 h 67"/>
                  <a:gd name="T4" fmla="*/ 43 w 47"/>
                  <a:gd name="T5" fmla="*/ 38 h 67"/>
                  <a:gd name="T6" fmla="*/ 5 w 47"/>
                  <a:gd name="T7" fmla="*/ 67 h 67"/>
                  <a:gd name="T8" fmla="*/ 0 w 47"/>
                  <a:gd name="T9" fmla="*/ 6 h 67"/>
                </a:gdLst>
                <a:ahLst/>
                <a:cxnLst>
                  <a:cxn ang="0">
                    <a:pos x="T0" y="T1"/>
                  </a:cxn>
                  <a:cxn ang="0">
                    <a:pos x="T2" y="T3"/>
                  </a:cxn>
                  <a:cxn ang="0">
                    <a:pos x="T4" y="T5"/>
                  </a:cxn>
                  <a:cxn ang="0">
                    <a:pos x="T6" y="T7"/>
                  </a:cxn>
                  <a:cxn ang="0">
                    <a:pos x="T8" y="T9"/>
                  </a:cxn>
                </a:cxnLst>
                <a:rect l="0" t="0" r="r" b="b"/>
                <a:pathLst>
                  <a:path w="47" h="67">
                    <a:moveTo>
                      <a:pt x="0" y="6"/>
                    </a:moveTo>
                    <a:cubicBezTo>
                      <a:pt x="0" y="6"/>
                      <a:pt x="38" y="0"/>
                      <a:pt x="43" y="16"/>
                    </a:cubicBezTo>
                    <a:cubicBezTo>
                      <a:pt x="45" y="22"/>
                      <a:pt x="47" y="32"/>
                      <a:pt x="43" y="38"/>
                    </a:cubicBezTo>
                    <a:cubicBezTo>
                      <a:pt x="39" y="45"/>
                      <a:pt x="5" y="67"/>
                      <a:pt x="5" y="67"/>
                    </a:cubicBezTo>
                    <a:lnTo>
                      <a:pt x="0" y="6"/>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0" name="Freeform 170">
                <a:extLst>
                  <a:ext uri="{FF2B5EF4-FFF2-40B4-BE49-F238E27FC236}">
                    <a16:creationId xmlns:a16="http://schemas.microsoft.com/office/drawing/2014/main" id="{1B2F5D4E-6C0D-5226-89EA-EA62CDDAA0EB}"/>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1" name="Freeform 171">
                <a:extLst>
                  <a:ext uri="{FF2B5EF4-FFF2-40B4-BE49-F238E27FC236}">
                    <a16:creationId xmlns:a16="http://schemas.microsoft.com/office/drawing/2014/main" id="{EE4B6173-6E12-F76B-59B4-6B010B18FEA2}"/>
                  </a:ext>
                </a:extLst>
              </p:cNvPr>
              <p:cNvSpPr>
                <a:spLocks/>
              </p:cNvSpPr>
              <p:nvPr/>
            </p:nvSpPr>
            <p:spPr bwMode="auto">
              <a:xfrm>
                <a:off x="2725738" y="4464050"/>
                <a:ext cx="57150" cy="220663"/>
              </a:xfrm>
              <a:custGeom>
                <a:avLst/>
                <a:gdLst>
                  <a:gd name="T0" fmla="*/ 36 w 36"/>
                  <a:gd name="T1" fmla="*/ 135 h 139"/>
                  <a:gd name="T2" fmla="*/ 26 w 36"/>
                  <a:gd name="T3" fmla="*/ 0 h 139"/>
                  <a:gd name="T4" fmla="*/ 0 w 36"/>
                  <a:gd name="T5" fmla="*/ 0 h 139"/>
                  <a:gd name="T6" fmla="*/ 12 w 36"/>
                  <a:gd name="T7" fmla="*/ 139 h 139"/>
                  <a:gd name="T8" fmla="*/ 36 w 36"/>
                  <a:gd name="T9" fmla="*/ 135 h 139"/>
                </a:gdLst>
                <a:ahLst/>
                <a:cxnLst>
                  <a:cxn ang="0">
                    <a:pos x="T0" y="T1"/>
                  </a:cxn>
                  <a:cxn ang="0">
                    <a:pos x="T2" y="T3"/>
                  </a:cxn>
                  <a:cxn ang="0">
                    <a:pos x="T4" y="T5"/>
                  </a:cxn>
                  <a:cxn ang="0">
                    <a:pos x="T6" y="T7"/>
                  </a:cxn>
                  <a:cxn ang="0">
                    <a:pos x="T8" y="T9"/>
                  </a:cxn>
                </a:cxnLst>
                <a:rect l="0" t="0" r="r" b="b"/>
                <a:pathLst>
                  <a:path w="36" h="139">
                    <a:moveTo>
                      <a:pt x="36" y="135"/>
                    </a:moveTo>
                    <a:lnTo>
                      <a:pt x="26" y="0"/>
                    </a:lnTo>
                    <a:lnTo>
                      <a:pt x="0" y="0"/>
                    </a:lnTo>
                    <a:lnTo>
                      <a:pt x="12" y="139"/>
                    </a:lnTo>
                    <a:lnTo>
                      <a:pt x="36"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2" name="Freeform 172">
                <a:extLst>
                  <a:ext uri="{FF2B5EF4-FFF2-40B4-BE49-F238E27FC236}">
                    <a16:creationId xmlns:a16="http://schemas.microsoft.com/office/drawing/2014/main" id="{C75FACA8-60A1-CE35-7722-9F57E7E9C017}"/>
                  </a:ext>
                </a:extLst>
              </p:cNvPr>
              <p:cNvSpPr>
                <a:spLocks/>
              </p:cNvSpPr>
              <p:nvPr/>
            </p:nvSpPr>
            <p:spPr bwMode="auto">
              <a:xfrm>
                <a:off x="2090738" y="4432300"/>
                <a:ext cx="1133475" cy="376238"/>
              </a:xfrm>
              <a:custGeom>
                <a:avLst/>
                <a:gdLst>
                  <a:gd name="T0" fmla="*/ 346 w 355"/>
                  <a:gd name="T1" fmla="*/ 33 h 118"/>
                  <a:gd name="T2" fmla="*/ 292 w 355"/>
                  <a:gd name="T3" fmla="*/ 118 h 118"/>
                  <a:gd name="T4" fmla="*/ 0 w 355"/>
                  <a:gd name="T5" fmla="*/ 80 h 118"/>
                  <a:gd name="T6" fmla="*/ 0 w 355"/>
                  <a:gd name="T7" fmla="*/ 73 h 118"/>
                  <a:gd name="T8" fmla="*/ 6 w 355"/>
                  <a:gd name="T9" fmla="*/ 0 h 118"/>
                  <a:gd name="T10" fmla="*/ 254 w 355"/>
                  <a:gd name="T11" fmla="*/ 32 h 118"/>
                  <a:gd name="T12" fmla="*/ 346 w 355"/>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355" h="118">
                    <a:moveTo>
                      <a:pt x="346" y="33"/>
                    </a:moveTo>
                    <a:cubicBezTo>
                      <a:pt x="346" y="33"/>
                      <a:pt x="355" y="118"/>
                      <a:pt x="292" y="118"/>
                    </a:cubicBezTo>
                    <a:cubicBezTo>
                      <a:pt x="216" y="113"/>
                      <a:pt x="0" y="80"/>
                      <a:pt x="0" y="80"/>
                    </a:cubicBezTo>
                    <a:cubicBezTo>
                      <a:pt x="0" y="73"/>
                      <a:pt x="0" y="73"/>
                      <a:pt x="0" y="73"/>
                    </a:cubicBezTo>
                    <a:cubicBezTo>
                      <a:pt x="6" y="0"/>
                      <a:pt x="6" y="0"/>
                      <a:pt x="6" y="0"/>
                    </a:cubicBezTo>
                    <a:cubicBezTo>
                      <a:pt x="254" y="32"/>
                      <a:pt x="254" y="32"/>
                      <a:pt x="254" y="32"/>
                    </a:cubicBezTo>
                    <a:cubicBezTo>
                      <a:pt x="346" y="33"/>
                      <a:pt x="346" y="33"/>
                      <a:pt x="346" y="33"/>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3" name="Freeform 173">
                <a:extLst>
                  <a:ext uri="{FF2B5EF4-FFF2-40B4-BE49-F238E27FC236}">
                    <a16:creationId xmlns:a16="http://schemas.microsoft.com/office/drawing/2014/main" id="{71D8F0A5-487F-5585-B59A-5B7CCFEE472B}"/>
                  </a:ext>
                </a:extLst>
              </p:cNvPr>
              <p:cNvSpPr>
                <a:spLocks/>
              </p:cNvSpPr>
              <p:nvPr/>
            </p:nvSpPr>
            <p:spPr bwMode="auto">
              <a:xfrm>
                <a:off x="1919288" y="4435475"/>
                <a:ext cx="149225" cy="220663"/>
              </a:xfrm>
              <a:custGeom>
                <a:avLst/>
                <a:gdLst>
                  <a:gd name="T0" fmla="*/ 47 w 47"/>
                  <a:gd name="T1" fmla="*/ 9 h 69"/>
                  <a:gd name="T2" fmla="*/ 4 w 47"/>
                  <a:gd name="T3" fmla="*/ 18 h 69"/>
                  <a:gd name="T4" fmla="*/ 4 w 47"/>
                  <a:gd name="T5" fmla="*/ 36 h 69"/>
                  <a:gd name="T6" fmla="*/ 42 w 47"/>
                  <a:gd name="T7" fmla="*/ 69 h 69"/>
                  <a:gd name="T8" fmla="*/ 47 w 47"/>
                  <a:gd name="T9" fmla="*/ 9 h 69"/>
                </a:gdLst>
                <a:ahLst/>
                <a:cxnLst>
                  <a:cxn ang="0">
                    <a:pos x="T0" y="T1"/>
                  </a:cxn>
                  <a:cxn ang="0">
                    <a:pos x="T2" y="T3"/>
                  </a:cxn>
                  <a:cxn ang="0">
                    <a:pos x="T4" y="T5"/>
                  </a:cxn>
                  <a:cxn ang="0">
                    <a:pos x="T6" y="T7"/>
                  </a:cxn>
                  <a:cxn ang="0">
                    <a:pos x="T8" y="T9"/>
                  </a:cxn>
                </a:cxnLst>
                <a:rect l="0" t="0" r="r" b="b"/>
                <a:pathLst>
                  <a:path w="47" h="69">
                    <a:moveTo>
                      <a:pt x="47" y="9"/>
                    </a:moveTo>
                    <a:cubicBezTo>
                      <a:pt x="47" y="9"/>
                      <a:pt x="7" y="0"/>
                      <a:pt x="4" y="18"/>
                    </a:cubicBezTo>
                    <a:cubicBezTo>
                      <a:pt x="3" y="25"/>
                      <a:pt x="0" y="30"/>
                      <a:pt x="4" y="36"/>
                    </a:cubicBezTo>
                    <a:cubicBezTo>
                      <a:pt x="8" y="43"/>
                      <a:pt x="42" y="69"/>
                      <a:pt x="42" y="69"/>
                    </a:cubicBezTo>
                    <a:cubicBezTo>
                      <a:pt x="47" y="9"/>
                      <a:pt x="47" y="9"/>
                      <a:pt x="47" y="9"/>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4" name="Freeform 174">
                <a:extLst>
                  <a:ext uri="{FF2B5EF4-FFF2-40B4-BE49-F238E27FC236}">
                    <a16:creationId xmlns:a16="http://schemas.microsoft.com/office/drawing/2014/main" id="{9258B81D-70EB-BABF-2DE3-7F3125589FEF}"/>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5" name="Freeform 175">
                <a:extLst>
                  <a:ext uri="{FF2B5EF4-FFF2-40B4-BE49-F238E27FC236}">
                    <a16:creationId xmlns:a16="http://schemas.microsoft.com/office/drawing/2014/main" id="{5E3DC664-1A8B-7456-ACBE-9392313E7197}"/>
                  </a:ext>
                </a:extLst>
              </p:cNvPr>
              <p:cNvSpPr>
                <a:spLocks/>
              </p:cNvSpPr>
              <p:nvPr/>
            </p:nvSpPr>
            <p:spPr bwMode="auto">
              <a:xfrm>
                <a:off x="2052638" y="4441825"/>
                <a:ext cx="57150" cy="223838"/>
              </a:xfrm>
              <a:custGeom>
                <a:avLst/>
                <a:gdLst>
                  <a:gd name="T0" fmla="*/ 0 w 36"/>
                  <a:gd name="T1" fmla="*/ 135 h 141"/>
                  <a:gd name="T2" fmla="*/ 10 w 36"/>
                  <a:gd name="T3" fmla="*/ 0 h 141"/>
                  <a:gd name="T4" fmla="*/ 36 w 36"/>
                  <a:gd name="T5" fmla="*/ 0 h 141"/>
                  <a:gd name="T6" fmla="*/ 24 w 36"/>
                  <a:gd name="T7" fmla="*/ 141 h 141"/>
                  <a:gd name="T8" fmla="*/ 0 w 36"/>
                  <a:gd name="T9" fmla="*/ 135 h 141"/>
                </a:gdLst>
                <a:ahLst/>
                <a:cxnLst>
                  <a:cxn ang="0">
                    <a:pos x="T0" y="T1"/>
                  </a:cxn>
                  <a:cxn ang="0">
                    <a:pos x="T2" y="T3"/>
                  </a:cxn>
                  <a:cxn ang="0">
                    <a:pos x="T4" y="T5"/>
                  </a:cxn>
                  <a:cxn ang="0">
                    <a:pos x="T6" y="T7"/>
                  </a:cxn>
                  <a:cxn ang="0">
                    <a:pos x="T8" y="T9"/>
                  </a:cxn>
                </a:cxnLst>
                <a:rect l="0" t="0" r="r" b="b"/>
                <a:pathLst>
                  <a:path w="36" h="141">
                    <a:moveTo>
                      <a:pt x="0" y="135"/>
                    </a:moveTo>
                    <a:lnTo>
                      <a:pt x="10" y="0"/>
                    </a:lnTo>
                    <a:lnTo>
                      <a:pt x="36" y="0"/>
                    </a:lnTo>
                    <a:lnTo>
                      <a:pt x="24" y="141"/>
                    </a:ln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6" name="Freeform 176">
                <a:extLst>
                  <a:ext uri="{FF2B5EF4-FFF2-40B4-BE49-F238E27FC236}">
                    <a16:creationId xmlns:a16="http://schemas.microsoft.com/office/drawing/2014/main" id="{D3A486BF-9517-B82C-CF28-1BC36B06E3BC}"/>
                  </a:ext>
                </a:extLst>
              </p:cNvPr>
              <p:cNvSpPr>
                <a:spLocks/>
              </p:cNvSpPr>
              <p:nvPr/>
            </p:nvSpPr>
            <p:spPr bwMode="auto">
              <a:xfrm>
                <a:off x="1925638" y="4537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7" name="Freeform 177">
                <a:extLst>
                  <a:ext uri="{FF2B5EF4-FFF2-40B4-BE49-F238E27FC236}">
                    <a16:creationId xmlns:a16="http://schemas.microsoft.com/office/drawing/2014/main" id="{2687AA33-0EA8-1015-5CCB-F7B75AF680C7}"/>
                  </a:ext>
                </a:extLst>
              </p:cNvPr>
              <p:cNvSpPr>
                <a:spLocks noEditPoints="1"/>
              </p:cNvSpPr>
              <p:nvPr/>
            </p:nvSpPr>
            <p:spPr bwMode="auto">
              <a:xfrm>
                <a:off x="1925638" y="4537075"/>
                <a:ext cx="165100" cy="141288"/>
              </a:xfrm>
              <a:custGeom>
                <a:avLst/>
                <a:gdLst>
                  <a:gd name="T0" fmla="*/ 2 w 52"/>
                  <a:gd name="T1" fmla="*/ 4 h 44"/>
                  <a:gd name="T2" fmla="*/ 40 w 52"/>
                  <a:gd name="T3" fmla="*/ 42 h 44"/>
                  <a:gd name="T4" fmla="*/ 52 w 52"/>
                  <a:gd name="T5" fmla="*/ 44 h 44"/>
                  <a:gd name="T6" fmla="*/ 52 w 52"/>
                  <a:gd name="T7" fmla="*/ 40 h 44"/>
                  <a:gd name="T8" fmla="*/ 47 w 52"/>
                  <a:gd name="T9" fmla="*/ 39 h 44"/>
                  <a:gd name="T10" fmla="*/ 40 w 52"/>
                  <a:gd name="T11" fmla="*/ 37 h 44"/>
                  <a:gd name="T12" fmla="*/ 2 w 52"/>
                  <a:gd name="T13" fmla="*/ 4 h 44"/>
                  <a:gd name="T14" fmla="*/ 2 w 52"/>
                  <a:gd name="T15" fmla="*/ 4 h 44"/>
                  <a:gd name="T16" fmla="*/ 2 w 52"/>
                  <a:gd name="T17" fmla="*/ 4 h 44"/>
                  <a:gd name="T18" fmla="*/ 2 w 52"/>
                  <a:gd name="T19" fmla="*/ 4 h 44"/>
                  <a:gd name="T20" fmla="*/ 2 w 52"/>
                  <a:gd name="T21" fmla="*/ 4 h 44"/>
                  <a:gd name="T22" fmla="*/ 2 w 52"/>
                  <a:gd name="T23" fmla="*/ 4 h 44"/>
                  <a:gd name="T24" fmla="*/ 0 w 52"/>
                  <a:gd name="T25" fmla="*/ 0 h 44"/>
                  <a:gd name="T26" fmla="*/ 0 w 52"/>
                  <a:gd name="T27" fmla="*/ 0 h 44"/>
                  <a:gd name="T28" fmla="*/ 2 w 52"/>
                  <a:gd name="T29" fmla="*/ 4 h 44"/>
                  <a:gd name="T30" fmla="*/ 1 w 52"/>
                  <a:gd name="T31" fmla="*/ 2 h 44"/>
                  <a:gd name="T32" fmla="*/ 0 w 5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44">
                    <a:moveTo>
                      <a:pt x="2" y="4"/>
                    </a:moveTo>
                    <a:cubicBezTo>
                      <a:pt x="6" y="11"/>
                      <a:pt x="40" y="42"/>
                      <a:pt x="40" y="42"/>
                    </a:cubicBezTo>
                    <a:cubicBezTo>
                      <a:pt x="52" y="44"/>
                      <a:pt x="52" y="44"/>
                      <a:pt x="52" y="44"/>
                    </a:cubicBezTo>
                    <a:cubicBezTo>
                      <a:pt x="52" y="40"/>
                      <a:pt x="52" y="40"/>
                      <a:pt x="52" y="40"/>
                    </a:cubicBezTo>
                    <a:cubicBezTo>
                      <a:pt x="47" y="39"/>
                      <a:pt x="47" y="39"/>
                      <a:pt x="47" y="39"/>
                    </a:cubicBezTo>
                    <a:cubicBezTo>
                      <a:pt x="40" y="37"/>
                      <a:pt x="40" y="37"/>
                      <a:pt x="40" y="37"/>
                    </a:cubicBezTo>
                    <a:cubicBezTo>
                      <a:pt x="40" y="37"/>
                      <a:pt x="6" y="11"/>
                      <a:pt x="2" y="4"/>
                    </a:cubicBezTo>
                    <a:moveTo>
                      <a:pt x="2" y="4"/>
                    </a:moveTo>
                    <a:cubicBezTo>
                      <a:pt x="2" y="4"/>
                      <a:pt x="2" y="4"/>
                      <a:pt x="2" y="4"/>
                    </a:cubicBezTo>
                    <a:cubicBezTo>
                      <a:pt x="2" y="4"/>
                      <a:pt x="2" y="4"/>
                      <a:pt x="2" y="4"/>
                    </a:cubicBezTo>
                    <a:cubicBezTo>
                      <a:pt x="2" y="4"/>
                      <a:pt x="2" y="4"/>
                      <a:pt x="2" y="4"/>
                    </a:cubicBezTo>
                    <a:cubicBezTo>
                      <a:pt x="2" y="4"/>
                      <a:pt x="2" y="4"/>
                      <a:pt x="2" y="4"/>
                    </a:cubicBezTo>
                    <a:moveTo>
                      <a:pt x="0" y="0"/>
                    </a:moveTo>
                    <a:cubicBezTo>
                      <a:pt x="0" y="0"/>
                      <a:pt x="0" y="0"/>
                      <a:pt x="0" y="0"/>
                    </a:cubicBezTo>
                    <a:cubicBezTo>
                      <a:pt x="0" y="3"/>
                      <a:pt x="0" y="1"/>
                      <a:pt x="2" y="4"/>
                    </a:cubicBezTo>
                    <a:cubicBezTo>
                      <a:pt x="1" y="3"/>
                      <a:pt x="1" y="3"/>
                      <a:pt x="1" y="2"/>
                    </a:cubicBezTo>
                    <a:cubicBezTo>
                      <a:pt x="1" y="1"/>
                      <a:pt x="0" y="1"/>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8" name="Freeform 178">
                <a:extLst>
                  <a:ext uri="{FF2B5EF4-FFF2-40B4-BE49-F238E27FC236}">
                    <a16:creationId xmlns:a16="http://schemas.microsoft.com/office/drawing/2014/main" id="{08B52108-5418-EA41-B463-54FFF3094C83}"/>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close/>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19" name="Freeform 179">
                <a:extLst>
                  <a:ext uri="{FF2B5EF4-FFF2-40B4-BE49-F238E27FC236}">
                    <a16:creationId xmlns:a16="http://schemas.microsoft.com/office/drawing/2014/main" id="{2B809C6A-B7BD-6F66-4943-2C91995C0C6F}"/>
                  </a:ext>
                </a:extLst>
              </p:cNvPr>
              <p:cNvSpPr>
                <a:spLocks/>
              </p:cNvSpPr>
              <p:nvPr/>
            </p:nvSpPr>
            <p:spPr bwMode="auto">
              <a:xfrm>
                <a:off x="2090738" y="4665663"/>
                <a:ext cx="0" cy="12700"/>
              </a:xfrm>
              <a:custGeom>
                <a:avLst/>
                <a:gdLst>
                  <a:gd name="T0" fmla="*/ 0 h 8"/>
                  <a:gd name="T1" fmla="*/ 0 h 8"/>
                  <a:gd name="T2" fmla="*/ 8 h 8"/>
                  <a:gd name="T3" fmla="*/ 8 h 8"/>
                  <a:gd name="T4" fmla="*/ 0 h 8"/>
                  <a:gd name="T5" fmla="*/ 0 h 8"/>
                </a:gdLst>
                <a:ahLst/>
                <a:cxnLst>
                  <a:cxn ang="0">
                    <a:pos x="0" y="T0"/>
                  </a:cxn>
                  <a:cxn ang="0">
                    <a:pos x="0" y="T1"/>
                  </a:cxn>
                  <a:cxn ang="0">
                    <a:pos x="0" y="T2"/>
                  </a:cxn>
                  <a:cxn ang="0">
                    <a:pos x="0" y="T3"/>
                  </a:cxn>
                  <a:cxn ang="0">
                    <a:pos x="0" y="T4"/>
                  </a:cxn>
                  <a:cxn ang="0">
                    <a:pos x="0" y="T5"/>
                  </a:cxn>
                </a:cxnLst>
                <a:rect l="0" t="0" r="r" b="b"/>
                <a:pathLst>
                  <a:path h="8">
                    <a:moveTo>
                      <a:pt x="0" y="0"/>
                    </a:moveTo>
                    <a:lnTo>
                      <a:pt x="0" y="0"/>
                    </a:lnTo>
                    <a:lnTo>
                      <a:pt x="0" y="8"/>
                    </a:lnTo>
                    <a:lnTo>
                      <a:pt x="0"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0" name="Freeform 180">
                <a:extLst>
                  <a:ext uri="{FF2B5EF4-FFF2-40B4-BE49-F238E27FC236}">
                    <a16:creationId xmlns:a16="http://schemas.microsoft.com/office/drawing/2014/main" id="{75E8C754-0C0F-B73A-DD3A-3570433CE97B}"/>
                  </a:ext>
                </a:extLst>
              </p:cNvPr>
              <p:cNvSpPr>
                <a:spLocks/>
              </p:cNvSpPr>
              <p:nvPr/>
            </p:nvSpPr>
            <p:spPr bwMode="auto">
              <a:xfrm>
                <a:off x="1925638" y="4537075"/>
                <a:ext cx="3175" cy="6350"/>
              </a:xfrm>
              <a:custGeom>
                <a:avLst/>
                <a:gdLst>
                  <a:gd name="T0" fmla="*/ 0 w 1"/>
                  <a:gd name="T1" fmla="*/ 0 h 2"/>
                  <a:gd name="T2" fmla="*/ 0 w 1"/>
                  <a:gd name="T3" fmla="*/ 0 h 2"/>
                  <a:gd name="T4" fmla="*/ 0 w 1"/>
                  <a:gd name="T5" fmla="*/ 0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0" y="0"/>
                      <a:pt x="0" y="0"/>
                    </a:cubicBezTo>
                    <a:cubicBezTo>
                      <a:pt x="0" y="1"/>
                      <a:pt x="1" y="1"/>
                      <a:pt x="1" y="2"/>
                    </a:cubicBezTo>
                    <a:cubicBezTo>
                      <a:pt x="1" y="1"/>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1" name="Freeform 181">
                <a:extLst>
                  <a:ext uri="{FF2B5EF4-FFF2-40B4-BE49-F238E27FC236}">
                    <a16:creationId xmlns:a16="http://schemas.microsoft.com/office/drawing/2014/main" id="{BA621795-0757-3D7B-7C21-005D3F23EB4E}"/>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2" name="Freeform 182">
                <a:extLst>
                  <a:ext uri="{FF2B5EF4-FFF2-40B4-BE49-F238E27FC236}">
                    <a16:creationId xmlns:a16="http://schemas.microsoft.com/office/drawing/2014/main" id="{7F879C66-6CF1-7789-3E69-8907D0BAECA5}"/>
                  </a:ext>
                </a:extLst>
              </p:cNvPr>
              <p:cNvSpPr>
                <a:spLocks/>
              </p:cNvSpPr>
              <p:nvPr/>
            </p:nvSpPr>
            <p:spPr bwMode="auto">
              <a:xfrm>
                <a:off x="2074863" y="4662488"/>
                <a:ext cx="15875" cy="3175"/>
              </a:xfrm>
              <a:custGeom>
                <a:avLst/>
                <a:gdLst>
                  <a:gd name="T0" fmla="*/ 0 w 10"/>
                  <a:gd name="T1" fmla="*/ 0 h 2"/>
                  <a:gd name="T2" fmla="*/ 10 w 10"/>
                  <a:gd name="T3" fmla="*/ 2 h 2"/>
                  <a:gd name="T4" fmla="*/ 10 w 10"/>
                  <a:gd name="T5" fmla="*/ 2 h 2"/>
                  <a:gd name="T6" fmla="*/ 0 w 10"/>
                  <a:gd name="T7" fmla="*/ 0 h 2"/>
                </a:gdLst>
                <a:ahLst/>
                <a:cxnLst>
                  <a:cxn ang="0">
                    <a:pos x="T0" y="T1"/>
                  </a:cxn>
                  <a:cxn ang="0">
                    <a:pos x="T2" y="T3"/>
                  </a:cxn>
                  <a:cxn ang="0">
                    <a:pos x="T4" y="T5"/>
                  </a:cxn>
                  <a:cxn ang="0">
                    <a:pos x="T6" y="T7"/>
                  </a:cxn>
                </a:cxnLst>
                <a:rect l="0" t="0" r="r" b="b"/>
                <a:pathLst>
                  <a:path w="10" h="2">
                    <a:moveTo>
                      <a:pt x="0" y="0"/>
                    </a:moveTo>
                    <a:lnTo>
                      <a:pt x="10" y="2"/>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3" name="Freeform 183">
                <a:extLst>
                  <a:ext uri="{FF2B5EF4-FFF2-40B4-BE49-F238E27FC236}">
                    <a16:creationId xmlns:a16="http://schemas.microsoft.com/office/drawing/2014/main" id="{85B48BB4-85D2-0A24-0558-40C8BA2F940F}"/>
                  </a:ext>
                </a:extLst>
              </p:cNvPr>
              <p:cNvSpPr>
                <a:spLocks/>
              </p:cNvSpPr>
              <p:nvPr/>
            </p:nvSpPr>
            <p:spPr bwMode="auto">
              <a:xfrm>
                <a:off x="2090738" y="4687888"/>
                <a:ext cx="403225" cy="63500"/>
              </a:xfrm>
              <a:custGeom>
                <a:avLst/>
                <a:gdLst>
                  <a:gd name="T0" fmla="*/ 0 w 126"/>
                  <a:gd name="T1" fmla="*/ 0 h 20"/>
                  <a:gd name="T2" fmla="*/ 0 w 126"/>
                  <a:gd name="T3" fmla="*/ 4 h 20"/>
                  <a:gd name="T4" fmla="*/ 107 w 126"/>
                  <a:gd name="T5" fmla="*/ 20 h 20"/>
                  <a:gd name="T6" fmla="*/ 126 w 126"/>
                  <a:gd name="T7" fmla="*/ 18 h 20"/>
                  <a:gd name="T8" fmla="*/ 2 w 126"/>
                  <a:gd name="T9" fmla="*/ 0 h 20"/>
                  <a:gd name="T10" fmla="*/ 0 w 126"/>
                  <a:gd name="T11" fmla="*/ 0 h 20"/>
                </a:gdLst>
                <a:ahLst/>
                <a:cxnLst>
                  <a:cxn ang="0">
                    <a:pos x="T0" y="T1"/>
                  </a:cxn>
                  <a:cxn ang="0">
                    <a:pos x="T2" y="T3"/>
                  </a:cxn>
                  <a:cxn ang="0">
                    <a:pos x="T4" y="T5"/>
                  </a:cxn>
                  <a:cxn ang="0">
                    <a:pos x="T6" y="T7"/>
                  </a:cxn>
                  <a:cxn ang="0">
                    <a:pos x="T8" y="T9"/>
                  </a:cxn>
                  <a:cxn ang="0">
                    <a:pos x="T10" y="T11"/>
                  </a:cxn>
                </a:cxnLst>
                <a:rect l="0" t="0" r="r" b="b"/>
                <a:pathLst>
                  <a:path w="126" h="20">
                    <a:moveTo>
                      <a:pt x="0" y="0"/>
                    </a:moveTo>
                    <a:cubicBezTo>
                      <a:pt x="0" y="4"/>
                      <a:pt x="0" y="4"/>
                      <a:pt x="0" y="4"/>
                    </a:cubicBezTo>
                    <a:cubicBezTo>
                      <a:pt x="0" y="4"/>
                      <a:pt x="48" y="12"/>
                      <a:pt x="107" y="20"/>
                    </a:cubicBezTo>
                    <a:cubicBezTo>
                      <a:pt x="114" y="20"/>
                      <a:pt x="120" y="19"/>
                      <a:pt x="126" y="18"/>
                    </a:cubicBezTo>
                    <a:cubicBezTo>
                      <a:pt x="66" y="10"/>
                      <a:pt x="13" y="2"/>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4" name="Freeform 184">
                <a:extLst>
                  <a:ext uri="{FF2B5EF4-FFF2-40B4-BE49-F238E27FC236}">
                    <a16:creationId xmlns:a16="http://schemas.microsoft.com/office/drawing/2014/main" id="{50DE5597-932C-2C5B-DA88-122D34EB70D3}"/>
                  </a:ext>
                </a:extLst>
              </p:cNvPr>
              <p:cNvSpPr>
                <a:spLocks/>
              </p:cNvSpPr>
              <p:nvPr/>
            </p:nvSpPr>
            <p:spPr bwMode="auto">
              <a:xfrm>
                <a:off x="2090738" y="4687888"/>
                <a:ext cx="6350"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25" name="Freeform 191">
                <a:extLst>
                  <a:ext uri="{FF2B5EF4-FFF2-40B4-BE49-F238E27FC236}">
                    <a16:creationId xmlns:a16="http://schemas.microsoft.com/office/drawing/2014/main" id="{B5A1E1C2-829C-1C99-4FD1-D204052DC114}"/>
                  </a:ext>
                </a:extLst>
              </p:cNvPr>
              <p:cNvSpPr>
                <a:spLocks/>
              </p:cNvSpPr>
              <p:nvPr/>
            </p:nvSpPr>
            <p:spPr bwMode="auto">
              <a:xfrm>
                <a:off x="2390776" y="2506663"/>
                <a:ext cx="38100" cy="9525"/>
              </a:xfrm>
              <a:custGeom>
                <a:avLst/>
                <a:gdLst>
                  <a:gd name="T0" fmla="*/ 12 w 12"/>
                  <a:gd name="T1" fmla="*/ 2 h 3"/>
                  <a:gd name="T2" fmla="*/ 11 w 12"/>
                  <a:gd name="T3" fmla="*/ 3 h 3"/>
                  <a:gd name="T4" fmla="*/ 1 w 12"/>
                  <a:gd name="T5" fmla="*/ 3 h 3"/>
                  <a:gd name="T6" fmla="*/ 0 w 12"/>
                  <a:gd name="T7" fmla="*/ 2 h 3"/>
                  <a:gd name="T8" fmla="*/ 0 w 12"/>
                  <a:gd name="T9" fmla="*/ 1 h 3"/>
                  <a:gd name="T10" fmla="*/ 1 w 12"/>
                  <a:gd name="T11" fmla="*/ 0 h 3"/>
                  <a:gd name="T12" fmla="*/ 11 w 12"/>
                  <a:gd name="T13" fmla="*/ 0 h 3"/>
                  <a:gd name="T14" fmla="*/ 12 w 12"/>
                  <a:gd name="T15" fmla="*/ 1 h 3"/>
                  <a:gd name="T16" fmla="*/ 12 w 1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12" y="2"/>
                    </a:moveTo>
                    <a:cubicBezTo>
                      <a:pt x="12" y="2"/>
                      <a:pt x="11" y="3"/>
                      <a:pt x="11" y="3"/>
                    </a:cubicBezTo>
                    <a:cubicBezTo>
                      <a:pt x="1" y="3"/>
                      <a:pt x="1" y="3"/>
                      <a:pt x="1" y="3"/>
                    </a:cubicBezTo>
                    <a:cubicBezTo>
                      <a:pt x="0" y="3"/>
                      <a:pt x="0" y="2"/>
                      <a:pt x="0" y="2"/>
                    </a:cubicBezTo>
                    <a:cubicBezTo>
                      <a:pt x="0" y="1"/>
                      <a:pt x="0" y="1"/>
                      <a:pt x="0" y="1"/>
                    </a:cubicBezTo>
                    <a:cubicBezTo>
                      <a:pt x="0" y="0"/>
                      <a:pt x="0" y="0"/>
                      <a:pt x="1" y="0"/>
                    </a:cubicBezTo>
                    <a:cubicBezTo>
                      <a:pt x="11" y="0"/>
                      <a:pt x="11" y="0"/>
                      <a:pt x="11" y="0"/>
                    </a:cubicBezTo>
                    <a:cubicBezTo>
                      <a:pt x="11" y="0"/>
                      <a:pt x="12" y="0"/>
                      <a:pt x="12" y="1"/>
                    </a:cubicBezTo>
                    <a:lnTo>
                      <a:pt x="12" y="2"/>
                    </a:lnTo>
                    <a:close/>
                  </a:path>
                </a:pathLst>
              </a:custGeom>
              <a:solidFill>
                <a:srgbClr val="DFE0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pic>
            <p:nvPicPr>
              <p:cNvPr id="126" name="Picture 204">
                <a:extLst>
                  <a:ext uri="{FF2B5EF4-FFF2-40B4-BE49-F238E27FC236}">
                    <a16:creationId xmlns:a16="http://schemas.microsoft.com/office/drawing/2014/main" id="{34F5579C-2AED-AB7D-80F0-AF0BE45A35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640013" y="4157663"/>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206">
                <a:extLst>
                  <a:ext uri="{FF2B5EF4-FFF2-40B4-BE49-F238E27FC236}">
                    <a16:creationId xmlns:a16="http://schemas.microsoft.com/office/drawing/2014/main" id="{DE04A907-D5FA-425F-6E87-CB6CC50B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1" y="4464050"/>
                <a:ext cx="95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07">
                <a:extLst>
                  <a:ext uri="{FF2B5EF4-FFF2-40B4-BE49-F238E27FC236}">
                    <a16:creationId xmlns:a16="http://schemas.microsoft.com/office/drawing/2014/main" id="{C997E3BE-727A-0941-C4A1-6818BFB2E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6" y="4462463"/>
                <a:ext cx="396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208">
                <a:extLst>
                  <a:ext uri="{FF2B5EF4-FFF2-40B4-BE49-F238E27FC236}">
                    <a16:creationId xmlns:a16="http://schemas.microsoft.com/office/drawing/2014/main" id="{BBD981C1-9ECD-A89E-B177-06341E997799}"/>
                  </a:ext>
                </a:extLst>
              </p:cNvPr>
              <p:cNvSpPr>
                <a:spLocks noChangeArrowheads="1"/>
              </p:cNvSpPr>
              <p:nvPr/>
            </p:nvSpPr>
            <p:spPr bwMode="auto">
              <a:xfrm>
                <a:off x="2652713" y="4198938"/>
                <a:ext cx="157163" cy="153988"/>
              </a:xfrm>
              <a:prstGeom prst="rect">
                <a:avLst/>
              </a:prstGeom>
              <a:solidFill>
                <a:srgbClr val="546B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0" name="Rectangle 209">
                <a:extLst>
                  <a:ext uri="{FF2B5EF4-FFF2-40B4-BE49-F238E27FC236}">
                    <a16:creationId xmlns:a16="http://schemas.microsoft.com/office/drawing/2014/main" id="{582B6AFC-542C-DE50-557C-3E60A6FBBF27}"/>
                  </a:ext>
                </a:extLst>
              </p:cNvPr>
              <p:cNvSpPr>
                <a:spLocks noChangeArrowheads="1"/>
              </p:cNvSpPr>
              <p:nvPr/>
            </p:nvSpPr>
            <p:spPr bwMode="auto">
              <a:xfrm>
                <a:off x="2652713" y="4198938"/>
                <a:ext cx="1571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1" name="Freeform 210">
                <a:extLst>
                  <a:ext uri="{FF2B5EF4-FFF2-40B4-BE49-F238E27FC236}">
                    <a16:creationId xmlns:a16="http://schemas.microsoft.com/office/drawing/2014/main" id="{FFB541FD-2D99-3AEF-F179-3C7D49E886F9}"/>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close/>
                  </a:path>
                </a:pathLst>
              </a:custGeom>
              <a:solidFill>
                <a:srgbClr val="768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2" name="Freeform 211">
                <a:extLst>
                  <a:ext uri="{FF2B5EF4-FFF2-40B4-BE49-F238E27FC236}">
                    <a16:creationId xmlns:a16="http://schemas.microsoft.com/office/drawing/2014/main" id="{3EC6FB5E-804E-2526-B6AE-67FAD815F591}"/>
                  </a:ext>
                </a:extLst>
              </p:cNvPr>
              <p:cNvSpPr>
                <a:spLocks/>
              </p:cNvSpPr>
              <p:nvPr/>
            </p:nvSpPr>
            <p:spPr bwMode="auto">
              <a:xfrm>
                <a:off x="2678113" y="4224338"/>
                <a:ext cx="131763" cy="128588"/>
              </a:xfrm>
              <a:custGeom>
                <a:avLst/>
                <a:gdLst>
                  <a:gd name="T0" fmla="*/ 0 w 83"/>
                  <a:gd name="T1" fmla="*/ 81 h 81"/>
                  <a:gd name="T2" fmla="*/ 83 w 83"/>
                  <a:gd name="T3" fmla="*/ 0 h 81"/>
                  <a:gd name="T4" fmla="*/ 83 w 83"/>
                  <a:gd name="T5" fmla="*/ 81 h 81"/>
                  <a:gd name="T6" fmla="*/ 0 w 83"/>
                  <a:gd name="T7" fmla="*/ 81 h 81"/>
                </a:gdLst>
                <a:ahLst/>
                <a:cxnLst>
                  <a:cxn ang="0">
                    <a:pos x="T0" y="T1"/>
                  </a:cxn>
                  <a:cxn ang="0">
                    <a:pos x="T2" y="T3"/>
                  </a:cxn>
                  <a:cxn ang="0">
                    <a:pos x="T4" y="T5"/>
                  </a:cxn>
                  <a:cxn ang="0">
                    <a:pos x="T6" y="T7"/>
                  </a:cxn>
                </a:cxnLst>
                <a:rect l="0" t="0" r="r" b="b"/>
                <a:pathLst>
                  <a:path w="83" h="81">
                    <a:moveTo>
                      <a:pt x="0" y="81"/>
                    </a:moveTo>
                    <a:lnTo>
                      <a:pt x="83" y="0"/>
                    </a:lnTo>
                    <a:lnTo>
                      <a:pt x="83" y="81"/>
                    </a:lnTo>
                    <a:lnTo>
                      <a:pt x="0"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3" name="Freeform 212">
                <a:extLst>
                  <a:ext uri="{FF2B5EF4-FFF2-40B4-BE49-F238E27FC236}">
                    <a16:creationId xmlns:a16="http://schemas.microsoft.com/office/drawing/2014/main" id="{4BE68A7F-BA10-12A5-EFDD-B90A4E8147EF}"/>
                  </a:ext>
                </a:extLst>
              </p:cNvPr>
              <p:cNvSpPr>
                <a:spLocks/>
              </p:cNvSpPr>
              <p:nvPr/>
            </p:nvSpPr>
            <p:spPr bwMode="auto">
              <a:xfrm>
                <a:off x="2697163" y="4214813"/>
                <a:ext cx="63500" cy="82550"/>
              </a:xfrm>
              <a:custGeom>
                <a:avLst/>
                <a:gdLst>
                  <a:gd name="T0" fmla="*/ 7 w 20"/>
                  <a:gd name="T1" fmla="*/ 2 h 26"/>
                  <a:gd name="T2" fmla="*/ 16 w 20"/>
                  <a:gd name="T3" fmla="*/ 4 h 26"/>
                  <a:gd name="T4" fmla="*/ 19 w 20"/>
                  <a:gd name="T5" fmla="*/ 12 h 26"/>
                  <a:gd name="T6" fmla="*/ 18 w 20"/>
                  <a:gd name="T7" fmla="*/ 17 h 26"/>
                  <a:gd name="T8" fmla="*/ 18 w 20"/>
                  <a:gd name="T9" fmla="*/ 20 h 26"/>
                  <a:gd name="T10" fmla="*/ 10 w 20"/>
                  <a:gd name="T11" fmla="*/ 26 h 26"/>
                  <a:gd name="T12" fmla="*/ 2 w 20"/>
                  <a:gd name="T13" fmla="*/ 20 h 26"/>
                  <a:gd name="T14" fmla="*/ 2 w 20"/>
                  <a:gd name="T15" fmla="*/ 18 h 26"/>
                  <a:gd name="T16" fmla="*/ 1 w 20"/>
                  <a:gd name="T17" fmla="*/ 11 h 26"/>
                  <a:gd name="T18" fmla="*/ 7 w 20"/>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7" y="2"/>
                    </a:moveTo>
                    <a:cubicBezTo>
                      <a:pt x="8" y="1"/>
                      <a:pt x="14" y="0"/>
                      <a:pt x="16" y="4"/>
                    </a:cubicBezTo>
                    <a:cubicBezTo>
                      <a:pt x="19" y="9"/>
                      <a:pt x="17" y="10"/>
                      <a:pt x="19" y="12"/>
                    </a:cubicBezTo>
                    <a:cubicBezTo>
                      <a:pt x="20" y="13"/>
                      <a:pt x="19" y="17"/>
                      <a:pt x="18" y="17"/>
                    </a:cubicBezTo>
                    <a:cubicBezTo>
                      <a:pt x="17" y="18"/>
                      <a:pt x="17" y="19"/>
                      <a:pt x="18" y="20"/>
                    </a:cubicBezTo>
                    <a:cubicBezTo>
                      <a:pt x="20" y="22"/>
                      <a:pt x="17" y="26"/>
                      <a:pt x="10" y="26"/>
                    </a:cubicBezTo>
                    <a:cubicBezTo>
                      <a:pt x="2" y="26"/>
                      <a:pt x="0" y="21"/>
                      <a:pt x="2" y="20"/>
                    </a:cubicBezTo>
                    <a:cubicBezTo>
                      <a:pt x="3" y="19"/>
                      <a:pt x="3" y="18"/>
                      <a:pt x="2" y="18"/>
                    </a:cubicBezTo>
                    <a:cubicBezTo>
                      <a:pt x="2" y="17"/>
                      <a:pt x="0" y="14"/>
                      <a:pt x="1" y="11"/>
                    </a:cubicBezTo>
                    <a:cubicBezTo>
                      <a:pt x="3" y="9"/>
                      <a:pt x="2" y="2"/>
                      <a:pt x="7" y="2"/>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4" name="Freeform 213">
                <a:extLst>
                  <a:ext uri="{FF2B5EF4-FFF2-40B4-BE49-F238E27FC236}">
                    <a16:creationId xmlns:a16="http://schemas.microsoft.com/office/drawing/2014/main" id="{4043579B-9534-9F29-1D3A-98570E8E11FD}"/>
                  </a:ext>
                </a:extLst>
              </p:cNvPr>
              <p:cNvSpPr>
                <a:spLocks/>
              </p:cNvSpPr>
              <p:nvPr/>
            </p:nvSpPr>
            <p:spPr bwMode="auto">
              <a:xfrm>
                <a:off x="2681288" y="4281488"/>
                <a:ext cx="95250" cy="41275"/>
              </a:xfrm>
              <a:custGeom>
                <a:avLst/>
                <a:gdLst>
                  <a:gd name="T0" fmla="*/ 18 w 30"/>
                  <a:gd name="T1" fmla="*/ 0 h 13"/>
                  <a:gd name="T2" fmla="*/ 12 w 30"/>
                  <a:gd name="T3" fmla="*/ 0 h 13"/>
                  <a:gd name="T4" fmla="*/ 4 w 30"/>
                  <a:gd name="T5" fmla="*/ 5 h 13"/>
                  <a:gd name="T6" fmla="*/ 0 w 30"/>
                  <a:gd name="T7" fmla="*/ 13 h 13"/>
                  <a:gd name="T8" fmla="*/ 30 w 30"/>
                  <a:gd name="T9" fmla="*/ 13 h 13"/>
                  <a:gd name="T10" fmla="*/ 26 w 30"/>
                  <a:gd name="T11" fmla="*/ 5 h 13"/>
                  <a:gd name="T12" fmla="*/ 18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18" y="0"/>
                    </a:moveTo>
                    <a:cubicBezTo>
                      <a:pt x="12" y="0"/>
                      <a:pt x="12" y="0"/>
                      <a:pt x="12" y="0"/>
                    </a:cubicBezTo>
                    <a:cubicBezTo>
                      <a:pt x="10" y="2"/>
                      <a:pt x="7" y="4"/>
                      <a:pt x="4" y="5"/>
                    </a:cubicBezTo>
                    <a:cubicBezTo>
                      <a:pt x="1" y="5"/>
                      <a:pt x="0" y="10"/>
                      <a:pt x="0" y="13"/>
                    </a:cubicBezTo>
                    <a:cubicBezTo>
                      <a:pt x="30" y="13"/>
                      <a:pt x="30" y="13"/>
                      <a:pt x="30" y="13"/>
                    </a:cubicBezTo>
                    <a:cubicBezTo>
                      <a:pt x="30" y="10"/>
                      <a:pt x="29" y="5"/>
                      <a:pt x="26" y="5"/>
                    </a:cubicBezTo>
                    <a:cubicBezTo>
                      <a:pt x="23" y="4"/>
                      <a:pt x="19" y="2"/>
                      <a:pt x="18" y="0"/>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5" name="Freeform 214">
                <a:extLst>
                  <a:ext uri="{FF2B5EF4-FFF2-40B4-BE49-F238E27FC236}">
                    <a16:creationId xmlns:a16="http://schemas.microsoft.com/office/drawing/2014/main" id="{BCC95501-9C87-0384-2C6B-6DEAD39BDE93}"/>
                  </a:ext>
                </a:extLst>
              </p:cNvPr>
              <p:cNvSpPr>
                <a:spLocks/>
              </p:cNvSpPr>
              <p:nvPr/>
            </p:nvSpPr>
            <p:spPr bwMode="auto">
              <a:xfrm>
                <a:off x="2719388" y="4249738"/>
                <a:ext cx="19050" cy="47625"/>
              </a:xfrm>
              <a:custGeom>
                <a:avLst/>
                <a:gdLst>
                  <a:gd name="T0" fmla="*/ 0 w 6"/>
                  <a:gd name="T1" fmla="*/ 4 h 15"/>
                  <a:gd name="T2" fmla="*/ 0 w 6"/>
                  <a:gd name="T3" fmla="*/ 9 h 15"/>
                  <a:gd name="T4" fmla="*/ 0 w 6"/>
                  <a:gd name="T5" fmla="*/ 12 h 15"/>
                  <a:gd name="T6" fmla="*/ 6 w 6"/>
                  <a:gd name="T7" fmla="*/ 12 h 15"/>
                  <a:gd name="T8" fmla="*/ 6 w 6"/>
                  <a:gd name="T9" fmla="*/ 9 h 15"/>
                  <a:gd name="T10" fmla="*/ 6 w 6"/>
                  <a:gd name="T11" fmla="*/ 4 h 15"/>
                  <a:gd name="T12" fmla="*/ 0 w 6"/>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0" y="4"/>
                    </a:moveTo>
                    <a:cubicBezTo>
                      <a:pt x="0" y="9"/>
                      <a:pt x="0" y="9"/>
                      <a:pt x="0" y="9"/>
                    </a:cubicBezTo>
                    <a:cubicBezTo>
                      <a:pt x="0" y="12"/>
                      <a:pt x="0" y="12"/>
                      <a:pt x="0" y="12"/>
                    </a:cubicBezTo>
                    <a:cubicBezTo>
                      <a:pt x="1" y="15"/>
                      <a:pt x="4" y="15"/>
                      <a:pt x="6" y="12"/>
                    </a:cubicBezTo>
                    <a:cubicBezTo>
                      <a:pt x="6" y="9"/>
                      <a:pt x="6" y="9"/>
                      <a:pt x="6" y="9"/>
                    </a:cubicBezTo>
                    <a:cubicBezTo>
                      <a:pt x="6" y="4"/>
                      <a:pt x="6" y="4"/>
                      <a:pt x="6" y="4"/>
                    </a:cubicBezTo>
                    <a:cubicBezTo>
                      <a:pt x="6" y="0"/>
                      <a:pt x="0" y="0"/>
                      <a:pt x="0" y="4"/>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6" name="Freeform 215">
                <a:extLst>
                  <a:ext uri="{FF2B5EF4-FFF2-40B4-BE49-F238E27FC236}">
                    <a16:creationId xmlns:a16="http://schemas.microsoft.com/office/drawing/2014/main" id="{CC771AAA-00CE-647D-A317-993BADE3150C}"/>
                  </a:ext>
                </a:extLst>
              </p:cNvPr>
              <p:cNvSpPr>
                <a:spLocks/>
              </p:cNvSpPr>
              <p:nvPr/>
            </p:nvSpPr>
            <p:spPr bwMode="auto">
              <a:xfrm>
                <a:off x="2744788" y="4249738"/>
                <a:ext cx="12700" cy="15875"/>
              </a:xfrm>
              <a:custGeom>
                <a:avLst/>
                <a:gdLst>
                  <a:gd name="T0" fmla="*/ 3 w 4"/>
                  <a:gd name="T1" fmla="*/ 1 h 5"/>
                  <a:gd name="T2" fmla="*/ 1 w 4"/>
                  <a:gd name="T3" fmla="*/ 2 h 5"/>
                  <a:gd name="T4" fmla="*/ 1 w 4"/>
                  <a:gd name="T5" fmla="*/ 5 h 5"/>
                  <a:gd name="T6" fmla="*/ 3 w 4"/>
                  <a:gd name="T7" fmla="*/ 3 h 5"/>
                  <a:gd name="T8" fmla="*/ 3 w 4"/>
                  <a:gd name="T9" fmla="*/ 1 h 5"/>
                </a:gdLst>
                <a:ahLst/>
                <a:cxnLst>
                  <a:cxn ang="0">
                    <a:pos x="T0" y="T1"/>
                  </a:cxn>
                  <a:cxn ang="0">
                    <a:pos x="T2" y="T3"/>
                  </a:cxn>
                  <a:cxn ang="0">
                    <a:pos x="T4" y="T5"/>
                  </a:cxn>
                  <a:cxn ang="0">
                    <a:pos x="T6" y="T7"/>
                  </a:cxn>
                  <a:cxn ang="0">
                    <a:pos x="T8" y="T9"/>
                  </a:cxn>
                </a:cxnLst>
                <a:rect l="0" t="0" r="r" b="b"/>
                <a:pathLst>
                  <a:path w="4" h="5">
                    <a:moveTo>
                      <a:pt x="3" y="1"/>
                    </a:moveTo>
                    <a:cubicBezTo>
                      <a:pt x="2" y="0"/>
                      <a:pt x="1" y="1"/>
                      <a:pt x="1" y="2"/>
                    </a:cubicBezTo>
                    <a:cubicBezTo>
                      <a:pt x="0" y="3"/>
                      <a:pt x="1" y="4"/>
                      <a:pt x="1" y="5"/>
                    </a:cubicBezTo>
                    <a:cubicBezTo>
                      <a:pt x="2" y="5"/>
                      <a:pt x="3" y="4"/>
                      <a:pt x="3" y="3"/>
                    </a:cubicBezTo>
                    <a:cubicBezTo>
                      <a:pt x="4" y="2"/>
                      <a:pt x="3" y="1"/>
                      <a:pt x="3"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7" name="Freeform 216">
                <a:extLst>
                  <a:ext uri="{FF2B5EF4-FFF2-40B4-BE49-F238E27FC236}">
                    <a16:creationId xmlns:a16="http://schemas.microsoft.com/office/drawing/2014/main" id="{028071D0-CCEA-89CC-9C0D-AF6F325F968E}"/>
                  </a:ext>
                </a:extLst>
              </p:cNvPr>
              <p:cNvSpPr>
                <a:spLocks/>
              </p:cNvSpPr>
              <p:nvPr/>
            </p:nvSpPr>
            <p:spPr bwMode="auto">
              <a:xfrm>
                <a:off x="2700338" y="4249738"/>
                <a:ext cx="9525" cy="15875"/>
              </a:xfrm>
              <a:custGeom>
                <a:avLst/>
                <a:gdLst>
                  <a:gd name="T0" fmla="*/ 1 w 3"/>
                  <a:gd name="T1" fmla="*/ 1 h 5"/>
                  <a:gd name="T2" fmla="*/ 3 w 3"/>
                  <a:gd name="T3" fmla="*/ 2 h 5"/>
                  <a:gd name="T4" fmla="*/ 3 w 3"/>
                  <a:gd name="T5" fmla="*/ 5 h 5"/>
                  <a:gd name="T6" fmla="*/ 1 w 3"/>
                  <a:gd name="T7" fmla="*/ 3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cubicBezTo>
                      <a:pt x="2" y="0"/>
                      <a:pt x="2" y="1"/>
                      <a:pt x="3" y="2"/>
                    </a:cubicBezTo>
                    <a:cubicBezTo>
                      <a:pt x="3" y="3"/>
                      <a:pt x="3" y="4"/>
                      <a:pt x="3" y="5"/>
                    </a:cubicBezTo>
                    <a:cubicBezTo>
                      <a:pt x="2" y="5"/>
                      <a:pt x="1" y="4"/>
                      <a:pt x="1" y="3"/>
                    </a:cubicBezTo>
                    <a:cubicBezTo>
                      <a:pt x="0" y="2"/>
                      <a:pt x="0" y="1"/>
                      <a:pt x="1" y="1"/>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8" name="Freeform 217">
                <a:extLst>
                  <a:ext uri="{FF2B5EF4-FFF2-40B4-BE49-F238E27FC236}">
                    <a16:creationId xmlns:a16="http://schemas.microsoft.com/office/drawing/2014/main" id="{11F6CE37-5FCF-45CA-75B5-59539013AB20}"/>
                  </a:ext>
                </a:extLst>
              </p:cNvPr>
              <p:cNvSpPr>
                <a:spLocks/>
              </p:cNvSpPr>
              <p:nvPr/>
            </p:nvSpPr>
            <p:spPr bwMode="auto">
              <a:xfrm>
                <a:off x="2719388" y="4275138"/>
                <a:ext cx="19050" cy="6350"/>
              </a:xfrm>
              <a:custGeom>
                <a:avLst/>
                <a:gdLst>
                  <a:gd name="T0" fmla="*/ 0 w 6"/>
                  <a:gd name="T1" fmla="*/ 0 h 2"/>
                  <a:gd name="T2" fmla="*/ 0 w 6"/>
                  <a:gd name="T3" fmla="*/ 0 h 2"/>
                  <a:gd name="T4" fmla="*/ 0 w 6"/>
                  <a:gd name="T5" fmla="*/ 0 h 2"/>
                  <a:gd name="T6" fmla="*/ 3 w 6"/>
                  <a:gd name="T7" fmla="*/ 2 h 2"/>
                  <a:gd name="T8" fmla="*/ 6 w 6"/>
                  <a:gd name="T9" fmla="*/ 0 h 2"/>
                  <a:gd name="T10" fmla="*/ 6 w 6"/>
                  <a:gd name="T11" fmla="*/ 0 h 2"/>
                  <a:gd name="T12" fmla="*/ 3 w 6"/>
                  <a:gd name="T13" fmla="*/ 1 h 2"/>
                  <a:gd name="T14" fmla="*/ 0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cubicBezTo>
                      <a:pt x="0" y="0"/>
                      <a:pt x="0" y="0"/>
                      <a:pt x="0" y="0"/>
                    </a:cubicBezTo>
                    <a:cubicBezTo>
                      <a:pt x="0" y="0"/>
                      <a:pt x="0" y="0"/>
                      <a:pt x="0" y="0"/>
                    </a:cubicBezTo>
                    <a:cubicBezTo>
                      <a:pt x="0" y="0"/>
                      <a:pt x="2" y="2"/>
                      <a:pt x="3" y="2"/>
                    </a:cubicBezTo>
                    <a:cubicBezTo>
                      <a:pt x="4" y="2"/>
                      <a:pt x="6" y="0"/>
                      <a:pt x="6" y="0"/>
                    </a:cubicBezTo>
                    <a:cubicBezTo>
                      <a:pt x="6" y="0"/>
                      <a:pt x="6" y="0"/>
                      <a:pt x="6" y="0"/>
                    </a:cubicBezTo>
                    <a:cubicBezTo>
                      <a:pt x="5" y="1"/>
                      <a:pt x="4" y="1"/>
                      <a:pt x="3" y="1"/>
                    </a:cubicBezTo>
                    <a:cubicBezTo>
                      <a:pt x="2" y="1"/>
                      <a:pt x="1" y="1"/>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39" name="Freeform 218">
                <a:extLst>
                  <a:ext uri="{FF2B5EF4-FFF2-40B4-BE49-F238E27FC236}">
                    <a16:creationId xmlns:a16="http://schemas.microsoft.com/office/drawing/2014/main" id="{88D2E2B2-F3AF-B44C-322A-33DF5C028B17}"/>
                  </a:ext>
                </a:extLst>
              </p:cNvPr>
              <p:cNvSpPr>
                <a:spLocks/>
              </p:cNvSpPr>
              <p:nvPr/>
            </p:nvSpPr>
            <p:spPr bwMode="auto">
              <a:xfrm>
                <a:off x="2703513" y="4221163"/>
                <a:ext cx="50800" cy="57150"/>
              </a:xfrm>
              <a:custGeom>
                <a:avLst/>
                <a:gdLst>
                  <a:gd name="T0" fmla="*/ 8 w 16"/>
                  <a:gd name="T1" fmla="*/ 18 h 18"/>
                  <a:gd name="T2" fmla="*/ 1 w 16"/>
                  <a:gd name="T3" fmla="*/ 11 h 18"/>
                  <a:gd name="T4" fmla="*/ 8 w 16"/>
                  <a:gd name="T5" fmla="*/ 0 h 18"/>
                  <a:gd name="T6" fmla="*/ 15 w 16"/>
                  <a:gd name="T7" fmla="*/ 11 h 18"/>
                  <a:gd name="T8" fmla="*/ 8 w 16"/>
                  <a:gd name="T9" fmla="*/ 18 h 18"/>
                </a:gdLst>
                <a:ahLst/>
                <a:cxnLst>
                  <a:cxn ang="0">
                    <a:pos x="T0" y="T1"/>
                  </a:cxn>
                  <a:cxn ang="0">
                    <a:pos x="T2" y="T3"/>
                  </a:cxn>
                  <a:cxn ang="0">
                    <a:pos x="T4" y="T5"/>
                  </a:cxn>
                  <a:cxn ang="0">
                    <a:pos x="T6" y="T7"/>
                  </a:cxn>
                  <a:cxn ang="0">
                    <a:pos x="T8" y="T9"/>
                  </a:cxn>
                </a:cxnLst>
                <a:rect l="0" t="0" r="r" b="b"/>
                <a:pathLst>
                  <a:path w="16" h="18">
                    <a:moveTo>
                      <a:pt x="8" y="18"/>
                    </a:moveTo>
                    <a:cubicBezTo>
                      <a:pt x="6" y="18"/>
                      <a:pt x="2" y="15"/>
                      <a:pt x="1" y="11"/>
                    </a:cubicBezTo>
                    <a:cubicBezTo>
                      <a:pt x="0" y="6"/>
                      <a:pt x="2" y="0"/>
                      <a:pt x="8" y="0"/>
                    </a:cubicBezTo>
                    <a:cubicBezTo>
                      <a:pt x="14" y="0"/>
                      <a:pt x="16" y="6"/>
                      <a:pt x="15" y="11"/>
                    </a:cubicBezTo>
                    <a:cubicBezTo>
                      <a:pt x="14" y="15"/>
                      <a:pt x="10" y="18"/>
                      <a:pt x="8" y="18"/>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0" name="Freeform 219">
                <a:extLst>
                  <a:ext uri="{FF2B5EF4-FFF2-40B4-BE49-F238E27FC236}">
                    <a16:creationId xmlns:a16="http://schemas.microsoft.com/office/drawing/2014/main" id="{6BE7BBB6-7B81-576B-57B9-8BEF69AC2DA9}"/>
                  </a:ext>
                </a:extLst>
              </p:cNvPr>
              <p:cNvSpPr>
                <a:spLocks/>
              </p:cNvSpPr>
              <p:nvPr/>
            </p:nvSpPr>
            <p:spPr bwMode="auto">
              <a:xfrm>
                <a:off x="2703513" y="4221163"/>
                <a:ext cx="53975" cy="38100"/>
              </a:xfrm>
              <a:custGeom>
                <a:avLst/>
                <a:gdLst>
                  <a:gd name="T0" fmla="*/ 7 w 17"/>
                  <a:gd name="T1" fmla="*/ 6 h 12"/>
                  <a:gd name="T2" fmla="*/ 3 w 17"/>
                  <a:gd name="T3" fmla="*/ 9 h 12"/>
                  <a:gd name="T4" fmla="*/ 1 w 17"/>
                  <a:gd name="T5" fmla="*/ 12 h 12"/>
                  <a:gd name="T6" fmla="*/ 0 w 17"/>
                  <a:gd name="T7" fmla="*/ 5 h 12"/>
                  <a:gd name="T8" fmla="*/ 7 w 17"/>
                  <a:gd name="T9" fmla="*/ 0 h 12"/>
                  <a:gd name="T10" fmla="*/ 13 w 17"/>
                  <a:gd name="T11" fmla="*/ 1 h 12"/>
                  <a:gd name="T12" fmla="*/ 14 w 17"/>
                  <a:gd name="T13" fmla="*/ 12 h 12"/>
                  <a:gd name="T14" fmla="*/ 11 w 17"/>
                  <a:gd name="T15" fmla="*/ 4 h 12"/>
                  <a:gd name="T16" fmla="*/ 7 w 1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7" y="6"/>
                    </a:moveTo>
                    <a:cubicBezTo>
                      <a:pt x="5" y="9"/>
                      <a:pt x="4" y="9"/>
                      <a:pt x="3" y="9"/>
                    </a:cubicBezTo>
                    <a:cubicBezTo>
                      <a:pt x="1" y="8"/>
                      <a:pt x="1" y="10"/>
                      <a:pt x="1" y="12"/>
                    </a:cubicBezTo>
                    <a:cubicBezTo>
                      <a:pt x="0" y="10"/>
                      <a:pt x="0" y="7"/>
                      <a:pt x="0" y="5"/>
                    </a:cubicBezTo>
                    <a:cubicBezTo>
                      <a:pt x="1" y="3"/>
                      <a:pt x="4" y="0"/>
                      <a:pt x="7" y="0"/>
                    </a:cubicBezTo>
                    <a:cubicBezTo>
                      <a:pt x="8" y="0"/>
                      <a:pt x="10" y="0"/>
                      <a:pt x="13" y="1"/>
                    </a:cubicBezTo>
                    <a:cubicBezTo>
                      <a:pt x="17" y="4"/>
                      <a:pt x="16" y="11"/>
                      <a:pt x="14" y="12"/>
                    </a:cubicBezTo>
                    <a:cubicBezTo>
                      <a:pt x="16" y="6"/>
                      <a:pt x="13" y="7"/>
                      <a:pt x="11" y="4"/>
                    </a:cubicBezTo>
                    <a:cubicBezTo>
                      <a:pt x="10" y="2"/>
                      <a:pt x="8" y="2"/>
                      <a:pt x="7" y="6"/>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1" name="Rectangle 220">
                <a:extLst>
                  <a:ext uri="{FF2B5EF4-FFF2-40B4-BE49-F238E27FC236}">
                    <a16:creationId xmlns:a16="http://schemas.microsoft.com/office/drawing/2014/main" id="{CC307E79-A324-AED5-7723-D27D125C85C3}"/>
                  </a:ext>
                </a:extLst>
              </p:cNvPr>
              <p:cNvSpPr>
                <a:spLocks noChangeArrowheads="1"/>
              </p:cNvSpPr>
              <p:nvPr/>
            </p:nvSpPr>
            <p:spPr bwMode="auto">
              <a:xfrm>
                <a:off x="2728913" y="4294188"/>
                <a:ext cx="1588"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2" name="Rectangle 221">
                <a:extLst>
                  <a:ext uri="{FF2B5EF4-FFF2-40B4-BE49-F238E27FC236}">
                    <a16:creationId xmlns:a16="http://schemas.microsoft.com/office/drawing/2014/main" id="{1FE2FBC1-151A-6951-B6EB-287A71592A5D}"/>
                  </a:ext>
                </a:extLst>
              </p:cNvPr>
              <p:cNvSpPr>
                <a:spLocks noChangeArrowheads="1"/>
              </p:cNvSpPr>
              <p:nvPr/>
            </p:nvSpPr>
            <p:spPr bwMode="auto">
              <a:xfrm>
                <a:off x="2728913" y="4294188"/>
                <a:ext cx="1588"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3" name="Freeform 222">
                <a:extLst>
                  <a:ext uri="{FF2B5EF4-FFF2-40B4-BE49-F238E27FC236}">
                    <a16:creationId xmlns:a16="http://schemas.microsoft.com/office/drawing/2014/main" id="{D6004B45-52ED-7328-407A-F791C28CDDFD}"/>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4" name="Freeform 223">
                <a:extLst>
                  <a:ext uri="{FF2B5EF4-FFF2-40B4-BE49-F238E27FC236}">
                    <a16:creationId xmlns:a16="http://schemas.microsoft.com/office/drawing/2014/main" id="{B67F6B09-A0C1-1E32-B8FC-4C16620E2E03}"/>
                  </a:ext>
                </a:extLst>
              </p:cNvPr>
              <p:cNvSpPr>
                <a:spLocks/>
              </p:cNvSpPr>
              <p:nvPr/>
            </p:nvSpPr>
            <p:spPr bwMode="auto">
              <a:xfrm>
                <a:off x="2713038" y="4281488"/>
                <a:ext cx="15875" cy="19050"/>
              </a:xfrm>
              <a:custGeom>
                <a:avLst/>
                <a:gdLst>
                  <a:gd name="T0" fmla="*/ 4 w 10"/>
                  <a:gd name="T1" fmla="*/ 0 h 12"/>
                  <a:gd name="T2" fmla="*/ 0 w 10"/>
                  <a:gd name="T3" fmla="*/ 4 h 12"/>
                  <a:gd name="T4" fmla="*/ 4 w 10"/>
                  <a:gd name="T5" fmla="*/ 12 h 12"/>
                  <a:gd name="T6" fmla="*/ 10 w 10"/>
                  <a:gd name="T7" fmla="*/ 8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lnTo>
                      <a:pt x="0" y="4"/>
                    </a:lnTo>
                    <a:lnTo>
                      <a:pt x="4" y="12"/>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5" name="Freeform 224">
                <a:extLst>
                  <a:ext uri="{FF2B5EF4-FFF2-40B4-BE49-F238E27FC236}">
                    <a16:creationId xmlns:a16="http://schemas.microsoft.com/office/drawing/2014/main" id="{234BF358-C370-4ABF-0747-CD37365F1110}"/>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6" name="Freeform 225">
                <a:extLst>
                  <a:ext uri="{FF2B5EF4-FFF2-40B4-BE49-F238E27FC236}">
                    <a16:creationId xmlns:a16="http://schemas.microsoft.com/office/drawing/2014/main" id="{1AF41470-6F52-9E90-CCAB-1178B5E1B55F}"/>
                  </a:ext>
                </a:extLst>
              </p:cNvPr>
              <p:cNvSpPr>
                <a:spLocks/>
              </p:cNvSpPr>
              <p:nvPr/>
            </p:nvSpPr>
            <p:spPr bwMode="auto">
              <a:xfrm>
                <a:off x="2728913" y="4281488"/>
                <a:ext cx="15875" cy="19050"/>
              </a:xfrm>
              <a:custGeom>
                <a:avLst/>
                <a:gdLst>
                  <a:gd name="T0" fmla="*/ 6 w 10"/>
                  <a:gd name="T1" fmla="*/ 0 h 12"/>
                  <a:gd name="T2" fmla="*/ 10 w 10"/>
                  <a:gd name="T3" fmla="*/ 4 h 12"/>
                  <a:gd name="T4" fmla="*/ 4 w 10"/>
                  <a:gd name="T5" fmla="*/ 12 h 12"/>
                  <a:gd name="T6" fmla="*/ 0 w 10"/>
                  <a:gd name="T7" fmla="*/ 8 h 12"/>
                  <a:gd name="T8" fmla="*/ 6 w 10"/>
                  <a:gd name="T9" fmla="*/ 0 h 12"/>
                </a:gdLst>
                <a:ahLst/>
                <a:cxnLst>
                  <a:cxn ang="0">
                    <a:pos x="T0" y="T1"/>
                  </a:cxn>
                  <a:cxn ang="0">
                    <a:pos x="T2" y="T3"/>
                  </a:cxn>
                  <a:cxn ang="0">
                    <a:pos x="T4" y="T5"/>
                  </a:cxn>
                  <a:cxn ang="0">
                    <a:pos x="T6" y="T7"/>
                  </a:cxn>
                  <a:cxn ang="0">
                    <a:pos x="T8" y="T9"/>
                  </a:cxn>
                </a:cxnLst>
                <a:rect l="0" t="0" r="r" b="b"/>
                <a:pathLst>
                  <a:path w="10" h="12">
                    <a:moveTo>
                      <a:pt x="6" y="0"/>
                    </a:moveTo>
                    <a:lnTo>
                      <a:pt x="10" y="4"/>
                    </a:lnTo>
                    <a:lnTo>
                      <a:pt x="4" y="12"/>
                    </a:lnTo>
                    <a:lnTo>
                      <a:pt x="0"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7" name="Freeform 226">
                <a:extLst>
                  <a:ext uri="{FF2B5EF4-FFF2-40B4-BE49-F238E27FC236}">
                    <a16:creationId xmlns:a16="http://schemas.microsoft.com/office/drawing/2014/main" id="{D614B0AD-41BE-873A-25F4-87FE7CB86136}"/>
                  </a:ext>
                </a:extLst>
              </p:cNvPr>
              <p:cNvSpPr>
                <a:spLocks noEditPoints="1"/>
              </p:cNvSpPr>
              <p:nvPr/>
            </p:nvSpPr>
            <p:spPr bwMode="auto">
              <a:xfrm>
                <a:off x="2709863" y="4246563"/>
                <a:ext cx="38100" cy="15875"/>
              </a:xfrm>
              <a:custGeom>
                <a:avLst/>
                <a:gdLst>
                  <a:gd name="T0" fmla="*/ 9 w 12"/>
                  <a:gd name="T1" fmla="*/ 5 h 5"/>
                  <a:gd name="T2" fmla="*/ 9 w 12"/>
                  <a:gd name="T3" fmla="*/ 5 h 5"/>
                  <a:gd name="T4" fmla="*/ 12 w 12"/>
                  <a:gd name="T5" fmla="*/ 3 h 5"/>
                  <a:gd name="T6" fmla="*/ 12 w 12"/>
                  <a:gd name="T7" fmla="*/ 2 h 5"/>
                  <a:gd name="T8" fmla="*/ 12 w 12"/>
                  <a:gd name="T9" fmla="*/ 1 h 5"/>
                  <a:gd name="T10" fmla="*/ 12 w 12"/>
                  <a:gd name="T11" fmla="*/ 1 h 5"/>
                  <a:gd name="T12" fmla="*/ 9 w 12"/>
                  <a:gd name="T13" fmla="*/ 1 h 5"/>
                  <a:gd name="T14" fmla="*/ 9 w 12"/>
                  <a:gd name="T15" fmla="*/ 1 h 5"/>
                  <a:gd name="T16" fmla="*/ 11 w 12"/>
                  <a:gd name="T17" fmla="*/ 1 h 5"/>
                  <a:gd name="T18" fmla="*/ 11 w 12"/>
                  <a:gd name="T19" fmla="*/ 4 h 5"/>
                  <a:gd name="T20" fmla="*/ 9 w 12"/>
                  <a:gd name="T21" fmla="*/ 5 h 5"/>
                  <a:gd name="T22" fmla="*/ 6 w 12"/>
                  <a:gd name="T23" fmla="*/ 1 h 5"/>
                  <a:gd name="T24" fmla="*/ 3 w 12"/>
                  <a:gd name="T25" fmla="*/ 1 h 5"/>
                  <a:gd name="T26" fmla="*/ 3 w 12"/>
                  <a:gd name="T27" fmla="*/ 1 h 5"/>
                  <a:gd name="T28" fmla="*/ 3 w 12"/>
                  <a:gd name="T29" fmla="*/ 1 h 5"/>
                  <a:gd name="T30" fmla="*/ 5 w 12"/>
                  <a:gd name="T31" fmla="*/ 2 h 5"/>
                  <a:gd name="T32" fmla="*/ 4 w 12"/>
                  <a:gd name="T33" fmla="*/ 5 h 5"/>
                  <a:gd name="T34" fmla="*/ 3 w 12"/>
                  <a:gd name="T35" fmla="*/ 5 h 5"/>
                  <a:gd name="T36" fmla="*/ 3 w 12"/>
                  <a:gd name="T37" fmla="*/ 5 h 5"/>
                  <a:gd name="T38" fmla="*/ 5 w 12"/>
                  <a:gd name="T39" fmla="*/ 4 h 5"/>
                  <a:gd name="T40" fmla="*/ 6 w 12"/>
                  <a:gd name="T41" fmla="*/ 2 h 5"/>
                  <a:gd name="T42" fmla="*/ 7 w 12"/>
                  <a:gd name="T43" fmla="*/ 4 h 5"/>
                  <a:gd name="T44" fmla="*/ 9 w 12"/>
                  <a:gd name="T45" fmla="*/ 5 h 5"/>
                  <a:gd name="T46" fmla="*/ 9 w 12"/>
                  <a:gd name="T47" fmla="*/ 5 h 5"/>
                  <a:gd name="T48" fmla="*/ 8 w 12"/>
                  <a:gd name="T49" fmla="*/ 5 h 5"/>
                  <a:gd name="T50" fmla="*/ 7 w 12"/>
                  <a:gd name="T51" fmla="*/ 2 h 5"/>
                  <a:gd name="T52" fmla="*/ 9 w 12"/>
                  <a:gd name="T53" fmla="*/ 1 h 5"/>
                  <a:gd name="T54" fmla="*/ 9 w 12"/>
                  <a:gd name="T55" fmla="*/ 1 h 5"/>
                  <a:gd name="T56" fmla="*/ 9 w 12"/>
                  <a:gd name="T57" fmla="*/ 1 h 5"/>
                  <a:gd name="T58" fmla="*/ 6 w 12"/>
                  <a:gd name="T59" fmla="*/ 1 h 5"/>
                  <a:gd name="T60" fmla="*/ 3 w 12"/>
                  <a:gd name="T61" fmla="*/ 1 h 5"/>
                  <a:gd name="T62" fmla="*/ 0 w 12"/>
                  <a:gd name="T63" fmla="*/ 1 h 5"/>
                  <a:gd name="T64" fmla="*/ 0 w 12"/>
                  <a:gd name="T65" fmla="*/ 1 h 5"/>
                  <a:gd name="T66" fmla="*/ 0 w 12"/>
                  <a:gd name="T67" fmla="*/ 2 h 5"/>
                  <a:gd name="T68" fmla="*/ 0 w 12"/>
                  <a:gd name="T69" fmla="*/ 3 h 5"/>
                  <a:gd name="T70" fmla="*/ 2 w 12"/>
                  <a:gd name="T71" fmla="*/ 5 h 5"/>
                  <a:gd name="T72" fmla="*/ 3 w 12"/>
                  <a:gd name="T73" fmla="*/ 5 h 5"/>
                  <a:gd name="T74" fmla="*/ 3 w 12"/>
                  <a:gd name="T75" fmla="*/ 5 h 5"/>
                  <a:gd name="T76" fmla="*/ 1 w 12"/>
                  <a:gd name="T77" fmla="*/ 4 h 5"/>
                  <a:gd name="T78" fmla="*/ 1 w 12"/>
                  <a:gd name="T79" fmla="*/ 1 h 5"/>
                  <a:gd name="T80" fmla="*/ 3 w 12"/>
                  <a:gd name="T8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 h="5">
                    <a:moveTo>
                      <a:pt x="9" y="5"/>
                    </a:moveTo>
                    <a:cubicBezTo>
                      <a:pt x="9" y="5"/>
                      <a:pt x="9" y="5"/>
                      <a:pt x="9" y="5"/>
                    </a:cubicBezTo>
                    <a:cubicBezTo>
                      <a:pt x="11" y="5"/>
                      <a:pt x="11" y="4"/>
                      <a:pt x="12" y="3"/>
                    </a:cubicBezTo>
                    <a:cubicBezTo>
                      <a:pt x="12" y="2"/>
                      <a:pt x="12" y="2"/>
                      <a:pt x="12" y="2"/>
                    </a:cubicBezTo>
                    <a:cubicBezTo>
                      <a:pt x="12" y="1"/>
                      <a:pt x="12" y="1"/>
                      <a:pt x="12" y="1"/>
                    </a:cubicBezTo>
                    <a:cubicBezTo>
                      <a:pt x="12" y="1"/>
                      <a:pt x="12" y="1"/>
                      <a:pt x="12" y="1"/>
                    </a:cubicBezTo>
                    <a:cubicBezTo>
                      <a:pt x="12" y="1"/>
                      <a:pt x="10" y="0"/>
                      <a:pt x="9" y="1"/>
                    </a:cubicBezTo>
                    <a:cubicBezTo>
                      <a:pt x="9" y="1"/>
                      <a:pt x="9" y="1"/>
                      <a:pt x="9" y="1"/>
                    </a:cubicBezTo>
                    <a:cubicBezTo>
                      <a:pt x="10" y="1"/>
                      <a:pt x="11" y="1"/>
                      <a:pt x="11" y="1"/>
                    </a:cubicBezTo>
                    <a:cubicBezTo>
                      <a:pt x="12" y="1"/>
                      <a:pt x="12" y="3"/>
                      <a:pt x="11" y="4"/>
                    </a:cubicBezTo>
                    <a:cubicBezTo>
                      <a:pt x="11" y="5"/>
                      <a:pt x="10" y="5"/>
                      <a:pt x="9" y="5"/>
                    </a:cubicBezTo>
                    <a:close/>
                    <a:moveTo>
                      <a:pt x="6" y="1"/>
                    </a:moveTo>
                    <a:cubicBezTo>
                      <a:pt x="6" y="1"/>
                      <a:pt x="4" y="1"/>
                      <a:pt x="3" y="1"/>
                    </a:cubicBezTo>
                    <a:cubicBezTo>
                      <a:pt x="3" y="1"/>
                      <a:pt x="3" y="1"/>
                      <a:pt x="3" y="1"/>
                    </a:cubicBezTo>
                    <a:cubicBezTo>
                      <a:pt x="3" y="1"/>
                      <a:pt x="3" y="1"/>
                      <a:pt x="3" y="1"/>
                    </a:cubicBezTo>
                    <a:cubicBezTo>
                      <a:pt x="4" y="1"/>
                      <a:pt x="5" y="1"/>
                      <a:pt x="5" y="2"/>
                    </a:cubicBezTo>
                    <a:cubicBezTo>
                      <a:pt x="5" y="2"/>
                      <a:pt x="4" y="4"/>
                      <a:pt x="4" y="5"/>
                    </a:cubicBezTo>
                    <a:cubicBezTo>
                      <a:pt x="3" y="5"/>
                      <a:pt x="3" y="5"/>
                      <a:pt x="3" y="5"/>
                    </a:cubicBezTo>
                    <a:cubicBezTo>
                      <a:pt x="3" y="5"/>
                      <a:pt x="3" y="5"/>
                      <a:pt x="3" y="5"/>
                    </a:cubicBezTo>
                    <a:cubicBezTo>
                      <a:pt x="4" y="5"/>
                      <a:pt x="5" y="4"/>
                      <a:pt x="5" y="4"/>
                    </a:cubicBezTo>
                    <a:cubicBezTo>
                      <a:pt x="5" y="3"/>
                      <a:pt x="5" y="2"/>
                      <a:pt x="6" y="2"/>
                    </a:cubicBezTo>
                    <a:cubicBezTo>
                      <a:pt x="7" y="2"/>
                      <a:pt x="7" y="3"/>
                      <a:pt x="7" y="4"/>
                    </a:cubicBezTo>
                    <a:cubicBezTo>
                      <a:pt x="7" y="4"/>
                      <a:pt x="8" y="5"/>
                      <a:pt x="9" y="5"/>
                    </a:cubicBezTo>
                    <a:cubicBezTo>
                      <a:pt x="9" y="5"/>
                      <a:pt x="9" y="5"/>
                      <a:pt x="9" y="5"/>
                    </a:cubicBezTo>
                    <a:cubicBezTo>
                      <a:pt x="9" y="5"/>
                      <a:pt x="8" y="5"/>
                      <a:pt x="8" y="5"/>
                    </a:cubicBezTo>
                    <a:cubicBezTo>
                      <a:pt x="7" y="4"/>
                      <a:pt x="7" y="2"/>
                      <a:pt x="7" y="2"/>
                    </a:cubicBezTo>
                    <a:cubicBezTo>
                      <a:pt x="7" y="1"/>
                      <a:pt x="8" y="1"/>
                      <a:pt x="9" y="1"/>
                    </a:cubicBezTo>
                    <a:cubicBezTo>
                      <a:pt x="9" y="1"/>
                      <a:pt x="9" y="1"/>
                      <a:pt x="9" y="1"/>
                    </a:cubicBezTo>
                    <a:cubicBezTo>
                      <a:pt x="9" y="1"/>
                      <a:pt x="9" y="1"/>
                      <a:pt x="9" y="1"/>
                    </a:cubicBezTo>
                    <a:cubicBezTo>
                      <a:pt x="8" y="1"/>
                      <a:pt x="7" y="1"/>
                      <a:pt x="6" y="1"/>
                    </a:cubicBezTo>
                    <a:close/>
                    <a:moveTo>
                      <a:pt x="3" y="1"/>
                    </a:moveTo>
                    <a:cubicBezTo>
                      <a:pt x="2" y="0"/>
                      <a:pt x="0" y="1"/>
                      <a:pt x="0" y="1"/>
                    </a:cubicBezTo>
                    <a:cubicBezTo>
                      <a:pt x="0" y="1"/>
                      <a:pt x="0" y="1"/>
                      <a:pt x="0" y="1"/>
                    </a:cubicBezTo>
                    <a:cubicBezTo>
                      <a:pt x="0" y="2"/>
                      <a:pt x="0" y="2"/>
                      <a:pt x="0" y="2"/>
                    </a:cubicBezTo>
                    <a:cubicBezTo>
                      <a:pt x="0" y="2"/>
                      <a:pt x="0" y="2"/>
                      <a:pt x="0" y="3"/>
                    </a:cubicBezTo>
                    <a:cubicBezTo>
                      <a:pt x="0" y="4"/>
                      <a:pt x="1" y="5"/>
                      <a:pt x="2" y="5"/>
                    </a:cubicBezTo>
                    <a:cubicBezTo>
                      <a:pt x="3" y="5"/>
                      <a:pt x="3" y="5"/>
                      <a:pt x="3" y="5"/>
                    </a:cubicBezTo>
                    <a:cubicBezTo>
                      <a:pt x="3" y="5"/>
                      <a:pt x="3" y="5"/>
                      <a:pt x="3" y="5"/>
                    </a:cubicBezTo>
                    <a:cubicBezTo>
                      <a:pt x="2" y="5"/>
                      <a:pt x="1" y="5"/>
                      <a:pt x="1" y="4"/>
                    </a:cubicBezTo>
                    <a:cubicBezTo>
                      <a:pt x="0" y="3"/>
                      <a:pt x="0" y="1"/>
                      <a:pt x="1" y="1"/>
                    </a:cubicBezTo>
                    <a:cubicBezTo>
                      <a:pt x="1" y="1"/>
                      <a:pt x="2" y="1"/>
                      <a:pt x="3" y="1"/>
                    </a:cubicBezTo>
                    <a:close/>
                  </a:path>
                </a:pathLst>
              </a:custGeom>
              <a:solidFill>
                <a:srgbClr val="546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8" name="Freeform 227">
                <a:extLst>
                  <a:ext uri="{FF2B5EF4-FFF2-40B4-BE49-F238E27FC236}">
                    <a16:creationId xmlns:a16="http://schemas.microsoft.com/office/drawing/2014/main" id="{1B676F3A-5E0C-0D41-3D8B-6B7820479E96}"/>
                  </a:ext>
                </a:extLst>
              </p:cNvPr>
              <p:cNvSpPr>
                <a:spLocks/>
              </p:cNvSpPr>
              <p:nvPr/>
            </p:nvSpPr>
            <p:spPr bwMode="auto">
              <a:xfrm>
                <a:off x="2728913" y="4294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E3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49" name="Freeform 228">
                <a:extLst>
                  <a:ext uri="{FF2B5EF4-FFF2-40B4-BE49-F238E27FC236}">
                    <a16:creationId xmlns:a16="http://schemas.microsoft.com/office/drawing/2014/main" id="{16A1E7F2-ADFA-B5F2-0435-2033EABF0D57}"/>
                  </a:ext>
                </a:extLst>
              </p:cNvPr>
              <p:cNvSpPr>
                <a:spLocks/>
              </p:cNvSpPr>
              <p:nvPr/>
            </p:nvSpPr>
            <p:spPr bwMode="auto">
              <a:xfrm>
                <a:off x="2719388" y="4281488"/>
                <a:ext cx="19050" cy="12700"/>
              </a:xfrm>
              <a:custGeom>
                <a:avLst/>
                <a:gdLst>
                  <a:gd name="T0" fmla="*/ 6 w 6"/>
                  <a:gd name="T1" fmla="*/ 0 h 4"/>
                  <a:gd name="T2" fmla="*/ 3 w 6"/>
                  <a:gd name="T3" fmla="*/ 4 h 4"/>
                  <a:gd name="T4" fmla="*/ 0 w 6"/>
                  <a:gd name="T5" fmla="*/ 0 h 4"/>
                  <a:gd name="T6" fmla="*/ 0 w 6"/>
                  <a:gd name="T7" fmla="*/ 0 h 4"/>
                  <a:gd name="T8" fmla="*/ 3 w 6"/>
                  <a:gd name="T9" fmla="*/ 4 h 4"/>
                  <a:gd name="T10" fmla="*/ 3 w 6"/>
                  <a:gd name="T11" fmla="*/ 4 h 4"/>
                  <a:gd name="T12" fmla="*/ 6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3" y="4"/>
                      <a:pt x="3" y="4"/>
                      <a:pt x="3" y="4"/>
                    </a:cubicBezTo>
                    <a:cubicBezTo>
                      <a:pt x="0" y="0"/>
                      <a:pt x="0" y="0"/>
                      <a:pt x="0" y="0"/>
                    </a:cubicBezTo>
                    <a:cubicBezTo>
                      <a:pt x="0" y="0"/>
                      <a:pt x="0" y="0"/>
                      <a:pt x="0" y="0"/>
                    </a:cubicBezTo>
                    <a:cubicBezTo>
                      <a:pt x="3" y="4"/>
                      <a:pt x="3" y="4"/>
                      <a:pt x="3" y="4"/>
                    </a:cubicBezTo>
                    <a:cubicBezTo>
                      <a:pt x="3" y="4"/>
                      <a:pt x="3" y="4"/>
                      <a:pt x="3" y="4"/>
                    </a:cubicBezTo>
                    <a:cubicBezTo>
                      <a:pt x="6" y="0"/>
                      <a:pt x="6" y="0"/>
                      <a:pt x="6" y="0"/>
                    </a:cubicBezTo>
                    <a:cubicBezTo>
                      <a:pt x="6" y="0"/>
                      <a:pt x="6" y="0"/>
                      <a:pt x="6" y="0"/>
                    </a:cubicBezTo>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0" name="Freeform 229">
                <a:extLst>
                  <a:ext uri="{FF2B5EF4-FFF2-40B4-BE49-F238E27FC236}">
                    <a16:creationId xmlns:a16="http://schemas.microsoft.com/office/drawing/2014/main" id="{5B3995A6-23D3-54F1-35E6-F26018A43276}"/>
                  </a:ext>
                </a:extLst>
              </p:cNvPr>
              <p:cNvSpPr>
                <a:spLocks/>
              </p:cNvSpPr>
              <p:nvPr/>
            </p:nvSpPr>
            <p:spPr bwMode="auto">
              <a:xfrm>
                <a:off x="2681288" y="4316413"/>
                <a:ext cx="69850" cy="23813"/>
              </a:xfrm>
              <a:custGeom>
                <a:avLst/>
                <a:gdLst>
                  <a:gd name="T0" fmla="*/ 6 w 22"/>
                  <a:gd name="T1" fmla="*/ 2 h 7"/>
                  <a:gd name="T2" fmla="*/ 21 w 22"/>
                  <a:gd name="T3" fmla="*/ 0 h 7"/>
                  <a:gd name="T4" fmla="*/ 22 w 22"/>
                  <a:gd name="T5" fmla="*/ 5 h 7"/>
                  <a:gd name="T6" fmla="*/ 3 w 22"/>
                  <a:gd name="T7" fmla="*/ 7 h 7"/>
                  <a:gd name="T8" fmla="*/ 0 w 22"/>
                  <a:gd name="T9" fmla="*/ 2 h 7"/>
                  <a:gd name="T10" fmla="*/ 6 w 22"/>
                  <a:gd name="T11" fmla="*/ 2 h 7"/>
                </a:gdLst>
                <a:ahLst/>
                <a:cxnLst>
                  <a:cxn ang="0">
                    <a:pos x="T0" y="T1"/>
                  </a:cxn>
                  <a:cxn ang="0">
                    <a:pos x="T2" y="T3"/>
                  </a:cxn>
                  <a:cxn ang="0">
                    <a:pos x="T4" y="T5"/>
                  </a:cxn>
                  <a:cxn ang="0">
                    <a:pos x="T6" y="T7"/>
                  </a:cxn>
                  <a:cxn ang="0">
                    <a:pos x="T8" y="T9"/>
                  </a:cxn>
                  <a:cxn ang="0">
                    <a:pos x="T10" y="T11"/>
                  </a:cxn>
                </a:cxnLst>
                <a:rect l="0" t="0" r="r" b="b"/>
                <a:pathLst>
                  <a:path w="22" h="7">
                    <a:moveTo>
                      <a:pt x="6" y="2"/>
                    </a:moveTo>
                    <a:cubicBezTo>
                      <a:pt x="21" y="0"/>
                      <a:pt x="21" y="0"/>
                      <a:pt x="21" y="0"/>
                    </a:cubicBezTo>
                    <a:cubicBezTo>
                      <a:pt x="22" y="5"/>
                      <a:pt x="22" y="5"/>
                      <a:pt x="22" y="5"/>
                    </a:cubicBezTo>
                    <a:cubicBezTo>
                      <a:pt x="22" y="5"/>
                      <a:pt x="8" y="7"/>
                      <a:pt x="3" y="7"/>
                    </a:cubicBezTo>
                    <a:cubicBezTo>
                      <a:pt x="0" y="7"/>
                      <a:pt x="0" y="2"/>
                      <a:pt x="0" y="2"/>
                    </a:cubicBezTo>
                    <a:cubicBezTo>
                      <a:pt x="6" y="2"/>
                      <a:pt x="6" y="2"/>
                      <a:pt x="6"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1" name="Freeform 230">
                <a:extLst>
                  <a:ext uri="{FF2B5EF4-FFF2-40B4-BE49-F238E27FC236}">
                    <a16:creationId xmlns:a16="http://schemas.microsoft.com/office/drawing/2014/main" id="{5CCC9768-C623-DBB7-C00E-750FEE498D31}"/>
                  </a:ext>
                </a:extLst>
              </p:cNvPr>
              <p:cNvSpPr>
                <a:spLocks/>
              </p:cNvSpPr>
              <p:nvPr/>
            </p:nvSpPr>
            <p:spPr bwMode="auto">
              <a:xfrm>
                <a:off x="2751138" y="4316413"/>
                <a:ext cx="9525" cy="14288"/>
              </a:xfrm>
              <a:custGeom>
                <a:avLst/>
                <a:gdLst>
                  <a:gd name="T0" fmla="*/ 0 w 3"/>
                  <a:gd name="T1" fmla="*/ 1 h 4"/>
                  <a:gd name="T2" fmla="*/ 2 w 3"/>
                  <a:gd name="T3" fmla="*/ 1 h 4"/>
                  <a:gd name="T4" fmla="*/ 2 w 3"/>
                  <a:gd name="T5" fmla="*/ 3 h 4"/>
                  <a:gd name="T6" fmla="*/ 0 w 3"/>
                  <a:gd name="T7" fmla="*/ 4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1"/>
                      <a:pt x="2" y="0"/>
                      <a:pt x="2" y="1"/>
                    </a:cubicBezTo>
                    <a:cubicBezTo>
                      <a:pt x="2" y="2"/>
                      <a:pt x="3" y="2"/>
                      <a:pt x="2" y="3"/>
                    </a:cubicBezTo>
                    <a:cubicBezTo>
                      <a:pt x="2" y="3"/>
                      <a:pt x="0" y="4"/>
                      <a:pt x="0" y="4"/>
                    </a:cubicBezTo>
                    <a:lnTo>
                      <a:pt x="0" y="1"/>
                    </a:ln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2" name="Freeform 231">
                <a:extLst>
                  <a:ext uri="{FF2B5EF4-FFF2-40B4-BE49-F238E27FC236}">
                    <a16:creationId xmlns:a16="http://schemas.microsoft.com/office/drawing/2014/main" id="{400B7E5A-4CE2-64EA-99B5-0EF7352E97EE}"/>
                  </a:ext>
                </a:extLst>
              </p:cNvPr>
              <p:cNvSpPr>
                <a:spLocks/>
              </p:cNvSpPr>
              <p:nvPr/>
            </p:nvSpPr>
            <p:spPr bwMode="auto">
              <a:xfrm>
                <a:off x="2747963" y="4316413"/>
                <a:ext cx="3175" cy="17463"/>
              </a:xfrm>
              <a:custGeom>
                <a:avLst/>
                <a:gdLst>
                  <a:gd name="T0" fmla="*/ 2 w 2"/>
                  <a:gd name="T1" fmla="*/ 9 h 11"/>
                  <a:gd name="T2" fmla="*/ 2 w 2"/>
                  <a:gd name="T3" fmla="*/ 0 h 11"/>
                  <a:gd name="T4" fmla="*/ 0 w 2"/>
                  <a:gd name="T5" fmla="*/ 0 h 11"/>
                  <a:gd name="T6" fmla="*/ 0 w 2"/>
                  <a:gd name="T7" fmla="*/ 11 h 11"/>
                  <a:gd name="T8" fmla="*/ 2 w 2"/>
                  <a:gd name="T9" fmla="*/ 9 h 11"/>
                </a:gdLst>
                <a:ahLst/>
                <a:cxnLst>
                  <a:cxn ang="0">
                    <a:pos x="T0" y="T1"/>
                  </a:cxn>
                  <a:cxn ang="0">
                    <a:pos x="T2" y="T3"/>
                  </a:cxn>
                  <a:cxn ang="0">
                    <a:pos x="T4" y="T5"/>
                  </a:cxn>
                  <a:cxn ang="0">
                    <a:pos x="T6" y="T7"/>
                  </a:cxn>
                  <a:cxn ang="0">
                    <a:pos x="T8" y="T9"/>
                  </a:cxn>
                </a:cxnLst>
                <a:rect l="0" t="0" r="r" b="b"/>
                <a:pathLst>
                  <a:path w="2" h="11">
                    <a:moveTo>
                      <a:pt x="2" y="9"/>
                    </a:moveTo>
                    <a:lnTo>
                      <a:pt x="2" y="0"/>
                    </a:lnTo>
                    <a:lnTo>
                      <a:pt x="0" y="0"/>
                    </a:lnTo>
                    <a:lnTo>
                      <a:pt x="0" y="11"/>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3" name="Freeform 232">
                <a:extLst>
                  <a:ext uri="{FF2B5EF4-FFF2-40B4-BE49-F238E27FC236}">
                    <a16:creationId xmlns:a16="http://schemas.microsoft.com/office/drawing/2014/main" id="{338BD835-D2FE-6B80-AEBB-999E7D963BEF}"/>
                  </a:ext>
                </a:extLst>
              </p:cNvPr>
              <p:cNvSpPr>
                <a:spLocks/>
              </p:cNvSpPr>
              <p:nvPr/>
            </p:nvSpPr>
            <p:spPr bwMode="auto">
              <a:xfrm>
                <a:off x="2709863" y="4316413"/>
                <a:ext cx="66675" cy="23813"/>
              </a:xfrm>
              <a:custGeom>
                <a:avLst/>
                <a:gdLst>
                  <a:gd name="T0" fmla="*/ 21 w 21"/>
                  <a:gd name="T1" fmla="*/ 2 h 7"/>
                  <a:gd name="T2" fmla="*/ 18 w 21"/>
                  <a:gd name="T3" fmla="*/ 7 h 7"/>
                  <a:gd name="T4" fmla="*/ 0 w 21"/>
                  <a:gd name="T5" fmla="*/ 5 h 7"/>
                  <a:gd name="T6" fmla="*/ 0 w 21"/>
                  <a:gd name="T7" fmla="*/ 4 h 7"/>
                  <a:gd name="T8" fmla="*/ 0 w 21"/>
                  <a:gd name="T9" fmla="*/ 0 h 7"/>
                  <a:gd name="T10" fmla="*/ 15 w 21"/>
                  <a:gd name="T11" fmla="*/ 2 h 7"/>
                  <a:gd name="T12" fmla="*/ 21 w 21"/>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21" y="2"/>
                    </a:moveTo>
                    <a:cubicBezTo>
                      <a:pt x="21" y="2"/>
                      <a:pt x="21" y="7"/>
                      <a:pt x="18" y="7"/>
                    </a:cubicBezTo>
                    <a:cubicBezTo>
                      <a:pt x="13" y="7"/>
                      <a:pt x="0" y="5"/>
                      <a:pt x="0" y="5"/>
                    </a:cubicBezTo>
                    <a:cubicBezTo>
                      <a:pt x="0" y="4"/>
                      <a:pt x="0" y="4"/>
                      <a:pt x="0" y="4"/>
                    </a:cubicBezTo>
                    <a:cubicBezTo>
                      <a:pt x="0" y="0"/>
                      <a:pt x="0" y="0"/>
                      <a:pt x="0" y="0"/>
                    </a:cubicBezTo>
                    <a:cubicBezTo>
                      <a:pt x="15" y="2"/>
                      <a:pt x="15" y="2"/>
                      <a:pt x="15" y="2"/>
                    </a:cubicBezTo>
                    <a:cubicBezTo>
                      <a:pt x="21" y="2"/>
                      <a:pt x="21" y="2"/>
                      <a:pt x="21" y="2"/>
                    </a:cubicBezTo>
                  </a:path>
                </a:pathLst>
              </a:custGeom>
              <a:solidFill>
                <a:srgbClr val="D9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4" name="Freeform 233">
                <a:extLst>
                  <a:ext uri="{FF2B5EF4-FFF2-40B4-BE49-F238E27FC236}">
                    <a16:creationId xmlns:a16="http://schemas.microsoft.com/office/drawing/2014/main" id="{8138DE0C-052A-273D-8150-51537997D293}"/>
                  </a:ext>
                </a:extLst>
              </p:cNvPr>
              <p:cNvSpPr>
                <a:spLocks/>
              </p:cNvSpPr>
              <p:nvPr/>
            </p:nvSpPr>
            <p:spPr bwMode="auto">
              <a:xfrm>
                <a:off x="2700338" y="4316413"/>
                <a:ext cx="6350" cy="14288"/>
              </a:xfrm>
              <a:custGeom>
                <a:avLst/>
                <a:gdLst>
                  <a:gd name="T0" fmla="*/ 2 w 2"/>
                  <a:gd name="T1" fmla="*/ 0 h 4"/>
                  <a:gd name="T2" fmla="*/ 0 w 2"/>
                  <a:gd name="T3" fmla="*/ 1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0" y="0"/>
                      <a:pt x="0" y="1"/>
                    </a:cubicBezTo>
                    <a:cubicBezTo>
                      <a:pt x="0" y="1"/>
                      <a:pt x="0" y="2"/>
                      <a:pt x="0" y="2"/>
                    </a:cubicBezTo>
                    <a:cubicBezTo>
                      <a:pt x="0" y="2"/>
                      <a:pt x="2" y="4"/>
                      <a:pt x="2" y="4"/>
                    </a:cubicBezTo>
                    <a:cubicBezTo>
                      <a:pt x="2" y="0"/>
                      <a:pt x="2" y="0"/>
                      <a:pt x="2" y="0"/>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5" name="Rectangle 234">
                <a:extLst>
                  <a:ext uri="{FF2B5EF4-FFF2-40B4-BE49-F238E27FC236}">
                    <a16:creationId xmlns:a16="http://schemas.microsoft.com/office/drawing/2014/main" id="{98271BDF-E406-E153-6AC9-4D7787067C93}"/>
                  </a:ext>
                </a:extLst>
              </p:cNvPr>
              <p:cNvSpPr>
                <a:spLocks noChangeArrowheads="1"/>
              </p:cNvSpPr>
              <p:nvPr/>
            </p:nvSpPr>
            <p:spPr bwMode="auto">
              <a:xfrm>
                <a:off x="2706688" y="4316413"/>
                <a:ext cx="317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6" name="Rectangle 235">
                <a:extLst>
                  <a:ext uri="{FF2B5EF4-FFF2-40B4-BE49-F238E27FC236}">
                    <a16:creationId xmlns:a16="http://schemas.microsoft.com/office/drawing/2014/main" id="{3AFCD019-B3EE-623F-AFAF-2E1EBD04C595}"/>
                  </a:ext>
                </a:extLst>
              </p:cNvPr>
              <p:cNvSpPr>
                <a:spLocks noChangeArrowheads="1"/>
              </p:cNvSpPr>
              <p:nvPr/>
            </p:nvSpPr>
            <p:spPr bwMode="auto">
              <a:xfrm>
                <a:off x="2706688" y="4316413"/>
                <a:ext cx="31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7" name="Freeform 236">
                <a:extLst>
                  <a:ext uri="{FF2B5EF4-FFF2-40B4-BE49-F238E27FC236}">
                    <a16:creationId xmlns:a16="http://schemas.microsoft.com/office/drawing/2014/main" id="{47778F37-B60B-580A-8CCD-B003493CF2A7}"/>
                  </a:ext>
                </a:extLst>
              </p:cNvPr>
              <p:cNvSpPr>
                <a:spLocks/>
              </p:cNvSpPr>
              <p:nvPr/>
            </p:nvSpPr>
            <p:spPr bwMode="auto">
              <a:xfrm>
                <a:off x="2700338" y="4322763"/>
                <a:ext cx="9525" cy="7938"/>
              </a:xfrm>
              <a:custGeom>
                <a:avLst/>
                <a:gdLst>
                  <a:gd name="T0" fmla="*/ 0 w 3"/>
                  <a:gd name="T1" fmla="*/ 0 h 2"/>
                  <a:gd name="T2" fmla="*/ 2 w 3"/>
                  <a:gd name="T3" fmla="*/ 2 h 2"/>
                  <a:gd name="T4" fmla="*/ 3 w 3"/>
                  <a:gd name="T5" fmla="*/ 2 h 2"/>
                  <a:gd name="T6" fmla="*/ 3 w 3"/>
                  <a:gd name="T7" fmla="*/ 2 h 2"/>
                  <a:gd name="T8" fmla="*/ 3 w 3"/>
                  <a:gd name="T9" fmla="*/ 2 h 2"/>
                  <a:gd name="T10" fmla="*/ 3 w 3"/>
                  <a:gd name="T11" fmla="*/ 2 h 2"/>
                  <a:gd name="T12" fmla="*/ 3 w 3"/>
                  <a:gd name="T13" fmla="*/ 2 h 2"/>
                  <a:gd name="T14" fmla="*/ 2 w 3"/>
                  <a:gd name="T15" fmla="*/ 2 h 2"/>
                  <a:gd name="T16" fmla="*/ 2 w 3"/>
                  <a:gd name="T17" fmla="*/ 2 h 2"/>
                  <a:gd name="T18" fmla="*/ 0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cubicBezTo>
                      <a:pt x="0" y="0"/>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8" name="Rectangle 237">
                <a:extLst>
                  <a:ext uri="{FF2B5EF4-FFF2-40B4-BE49-F238E27FC236}">
                    <a16:creationId xmlns:a16="http://schemas.microsoft.com/office/drawing/2014/main" id="{0983853D-EECD-7C75-9AD2-3FE2F8F5D251}"/>
                  </a:ext>
                </a:extLst>
              </p:cNvPr>
              <p:cNvSpPr>
                <a:spLocks noChangeArrowheads="1"/>
              </p:cNvSpPr>
              <p:nvPr/>
            </p:nvSpPr>
            <p:spPr bwMode="auto">
              <a:xfrm>
                <a:off x="2709863" y="4330700"/>
                <a:ext cx="1588" cy="1588"/>
              </a:xfrm>
              <a:prstGeom prst="rect">
                <a:avLst/>
              </a:prstGeom>
              <a:solidFill>
                <a:srgbClr val="AE32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59" name="Rectangle 238">
                <a:extLst>
                  <a:ext uri="{FF2B5EF4-FFF2-40B4-BE49-F238E27FC236}">
                    <a16:creationId xmlns:a16="http://schemas.microsoft.com/office/drawing/2014/main" id="{F17B3998-58FC-6B85-E35A-5D90F1B23960}"/>
                  </a:ext>
                </a:extLst>
              </p:cNvPr>
              <p:cNvSpPr>
                <a:spLocks noChangeArrowheads="1"/>
              </p:cNvSpPr>
              <p:nvPr/>
            </p:nvSpPr>
            <p:spPr bwMode="auto">
              <a:xfrm>
                <a:off x="2709863" y="43307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0" name="Rectangle 239">
                <a:extLst>
                  <a:ext uri="{FF2B5EF4-FFF2-40B4-BE49-F238E27FC236}">
                    <a16:creationId xmlns:a16="http://schemas.microsoft.com/office/drawing/2014/main" id="{B0CDBDA8-B487-6937-6D30-9FB76266DC2C}"/>
                  </a:ext>
                </a:extLst>
              </p:cNvPr>
              <p:cNvSpPr>
                <a:spLocks noChangeArrowheads="1"/>
              </p:cNvSpPr>
              <p:nvPr/>
            </p:nvSpPr>
            <p:spPr bwMode="auto">
              <a:xfrm>
                <a:off x="2706688" y="4330700"/>
                <a:ext cx="3175"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1" name="Rectangle 240">
                <a:extLst>
                  <a:ext uri="{FF2B5EF4-FFF2-40B4-BE49-F238E27FC236}">
                    <a16:creationId xmlns:a16="http://schemas.microsoft.com/office/drawing/2014/main" id="{3A79BB82-E120-3FC1-F9E0-A1C1AE123889}"/>
                  </a:ext>
                </a:extLst>
              </p:cNvPr>
              <p:cNvSpPr>
                <a:spLocks noChangeArrowheads="1"/>
              </p:cNvSpPr>
              <p:nvPr/>
            </p:nvSpPr>
            <p:spPr bwMode="auto">
              <a:xfrm>
                <a:off x="2706688" y="4330700"/>
                <a:ext cx="31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sp>
            <p:nvSpPr>
              <p:cNvPr id="162" name="Freeform 241">
                <a:extLst>
                  <a:ext uri="{FF2B5EF4-FFF2-40B4-BE49-F238E27FC236}">
                    <a16:creationId xmlns:a16="http://schemas.microsoft.com/office/drawing/2014/main" id="{0C78C94A-5761-368B-1E11-FEEE582E4D58}"/>
                  </a:ext>
                </a:extLst>
              </p:cNvPr>
              <p:cNvSpPr>
                <a:spLocks/>
              </p:cNvSpPr>
              <p:nvPr/>
            </p:nvSpPr>
            <p:spPr bwMode="auto">
              <a:xfrm>
                <a:off x="2709863" y="4333875"/>
                <a:ext cx="22225" cy="3175"/>
              </a:xfrm>
              <a:custGeom>
                <a:avLst/>
                <a:gdLst>
                  <a:gd name="T0" fmla="*/ 0 w 7"/>
                  <a:gd name="T1" fmla="*/ 0 h 1"/>
                  <a:gd name="T2" fmla="*/ 0 w 7"/>
                  <a:gd name="T3" fmla="*/ 0 h 1"/>
                  <a:gd name="T4" fmla="*/ 6 w 7"/>
                  <a:gd name="T5" fmla="*/ 1 h 1"/>
                  <a:gd name="T6" fmla="*/ 7 w 7"/>
                  <a:gd name="T7" fmla="*/ 1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0" y="0"/>
                      <a:pt x="0" y="0"/>
                    </a:cubicBezTo>
                    <a:cubicBezTo>
                      <a:pt x="0" y="0"/>
                      <a:pt x="3" y="0"/>
                      <a:pt x="6" y="1"/>
                    </a:cubicBezTo>
                    <a:cubicBezTo>
                      <a:pt x="7" y="1"/>
                      <a:pt x="7" y="1"/>
                      <a:pt x="7" y="1"/>
                    </a:cubicBezTo>
                    <a:cubicBezTo>
                      <a:pt x="4" y="0"/>
                      <a:pt x="0" y="0"/>
                      <a:pt x="0" y="0"/>
                    </a:cubicBezTo>
                  </a:path>
                </a:pathLst>
              </a:custGeom>
              <a:solidFill>
                <a:srgbClr val="AE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a:solidFill>
                    <a:srgbClr val="505050"/>
                  </a:solidFill>
                </a:endParaRPr>
              </a:p>
            </p:txBody>
          </p:sp>
        </p:grpSp>
      </p:grpSp>
      <p:grpSp>
        <p:nvGrpSpPr>
          <p:cNvPr id="163" name="Group 162">
            <a:extLst>
              <a:ext uri="{FF2B5EF4-FFF2-40B4-BE49-F238E27FC236}">
                <a16:creationId xmlns:a16="http://schemas.microsoft.com/office/drawing/2014/main" id="{7B95B2A9-69B0-503C-3C70-4058620A9685}"/>
              </a:ext>
            </a:extLst>
          </p:cNvPr>
          <p:cNvGrpSpPr/>
          <p:nvPr/>
        </p:nvGrpSpPr>
        <p:grpSpPr>
          <a:xfrm>
            <a:off x="8393978" y="3636737"/>
            <a:ext cx="1439590" cy="902406"/>
            <a:chOff x="9521745" y="1887430"/>
            <a:chExt cx="2313047" cy="1597108"/>
          </a:xfrm>
        </p:grpSpPr>
        <p:grpSp>
          <p:nvGrpSpPr>
            <p:cNvPr id="164" name="Group 163">
              <a:extLst>
                <a:ext uri="{FF2B5EF4-FFF2-40B4-BE49-F238E27FC236}">
                  <a16:creationId xmlns:a16="http://schemas.microsoft.com/office/drawing/2014/main" id="{1C9AA403-EDA6-D6AD-8864-0CC5CB121D75}"/>
                </a:ext>
              </a:extLst>
            </p:cNvPr>
            <p:cNvGrpSpPr/>
            <p:nvPr/>
          </p:nvGrpSpPr>
          <p:grpSpPr>
            <a:xfrm>
              <a:off x="9521745" y="3041561"/>
              <a:ext cx="652316" cy="406533"/>
              <a:chOff x="5556947" y="2637516"/>
              <a:chExt cx="869608" cy="541950"/>
            </a:xfrm>
          </p:grpSpPr>
          <p:grpSp>
            <p:nvGrpSpPr>
              <p:cNvPr id="212" name="Group 115">
                <a:extLst>
                  <a:ext uri="{FF2B5EF4-FFF2-40B4-BE49-F238E27FC236}">
                    <a16:creationId xmlns:a16="http://schemas.microsoft.com/office/drawing/2014/main" id="{DB9CEF07-FF07-BF8D-67D9-8CEC377EFE48}"/>
                  </a:ext>
                </a:extLst>
              </p:cNvPr>
              <p:cNvGrpSpPr>
                <a:grpSpLocks/>
              </p:cNvGrpSpPr>
              <p:nvPr/>
            </p:nvGrpSpPr>
            <p:grpSpPr bwMode="auto">
              <a:xfrm>
                <a:off x="5556947" y="2637516"/>
                <a:ext cx="869608" cy="541950"/>
                <a:chOff x="5437366" y="1237061"/>
                <a:chExt cx="4432300" cy="2764080"/>
              </a:xfrm>
            </p:grpSpPr>
            <p:sp>
              <p:nvSpPr>
                <p:cNvPr id="214" name="Rectangle 213">
                  <a:extLst>
                    <a:ext uri="{FF2B5EF4-FFF2-40B4-BE49-F238E27FC236}">
                      <a16:creationId xmlns:a16="http://schemas.microsoft.com/office/drawing/2014/main" id="{AC0449CB-817C-6291-7E9C-4B8EF03F2A18}"/>
                    </a:ext>
                  </a:extLst>
                </p:cNvPr>
                <p:cNvSpPr/>
                <p:nvPr/>
              </p:nvSpPr>
              <p:spPr bwMode="auto">
                <a:xfrm>
                  <a:off x="5437366" y="1237061"/>
                  <a:ext cx="4432300" cy="338459"/>
                </a:xfrm>
                <a:prstGeom prst="rect">
                  <a:avLst/>
                </a:prstGeom>
                <a:solidFill>
                  <a:srgbClr val="FFFFFF">
                    <a:lumMod val="7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15" name="Oval 214">
                  <a:extLst>
                    <a:ext uri="{FF2B5EF4-FFF2-40B4-BE49-F238E27FC236}">
                      <a16:creationId xmlns:a16="http://schemas.microsoft.com/office/drawing/2014/main" id="{8E29F3AE-A8E9-D7C3-47EA-ED37DC5A6ADA}"/>
                    </a:ext>
                  </a:extLst>
                </p:cNvPr>
                <p:cNvSpPr/>
                <p:nvPr/>
              </p:nvSpPr>
              <p:spPr bwMode="auto">
                <a:xfrm>
                  <a:off x="5552459" y="1302872"/>
                  <a:ext cx="321795" cy="322005"/>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16" name="Rectangle 215">
                  <a:extLst>
                    <a:ext uri="{FF2B5EF4-FFF2-40B4-BE49-F238E27FC236}">
                      <a16:creationId xmlns:a16="http://schemas.microsoft.com/office/drawing/2014/main" id="{699278E2-0099-6AE8-2E3C-C7BACCC637FC}"/>
                    </a:ext>
                  </a:extLst>
                </p:cNvPr>
                <p:cNvSpPr/>
                <p:nvPr/>
              </p:nvSpPr>
              <p:spPr bwMode="auto">
                <a:xfrm>
                  <a:off x="5437366" y="1575520"/>
                  <a:ext cx="4432300" cy="2425621"/>
                </a:xfrm>
                <a:prstGeom prst="rect">
                  <a:avLst/>
                </a:prstGeom>
                <a:solidFill>
                  <a:srgbClr val="FFFFFF">
                    <a:lumMod val="9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17" name="Oval 216">
                  <a:extLst>
                    <a:ext uri="{FF2B5EF4-FFF2-40B4-BE49-F238E27FC236}">
                      <a16:creationId xmlns:a16="http://schemas.microsoft.com/office/drawing/2014/main" id="{0E209DA9-813F-C421-972A-9A57CFDFC666}"/>
                    </a:ext>
                  </a:extLst>
                </p:cNvPr>
                <p:cNvSpPr/>
                <p:nvPr/>
              </p:nvSpPr>
              <p:spPr bwMode="auto">
                <a:xfrm>
                  <a:off x="5904789" y="1349881"/>
                  <a:ext cx="213747" cy="211537"/>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sp>
            <p:nvSpPr>
              <p:cNvPr id="213" name="icon GEARS">
                <a:extLst>
                  <a:ext uri="{FF2B5EF4-FFF2-40B4-BE49-F238E27FC236}">
                    <a16:creationId xmlns:a16="http://schemas.microsoft.com/office/drawing/2014/main" id="{DD21B708-7724-E655-0CF5-AEE64E5F1A7A}"/>
                  </a:ext>
                </a:extLst>
              </p:cNvPr>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p:spPr>
            <p:txBody>
              <a:bodyPr/>
              <a:lstStyle/>
              <a:p>
                <a:pPr defTabSz="913069" fontAlgn="base">
                  <a:spcBef>
                    <a:spcPct val="0"/>
                  </a:spcBef>
                  <a:spcAft>
                    <a:spcPct val="0"/>
                  </a:spcAft>
                  <a:defRPr/>
                </a:pPr>
                <a:endParaRPr lang="en-US" sz="1961" kern="0">
                  <a:noFill/>
                  <a:ea typeface="ＭＳ Ｐゴシック" charset="0"/>
                </a:endParaRPr>
              </a:p>
            </p:txBody>
          </p:sp>
        </p:grpSp>
        <p:grpSp>
          <p:nvGrpSpPr>
            <p:cNvPr id="165" name="Group 164">
              <a:extLst>
                <a:ext uri="{FF2B5EF4-FFF2-40B4-BE49-F238E27FC236}">
                  <a16:creationId xmlns:a16="http://schemas.microsoft.com/office/drawing/2014/main" id="{8FBAA2D1-2DDD-8A00-8D56-201E2A0769D7}"/>
                </a:ext>
              </a:extLst>
            </p:cNvPr>
            <p:cNvGrpSpPr/>
            <p:nvPr/>
          </p:nvGrpSpPr>
          <p:grpSpPr>
            <a:xfrm>
              <a:off x="9871864" y="1887430"/>
              <a:ext cx="652316" cy="406533"/>
              <a:chOff x="5556947" y="2637516"/>
              <a:chExt cx="869608" cy="541950"/>
            </a:xfrm>
          </p:grpSpPr>
          <p:grpSp>
            <p:nvGrpSpPr>
              <p:cNvPr id="206" name="Group 115">
                <a:extLst>
                  <a:ext uri="{FF2B5EF4-FFF2-40B4-BE49-F238E27FC236}">
                    <a16:creationId xmlns:a16="http://schemas.microsoft.com/office/drawing/2014/main" id="{49676A02-32FF-749B-4AF3-9B64BADE3138}"/>
                  </a:ext>
                </a:extLst>
              </p:cNvPr>
              <p:cNvGrpSpPr>
                <a:grpSpLocks/>
              </p:cNvGrpSpPr>
              <p:nvPr/>
            </p:nvGrpSpPr>
            <p:grpSpPr bwMode="auto">
              <a:xfrm>
                <a:off x="5556947" y="2637516"/>
                <a:ext cx="869608" cy="541950"/>
                <a:chOff x="5437366" y="1237061"/>
                <a:chExt cx="4432300" cy="2764080"/>
              </a:xfrm>
            </p:grpSpPr>
            <p:sp>
              <p:nvSpPr>
                <p:cNvPr id="208" name="Rectangle 207">
                  <a:extLst>
                    <a:ext uri="{FF2B5EF4-FFF2-40B4-BE49-F238E27FC236}">
                      <a16:creationId xmlns:a16="http://schemas.microsoft.com/office/drawing/2014/main" id="{D0B4884C-8242-8D15-3F07-557AA74B43B2}"/>
                    </a:ext>
                  </a:extLst>
                </p:cNvPr>
                <p:cNvSpPr/>
                <p:nvPr/>
              </p:nvSpPr>
              <p:spPr bwMode="auto">
                <a:xfrm>
                  <a:off x="5437366" y="1237061"/>
                  <a:ext cx="4432300" cy="338459"/>
                </a:xfrm>
                <a:prstGeom prst="rect">
                  <a:avLst/>
                </a:prstGeom>
                <a:solidFill>
                  <a:srgbClr val="FFFFFF">
                    <a:lumMod val="7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09" name="Oval 208">
                  <a:extLst>
                    <a:ext uri="{FF2B5EF4-FFF2-40B4-BE49-F238E27FC236}">
                      <a16:creationId xmlns:a16="http://schemas.microsoft.com/office/drawing/2014/main" id="{006693C7-4B68-D269-A55D-735C07A18974}"/>
                    </a:ext>
                  </a:extLst>
                </p:cNvPr>
                <p:cNvSpPr/>
                <p:nvPr/>
              </p:nvSpPr>
              <p:spPr bwMode="auto">
                <a:xfrm>
                  <a:off x="5552459" y="1302872"/>
                  <a:ext cx="321795" cy="322005"/>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10" name="Rectangle 209">
                  <a:extLst>
                    <a:ext uri="{FF2B5EF4-FFF2-40B4-BE49-F238E27FC236}">
                      <a16:creationId xmlns:a16="http://schemas.microsoft.com/office/drawing/2014/main" id="{A2F17ED3-E08C-E528-298B-C65DD8E278B5}"/>
                    </a:ext>
                  </a:extLst>
                </p:cNvPr>
                <p:cNvSpPr/>
                <p:nvPr/>
              </p:nvSpPr>
              <p:spPr bwMode="auto">
                <a:xfrm>
                  <a:off x="5437366" y="1575520"/>
                  <a:ext cx="4432300" cy="2425621"/>
                </a:xfrm>
                <a:prstGeom prst="rect">
                  <a:avLst/>
                </a:prstGeom>
                <a:solidFill>
                  <a:srgbClr val="FFFFFF">
                    <a:lumMod val="9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11" name="Oval 210">
                  <a:extLst>
                    <a:ext uri="{FF2B5EF4-FFF2-40B4-BE49-F238E27FC236}">
                      <a16:creationId xmlns:a16="http://schemas.microsoft.com/office/drawing/2014/main" id="{7EE9B0E6-CB7C-59B2-702D-95C691B23C56}"/>
                    </a:ext>
                  </a:extLst>
                </p:cNvPr>
                <p:cNvSpPr/>
                <p:nvPr/>
              </p:nvSpPr>
              <p:spPr bwMode="auto">
                <a:xfrm>
                  <a:off x="5904789" y="1349881"/>
                  <a:ext cx="213747" cy="211537"/>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sp>
            <p:nvSpPr>
              <p:cNvPr id="207" name="icon GEARS">
                <a:extLst>
                  <a:ext uri="{FF2B5EF4-FFF2-40B4-BE49-F238E27FC236}">
                    <a16:creationId xmlns:a16="http://schemas.microsoft.com/office/drawing/2014/main" id="{298914DA-A442-C571-5EAE-9AB13FE47B4F}"/>
                  </a:ext>
                </a:extLst>
              </p:cNvPr>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p:spPr>
            <p:txBody>
              <a:bodyPr/>
              <a:lstStyle/>
              <a:p>
                <a:pPr defTabSz="913069" fontAlgn="base">
                  <a:spcBef>
                    <a:spcPct val="0"/>
                  </a:spcBef>
                  <a:spcAft>
                    <a:spcPct val="0"/>
                  </a:spcAft>
                  <a:defRPr/>
                </a:pPr>
                <a:endParaRPr lang="en-US" sz="1961" kern="0">
                  <a:solidFill>
                    <a:srgbClr val="505050"/>
                  </a:solidFill>
                  <a:ea typeface="ＭＳ Ｐゴシック" charset="0"/>
                </a:endParaRPr>
              </a:p>
            </p:txBody>
          </p:sp>
        </p:grpSp>
        <p:grpSp>
          <p:nvGrpSpPr>
            <p:cNvPr id="166" name="Group 165">
              <a:extLst>
                <a:ext uri="{FF2B5EF4-FFF2-40B4-BE49-F238E27FC236}">
                  <a16:creationId xmlns:a16="http://schemas.microsoft.com/office/drawing/2014/main" id="{79AD84FF-310C-9708-8D0B-CBE18D2CCF60}"/>
                </a:ext>
              </a:extLst>
            </p:cNvPr>
            <p:cNvGrpSpPr/>
            <p:nvPr/>
          </p:nvGrpSpPr>
          <p:grpSpPr>
            <a:xfrm>
              <a:off x="11182476" y="2625947"/>
              <a:ext cx="652316" cy="406531"/>
              <a:chOff x="5556947" y="2637517"/>
              <a:chExt cx="869608" cy="541949"/>
            </a:xfrm>
          </p:grpSpPr>
          <p:grpSp>
            <p:nvGrpSpPr>
              <p:cNvPr id="200" name="Group 115">
                <a:extLst>
                  <a:ext uri="{FF2B5EF4-FFF2-40B4-BE49-F238E27FC236}">
                    <a16:creationId xmlns:a16="http://schemas.microsoft.com/office/drawing/2014/main" id="{35CC0A9A-6958-7F9A-47A9-DC950A2A2307}"/>
                  </a:ext>
                </a:extLst>
              </p:cNvPr>
              <p:cNvGrpSpPr>
                <a:grpSpLocks/>
              </p:cNvGrpSpPr>
              <p:nvPr/>
            </p:nvGrpSpPr>
            <p:grpSpPr bwMode="auto">
              <a:xfrm>
                <a:off x="5556947" y="2637517"/>
                <a:ext cx="869608" cy="541949"/>
                <a:chOff x="5437366" y="1237068"/>
                <a:chExt cx="4432300" cy="2764073"/>
              </a:xfrm>
            </p:grpSpPr>
            <p:sp>
              <p:nvSpPr>
                <p:cNvPr id="202" name="Rectangle 201">
                  <a:extLst>
                    <a:ext uri="{FF2B5EF4-FFF2-40B4-BE49-F238E27FC236}">
                      <a16:creationId xmlns:a16="http://schemas.microsoft.com/office/drawing/2014/main" id="{42D243D3-15B9-E2D8-DE80-D780767EF20E}"/>
                    </a:ext>
                  </a:extLst>
                </p:cNvPr>
                <p:cNvSpPr/>
                <p:nvPr/>
              </p:nvSpPr>
              <p:spPr bwMode="auto">
                <a:xfrm>
                  <a:off x="5437366" y="1237068"/>
                  <a:ext cx="4432298" cy="338457"/>
                </a:xfrm>
                <a:prstGeom prst="rect">
                  <a:avLst/>
                </a:prstGeom>
                <a:solidFill>
                  <a:srgbClr val="FFFFFF">
                    <a:lumMod val="7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03" name="Oval 202">
                  <a:extLst>
                    <a:ext uri="{FF2B5EF4-FFF2-40B4-BE49-F238E27FC236}">
                      <a16:creationId xmlns:a16="http://schemas.microsoft.com/office/drawing/2014/main" id="{0C4C5125-4323-D4F5-7729-D0B74A5BFE44}"/>
                    </a:ext>
                  </a:extLst>
                </p:cNvPr>
                <p:cNvSpPr/>
                <p:nvPr/>
              </p:nvSpPr>
              <p:spPr bwMode="auto">
                <a:xfrm>
                  <a:off x="5552459" y="1302872"/>
                  <a:ext cx="321795" cy="322005"/>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04" name="Rectangle 203">
                  <a:extLst>
                    <a:ext uri="{FF2B5EF4-FFF2-40B4-BE49-F238E27FC236}">
                      <a16:creationId xmlns:a16="http://schemas.microsoft.com/office/drawing/2014/main" id="{79B36C43-430F-98E1-C535-6B781640C128}"/>
                    </a:ext>
                  </a:extLst>
                </p:cNvPr>
                <p:cNvSpPr/>
                <p:nvPr/>
              </p:nvSpPr>
              <p:spPr bwMode="auto">
                <a:xfrm>
                  <a:off x="5437366" y="1575520"/>
                  <a:ext cx="4432300" cy="2425621"/>
                </a:xfrm>
                <a:prstGeom prst="rect">
                  <a:avLst/>
                </a:prstGeom>
                <a:solidFill>
                  <a:srgbClr val="FFFFFF">
                    <a:lumMod val="9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05" name="Oval 204">
                  <a:extLst>
                    <a:ext uri="{FF2B5EF4-FFF2-40B4-BE49-F238E27FC236}">
                      <a16:creationId xmlns:a16="http://schemas.microsoft.com/office/drawing/2014/main" id="{552F6CBD-7597-8BE8-41CB-D38B3BFAD6E5}"/>
                    </a:ext>
                  </a:extLst>
                </p:cNvPr>
                <p:cNvSpPr/>
                <p:nvPr/>
              </p:nvSpPr>
              <p:spPr bwMode="auto">
                <a:xfrm>
                  <a:off x="5904789" y="1349881"/>
                  <a:ext cx="213747" cy="211537"/>
                </a:xfrm>
                <a:prstGeom prst="ellipse">
                  <a:avLst/>
                </a:prstGeom>
                <a:solidFill>
                  <a:srgbClr val="FFFFFF">
                    <a:lumMod val="65000"/>
                  </a:srgbClr>
                </a:solidFill>
                <a:ln w="10795" cap="flat" cmpd="sng" algn="ctr">
                  <a:noFill/>
                  <a:prstDash val="solid"/>
                  <a:headEnd type="none" w="med" len="med"/>
                  <a:tailEnd type="none" w="med" len="med"/>
                </a:ln>
                <a:effectLst/>
              </p:spPr>
              <p:txBody>
                <a:bodyPr lIns="0" tIns="45706" rIns="0" bIns="45706" anchor="ct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sp>
            <p:nvSpPr>
              <p:cNvPr id="201" name="icon GEARS">
                <a:extLst>
                  <a:ext uri="{FF2B5EF4-FFF2-40B4-BE49-F238E27FC236}">
                    <a16:creationId xmlns:a16="http://schemas.microsoft.com/office/drawing/2014/main" id="{3BAF2A44-5A32-E59C-9027-255E79355945}"/>
                  </a:ext>
                </a:extLst>
              </p:cNvPr>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p:spPr>
            <p:txBody>
              <a:bodyPr/>
              <a:lstStyle/>
              <a:p>
                <a:pPr defTabSz="913069" fontAlgn="base">
                  <a:spcBef>
                    <a:spcPct val="0"/>
                  </a:spcBef>
                  <a:spcAft>
                    <a:spcPct val="0"/>
                  </a:spcAft>
                  <a:defRPr/>
                </a:pPr>
                <a:endParaRPr lang="en-US" sz="1961" kern="0">
                  <a:solidFill>
                    <a:srgbClr val="505050"/>
                  </a:solidFill>
                  <a:ea typeface="ＭＳ Ｐゴシック" charset="0"/>
                </a:endParaRPr>
              </a:p>
            </p:txBody>
          </p:sp>
        </p:grpSp>
        <p:grpSp>
          <p:nvGrpSpPr>
            <p:cNvPr id="167" name="Group 166">
              <a:extLst>
                <a:ext uri="{FF2B5EF4-FFF2-40B4-BE49-F238E27FC236}">
                  <a16:creationId xmlns:a16="http://schemas.microsoft.com/office/drawing/2014/main" id="{0C152C53-70A4-9D4D-6A00-D3F61643CF79}"/>
                </a:ext>
              </a:extLst>
            </p:cNvPr>
            <p:cNvGrpSpPr/>
            <p:nvPr/>
          </p:nvGrpSpPr>
          <p:grpSpPr>
            <a:xfrm>
              <a:off x="9673563" y="1959774"/>
              <a:ext cx="1746706" cy="1524764"/>
              <a:chOff x="9673563" y="1959773"/>
              <a:chExt cx="1746705" cy="1524765"/>
            </a:xfrm>
          </p:grpSpPr>
          <p:grpSp>
            <p:nvGrpSpPr>
              <p:cNvPr id="168" name="Group 167">
                <a:extLst>
                  <a:ext uri="{FF2B5EF4-FFF2-40B4-BE49-F238E27FC236}">
                    <a16:creationId xmlns:a16="http://schemas.microsoft.com/office/drawing/2014/main" id="{89D1E21C-F44A-DD5A-327B-E8D2F3FCF70B}"/>
                  </a:ext>
                </a:extLst>
              </p:cNvPr>
              <p:cNvGrpSpPr/>
              <p:nvPr/>
            </p:nvGrpSpPr>
            <p:grpSpPr>
              <a:xfrm>
                <a:off x="10137646" y="2215552"/>
                <a:ext cx="420672" cy="419860"/>
                <a:chOff x="12908129" y="6174892"/>
                <a:chExt cx="456988" cy="456106"/>
              </a:xfrm>
            </p:grpSpPr>
            <p:sp>
              <p:nvSpPr>
                <p:cNvPr id="196" name="Oval 12">
                  <a:extLst>
                    <a:ext uri="{FF2B5EF4-FFF2-40B4-BE49-F238E27FC236}">
                      <a16:creationId xmlns:a16="http://schemas.microsoft.com/office/drawing/2014/main" id="{44330288-5D6A-4BA7-8BCB-0450DD3F85BF}"/>
                    </a:ext>
                  </a:extLst>
                </p:cNvPr>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7" name="Freeform 13">
                  <a:extLst>
                    <a:ext uri="{FF2B5EF4-FFF2-40B4-BE49-F238E27FC236}">
                      <a16:creationId xmlns:a16="http://schemas.microsoft.com/office/drawing/2014/main" id="{11F2869F-5FDA-4A3D-A3C3-F2E7F37C3C51}"/>
                    </a:ext>
                  </a:extLst>
                </p:cNvPr>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8" name="Freeform 14">
                  <a:extLst>
                    <a:ext uri="{FF2B5EF4-FFF2-40B4-BE49-F238E27FC236}">
                      <a16:creationId xmlns:a16="http://schemas.microsoft.com/office/drawing/2014/main" id="{2ED7CB12-F3E0-2201-5BC5-C8B535F429A8}"/>
                    </a:ext>
                  </a:extLst>
                </p:cNvPr>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9" name="Freeform 15">
                  <a:extLst>
                    <a:ext uri="{FF2B5EF4-FFF2-40B4-BE49-F238E27FC236}">
                      <a16:creationId xmlns:a16="http://schemas.microsoft.com/office/drawing/2014/main" id="{3C5F735B-8B45-5473-A7A8-8CD9F77A20EF}"/>
                    </a:ext>
                  </a:extLst>
                </p:cNvPr>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nvGrpSpPr>
              <p:cNvPr id="169" name="Group 168">
                <a:extLst>
                  <a:ext uri="{FF2B5EF4-FFF2-40B4-BE49-F238E27FC236}">
                    <a16:creationId xmlns:a16="http://schemas.microsoft.com/office/drawing/2014/main" id="{EB45335C-0853-7B14-1FCA-73918EBDAEA0}"/>
                  </a:ext>
                </a:extLst>
              </p:cNvPr>
              <p:cNvGrpSpPr/>
              <p:nvPr/>
            </p:nvGrpSpPr>
            <p:grpSpPr>
              <a:xfrm>
                <a:off x="10821785" y="2860779"/>
                <a:ext cx="511793" cy="510805"/>
                <a:chOff x="12997613" y="6264976"/>
                <a:chExt cx="456988" cy="456106"/>
              </a:xfrm>
            </p:grpSpPr>
            <p:sp>
              <p:nvSpPr>
                <p:cNvPr id="192" name="Oval 12">
                  <a:extLst>
                    <a:ext uri="{FF2B5EF4-FFF2-40B4-BE49-F238E27FC236}">
                      <a16:creationId xmlns:a16="http://schemas.microsoft.com/office/drawing/2014/main" id="{83EF061E-0B9F-0899-B5FB-A48C88D064DF}"/>
                    </a:ext>
                  </a:extLst>
                </p:cNvPr>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3" name="Freeform 13">
                  <a:extLst>
                    <a:ext uri="{FF2B5EF4-FFF2-40B4-BE49-F238E27FC236}">
                      <a16:creationId xmlns:a16="http://schemas.microsoft.com/office/drawing/2014/main" id="{B9AA95A4-32E6-D8D0-EDBB-527B13CCE6EA}"/>
                    </a:ext>
                  </a:extLst>
                </p:cNvPr>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4" name="Freeform 14">
                  <a:extLst>
                    <a:ext uri="{FF2B5EF4-FFF2-40B4-BE49-F238E27FC236}">
                      <a16:creationId xmlns:a16="http://schemas.microsoft.com/office/drawing/2014/main" id="{44673F94-BF6F-B199-66C9-9A17168E7CC7}"/>
                    </a:ext>
                  </a:extLst>
                </p:cNvPr>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5" name="Freeform 15">
                  <a:extLst>
                    <a:ext uri="{FF2B5EF4-FFF2-40B4-BE49-F238E27FC236}">
                      <a16:creationId xmlns:a16="http://schemas.microsoft.com/office/drawing/2014/main" id="{547C4370-8364-A61C-AF84-804B37687F10}"/>
                    </a:ext>
                  </a:extLst>
                </p:cNvPr>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nvGrpSpPr>
              <p:cNvPr id="170" name="Group 169">
                <a:extLst>
                  <a:ext uri="{FF2B5EF4-FFF2-40B4-BE49-F238E27FC236}">
                    <a16:creationId xmlns:a16="http://schemas.microsoft.com/office/drawing/2014/main" id="{749989CC-E303-DB07-0995-1AD543483101}"/>
                  </a:ext>
                </a:extLst>
              </p:cNvPr>
              <p:cNvGrpSpPr/>
              <p:nvPr/>
            </p:nvGrpSpPr>
            <p:grpSpPr>
              <a:xfrm>
                <a:off x="10454633" y="2215550"/>
                <a:ext cx="660034" cy="660031"/>
                <a:chOff x="13614635" y="6174652"/>
                <a:chExt cx="456987" cy="456987"/>
              </a:xfrm>
            </p:grpSpPr>
            <p:sp>
              <p:nvSpPr>
                <p:cNvPr id="187" name="Oval 7">
                  <a:extLst>
                    <a:ext uri="{FF2B5EF4-FFF2-40B4-BE49-F238E27FC236}">
                      <a16:creationId xmlns:a16="http://schemas.microsoft.com/office/drawing/2014/main" id="{F7351886-D0C2-37C4-219B-4D2180BFA0A3}"/>
                    </a:ext>
                  </a:extLst>
                </p:cNvPr>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8" name="Freeform 8">
                  <a:extLst>
                    <a:ext uri="{FF2B5EF4-FFF2-40B4-BE49-F238E27FC236}">
                      <a16:creationId xmlns:a16="http://schemas.microsoft.com/office/drawing/2014/main" id="{596AE314-F6F9-9329-8494-D670671543C0}"/>
                    </a:ext>
                  </a:extLst>
                </p:cNvPr>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9" name="Freeform 9">
                  <a:extLst>
                    <a:ext uri="{FF2B5EF4-FFF2-40B4-BE49-F238E27FC236}">
                      <a16:creationId xmlns:a16="http://schemas.microsoft.com/office/drawing/2014/main" id="{90DB4A6E-B881-AA84-9AB0-03246C9C522C}"/>
                    </a:ext>
                  </a:extLst>
                </p:cNvPr>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0" name="Freeform 10">
                  <a:extLst>
                    <a:ext uri="{FF2B5EF4-FFF2-40B4-BE49-F238E27FC236}">
                      <a16:creationId xmlns:a16="http://schemas.microsoft.com/office/drawing/2014/main" id="{2F7407AA-9407-04CB-7181-E74539EBE5BF}"/>
                    </a:ext>
                  </a:extLst>
                </p:cNvPr>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91" name="Freeform 11">
                  <a:extLst>
                    <a:ext uri="{FF2B5EF4-FFF2-40B4-BE49-F238E27FC236}">
                      <a16:creationId xmlns:a16="http://schemas.microsoft.com/office/drawing/2014/main" id="{79E04489-BE4B-FC12-FA16-60E3764847EB}"/>
                    </a:ext>
                  </a:extLst>
                </p:cNvPr>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nvGrpSpPr>
              <p:cNvPr id="171" name="Group 7">
                <a:extLst>
                  <a:ext uri="{FF2B5EF4-FFF2-40B4-BE49-F238E27FC236}">
                    <a16:creationId xmlns:a16="http://schemas.microsoft.com/office/drawing/2014/main" id="{A80BA7D6-A09B-A716-3E8C-DE4737F6C67D}"/>
                  </a:ext>
                </a:extLst>
              </p:cNvPr>
              <p:cNvGrpSpPr>
                <a:grpSpLocks/>
              </p:cNvGrpSpPr>
              <p:nvPr/>
            </p:nvGrpSpPr>
            <p:grpSpPr bwMode="auto">
              <a:xfrm>
                <a:off x="10909468" y="1959773"/>
                <a:ext cx="510800" cy="510658"/>
                <a:chOff x="5873289" y="2477014"/>
                <a:chExt cx="1305953" cy="1315159"/>
              </a:xfrm>
            </p:grpSpPr>
            <p:sp>
              <p:nvSpPr>
                <p:cNvPr id="183" name="Freeform 16">
                  <a:extLst>
                    <a:ext uri="{FF2B5EF4-FFF2-40B4-BE49-F238E27FC236}">
                      <a16:creationId xmlns:a16="http://schemas.microsoft.com/office/drawing/2014/main" id="{CC0CB4B3-0F44-2FBB-7350-AE3B9D48AEBB}"/>
                    </a:ext>
                  </a:extLst>
                </p:cNvPr>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4" name="Freeform 19">
                  <a:extLst>
                    <a:ext uri="{FF2B5EF4-FFF2-40B4-BE49-F238E27FC236}">
                      <a16:creationId xmlns:a16="http://schemas.microsoft.com/office/drawing/2014/main" id="{45F0668C-229B-F98F-9F6A-F60583926068}"/>
                    </a:ext>
                  </a:extLst>
                </p:cNvPr>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5" name="Freeform 20">
                  <a:extLst>
                    <a:ext uri="{FF2B5EF4-FFF2-40B4-BE49-F238E27FC236}">
                      <a16:creationId xmlns:a16="http://schemas.microsoft.com/office/drawing/2014/main" id="{A93BA9C5-7457-028A-8E73-951E38B877A2}"/>
                    </a:ext>
                  </a:extLst>
                </p:cNvPr>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6" name="Freeform 21">
                  <a:extLst>
                    <a:ext uri="{FF2B5EF4-FFF2-40B4-BE49-F238E27FC236}">
                      <a16:creationId xmlns:a16="http://schemas.microsoft.com/office/drawing/2014/main" id="{9CE33C2C-BA1A-899C-C747-2D0816BA47F2}"/>
                    </a:ext>
                  </a:extLst>
                </p:cNvPr>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nvGrpSpPr>
              <p:cNvPr id="172" name="Group 7">
                <a:extLst>
                  <a:ext uri="{FF2B5EF4-FFF2-40B4-BE49-F238E27FC236}">
                    <a16:creationId xmlns:a16="http://schemas.microsoft.com/office/drawing/2014/main" id="{0964FAE6-14A1-1BE7-A327-D26DBB09919B}"/>
                  </a:ext>
                </a:extLst>
              </p:cNvPr>
              <p:cNvGrpSpPr>
                <a:grpSpLocks/>
              </p:cNvGrpSpPr>
              <p:nvPr/>
            </p:nvGrpSpPr>
            <p:grpSpPr bwMode="auto">
              <a:xfrm>
                <a:off x="10119414" y="2912481"/>
                <a:ext cx="572217" cy="572057"/>
                <a:chOff x="5873289" y="2477014"/>
                <a:chExt cx="1305953" cy="1315159"/>
              </a:xfrm>
            </p:grpSpPr>
            <p:sp>
              <p:nvSpPr>
                <p:cNvPr id="179" name="Freeform 16">
                  <a:extLst>
                    <a:ext uri="{FF2B5EF4-FFF2-40B4-BE49-F238E27FC236}">
                      <a16:creationId xmlns:a16="http://schemas.microsoft.com/office/drawing/2014/main" id="{EF8B5028-A10B-F545-52D7-218B82DE3E34}"/>
                    </a:ext>
                  </a:extLst>
                </p:cNvPr>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0" name="Freeform 19">
                  <a:extLst>
                    <a:ext uri="{FF2B5EF4-FFF2-40B4-BE49-F238E27FC236}">
                      <a16:creationId xmlns:a16="http://schemas.microsoft.com/office/drawing/2014/main" id="{C089C34F-9506-22C4-68C9-80AB5AD21154}"/>
                    </a:ext>
                  </a:extLst>
                </p:cNvPr>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1" name="Freeform 20">
                  <a:extLst>
                    <a:ext uri="{FF2B5EF4-FFF2-40B4-BE49-F238E27FC236}">
                      <a16:creationId xmlns:a16="http://schemas.microsoft.com/office/drawing/2014/main" id="{892CBD47-F8F2-DAC5-638B-6690E3459E4D}"/>
                    </a:ext>
                  </a:extLst>
                </p:cNvPr>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82" name="Freeform 21">
                  <a:extLst>
                    <a:ext uri="{FF2B5EF4-FFF2-40B4-BE49-F238E27FC236}">
                      <a16:creationId xmlns:a16="http://schemas.microsoft.com/office/drawing/2014/main" id="{D72B7203-880D-F51D-5CDF-C7D99B5A2BF8}"/>
                    </a:ext>
                  </a:extLst>
                </p:cNvPr>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nvGrpSpPr>
              <p:cNvPr id="173" name="Group 172">
                <a:extLst>
                  <a:ext uri="{FF2B5EF4-FFF2-40B4-BE49-F238E27FC236}">
                    <a16:creationId xmlns:a16="http://schemas.microsoft.com/office/drawing/2014/main" id="{BB8696ED-C554-531C-1CA2-6EA84AF1D1F9}"/>
                  </a:ext>
                </a:extLst>
              </p:cNvPr>
              <p:cNvGrpSpPr/>
              <p:nvPr/>
            </p:nvGrpSpPr>
            <p:grpSpPr>
              <a:xfrm>
                <a:off x="9673563" y="2526268"/>
                <a:ext cx="441321" cy="441319"/>
                <a:chOff x="13614635" y="6174652"/>
                <a:chExt cx="456987" cy="456987"/>
              </a:xfrm>
            </p:grpSpPr>
            <p:sp>
              <p:nvSpPr>
                <p:cNvPr id="174" name="Oval 7">
                  <a:extLst>
                    <a:ext uri="{FF2B5EF4-FFF2-40B4-BE49-F238E27FC236}">
                      <a16:creationId xmlns:a16="http://schemas.microsoft.com/office/drawing/2014/main" id="{4F196BBE-5974-FBAF-C553-66E121064D69}"/>
                    </a:ext>
                  </a:extLst>
                </p:cNvPr>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75" name="Freeform 8">
                  <a:extLst>
                    <a:ext uri="{FF2B5EF4-FFF2-40B4-BE49-F238E27FC236}">
                      <a16:creationId xmlns:a16="http://schemas.microsoft.com/office/drawing/2014/main" id="{F6D7ED6D-D794-F998-61F3-C8D99B6A4E7C}"/>
                    </a:ext>
                  </a:extLst>
                </p:cNvPr>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76" name="Freeform 9">
                  <a:extLst>
                    <a:ext uri="{FF2B5EF4-FFF2-40B4-BE49-F238E27FC236}">
                      <a16:creationId xmlns:a16="http://schemas.microsoft.com/office/drawing/2014/main" id="{92B7A6C3-FF6D-BEA5-DFD7-9495DE7ACD13}"/>
                    </a:ext>
                  </a:extLst>
                </p:cNvPr>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77" name="Freeform 10">
                  <a:extLst>
                    <a:ext uri="{FF2B5EF4-FFF2-40B4-BE49-F238E27FC236}">
                      <a16:creationId xmlns:a16="http://schemas.microsoft.com/office/drawing/2014/main" id="{F22525A2-E593-8428-0AFA-D4901EE48805}"/>
                    </a:ext>
                  </a:extLst>
                </p:cNvPr>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sp>
              <p:nvSpPr>
                <p:cNvPr id="178" name="Freeform 11">
                  <a:extLst>
                    <a:ext uri="{FF2B5EF4-FFF2-40B4-BE49-F238E27FC236}">
                      <a16:creationId xmlns:a16="http://schemas.microsoft.com/office/drawing/2014/main" id="{EF9B4A50-2324-BD38-4B4B-5EBE9C9B3B23}"/>
                    </a:ext>
                  </a:extLst>
                </p:cNvPr>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3963">
                    <a:defRPr/>
                  </a:pPr>
                  <a:endParaRPr lang="en-US" kern="0">
                    <a:solidFill>
                      <a:srgbClr val="505050"/>
                    </a:solidFill>
                    <a:ea typeface="ＭＳ Ｐゴシック" charset="0"/>
                  </a:endParaRPr>
                </a:p>
              </p:txBody>
            </p:sp>
          </p:grpSp>
        </p:grpSp>
      </p:grpSp>
      <p:sp>
        <p:nvSpPr>
          <p:cNvPr id="218" name="TextBox 217">
            <a:extLst>
              <a:ext uri="{FF2B5EF4-FFF2-40B4-BE49-F238E27FC236}">
                <a16:creationId xmlns:a16="http://schemas.microsoft.com/office/drawing/2014/main" id="{324527A8-6861-55E1-938C-74341694DC91}"/>
              </a:ext>
            </a:extLst>
          </p:cNvPr>
          <p:cNvSpPr txBox="1"/>
          <p:nvPr/>
        </p:nvSpPr>
        <p:spPr>
          <a:xfrm>
            <a:off x="8099776" y="4540642"/>
            <a:ext cx="2087277" cy="506901"/>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a:gradFill>
                  <a:gsLst>
                    <a:gs pos="2917">
                      <a:srgbClr val="505050"/>
                    </a:gs>
                    <a:gs pos="30000">
                      <a:srgbClr val="505050"/>
                    </a:gs>
                  </a:gsLst>
                  <a:lin ang="5400000" scaled="0"/>
                </a:gradFill>
              </a:rPr>
              <a:t>PIM</a:t>
            </a:r>
          </a:p>
        </p:txBody>
      </p:sp>
      <p:cxnSp>
        <p:nvCxnSpPr>
          <p:cNvPr id="219" name="Straight Arrow Connector 218">
            <a:extLst>
              <a:ext uri="{FF2B5EF4-FFF2-40B4-BE49-F238E27FC236}">
                <a16:creationId xmlns:a16="http://schemas.microsoft.com/office/drawing/2014/main" id="{33DF1966-46D4-3A87-9E73-0A9E96CAD254}"/>
              </a:ext>
            </a:extLst>
          </p:cNvPr>
          <p:cNvCxnSpPr/>
          <p:nvPr/>
        </p:nvCxnSpPr>
        <p:spPr>
          <a:xfrm flipV="1">
            <a:off x="10830833" y="3300485"/>
            <a:ext cx="0" cy="1269935"/>
          </a:xfrm>
          <a:prstGeom prst="straightConnector1">
            <a:avLst/>
          </a:prstGeom>
          <a:noFill/>
          <a:ln w="9525" cap="flat" cmpd="sng" algn="ctr">
            <a:solidFill>
              <a:srgbClr val="505050"/>
            </a:solidFill>
            <a:prstDash val="solid"/>
            <a:headEnd type="none"/>
            <a:tailEnd type="triangle"/>
          </a:ln>
          <a:effectLst/>
        </p:spPr>
      </p:cxnSp>
    </p:spTree>
    <p:extLst>
      <p:ext uri="{BB962C8B-B14F-4D97-AF65-F5344CB8AC3E}">
        <p14:creationId xmlns:p14="http://schemas.microsoft.com/office/powerpoint/2010/main" val="330858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37BF0-A3BA-EE88-475A-CDB5C4B9A025}"/>
              </a:ext>
            </a:extLst>
          </p:cNvPr>
          <p:cNvSpPr>
            <a:spLocks noGrp="1"/>
          </p:cNvSpPr>
          <p:nvPr>
            <p:ph type="body" sz="quarter" idx="10"/>
          </p:nvPr>
        </p:nvSpPr>
        <p:spPr>
          <a:xfrm>
            <a:off x="269239" y="1189177"/>
            <a:ext cx="11653523" cy="581121"/>
          </a:xfrm>
        </p:spPr>
        <p:txBody>
          <a:bodyPr/>
          <a:lstStyle/>
          <a:p>
            <a:endParaRPr lang="en-CA"/>
          </a:p>
        </p:txBody>
      </p:sp>
      <p:sp>
        <p:nvSpPr>
          <p:cNvPr id="3" name="Title 2">
            <a:extLst>
              <a:ext uri="{FF2B5EF4-FFF2-40B4-BE49-F238E27FC236}">
                <a16:creationId xmlns:a16="http://schemas.microsoft.com/office/drawing/2014/main" id="{2CD78440-7AAE-925E-6D35-8027A7191EA7}"/>
              </a:ext>
            </a:extLst>
          </p:cNvPr>
          <p:cNvSpPr>
            <a:spLocks noGrp="1"/>
          </p:cNvSpPr>
          <p:nvPr>
            <p:ph type="title"/>
          </p:nvPr>
        </p:nvSpPr>
        <p:spPr/>
        <p:txBody>
          <a:bodyPr/>
          <a:lstStyle/>
          <a:p>
            <a:endParaRPr lang="en-CA"/>
          </a:p>
        </p:txBody>
      </p:sp>
      <p:pic>
        <p:nvPicPr>
          <p:cNvPr id="5" name="Picture 4">
            <a:extLst>
              <a:ext uri="{FF2B5EF4-FFF2-40B4-BE49-F238E27FC236}">
                <a16:creationId xmlns:a16="http://schemas.microsoft.com/office/drawing/2014/main" id="{C9E97A76-C3CF-CF6D-3EAE-C2C9AD45E9B8}"/>
              </a:ext>
            </a:extLst>
          </p:cNvPr>
          <p:cNvPicPr>
            <a:picLocks noChangeAspect="1"/>
          </p:cNvPicPr>
          <p:nvPr/>
        </p:nvPicPr>
        <p:blipFill>
          <a:blip r:embed="rId2"/>
          <a:stretch>
            <a:fillRect/>
          </a:stretch>
        </p:blipFill>
        <p:spPr>
          <a:xfrm>
            <a:off x="266920" y="389564"/>
            <a:ext cx="11655841" cy="1269869"/>
          </a:xfrm>
          <a:prstGeom prst="rect">
            <a:avLst/>
          </a:prstGeom>
        </p:spPr>
      </p:pic>
      <p:pic>
        <p:nvPicPr>
          <p:cNvPr id="7" name="Picture 6">
            <a:extLst>
              <a:ext uri="{FF2B5EF4-FFF2-40B4-BE49-F238E27FC236}">
                <a16:creationId xmlns:a16="http://schemas.microsoft.com/office/drawing/2014/main" id="{17DA056B-0195-2CF4-BD93-8C5096E30565}"/>
              </a:ext>
            </a:extLst>
          </p:cNvPr>
          <p:cNvPicPr>
            <a:picLocks noChangeAspect="1"/>
          </p:cNvPicPr>
          <p:nvPr/>
        </p:nvPicPr>
        <p:blipFill>
          <a:blip r:embed="rId3"/>
          <a:stretch>
            <a:fillRect/>
          </a:stretch>
        </p:blipFill>
        <p:spPr>
          <a:xfrm>
            <a:off x="266919" y="1981735"/>
            <a:ext cx="11653523" cy="1690150"/>
          </a:xfrm>
          <a:prstGeom prst="rect">
            <a:avLst/>
          </a:prstGeom>
        </p:spPr>
      </p:pic>
      <p:pic>
        <p:nvPicPr>
          <p:cNvPr id="9" name="Picture 8">
            <a:extLst>
              <a:ext uri="{FF2B5EF4-FFF2-40B4-BE49-F238E27FC236}">
                <a16:creationId xmlns:a16="http://schemas.microsoft.com/office/drawing/2014/main" id="{78669C20-3BAC-2A24-DEF9-F70EDE153A23}"/>
              </a:ext>
            </a:extLst>
          </p:cNvPr>
          <p:cNvPicPr>
            <a:picLocks noChangeAspect="1"/>
          </p:cNvPicPr>
          <p:nvPr/>
        </p:nvPicPr>
        <p:blipFill>
          <a:blip r:embed="rId4"/>
          <a:stretch>
            <a:fillRect/>
          </a:stretch>
        </p:blipFill>
        <p:spPr>
          <a:xfrm>
            <a:off x="1863761" y="3994187"/>
            <a:ext cx="8464478" cy="336189"/>
          </a:xfrm>
          <a:prstGeom prst="rect">
            <a:avLst/>
          </a:prstGeom>
        </p:spPr>
      </p:pic>
      <p:pic>
        <p:nvPicPr>
          <p:cNvPr id="11" name="Picture 10">
            <a:extLst>
              <a:ext uri="{FF2B5EF4-FFF2-40B4-BE49-F238E27FC236}">
                <a16:creationId xmlns:a16="http://schemas.microsoft.com/office/drawing/2014/main" id="{CF29E851-0FBD-2A5A-2A28-E1ED6054CE23}"/>
              </a:ext>
            </a:extLst>
          </p:cNvPr>
          <p:cNvPicPr>
            <a:picLocks noChangeAspect="1"/>
          </p:cNvPicPr>
          <p:nvPr/>
        </p:nvPicPr>
        <p:blipFill>
          <a:blip r:embed="rId5"/>
          <a:stretch>
            <a:fillRect/>
          </a:stretch>
        </p:blipFill>
        <p:spPr>
          <a:xfrm>
            <a:off x="1611168" y="4646983"/>
            <a:ext cx="8965025" cy="1658530"/>
          </a:xfrm>
          <a:prstGeom prst="rect">
            <a:avLst/>
          </a:prstGeom>
        </p:spPr>
      </p:pic>
    </p:spTree>
    <p:extLst>
      <p:ext uri="{BB962C8B-B14F-4D97-AF65-F5344CB8AC3E}">
        <p14:creationId xmlns:p14="http://schemas.microsoft.com/office/powerpoint/2010/main" val="4265137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8F0581-9F8B-F8FF-CC50-A8F5B2916637}"/>
              </a:ext>
            </a:extLst>
          </p:cNvPr>
          <p:cNvPicPr>
            <a:picLocks noChangeAspect="1"/>
          </p:cNvPicPr>
          <p:nvPr/>
        </p:nvPicPr>
        <p:blipFill>
          <a:blip r:embed="rId2"/>
          <a:stretch>
            <a:fillRect/>
          </a:stretch>
        </p:blipFill>
        <p:spPr>
          <a:xfrm>
            <a:off x="3402757" y="3639714"/>
            <a:ext cx="5386486" cy="2136664"/>
          </a:xfrm>
          <a:prstGeom prst="rect">
            <a:avLst/>
          </a:prstGeom>
        </p:spPr>
      </p:pic>
      <p:pic>
        <p:nvPicPr>
          <p:cNvPr id="3" name="Picture 2">
            <a:extLst>
              <a:ext uri="{FF2B5EF4-FFF2-40B4-BE49-F238E27FC236}">
                <a16:creationId xmlns:a16="http://schemas.microsoft.com/office/drawing/2014/main" id="{BE779D4B-470C-FF81-E64F-E1B84B032B47}"/>
              </a:ext>
            </a:extLst>
          </p:cNvPr>
          <p:cNvPicPr>
            <a:picLocks noChangeAspect="1"/>
          </p:cNvPicPr>
          <p:nvPr/>
        </p:nvPicPr>
        <p:blipFill>
          <a:blip r:embed="rId3"/>
          <a:stretch>
            <a:fillRect/>
          </a:stretch>
        </p:blipFill>
        <p:spPr>
          <a:xfrm>
            <a:off x="3869879" y="987791"/>
            <a:ext cx="4452243" cy="1471631"/>
          </a:xfrm>
          <a:prstGeom prst="rect">
            <a:avLst/>
          </a:prstGeom>
        </p:spPr>
      </p:pic>
    </p:spTree>
    <p:extLst>
      <p:ext uri="{BB962C8B-B14F-4D97-AF65-F5344CB8AC3E}">
        <p14:creationId xmlns:p14="http://schemas.microsoft.com/office/powerpoint/2010/main" val="23669085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87ED7A-4287-8239-0FDE-3D6B8799F63E}"/>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Windows Hello for Business</a:t>
            </a:r>
          </a:p>
        </p:txBody>
      </p:sp>
      <p:sp>
        <p:nvSpPr>
          <p:cNvPr id="3" name="Text Placeholder 2">
            <a:extLst>
              <a:ext uri="{FF2B5EF4-FFF2-40B4-BE49-F238E27FC236}">
                <a16:creationId xmlns:a16="http://schemas.microsoft.com/office/drawing/2014/main" id="{61572BE6-ABE3-A2EC-E391-23E72E0E33DF}"/>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83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3D6DFE-DA62-0C2E-FADC-AA4B2EC300B9}"/>
              </a:ext>
            </a:extLst>
          </p:cNvPr>
          <p:cNvSpPr>
            <a:spLocks noGrp="1"/>
          </p:cNvSpPr>
          <p:nvPr>
            <p:ph type="body" sz="quarter" idx="10"/>
          </p:nvPr>
        </p:nvSpPr>
        <p:spPr>
          <a:xfrm>
            <a:off x="269239" y="448699"/>
            <a:ext cx="11653523" cy="2063898"/>
          </a:xfrm>
          <a:ln>
            <a:solidFill>
              <a:schemeClr val="tx1"/>
            </a:solidFill>
          </a:ln>
        </p:spPr>
        <p:txBody>
          <a:bodyPr/>
          <a:lstStyle/>
          <a:p>
            <a:pPr marL="0" indent="0">
              <a:buNone/>
            </a:pPr>
            <a:r>
              <a:rPr lang="en-CA" sz="1372" dirty="0">
                <a:solidFill>
                  <a:srgbClr val="A82D00"/>
                </a:solidFill>
                <a:latin typeface="Lucida Console" panose="020B0609040504020204" pitchFamily="49" charset="0"/>
              </a:rPr>
              <a:t>$</a:t>
            </a:r>
            <a:r>
              <a:rPr lang="en-CA" sz="1372" dirty="0" err="1">
                <a:solidFill>
                  <a:srgbClr val="A82D00"/>
                </a:solidFill>
                <a:latin typeface="Lucida Console" panose="020B0609040504020204" pitchFamily="49" charset="0"/>
              </a:rPr>
              <a:t>LitwareDomainAdminsSID</a:t>
            </a:r>
            <a:r>
              <a:rPr lang="en-CA" sz="1372" dirty="0">
                <a:solidFill>
                  <a:prstClr val="black"/>
                </a:solidFill>
                <a:latin typeface="Lucida Console" panose="020B0609040504020204" pitchFamily="49" charset="0"/>
              </a:rPr>
              <a:t> </a:t>
            </a:r>
            <a:r>
              <a:rPr lang="en-CA" sz="1372" dirty="0">
                <a:solidFill>
                  <a:srgbClr val="696969"/>
                </a:solidFill>
                <a:latin typeface="Lucida Console" panose="020B0609040504020204" pitchFamily="49" charset="0"/>
              </a:rPr>
              <a:t>=</a:t>
            </a:r>
            <a:r>
              <a:rPr lang="en-CA" sz="1372" dirty="0">
                <a:solidFill>
                  <a:prstClr val="black"/>
                </a:solidFill>
                <a:latin typeface="Lucida Console" panose="020B0609040504020204" pitchFamily="49" charset="0"/>
              </a:rPr>
              <a:t> (</a:t>
            </a:r>
            <a:r>
              <a:rPr lang="en-CA" sz="1372" dirty="0">
                <a:solidFill>
                  <a:srgbClr val="0000FF"/>
                </a:solidFill>
                <a:latin typeface="Lucida Console" panose="020B0609040504020204" pitchFamily="49" charset="0"/>
              </a:rPr>
              <a:t>Get-</a:t>
            </a:r>
            <a:r>
              <a:rPr lang="en-CA" sz="1372" dirty="0" err="1">
                <a:solidFill>
                  <a:srgbClr val="0000FF"/>
                </a:solidFill>
                <a:latin typeface="Lucida Console" panose="020B0609040504020204" pitchFamily="49" charset="0"/>
              </a:rPr>
              <a:t>ADGroup</a:t>
            </a: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-Identity</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"Domain Admins"</a:t>
            </a: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-Properties</a:t>
            </a:r>
            <a:r>
              <a:rPr lang="en-CA" sz="1372" dirty="0">
                <a:solidFill>
                  <a:prstClr val="black"/>
                </a:solidFill>
                <a:latin typeface="Lucida Console" panose="020B0609040504020204" pitchFamily="49" charset="0"/>
              </a:rPr>
              <a:t> </a:t>
            </a:r>
            <a:r>
              <a:rPr lang="en-CA" sz="1372" dirty="0" err="1">
                <a:solidFill>
                  <a:srgbClr val="8A2BE2"/>
                </a:solidFill>
                <a:latin typeface="Lucida Console" panose="020B0609040504020204" pitchFamily="49" charset="0"/>
              </a:rPr>
              <a:t>ObjectSID</a:t>
            </a: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-Server</a:t>
            </a:r>
            <a:r>
              <a:rPr lang="en-CA" sz="1372" dirty="0">
                <a:solidFill>
                  <a:prstClr val="black"/>
                </a:solidFill>
                <a:latin typeface="Lucida Console" panose="020B0609040504020204" pitchFamily="49" charset="0"/>
              </a:rPr>
              <a:t> </a:t>
            </a:r>
            <a:r>
              <a:rPr lang="en-CA" sz="1372" dirty="0">
                <a:solidFill>
                  <a:srgbClr val="8A2BE2"/>
                </a:solidFill>
                <a:latin typeface="Lucida Console" panose="020B0609040504020204" pitchFamily="49" charset="0"/>
              </a:rPr>
              <a:t>RootDC02.Litware.com</a:t>
            </a:r>
            <a:r>
              <a:rPr lang="en-CA" sz="1372" dirty="0">
                <a:solidFill>
                  <a:prstClr val="black"/>
                </a:solidFill>
                <a:latin typeface="Lucida Console" panose="020B0609040504020204" pitchFamily="49" charset="0"/>
              </a:rPr>
              <a:t>)</a:t>
            </a:r>
            <a:r>
              <a:rPr lang="en-CA" sz="1372" dirty="0">
                <a:solidFill>
                  <a:srgbClr val="696969"/>
                </a:solidFill>
                <a:latin typeface="Lucida Console" panose="020B0609040504020204" pitchFamily="49" charset="0"/>
              </a:rPr>
              <a:t>.</a:t>
            </a:r>
            <a:r>
              <a:rPr lang="en-CA" sz="1372" dirty="0" err="1">
                <a:solidFill>
                  <a:prstClr val="black"/>
                </a:solidFill>
                <a:latin typeface="Lucida Console" panose="020B0609040504020204" pitchFamily="49" charset="0"/>
              </a:rPr>
              <a:t>ObjectSID</a:t>
            </a:r>
            <a:r>
              <a:rPr lang="en-CA" sz="1372" dirty="0" err="1">
                <a:solidFill>
                  <a:srgbClr val="696969"/>
                </a:solidFill>
                <a:latin typeface="Lucida Console" panose="020B0609040504020204" pitchFamily="49" charset="0"/>
              </a:rPr>
              <a:t>.</a:t>
            </a:r>
            <a:r>
              <a:rPr lang="en-CA" sz="1372" dirty="0" err="1">
                <a:solidFill>
                  <a:prstClr val="black"/>
                </a:solidFill>
                <a:latin typeface="Lucida Console" panose="020B0609040504020204" pitchFamily="49" charset="0"/>
              </a:rPr>
              <a:t>Value</a:t>
            </a:r>
            <a:endParaRPr lang="en-CA" sz="1372" dirty="0">
              <a:solidFill>
                <a:prstClr val="black"/>
              </a:solidFill>
              <a:latin typeface="Lucida Console" panose="020B0609040504020204" pitchFamily="49" charset="0"/>
            </a:endParaRPr>
          </a:p>
          <a:p>
            <a:pPr marL="0" indent="0">
              <a:buNone/>
            </a:pPr>
            <a:endParaRPr lang="en-CA" sz="1372" dirty="0">
              <a:solidFill>
                <a:prstClr val="black"/>
              </a:solidFill>
              <a:latin typeface="Lucida Console" panose="020B0609040504020204" pitchFamily="49" charset="0"/>
            </a:endParaRPr>
          </a:p>
          <a:p>
            <a:pPr marL="0" indent="0">
              <a:buNone/>
            </a:pPr>
            <a:r>
              <a:rPr lang="en-CA" sz="1372" dirty="0">
                <a:solidFill>
                  <a:srgbClr val="0000FF"/>
                </a:solidFill>
                <a:latin typeface="Lucida Console" panose="020B0609040504020204" pitchFamily="49" charset="0"/>
              </a:rPr>
              <a:t>New-</a:t>
            </a:r>
            <a:r>
              <a:rPr lang="en-CA" sz="1372" dirty="0" err="1">
                <a:solidFill>
                  <a:srgbClr val="0000FF"/>
                </a:solidFill>
                <a:latin typeface="Lucida Console" panose="020B0609040504020204" pitchFamily="49" charset="0"/>
              </a:rPr>
              <a:t>ADObject</a:t>
            </a: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-Type</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msDS-ShadowPrincipal</a:t>
            </a:r>
            <a:r>
              <a:rPr lang="en-CA" sz="1372" dirty="0">
                <a:solidFill>
                  <a:srgbClr val="8B0000"/>
                </a:solidFill>
                <a:latin typeface="Lucida Console" panose="020B0609040504020204" pitchFamily="49" charset="0"/>
              </a:rPr>
              <a:t>"</a:t>
            </a:r>
            <a:r>
              <a:rPr lang="en-CA" sz="1372" dirty="0">
                <a:solidFill>
                  <a:prstClr val="black"/>
                </a:solidFill>
                <a:latin typeface="Lucida Console" panose="020B0609040504020204" pitchFamily="49" charset="0"/>
              </a:rPr>
              <a:t> `</a:t>
            </a:r>
          </a:p>
          <a:p>
            <a:pPr marL="0" indent="0">
              <a:buNone/>
            </a:pP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-Name</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Litware-Domain_Admins</a:t>
            </a:r>
            <a:r>
              <a:rPr lang="en-CA" sz="1372" dirty="0">
                <a:solidFill>
                  <a:srgbClr val="8B0000"/>
                </a:solidFill>
                <a:latin typeface="Lucida Console" panose="020B0609040504020204" pitchFamily="49" charset="0"/>
              </a:rPr>
              <a:t>"</a:t>
            </a:r>
            <a:r>
              <a:rPr lang="en-CA" sz="1372" dirty="0">
                <a:solidFill>
                  <a:prstClr val="black"/>
                </a:solidFill>
                <a:latin typeface="Lucida Console" panose="020B0609040504020204" pitchFamily="49" charset="0"/>
              </a:rPr>
              <a:t> `</a:t>
            </a:r>
          </a:p>
          <a:p>
            <a:pPr marL="0" indent="0">
              <a:buNone/>
            </a:pP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-Path</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"CN=Shadow Principal </a:t>
            </a:r>
            <a:r>
              <a:rPr lang="en-CA" sz="1372" dirty="0" err="1">
                <a:solidFill>
                  <a:srgbClr val="8B0000"/>
                </a:solidFill>
                <a:latin typeface="Lucida Console" panose="020B0609040504020204" pitchFamily="49" charset="0"/>
              </a:rPr>
              <a:t>Configuration,CN</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Services,CN</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Configuration,DC</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Reskit,DC</a:t>
            </a:r>
            <a:r>
              <a:rPr lang="en-CA" sz="1372" dirty="0">
                <a:solidFill>
                  <a:srgbClr val="8B0000"/>
                </a:solidFill>
                <a:latin typeface="Lucida Console" panose="020B0609040504020204" pitchFamily="49" charset="0"/>
              </a:rPr>
              <a:t>=com"</a:t>
            </a:r>
            <a:r>
              <a:rPr lang="en-CA" sz="1372" dirty="0">
                <a:solidFill>
                  <a:prstClr val="black"/>
                </a:solidFill>
                <a:latin typeface="Lucida Console" panose="020B0609040504020204" pitchFamily="49" charset="0"/>
              </a:rPr>
              <a:t> `</a:t>
            </a:r>
          </a:p>
          <a:p>
            <a:pPr marL="0" indent="0">
              <a:buNone/>
            </a:pP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a:t>
            </a:r>
            <a:r>
              <a:rPr lang="en-CA" sz="1372" dirty="0" err="1">
                <a:solidFill>
                  <a:srgbClr val="000080"/>
                </a:solidFill>
                <a:latin typeface="Lucida Console" panose="020B0609040504020204" pitchFamily="49" charset="0"/>
              </a:rPr>
              <a:t>OtherAttributes</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'msDS-ShadowPrincipalSid'</a:t>
            </a:r>
            <a:r>
              <a:rPr lang="en-CA" sz="1372" dirty="0">
                <a:solidFill>
                  <a:srgbClr val="696969"/>
                </a:solidFill>
                <a:latin typeface="Lucida Console" panose="020B0609040504020204" pitchFamily="49" charset="0"/>
              </a:rPr>
              <a:t>=</a:t>
            </a:r>
            <a:r>
              <a:rPr lang="en-CA" sz="1372" dirty="0">
                <a:solidFill>
                  <a:prstClr val="black"/>
                </a:solidFill>
                <a:latin typeface="Lucida Console" panose="020B0609040504020204" pitchFamily="49" charset="0"/>
              </a:rPr>
              <a:t> </a:t>
            </a:r>
            <a:r>
              <a:rPr lang="en-CA" sz="1372" dirty="0">
                <a:solidFill>
                  <a:srgbClr val="A82D00"/>
                </a:solidFill>
                <a:latin typeface="Lucida Console" panose="020B0609040504020204" pitchFamily="49" charset="0"/>
              </a:rPr>
              <a:t>$</a:t>
            </a:r>
            <a:r>
              <a:rPr lang="en-CA" sz="1372" dirty="0" err="1">
                <a:solidFill>
                  <a:srgbClr val="A82D00"/>
                </a:solidFill>
                <a:latin typeface="Lucida Console" panose="020B0609040504020204" pitchFamily="49" charset="0"/>
              </a:rPr>
              <a:t>LitwareDomainAdminsSID</a:t>
            </a:r>
            <a:r>
              <a:rPr lang="en-CA" sz="1372" dirty="0">
                <a:solidFill>
                  <a:prstClr val="black"/>
                </a:solidFill>
                <a:latin typeface="Lucida Console" panose="020B0609040504020204" pitchFamily="49" charset="0"/>
              </a:rPr>
              <a:t>} </a:t>
            </a:r>
            <a:endParaRPr lang="en-CA" sz="2745" dirty="0"/>
          </a:p>
        </p:txBody>
      </p:sp>
      <p:pic>
        <p:nvPicPr>
          <p:cNvPr id="9" name="Picture 8">
            <a:extLst>
              <a:ext uri="{FF2B5EF4-FFF2-40B4-BE49-F238E27FC236}">
                <a16:creationId xmlns:a16="http://schemas.microsoft.com/office/drawing/2014/main" id="{AF911ACA-7DC0-7648-3848-B53D38114D93}"/>
              </a:ext>
            </a:extLst>
          </p:cNvPr>
          <p:cNvPicPr>
            <a:picLocks noChangeAspect="1"/>
          </p:cNvPicPr>
          <p:nvPr/>
        </p:nvPicPr>
        <p:blipFill>
          <a:blip r:embed="rId2"/>
          <a:stretch>
            <a:fillRect/>
          </a:stretch>
        </p:blipFill>
        <p:spPr>
          <a:xfrm>
            <a:off x="1897380" y="2516987"/>
            <a:ext cx="8397240" cy="3892315"/>
          </a:xfrm>
          <a:prstGeom prst="rect">
            <a:avLst/>
          </a:prstGeom>
        </p:spPr>
      </p:pic>
    </p:spTree>
    <p:extLst>
      <p:ext uri="{BB962C8B-B14F-4D97-AF65-F5344CB8AC3E}">
        <p14:creationId xmlns:p14="http://schemas.microsoft.com/office/powerpoint/2010/main" val="4409219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AE4ECB-BA57-63D8-B88E-B93101180357}"/>
              </a:ext>
            </a:extLst>
          </p:cNvPr>
          <p:cNvSpPr>
            <a:spLocks noGrp="1"/>
          </p:cNvSpPr>
          <p:nvPr>
            <p:ph type="body" sz="quarter" idx="10"/>
          </p:nvPr>
        </p:nvSpPr>
        <p:spPr>
          <a:xfrm>
            <a:off x="269238" y="798459"/>
            <a:ext cx="11653523" cy="1109022"/>
          </a:xfrm>
          <a:ln>
            <a:solidFill>
              <a:schemeClr val="tx1"/>
            </a:solidFill>
          </a:ln>
        </p:spPr>
        <p:txBody>
          <a:bodyPr/>
          <a:lstStyle/>
          <a:p>
            <a:pPr marL="0" indent="0">
              <a:buNone/>
            </a:pPr>
            <a:r>
              <a:rPr lang="en-CA" sz="1372" dirty="0">
                <a:solidFill>
                  <a:srgbClr val="0000FF"/>
                </a:solidFill>
                <a:latin typeface="Lucida Console" panose="020B0609040504020204" pitchFamily="49" charset="0"/>
              </a:rPr>
              <a:t>Set-</a:t>
            </a:r>
            <a:r>
              <a:rPr lang="en-CA" sz="1372" dirty="0" err="1">
                <a:solidFill>
                  <a:srgbClr val="0000FF"/>
                </a:solidFill>
                <a:latin typeface="Lucida Console" panose="020B0609040504020204" pitchFamily="49" charset="0"/>
              </a:rPr>
              <a:t>ADObject</a:t>
            </a: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-Identity</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"CN=</a:t>
            </a:r>
            <a:r>
              <a:rPr lang="en-CA" sz="1372" dirty="0" err="1">
                <a:solidFill>
                  <a:srgbClr val="8B0000"/>
                </a:solidFill>
                <a:latin typeface="Lucida Console" panose="020B0609040504020204" pitchFamily="49" charset="0"/>
              </a:rPr>
              <a:t>Litware-Domain_Admins,CN</a:t>
            </a:r>
            <a:r>
              <a:rPr lang="en-CA" sz="1372" dirty="0">
                <a:solidFill>
                  <a:srgbClr val="8B0000"/>
                </a:solidFill>
                <a:latin typeface="Lucida Console" panose="020B0609040504020204" pitchFamily="49" charset="0"/>
              </a:rPr>
              <a:t>=Shadow Principal </a:t>
            </a:r>
            <a:r>
              <a:rPr lang="en-CA" sz="1372" dirty="0" err="1">
                <a:solidFill>
                  <a:srgbClr val="8B0000"/>
                </a:solidFill>
                <a:latin typeface="Lucida Console" panose="020B0609040504020204" pitchFamily="49" charset="0"/>
              </a:rPr>
              <a:t>Configuration,CN</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Services,CN</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Configuration,DC</a:t>
            </a:r>
            <a:r>
              <a:rPr lang="en-CA" sz="1372" dirty="0">
                <a:solidFill>
                  <a:srgbClr val="8B0000"/>
                </a:solidFill>
                <a:latin typeface="Lucida Console" panose="020B0609040504020204" pitchFamily="49" charset="0"/>
              </a:rPr>
              <a:t>=</a:t>
            </a:r>
            <a:r>
              <a:rPr lang="en-CA" sz="1372" dirty="0" err="1">
                <a:solidFill>
                  <a:srgbClr val="8B0000"/>
                </a:solidFill>
                <a:latin typeface="Lucida Console" panose="020B0609040504020204" pitchFamily="49" charset="0"/>
              </a:rPr>
              <a:t>Reskit,DC</a:t>
            </a:r>
            <a:r>
              <a:rPr lang="en-CA" sz="1372" dirty="0">
                <a:solidFill>
                  <a:srgbClr val="8B0000"/>
                </a:solidFill>
                <a:latin typeface="Lucida Console" panose="020B0609040504020204" pitchFamily="49" charset="0"/>
              </a:rPr>
              <a:t>=com"</a:t>
            </a:r>
            <a:r>
              <a:rPr lang="en-CA" sz="1372" dirty="0">
                <a:solidFill>
                  <a:prstClr val="black"/>
                </a:solidFill>
                <a:latin typeface="Lucida Console" panose="020B0609040504020204" pitchFamily="49" charset="0"/>
              </a:rPr>
              <a:t> `</a:t>
            </a:r>
          </a:p>
          <a:p>
            <a:pPr marL="0" indent="0">
              <a:buNone/>
            </a:pPr>
            <a:r>
              <a:rPr lang="en-CA" sz="1372" dirty="0">
                <a:solidFill>
                  <a:prstClr val="black"/>
                </a:solidFill>
                <a:latin typeface="Lucida Console" panose="020B0609040504020204" pitchFamily="49" charset="0"/>
              </a:rPr>
              <a:t>             </a:t>
            </a:r>
            <a:r>
              <a:rPr lang="en-CA" sz="1372" dirty="0">
                <a:solidFill>
                  <a:srgbClr val="000080"/>
                </a:solidFill>
                <a:latin typeface="Lucida Console" panose="020B0609040504020204" pitchFamily="49" charset="0"/>
              </a:rPr>
              <a:t>-Add</a:t>
            </a:r>
            <a:r>
              <a:rPr lang="en-CA" sz="1372" dirty="0">
                <a:solidFill>
                  <a:prstClr val="black"/>
                </a:solidFill>
                <a:latin typeface="Lucida Console" panose="020B0609040504020204" pitchFamily="49" charset="0"/>
              </a:rPr>
              <a:t> @{</a:t>
            </a:r>
            <a:r>
              <a:rPr lang="en-CA" sz="1372" dirty="0">
                <a:solidFill>
                  <a:srgbClr val="8B0000"/>
                </a:solidFill>
                <a:latin typeface="Lucida Console" panose="020B0609040504020204" pitchFamily="49" charset="0"/>
              </a:rPr>
              <a:t>'member'</a:t>
            </a:r>
            <a:r>
              <a:rPr lang="en-CA" sz="1372" dirty="0">
                <a:solidFill>
                  <a:srgbClr val="696969"/>
                </a:solidFill>
                <a:latin typeface="Lucida Console" panose="020B0609040504020204" pitchFamily="49" charset="0"/>
              </a:rPr>
              <a:t>=</a:t>
            </a:r>
            <a:r>
              <a:rPr lang="en-CA" sz="1372" dirty="0">
                <a:solidFill>
                  <a:srgbClr val="8B0000"/>
                </a:solidFill>
                <a:latin typeface="Lucida Console" panose="020B0609040504020204" pitchFamily="49" charset="0"/>
              </a:rPr>
              <a:t>"&lt;TTL=3600,CN=Litware_Admin_1,OU=Reskit-Admins,DC=Reskit,DC=com&gt;"</a:t>
            </a:r>
            <a:r>
              <a:rPr lang="en-CA" sz="1372" dirty="0">
                <a:solidFill>
                  <a:prstClr val="black"/>
                </a:solidFill>
                <a:latin typeface="Lucida Console" panose="020B0609040504020204" pitchFamily="49" charset="0"/>
              </a:rPr>
              <a:t>} </a:t>
            </a:r>
          </a:p>
          <a:p>
            <a:pPr marL="0" indent="0">
              <a:buNone/>
            </a:pPr>
            <a:endParaRPr lang="en-CA" sz="1372" dirty="0"/>
          </a:p>
        </p:txBody>
      </p:sp>
      <p:pic>
        <p:nvPicPr>
          <p:cNvPr id="5" name="Picture 4">
            <a:extLst>
              <a:ext uri="{FF2B5EF4-FFF2-40B4-BE49-F238E27FC236}">
                <a16:creationId xmlns:a16="http://schemas.microsoft.com/office/drawing/2014/main" id="{10545911-CEA7-9817-7361-4AE032944288}"/>
              </a:ext>
            </a:extLst>
          </p:cNvPr>
          <p:cNvPicPr>
            <a:picLocks noChangeAspect="1"/>
          </p:cNvPicPr>
          <p:nvPr/>
        </p:nvPicPr>
        <p:blipFill>
          <a:blip r:embed="rId2"/>
          <a:stretch>
            <a:fillRect/>
          </a:stretch>
        </p:blipFill>
        <p:spPr>
          <a:xfrm>
            <a:off x="840254" y="2543325"/>
            <a:ext cx="10511492" cy="3003283"/>
          </a:xfrm>
          <a:prstGeom prst="rect">
            <a:avLst/>
          </a:prstGeom>
        </p:spPr>
      </p:pic>
    </p:spTree>
    <p:extLst>
      <p:ext uri="{BB962C8B-B14F-4D97-AF65-F5344CB8AC3E}">
        <p14:creationId xmlns:p14="http://schemas.microsoft.com/office/powerpoint/2010/main" val="16848818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DE3C3-CBF6-E8AA-0A1E-4EC091482F17}"/>
              </a:ext>
            </a:extLst>
          </p:cNvPr>
          <p:cNvPicPr>
            <a:picLocks noChangeAspect="1"/>
          </p:cNvPicPr>
          <p:nvPr/>
        </p:nvPicPr>
        <p:blipFill>
          <a:blip r:embed="rId2"/>
          <a:stretch>
            <a:fillRect/>
          </a:stretch>
        </p:blipFill>
        <p:spPr>
          <a:xfrm>
            <a:off x="4258170" y="462065"/>
            <a:ext cx="3675660" cy="1845301"/>
          </a:xfrm>
          <a:prstGeom prst="rect">
            <a:avLst/>
          </a:prstGeom>
        </p:spPr>
      </p:pic>
      <p:pic>
        <p:nvPicPr>
          <p:cNvPr id="9" name="Picture 8">
            <a:extLst>
              <a:ext uri="{FF2B5EF4-FFF2-40B4-BE49-F238E27FC236}">
                <a16:creationId xmlns:a16="http://schemas.microsoft.com/office/drawing/2014/main" id="{C86563CC-95AF-831C-83E5-855F0702754F}"/>
              </a:ext>
            </a:extLst>
          </p:cNvPr>
          <p:cNvPicPr>
            <a:picLocks noChangeAspect="1"/>
          </p:cNvPicPr>
          <p:nvPr/>
        </p:nvPicPr>
        <p:blipFill>
          <a:blip r:embed="rId3"/>
          <a:stretch>
            <a:fillRect/>
          </a:stretch>
        </p:blipFill>
        <p:spPr>
          <a:xfrm>
            <a:off x="2861119" y="2384088"/>
            <a:ext cx="6469760" cy="4333095"/>
          </a:xfrm>
          <a:prstGeom prst="rect">
            <a:avLst/>
          </a:prstGeom>
        </p:spPr>
      </p:pic>
    </p:spTree>
    <p:extLst>
      <p:ext uri="{BB962C8B-B14F-4D97-AF65-F5344CB8AC3E}">
        <p14:creationId xmlns:p14="http://schemas.microsoft.com/office/powerpoint/2010/main" val="9986862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3533275"/>
          </a:xfrm>
        </p:spPr>
        <p:txBody>
          <a:bodyPr>
            <a:normAutofit fontScale="92500" lnSpcReduction="20000"/>
          </a:bodyPr>
          <a:lstStyle/>
          <a:p>
            <a:r>
              <a:rPr lang="en-US" dirty="0"/>
              <a:t>User Friendly</a:t>
            </a:r>
          </a:p>
          <a:p>
            <a:pPr lvl="1"/>
            <a:r>
              <a:rPr lang="en-US" dirty="0"/>
              <a:t>Passwordless biometrics or PIN</a:t>
            </a:r>
          </a:p>
          <a:p>
            <a:pPr lvl="1"/>
            <a:r>
              <a:rPr lang="en-US" dirty="0"/>
              <a:t>SSO for on-premises and the cloud</a:t>
            </a:r>
          </a:p>
          <a:p>
            <a:pPr lvl="1"/>
            <a:endParaRPr lang="en-US" dirty="0"/>
          </a:p>
          <a:p>
            <a:r>
              <a:rPr lang="en-US" dirty="0"/>
              <a:t>Enterprise Grade</a:t>
            </a:r>
          </a:p>
          <a:p>
            <a:pPr lvl="1"/>
            <a:r>
              <a:rPr lang="en-US" dirty="0"/>
              <a:t>Asymmetric key pair authentication model</a:t>
            </a:r>
          </a:p>
          <a:p>
            <a:pPr lvl="1"/>
            <a:r>
              <a:rPr lang="en-US" dirty="0"/>
              <a:t>Strong two-factor authentication</a:t>
            </a:r>
          </a:p>
          <a:p>
            <a:pPr lvl="1"/>
            <a:r>
              <a:rPr lang="en-US" dirty="0"/>
              <a:t>Multiple accounts per device</a:t>
            </a:r>
          </a:p>
          <a:p>
            <a:pPr lvl="1"/>
            <a:r>
              <a:rPr lang="en-US" dirty="0"/>
              <a:t>Deploy in the cloud, hybrid, or on-prem</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4292609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4235006"/>
          </a:xfrm>
        </p:spPr>
        <p:txBody>
          <a:bodyPr>
            <a:normAutofit fontScale="92500" lnSpcReduction="20000"/>
          </a:bodyPr>
          <a:lstStyle/>
          <a:p>
            <a:r>
              <a:rPr lang="en-US" dirty="0"/>
              <a:t>Replace Passwords with Keys</a:t>
            </a:r>
          </a:p>
          <a:p>
            <a:pPr lvl="1"/>
            <a:r>
              <a:rPr lang="en-US" dirty="0"/>
              <a:t>Unlocked through a user gesture of biometrics or PIN</a:t>
            </a:r>
          </a:p>
          <a:p>
            <a:pPr lvl="1"/>
            <a:r>
              <a:rPr lang="en-US" dirty="0"/>
              <a:t>FIDO2 Certified</a:t>
            </a:r>
          </a:p>
          <a:p>
            <a:pPr lvl="1"/>
            <a:r>
              <a:rPr lang="en-US" dirty="0"/>
              <a:t>Can leverage enterprise PKI for certificates</a:t>
            </a:r>
          </a:p>
          <a:p>
            <a:endParaRPr lang="en-US" dirty="0"/>
          </a:p>
          <a:p>
            <a:r>
              <a:rPr lang="en-US" dirty="0"/>
              <a:t>Private Key is Never Shared</a:t>
            </a:r>
          </a:p>
          <a:p>
            <a:pPr lvl="1"/>
            <a:r>
              <a:rPr lang="en-US" dirty="0"/>
              <a:t>Keys are always generated in hardware by Trusted Platform Module [TPM]</a:t>
            </a:r>
          </a:p>
          <a:p>
            <a:pPr lvl="1"/>
            <a:r>
              <a:rPr lang="en-US" dirty="0"/>
              <a:t>Hardware bound keys are attested by Trusted Computing Group Protocols</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30977534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 Adoption</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4899803"/>
          </a:xfrm>
        </p:spPr>
        <p:txBody>
          <a:bodyPr/>
          <a:lstStyle/>
          <a:p>
            <a:pPr marL="0" indent="0">
              <a:buNone/>
            </a:pPr>
            <a:r>
              <a:rPr lang="en-US" sz="4000" dirty="0">
                <a:solidFill>
                  <a:schemeClr val="accent1"/>
                </a:solidFill>
                <a:latin typeface="+mj-lt"/>
              </a:rPr>
              <a:t>10 Million</a:t>
            </a:r>
            <a:br>
              <a:rPr lang="en-US" dirty="0"/>
            </a:br>
            <a:r>
              <a:rPr lang="en-US" sz="2400" dirty="0">
                <a:latin typeface="Segoe UI Semilight" panose="020B0402040204020203" pitchFamily="34" charset="0"/>
                <a:cs typeface="Segoe UI Semilight" panose="020B0402040204020203" pitchFamily="34" charset="0"/>
              </a:rPr>
              <a:t>Monthly active Windows Hello for Business users</a:t>
            </a:r>
          </a:p>
          <a:p>
            <a:pPr marL="0" indent="0">
              <a:buNone/>
            </a:pPr>
            <a:r>
              <a:rPr lang="en-US" sz="4000" dirty="0">
                <a:solidFill>
                  <a:schemeClr val="accent1"/>
                </a:solidFill>
                <a:latin typeface="+mj-lt"/>
              </a:rPr>
              <a:t>50K+</a:t>
            </a:r>
            <a:br>
              <a:rPr lang="en-US" sz="4000" dirty="0">
                <a:solidFill>
                  <a:schemeClr val="accent1"/>
                </a:solidFill>
              </a:rPr>
            </a:br>
            <a:r>
              <a:rPr lang="en-US" sz="2400" dirty="0">
                <a:latin typeface="Segoe UI Semilight" panose="020B0402040204020203" pitchFamily="34" charset="0"/>
                <a:cs typeface="Segoe UI Semilight" panose="020B0402040204020203" pitchFamily="34" charset="0"/>
              </a:rPr>
              <a:t>Enterprises have deployed Windows Hello for Business</a:t>
            </a:r>
          </a:p>
          <a:p>
            <a:pPr marL="0" indent="0">
              <a:buNone/>
            </a:pPr>
            <a:r>
              <a:rPr lang="en-US" sz="4000">
                <a:solidFill>
                  <a:schemeClr val="accent1"/>
                </a:solidFill>
                <a:latin typeface="+mj-lt"/>
              </a:rPr>
              <a:t>&gt;450K</a:t>
            </a:r>
            <a:endParaRPr lang="en-US" sz="4000" dirty="0">
              <a:solidFill>
                <a:schemeClr val="accent1"/>
              </a:solidFill>
              <a:latin typeface="+mj-lt"/>
            </a:endParaRPr>
          </a:p>
          <a:p>
            <a:pPr marL="0" indent="0">
              <a:buNone/>
            </a:pPr>
            <a:r>
              <a:rPr lang="en-US" sz="2400" dirty="0">
                <a:latin typeface="Segoe UI Semilight" panose="020B0402040204020203" pitchFamily="34" charset="0"/>
                <a:cs typeface="Segoe UI Semilight" panose="020B0402040204020203" pitchFamily="34" charset="0"/>
              </a:rPr>
              <a:t>Largest single enterprise deployment</a:t>
            </a:r>
          </a:p>
          <a:p>
            <a:pPr marL="0" indent="0">
              <a:buNone/>
            </a:pPr>
            <a:endParaRPr lang="en-US" sz="2400" dirty="0">
              <a:latin typeface="Segoe UI Semilight" panose="020B0402040204020203" pitchFamily="34" charset="0"/>
              <a:cs typeface="Segoe UI Semilight" panose="020B0402040204020203" pitchFamily="34" charset="0"/>
            </a:endParaRPr>
          </a:p>
          <a:p>
            <a:pPr marL="0" indent="0">
              <a:buNone/>
            </a:pPr>
            <a:endParaRPr lang="en-US" sz="1200" dirty="0">
              <a:cs typeface="Segoe UI Semilight" panose="020B0402040204020203" pitchFamily="34" charset="0"/>
            </a:endParaRPr>
          </a:p>
          <a:p>
            <a:pPr marL="0" indent="0">
              <a:buNone/>
            </a:pPr>
            <a:r>
              <a:rPr lang="en-US" sz="1400" dirty="0">
                <a:cs typeface="Segoe UI Semilight" panose="020B0402040204020203" pitchFamily="34" charset="0"/>
              </a:rPr>
              <a:t>Statistics, June 2022</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1831430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AB5-316B-4927-BC25-F90F0D4538F0}"/>
              </a:ext>
            </a:extLst>
          </p:cNvPr>
          <p:cNvSpPr>
            <a:spLocks noGrp="1"/>
          </p:cNvSpPr>
          <p:nvPr>
            <p:ph type="title"/>
          </p:nvPr>
        </p:nvSpPr>
        <p:spPr/>
        <p:txBody>
          <a:bodyPr/>
          <a:lstStyle/>
          <a:p>
            <a:r>
              <a:rPr lang="en-US"/>
              <a:t>Windows Hello for Business Deployment Scenarios</a:t>
            </a:r>
          </a:p>
        </p:txBody>
      </p:sp>
      <p:sp>
        <p:nvSpPr>
          <p:cNvPr id="13" name="Parallelogram 12">
            <a:extLst>
              <a:ext uri="{FF2B5EF4-FFF2-40B4-BE49-F238E27FC236}">
                <a16:creationId xmlns:a16="http://schemas.microsoft.com/office/drawing/2014/main" id="{A6880D15-C94D-4E7A-B2D8-C1469CF50DBB}"/>
              </a:ext>
            </a:extLst>
          </p:cNvPr>
          <p:cNvSpPr/>
          <p:nvPr/>
        </p:nvSpPr>
        <p:spPr bwMode="auto">
          <a:xfrm>
            <a:off x="7664601" y="1097612"/>
            <a:ext cx="4579866" cy="5759903"/>
          </a:xfrm>
          <a:custGeom>
            <a:avLst/>
            <a:gdLst>
              <a:gd name="connsiteX0" fmla="*/ 0 w 6020696"/>
              <a:gd name="connsiteY0" fmla="*/ 5760720 h 5760720"/>
              <a:gd name="connsiteX1" fmla="*/ 1440180 w 6020696"/>
              <a:gd name="connsiteY1" fmla="*/ 0 h 5760720"/>
              <a:gd name="connsiteX2" fmla="*/ 6020696 w 6020696"/>
              <a:gd name="connsiteY2" fmla="*/ 0 h 5760720"/>
              <a:gd name="connsiteX3" fmla="*/ 4580516 w 6020696"/>
              <a:gd name="connsiteY3" fmla="*/ 5760720 h 5760720"/>
              <a:gd name="connsiteX4" fmla="*/ 0 w 6020696"/>
              <a:gd name="connsiteY4" fmla="*/ 5760720 h 5760720"/>
              <a:gd name="connsiteX0" fmla="*/ 0 w 4580516"/>
              <a:gd name="connsiteY0" fmla="*/ 5760720 h 5760720"/>
              <a:gd name="connsiteX1" fmla="*/ 1440180 w 4580516"/>
              <a:gd name="connsiteY1" fmla="*/ 0 h 5760720"/>
              <a:gd name="connsiteX2" fmla="*/ 4525271 w 4580516"/>
              <a:gd name="connsiteY2" fmla="*/ 0 h 5760720"/>
              <a:gd name="connsiteX3" fmla="*/ 4580516 w 4580516"/>
              <a:gd name="connsiteY3" fmla="*/ 5760720 h 5760720"/>
              <a:gd name="connsiteX4" fmla="*/ 0 w 4580516"/>
              <a:gd name="connsiteY4" fmla="*/ 5760720 h 5760720"/>
              <a:gd name="connsiteX0" fmla="*/ 0 w 4580516"/>
              <a:gd name="connsiteY0" fmla="*/ 5760720 h 5760720"/>
              <a:gd name="connsiteX1" fmla="*/ 1440180 w 4580516"/>
              <a:gd name="connsiteY1" fmla="*/ 0 h 5760720"/>
              <a:gd name="connsiteX2" fmla="*/ 4530034 w 4580516"/>
              <a:gd name="connsiteY2" fmla="*/ 0 h 5760720"/>
              <a:gd name="connsiteX3" fmla="*/ 4580516 w 4580516"/>
              <a:gd name="connsiteY3" fmla="*/ 5760720 h 5760720"/>
              <a:gd name="connsiteX4" fmla="*/ 0 w 4580516"/>
              <a:gd name="connsiteY4" fmla="*/ 5760720 h 576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16" h="5760720">
                <a:moveTo>
                  <a:pt x="0" y="5760720"/>
                </a:moveTo>
                <a:lnTo>
                  <a:pt x="1440180" y="0"/>
                </a:lnTo>
                <a:lnTo>
                  <a:pt x="4530034" y="0"/>
                </a:lnTo>
                <a:lnTo>
                  <a:pt x="4580516" y="5760720"/>
                </a:lnTo>
                <a:lnTo>
                  <a:pt x="0" y="576072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Parallelogram 8">
            <a:extLst>
              <a:ext uri="{FF2B5EF4-FFF2-40B4-BE49-F238E27FC236}">
                <a16:creationId xmlns:a16="http://schemas.microsoft.com/office/drawing/2014/main" id="{70F2955A-DFCA-4895-AC98-29573806B20B}"/>
              </a:ext>
            </a:extLst>
          </p:cNvPr>
          <p:cNvSpPr/>
          <p:nvPr/>
        </p:nvSpPr>
        <p:spPr bwMode="auto">
          <a:xfrm>
            <a:off x="1" y="1097610"/>
            <a:ext cx="4527397" cy="5764664"/>
          </a:xfrm>
          <a:custGeom>
            <a:avLst/>
            <a:gdLst>
              <a:gd name="connsiteX0" fmla="*/ 0 w 6020696"/>
              <a:gd name="connsiteY0" fmla="*/ 5760720 h 5760720"/>
              <a:gd name="connsiteX1" fmla="*/ 1440180 w 6020696"/>
              <a:gd name="connsiteY1" fmla="*/ 0 h 5760720"/>
              <a:gd name="connsiteX2" fmla="*/ 6020696 w 6020696"/>
              <a:gd name="connsiteY2" fmla="*/ 0 h 5760720"/>
              <a:gd name="connsiteX3" fmla="*/ 4580516 w 6020696"/>
              <a:gd name="connsiteY3" fmla="*/ 5760720 h 5760720"/>
              <a:gd name="connsiteX4" fmla="*/ 0 w 6020696"/>
              <a:gd name="connsiteY4" fmla="*/ 5760720 h 5760720"/>
              <a:gd name="connsiteX0" fmla="*/ 45720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45720 w 4580516"/>
              <a:gd name="connsiteY4" fmla="*/ 5760720 h 5760720"/>
              <a:gd name="connsiteX0" fmla="*/ 31432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31432 w 4580516"/>
              <a:gd name="connsiteY4" fmla="*/ 5760720 h 5760720"/>
              <a:gd name="connsiteX0" fmla="*/ 17144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17144 w 4580516"/>
              <a:gd name="connsiteY4" fmla="*/ 5760720 h 5760720"/>
              <a:gd name="connsiteX0" fmla="*/ 1457 w 4583879"/>
              <a:gd name="connsiteY0" fmla="*/ 5755957 h 5760720"/>
              <a:gd name="connsiteX1" fmla="*/ 3363 w 4583879"/>
              <a:gd name="connsiteY1" fmla="*/ 0 h 5760720"/>
              <a:gd name="connsiteX2" fmla="*/ 4583879 w 4583879"/>
              <a:gd name="connsiteY2" fmla="*/ 0 h 5760720"/>
              <a:gd name="connsiteX3" fmla="*/ 3143699 w 4583879"/>
              <a:gd name="connsiteY3" fmla="*/ 5760720 h 5760720"/>
              <a:gd name="connsiteX4" fmla="*/ 1457 w 4583879"/>
              <a:gd name="connsiteY4" fmla="*/ 5755957 h 5760720"/>
              <a:gd name="connsiteX0" fmla="*/ 925 w 4592872"/>
              <a:gd name="connsiteY0" fmla="*/ 5770244 h 5770244"/>
              <a:gd name="connsiteX1" fmla="*/ 12356 w 4592872"/>
              <a:gd name="connsiteY1" fmla="*/ 0 h 5770244"/>
              <a:gd name="connsiteX2" fmla="*/ 4592872 w 4592872"/>
              <a:gd name="connsiteY2" fmla="*/ 0 h 5770244"/>
              <a:gd name="connsiteX3" fmla="*/ 3152692 w 4592872"/>
              <a:gd name="connsiteY3" fmla="*/ 5760720 h 5770244"/>
              <a:gd name="connsiteX4" fmla="*/ 925 w 4592872"/>
              <a:gd name="connsiteY4" fmla="*/ 5770244 h 5770244"/>
              <a:gd name="connsiteX0" fmla="*/ 1131 w 4588316"/>
              <a:gd name="connsiteY0" fmla="*/ 5765482 h 5765482"/>
              <a:gd name="connsiteX1" fmla="*/ 7800 w 4588316"/>
              <a:gd name="connsiteY1" fmla="*/ 0 h 5765482"/>
              <a:gd name="connsiteX2" fmla="*/ 4588316 w 4588316"/>
              <a:gd name="connsiteY2" fmla="*/ 0 h 5765482"/>
              <a:gd name="connsiteX3" fmla="*/ 3148136 w 4588316"/>
              <a:gd name="connsiteY3" fmla="*/ 5760720 h 5765482"/>
              <a:gd name="connsiteX4" fmla="*/ 1131 w 4588316"/>
              <a:gd name="connsiteY4" fmla="*/ 5765482 h 5765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316" h="5765482">
                <a:moveTo>
                  <a:pt x="1131" y="5765482"/>
                </a:moveTo>
                <a:cubicBezTo>
                  <a:pt x="-4584" y="3845242"/>
                  <a:pt x="13515" y="1920240"/>
                  <a:pt x="7800" y="0"/>
                </a:cubicBezTo>
                <a:lnTo>
                  <a:pt x="4588316" y="0"/>
                </a:lnTo>
                <a:lnTo>
                  <a:pt x="3148136" y="5760720"/>
                </a:lnTo>
                <a:lnTo>
                  <a:pt x="1131" y="576548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Parallelogram 10">
            <a:extLst>
              <a:ext uri="{FF2B5EF4-FFF2-40B4-BE49-F238E27FC236}">
                <a16:creationId xmlns:a16="http://schemas.microsoft.com/office/drawing/2014/main" id="{787CB272-F4CA-45C2-AF61-96542572BFEE}"/>
              </a:ext>
            </a:extLst>
          </p:cNvPr>
          <p:cNvSpPr/>
          <p:nvPr/>
        </p:nvSpPr>
        <p:spPr bwMode="auto">
          <a:xfrm>
            <a:off x="3086079" y="1097612"/>
            <a:ext cx="6019842" cy="5759903"/>
          </a:xfrm>
          <a:prstGeom prst="parallelogram">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9" name="building_4" title="Icon of a tall rectangular building in front of two shorter buildings">
            <a:extLst>
              <a:ext uri="{FF2B5EF4-FFF2-40B4-BE49-F238E27FC236}">
                <a16:creationId xmlns:a16="http://schemas.microsoft.com/office/drawing/2014/main" id="{7617D4F6-6403-4FF9-AB58-CE4ECAD4ADCB}"/>
              </a:ext>
            </a:extLst>
          </p:cNvPr>
          <p:cNvSpPr>
            <a:spLocks noChangeAspect="1" noEditPoints="1"/>
          </p:cNvSpPr>
          <p:nvPr/>
        </p:nvSpPr>
        <p:spPr bwMode="auto">
          <a:xfrm>
            <a:off x="9671869" y="2641884"/>
            <a:ext cx="1520300" cy="1544242"/>
          </a:xfrm>
          <a:custGeom>
            <a:avLst/>
            <a:gdLst>
              <a:gd name="T0" fmla="*/ 200 w 254"/>
              <a:gd name="T1" fmla="*/ 258 h 258"/>
              <a:gd name="T2" fmla="*/ 55 w 254"/>
              <a:gd name="T3" fmla="*/ 44 h 258"/>
              <a:gd name="T4" fmla="*/ 200 w 254"/>
              <a:gd name="T5" fmla="*/ 44 h 258"/>
              <a:gd name="T6" fmla="*/ 55 w 254"/>
              <a:gd name="T7" fmla="*/ 72 h 258"/>
              <a:gd name="T8" fmla="*/ 0 w 254"/>
              <a:gd name="T9" fmla="*/ 258 h 258"/>
              <a:gd name="T10" fmla="*/ 21 w 254"/>
              <a:gd name="T11" fmla="*/ 102 h 258"/>
              <a:gd name="T12" fmla="*/ 21 w 254"/>
              <a:gd name="T13" fmla="*/ 128 h 258"/>
              <a:gd name="T14" fmla="*/ 21 w 254"/>
              <a:gd name="T15" fmla="*/ 155 h 258"/>
              <a:gd name="T16" fmla="*/ 21 w 254"/>
              <a:gd name="T17" fmla="*/ 182 h 258"/>
              <a:gd name="T18" fmla="*/ 21 w 254"/>
              <a:gd name="T19" fmla="*/ 209 h 258"/>
              <a:gd name="T20" fmla="*/ 200 w 254"/>
              <a:gd name="T21" fmla="*/ 258 h 258"/>
              <a:gd name="T22" fmla="*/ 254 w 254"/>
              <a:gd name="T23" fmla="*/ 72 h 258"/>
              <a:gd name="T24" fmla="*/ 234 w 254"/>
              <a:gd name="T25" fmla="*/ 102 h 258"/>
              <a:gd name="T26" fmla="*/ 234 w 254"/>
              <a:gd name="T27" fmla="*/ 128 h 258"/>
              <a:gd name="T28" fmla="*/ 234 w 254"/>
              <a:gd name="T29" fmla="*/ 155 h 258"/>
              <a:gd name="T30" fmla="*/ 234 w 254"/>
              <a:gd name="T31" fmla="*/ 182 h 258"/>
              <a:gd name="T32" fmla="*/ 234 w 254"/>
              <a:gd name="T33" fmla="*/ 209 h 258"/>
              <a:gd name="T34" fmla="*/ 96 w 254"/>
              <a:gd name="T35" fmla="*/ 71 h 258"/>
              <a:gd name="T36" fmla="*/ 87 w 254"/>
              <a:gd name="T37" fmla="*/ 66 h 258"/>
              <a:gd name="T38" fmla="*/ 96 w 254"/>
              <a:gd name="T39" fmla="*/ 76 h 258"/>
              <a:gd name="T40" fmla="*/ 132 w 254"/>
              <a:gd name="T41" fmla="*/ 71 h 258"/>
              <a:gd name="T42" fmla="*/ 122 w 254"/>
              <a:gd name="T43" fmla="*/ 66 h 258"/>
              <a:gd name="T44" fmla="*/ 132 w 254"/>
              <a:gd name="T45" fmla="*/ 76 h 258"/>
              <a:gd name="T46" fmla="*/ 168 w 254"/>
              <a:gd name="T47" fmla="*/ 71 h 258"/>
              <a:gd name="T48" fmla="*/ 158 w 254"/>
              <a:gd name="T49" fmla="*/ 66 h 258"/>
              <a:gd name="T50" fmla="*/ 168 w 254"/>
              <a:gd name="T51" fmla="*/ 76 h 258"/>
              <a:gd name="T52" fmla="*/ 96 w 254"/>
              <a:gd name="T53" fmla="*/ 109 h 258"/>
              <a:gd name="T54" fmla="*/ 87 w 254"/>
              <a:gd name="T55" fmla="*/ 104 h 258"/>
              <a:gd name="T56" fmla="*/ 96 w 254"/>
              <a:gd name="T57" fmla="*/ 114 h 258"/>
              <a:gd name="T58" fmla="*/ 132 w 254"/>
              <a:gd name="T59" fmla="*/ 109 h 258"/>
              <a:gd name="T60" fmla="*/ 122 w 254"/>
              <a:gd name="T61" fmla="*/ 104 h 258"/>
              <a:gd name="T62" fmla="*/ 132 w 254"/>
              <a:gd name="T63" fmla="*/ 114 h 258"/>
              <a:gd name="T64" fmla="*/ 168 w 254"/>
              <a:gd name="T65" fmla="*/ 109 h 258"/>
              <a:gd name="T66" fmla="*/ 158 w 254"/>
              <a:gd name="T67" fmla="*/ 104 h 258"/>
              <a:gd name="T68" fmla="*/ 168 w 254"/>
              <a:gd name="T69" fmla="*/ 114 h 258"/>
              <a:gd name="T70" fmla="*/ 96 w 254"/>
              <a:gd name="T71" fmla="*/ 147 h 258"/>
              <a:gd name="T72" fmla="*/ 87 w 254"/>
              <a:gd name="T73" fmla="*/ 142 h 258"/>
              <a:gd name="T74" fmla="*/ 96 w 254"/>
              <a:gd name="T75" fmla="*/ 152 h 258"/>
              <a:gd name="T76" fmla="*/ 132 w 254"/>
              <a:gd name="T77" fmla="*/ 147 h 258"/>
              <a:gd name="T78" fmla="*/ 122 w 254"/>
              <a:gd name="T79" fmla="*/ 142 h 258"/>
              <a:gd name="T80" fmla="*/ 132 w 254"/>
              <a:gd name="T81" fmla="*/ 152 h 258"/>
              <a:gd name="T82" fmla="*/ 168 w 254"/>
              <a:gd name="T83" fmla="*/ 147 h 258"/>
              <a:gd name="T84" fmla="*/ 158 w 254"/>
              <a:gd name="T85" fmla="*/ 142 h 258"/>
              <a:gd name="T86" fmla="*/ 168 w 254"/>
              <a:gd name="T87" fmla="*/ 152 h 258"/>
              <a:gd name="T88" fmla="*/ 96 w 254"/>
              <a:gd name="T89" fmla="*/ 185 h 258"/>
              <a:gd name="T90" fmla="*/ 87 w 254"/>
              <a:gd name="T91" fmla="*/ 180 h 258"/>
              <a:gd name="T92" fmla="*/ 96 w 254"/>
              <a:gd name="T93" fmla="*/ 190 h 258"/>
              <a:gd name="T94" fmla="*/ 132 w 254"/>
              <a:gd name="T95" fmla="*/ 186 h 258"/>
              <a:gd name="T96" fmla="*/ 122 w 254"/>
              <a:gd name="T97" fmla="*/ 180 h 258"/>
              <a:gd name="T98" fmla="*/ 132 w 254"/>
              <a:gd name="T99" fmla="*/ 190 h 258"/>
              <a:gd name="T100" fmla="*/ 168 w 254"/>
              <a:gd name="T101" fmla="*/ 184 h 258"/>
              <a:gd name="T102" fmla="*/ 158 w 254"/>
              <a:gd name="T103" fmla="*/ 180 h 258"/>
              <a:gd name="T104" fmla="*/ 168 w 254"/>
              <a:gd name="T105" fmla="*/ 190 h 258"/>
              <a:gd name="T106" fmla="*/ 163 w 254"/>
              <a:gd name="T107" fmla="*/ 258 h 258"/>
              <a:gd name="T108" fmla="*/ 92 w 254"/>
              <a:gd name="T109" fmla="*/ 21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258">
                <a:moveTo>
                  <a:pt x="200" y="146"/>
                </a:moveTo>
                <a:lnTo>
                  <a:pt x="200" y="258"/>
                </a:lnTo>
                <a:lnTo>
                  <a:pt x="55" y="258"/>
                </a:lnTo>
                <a:lnTo>
                  <a:pt x="55" y="44"/>
                </a:lnTo>
                <a:lnTo>
                  <a:pt x="127" y="0"/>
                </a:lnTo>
                <a:lnTo>
                  <a:pt x="200" y="44"/>
                </a:lnTo>
                <a:lnTo>
                  <a:pt x="200" y="146"/>
                </a:lnTo>
                <a:moveTo>
                  <a:pt x="55" y="72"/>
                </a:moveTo>
                <a:lnTo>
                  <a:pt x="0" y="72"/>
                </a:lnTo>
                <a:lnTo>
                  <a:pt x="0" y="258"/>
                </a:lnTo>
                <a:lnTo>
                  <a:pt x="55" y="258"/>
                </a:lnTo>
                <a:moveTo>
                  <a:pt x="21" y="102"/>
                </a:moveTo>
                <a:lnTo>
                  <a:pt x="55" y="102"/>
                </a:lnTo>
                <a:moveTo>
                  <a:pt x="21" y="128"/>
                </a:moveTo>
                <a:lnTo>
                  <a:pt x="55" y="128"/>
                </a:lnTo>
                <a:moveTo>
                  <a:pt x="21" y="155"/>
                </a:moveTo>
                <a:lnTo>
                  <a:pt x="55" y="155"/>
                </a:lnTo>
                <a:moveTo>
                  <a:pt x="21" y="182"/>
                </a:moveTo>
                <a:lnTo>
                  <a:pt x="55" y="182"/>
                </a:lnTo>
                <a:moveTo>
                  <a:pt x="21" y="209"/>
                </a:moveTo>
                <a:lnTo>
                  <a:pt x="55" y="209"/>
                </a:lnTo>
                <a:moveTo>
                  <a:pt x="200" y="258"/>
                </a:moveTo>
                <a:lnTo>
                  <a:pt x="254" y="258"/>
                </a:lnTo>
                <a:lnTo>
                  <a:pt x="254" y="72"/>
                </a:lnTo>
                <a:lnTo>
                  <a:pt x="200" y="72"/>
                </a:lnTo>
                <a:moveTo>
                  <a:pt x="234" y="102"/>
                </a:moveTo>
                <a:lnTo>
                  <a:pt x="200" y="102"/>
                </a:lnTo>
                <a:moveTo>
                  <a:pt x="234" y="128"/>
                </a:moveTo>
                <a:lnTo>
                  <a:pt x="200" y="128"/>
                </a:lnTo>
                <a:moveTo>
                  <a:pt x="234" y="155"/>
                </a:moveTo>
                <a:lnTo>
                  <a:pt x="200" y="155"/>
                </a:lnTo>
                <a:moveTo>
                  <a:pt x="234" y="182"/>
                </a:moveTo>
                <a:lnTo>
                  <a:pt x="200" y="182"/>
                </a:lnTo>
                <a:moveTo>
                  <a:pt x="234" y="209"/>
                </a:moveTo>
                <a:lnTo>
                  <a:pt x="200" y="209"/>
                </a:lnTo>
                <a:moveTo>
                  <a:pt x="96" y="71"/>
                </a:moveTo>
                <a:lnTo>
                  <a:pt x="96" y="66"/>
                </a:lnTo>
                <a:lnTo>
                  <a:pt x="87" y="66"/>
                </a:lnTo>
                <a:lnTo>
                  <a:pt x="87" y="76"/>
                </a:lnTo>
                <a:lnTo>
                  <a:pt x="96" y="76"/>
                </a:lnTo>
                <a:lnTo>
                  <a:pt x="96" y="71"/>
                </a:lnTo>
                <a:moveTo>
                  <a:pt x="132" y="71"/>
                </a:moveTo>
                <a:lnTo>
                  <a:pt x="132" y="66"/>
                </a:lnTo>
                <a:lnTo>
                  <a:pt x="122" y="66"/>
                </a:lnTo>
                <a:lnTo>
                  <a:pt x="122" y="76"/>
                </a:lnTo>
                <a:lnTo>
                  <a:pt x="132" y="76"/>
                </a:lnTo>
                <a:lnTo>
                  <a:pt x="132" y="71"/>
                </a:lnTo>
                <a:moveTo>
                  <a:pt x="168" y="71"/>
                </a:moveTo>
                <a:lnTo>
                  <a:pt x="168" y="66"/>
                </a:lnTo>
                <a:lnTo>
                  <a:pt x="158" y="66"/>
                </a:lnTo>
                <a:lnTo>
                  <a:pt x="158" y="76"/>
                </a:lnTo>
                <a:lnTo>
                  <a:pt x="168" y="76"/>
                </a:lnTo>
                <a:lnTo>
                  <a:pt x="168" y="71"/>
                </a:lnTo>
                <a:moveTo>
                  <a:pt x="96" y="109"/>
                </a:moveTo>
                <a:lnTo>
                  <a:pt x="96" y="104"/>
                </a:lnTo>
                <a:lnTo>
                  <a:pt x="87" y="104"/>
                </a:lnTo>
                <a:lnTo>
                  <a:pt x="87" y="114"/>
                </a:lnTo>
                <a:lnTo>
                  <a:pt x="96" y="114"/>
                </a:lnTo>
                <a:lnTo>
                  <a:pt x="96" y="109"/>
                </a:lnTo>
                <a:moveTo>
                  <a:pt x="132" y="109"/>
                </a:moveTo>
                <a:lnTo>
                  <a:pt x="132" y="104"/>
                </a:lnTo>
                <a:lnTo>
                  <a:pt x="122" y="104"/>
                </a:lnTo>
                <a:lnTo>
                  <a:pt x="122" y="114"/>
                </a:lnTo>
                <a:lnTo>
                  <a:pt x="132" y="114"/>
                </a:lnTo>
                <a:lnTo>
                  <a:pt x="132" y="109"/>
                </a:lnTo>
                <a:moveTo>
                  <a:pt x="168" y="109"/>
                </a:moveTo>
                <a:lnTo>
                  <a:pt x="168" y="104"/>
                </a:lnTo>
                <a:lnTo>
                  <a:pt x="158" y="104"/>
                </a:lnTo>
                <a:lnTo>
                  <a:pt x="158" y="114"/>
                </a:lnTo>
                <a:lnTo>
                  <a:pt x="168" y="114"/>
                </a:lnTo>
                <a:lnTo>
                  <a:pt x="168" y="109"/>
                </a:lnTo>
                <a:moveTo>
                  <a:pt x="96" y="147"/>
                </a:moveTo>
                <a:lnTo>
                  <a:pt x="96" y="142"/>
                </a:lnTo>
                <a:lnTo>
                  <a:pt x="87" y="142"/>
                </a:lnTo>
                <a:lnTo>
                  <a:pt x="87" y="152"/>
                </a:lnTo>
                <a:lnTo>
                  <a:pt x="96" y="152"/>
                </a:lnTo>
                <a:lnTo>
                  <a:pt x="96" y="147"/>
                </a:lnTo>
                <a:moveTo>
                  <a:pt x="132" y="147"/>
                </a:moveTo>
                <a:lnTo>
                  <a:pt x="132" y="142"/>
                </a:lnTo>
                <a:lnTo>
                  <a:pt x="122" y="142"/>
                </a:lnTo>
                <a:lnTo>
                  <a:pt x="122" y="152"/>
                </a:lnTo>
                <a:lnTo>
                  <a:pt x="132" y="152"/>
                </a:lnTo>
                <a:lnTo>
                  <a:pt x="132" y="147"/>
                </a:lnTo>
                <a:moveTo>
                  <a:pt x="168" y="147"/>
                </a:moveTo>
                <a:lnTo>
                  <a:pt x="168" y="142"/>
                </a:lnTo>
                <a:lnTo>
                  <a:pt x="158" y="142"/>
                </a:lnTo>
                <a:lnTo>
                  <a:pt x="158" y="152"/>
                </a:lnTo>
                <a:lnTo>
                  <a:pt x="168" y="152"/>
                </a:lnTo>
                <a:lnTo>
                  <a:pt x="168" y="147"/>
                </a:lnTo>
                <a:moveTo>
                  <a:pt x="96" y="185"/>
                </a:moveTo>
                <a:lnTo>
                  <a:pt x="96" y="180"/>
                </a:lnTo>
                <a:lnTo>
                  <a:pt x="87" y="180"/>
                </a:lnTo>
                <a:lnTo>
                  <a:pt x="87" y="190"/>
                </a:lnTo>
                <a:lnTo>
                  <a:pt x="96" y="190"/>
                </a:lnTo>
                <a:lnTo>
                  <a:pt x="96" y="185"/>
                </a:lnTo>
                <a:moveTo>
                  <a:pt x="132" y="186"/>
                </a:moveTo>
                <a:lnTo>
                  <a:pt x="132" y="180"/>
                </a:lnTo>
                <a:lnTo>
                  <a:pt x="122" y="180"/>
                </a:lnTo>
                <a:lnTo>
                  <a:pt x="122" y="190"/>
                </a:lnTo>
                <a:lnTo>
                  <a:pt x="132" y="190"/>
                </a:lnTo>
                <a:lnTo>
                  <a:pt x="132" y="186"/>
                </a:lnTo>
                <a:moveTo>
                  <a:pt x="168" y="184"/>
                </a:moveTo>
                <a:lnTo>
                  <a:pt x="168" y="180"/>
                </a:lnTo>
                <a:lnTo>
                  <a:pt x="158" y="180"/>
                </a:lnTo>
                <a:lnTo>
                  <a:pt x="158" y="190"/>
                </a:lnTo>
                <a:lnTo>
                  <a:pt x="168" y="190"/>
                </a:lnTo>
                <a:lnTo>
                  <a:pt x="168" y="184"/>
                </a:lnTo>
                <a:moveTo>
                  <a:pt x="163" y="258"/>
                </a:moveTo>
                <a:lnTo>
                  <a:pt x="163" y="217"/>
                </a:lnTo>
                <a:lnTo>
                  <a:pt x="92" y="217"/>
                </a:lnTo>
                <a:lnTo>
                  <a:pt x="92" y="258"/>
                </a:ln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1" name="cloud" title="Icon of a cloud">
            <a:extLst>
              <a:ext uri="{FF2B5EF4-FFF2-40B4-BE49-F238E27FC236}">
                <a16:creationId xmlns:a16="http://schemas.microsoft.com/office/drawing/2014/main" id="{2B1D1F73-ED62-4DDD-99EF-B52B8F5AF37D}"/>
              </a:ext>
            </a:extLst>
          </p:cNvPr>
          <p:cNvSpPr>
            <a:spLocks noChangeAspect="1"/>
          </p:cNvSpPr>
          <p:nvPr/>
        </p:nvSpPr>
        <p:spPr bwMode="auto">
          <a:xfrm>
            <a:off x="4948268" y="1758159"/>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3" name="building_4" title="Icon of a tall rectangular building in front of two shorter buildings">
            <a:extLst>
              <a:ext uri="{FF2B5EF4-FFF2-40B4-BE49-F238E27FC236}">
                <a16:creationId xmlns:a16="http://schemas.microsoft.com/office/drawing/2014/main" id="{A2A0B946-AA0C-4FCE-B982-507519495001}"/>
              </a:ext>
            </a:extLst>
          </p:cNvPr>
          <p:cNvSpPr>
            <a:spLocks noChangeAspect="1" noEditPoints="1"/>
          </p:cNvSpPr>
          <p:nvPr/>
        </p:nvSpPr>
        <p:spPr bwMode="auto">
          <a:xfrm>
            <a:off x="6001988" y="2641884"/>
            <a:ext cx="1520300" cy="1544242"/>
          </a:xfrm>
          <a:custGeom>
            <a:avLst/>
            <a:gdLst>
              <a:gd name="T0" fmla="*/ 200 w 254"/>
              <a:gd name="T1" fmla="*/ 258 h 258"/>
              <a:gd name="T2" fmla="*/ 55 w 254"/>
              <a:gd name="T3" fmla="*/ 44 h 258"/>
              <a:gd name="T4" fmla="*/ 200 w 254"/>
              <a:gd name="T5" fmla="*/ 44 h 258"/>
              <a:gd name="T6" fmla="*/ 55 w 254"/>
              <a:gd name="T7" fmla="*/ 72 h 258"/>
              <a:gd name="T8" fmla="*/ 0 w 254"/>
              <a:gd name="T9" fmla="*/ 258 h 258"/>
              <a:gd name="T10" fmla="*/ 21 w 254"/>
              <a:gd name="T11" fmla="*/ 102 h 258"/>
              <a:gd name="T12" fmla="*/ 21 w 254"/>
              <a:gd name="T13" fmla="*/ 128 h 258"/>
              <a:gd name="T14" fmla="*/ 21 w 254"/>
              <a:gd name="T15" fmla="*/ 155 h 258"/>
              <a:gd name="T16" fmla="*/ 21 w 254"/>
              <a:gd name="T17" fmla="*/ 182 h 258"/>
              <a:gd name="T18" fmla="*/ 21 w 254"/>
              <a:gd name="T19" fmla="*/ 209 h 258"/>
              <a:gd name="T20" fmla="*/ 200 w 254"/>
              <a:gd name="T21" fmla="*/ 258 h 258"/>
              <a:gd name="T22" fmla="*/ 254 w 254"/>
              <a:gd name="T23" fmla="*/ 72 h 258"/>
              <a:gd name="T24" fmla="*/ 234 w 254"/>
              <a:gd name="T25" fmla="*/ 102 h 258"/>
              <a:gd name="T26" fmla="*/ 234 w 254"/>
              <a:gd name="T27" fmla="*/ 128 h 258"/>
              <a:gd name="T28" fmla="*/ 234 w 254"/>
              <a:gd name="T29" fmla="*/ 155 h 258"/>
              <a:gd name="T30" fmla="*/ 234 w 254"/>
              <a:gd name="T31" fmla="*/ 182 h 258"/>
              <a:gd name="T32" fmla="*/ 234 w 254"/>
              <a:gd name="T33" fmla="*/ 209 h 258"/>
              <a:gd name="T34" fmla="*/ 96 w 254"/>
              <a:gd name="T35" fmla="*/ 71 h 258"/>
              <a:gd name="T36" fmla="*/ 87 w 254"/>
              <a:gd name="T37" fmla="*/ 66 h 258"/>
              <a:gd name="T38" fmla="*/ 96 w 254"/>
              <a:gd name="T39" fmla="*/ 76 h 258"/>
              <a:gd name="T40" fmla="*/ 132 w 254"/>
              <a:gd name="T41" fmla="*/ 71 h 258"/>
              <a:gd name="T42" fmla="*/ 122 w 254"/>
              <a:gd name="T43" fmla="*/ 66 h 258"/>
              <a:gd name="T44" fmla="*/ 132 w 254"/>
              <a:gd name="T45" fmla="*/ 76 h 258"/>
              <a:gd name="T46" fmla="*/ 168 w 254"/>
              <a:gd name="T47" fmla="*/ 71 h 258"/>
              <a:gd name="T48" fmla="*/ 158 w 254"/>
              <a:gd name="T49" fmla="*/ 66 h 258"/>
              <a:gd name="T50" fmla="*/ 168 w 254"/>
              <a:gd name="T51" fmla="*/ 76 h 258"/>
              <a:gd name="T52" fmla="*/ 96 w 254"/>
              <a:gd name="T53" fmla="*/ 109 h 258"/>
              <a:gd name="T54" fmla="*/ 87 w 254"/>
              <a:gd name="T55" fmla="*/ 104 h 258"/>
              <a:gd name="T56" fmla="*/ 96 w 254"/>
              <a:gd name="T57" fmla="*/ 114 h 258"/>
              <a:gd name="T58" fmla="*/ 132 w 254"/>
              <a:gd name="T59" fmla="*/ 109 h 258"/>
              <a:gd name="T60" fmla="*/ 122 w 254"/>
              <a:gd name="T61" fmla="*/ 104 h 258"/>
              <a:gd name="T62" fmla="*/ 132 w 254"/>
              <a:gd name="T63" fmla="*/ 114 h 258"/>
              <a:gd name="T64" fmla="*/ 168 w 254"/>
              <a:gd name="T65" fmla="*/ 109 h 258"/>
              <a:gd name="T66" fmla="*/ 158 w 254"/>
              <a:gd name="T67" fmla="*/ 104 h 258"/>
              <a:gd name="T68" fmla="*/ 168 w 254"/>
              <a:gd name="T69" fmla="*/ 114 h 258"/>
              <a:gd name="T70" fmla="*/ 96 w 254"/>
              <a:gd name="T71" fmla="*/ 147 h 258"/>
              <a:gd name="T72" fmla="*/ 87 w 254"/>
              <a:gd name="T73" fmla="*/ 142 h 258"/>
              <a:gd name="T74" fmla="*/ 96 w 254"/>
              <a:gd name="T75" fmla="*/ 152 h 258"/>
              <a:gd name="T76" fmla="*/ 132 w 254"/>
              <a:gd name="T77" fmla="*/ 147 h 258"/>
              <a:gd name="T78" fmla="*/ 122 w 254"/>
              <a:gd name="T79" fmla="*/ 142 h 258"/>
              <a:gd name="T80" fmla="*/ 132 w 254"/>
              <a:gd name="T81" fmla="*/ 152 h 258"/>
              <a:gd name="T82" fmla="*/ 168 w 254"/>
              <a:gd name="T83" fmla="*/ 147 h 258"/>
              <a:gd name="T84" fmla="*/ 158 w 254"/>
              <a:gd name="T85" fmla="*/ 142 h 258"/>
              <a:gd name="T86" fmla="*/ 168 w 254"/>
              <a:gd name="T87" fmla="*/ 152 h 258"/>
              <a:gd name="T88" fmla="*/ 96 w 254"/>
              <a:gd name="T89" fmla="*/ 185 h 258"/>
              <a:gd name="T90" fmla="*/ 87 w 254"/>
              <a:gd name="T91" fmla="*/ 180 h 258"/>
              <a:gd name="T92" fmla="*/ 96 w 254"/>
              <a:gd name="T93" fmla="*/ 190 h 258"/>
              <a:gd name="T94" fmla="*/ 132 w 254"/>
              <a:gd name="T95" fmla="*/ 186 h 258"/>
              <a:gd name="T96" fmla="*/ 122 w 254"/>
              <a:gd name="T97" fmla="*/ 180 h 258"/>
              <a:gd name="T98" fmla="*/ 132 w 254"/>
              <a:gd name="T99" fmla="*/ 190 h 258"/>
              <a:gd name="T100" fmla="*/ 168 w 254"/>
              <a:gd name="T101" fmla="*/ 184 h 258"/>
              <a:gd name="T102" fmla="*/ 158 w 254"/>
              <a:gd name="T103" fmla="*/ 180 h 258"/>
              <a:gd name="T104" fmla="*/ 168 w 254"/>
              <a:gd name="T105" fmla="*/ 190 h 258"/>
              <a:gd name="T106" fmla="*/ 163 w 254"/>
              <a:gd name="T107" fmla="*/ 258 h 258"/>
              <a:gd name="T108" fmla="*/ 92 w 254"/>
              <a:gd name="T109" fmla="*/ 21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258">
                <a:moveTo>
                  <a:pt x="200" y="146"/>
                </a:moveTo>
                <a:lnTo>
                  <a:pt x="200" y="258"/>
                </a:lnTo>
                <a:lnTo>
                  <a:pt x="55" y="258"/>
                </a:lnTo>
                <a:lnTo>
                  <a:pt x="55" y="44"/>
                </a:lnTo>
                <a:lnTo>
                  <a:pt x="127" y="0"/>
                </a:lnTo>
                <a:lnTo>
                  <a:pt x="200" y="44"/>
                </a:lnTo>
                <a:lnTo>
                  <a:pt x="200" y="146"/>
                </a:lnTo>
                <a:moveTo>
                  <a:pt x="55" y="72"/>
                </a:moveTo>
                <a:lnTo>
                  <a:pt x="0" y="72"/>
                </a:lnTo>
                <a:lnTo>
                  <a:pt x="0" y="258"/>
                </a:lnTo>
                <a:lnTo>
                  <a:pt x="55" y="258"/>
                </a:lnTo>
                <a:moveTo>
                  <a:pt x="21" y="102"/>
                </a:moveTo>
                <a:lnTo>
                  <a:pt x="55" y="102"/>
                </a:lnTo>
                <a:moveTo>
                  <a:pt x="21" y="128"/>
                </a:moveTo>
                <a:lnTo>
                  <a:pt x="55" y="128"/>
                </a:lnTo>
                <a:moveTo>
                  <a:pt x="21" y="155"/>
                </a:moveTo>
                <a:lnTo>
                  <a:pt x="55" y="155"/>
                </a:lnTo>
                <a:moveTo>
                  <a:pt x="21" y="182"/>
                </a:moveTo>
                <a:lnTo>
                  <a:pt x="55" y="182"/>
                </a:lnTo>
                <a:moveTo>
                  <a:pt x="21" y="209"/>
                </a:moveTo>
                <a:lnTo>
                  <a:pt x="55" y="209"/>
                </a:lnTo>
                <a:moveTo>
                  <a:pt x="200" y="258"/>
                </a:moveTo>
                <a:lnTo>
                  <a:pt x="254" y="258"/>
                </a:lnTo>
                <a:lnTo>
                  <a:pt x="254" y="72"/>
                </a:lnTo>
                <a:lnTo>
                  <a:pt x="200" y="72"/>
                </a:lnTo>
                <a:moveTo>
                  <a:pt x="234" y="102"/>
                </a:moveTo>
                <a:lnTo>
                  <a:pt x="200" y="102"/>
                </a:lnTo>
                <a:moveTo>
                  <a:pt x="234" y="128"/>
                </a:moveTo>
                <a:lnTo>
                  <a:pt x="200" y="128"/>
                </a:lnTo>
                <a:moveTo>
                  <a:pt x="234" y="155"/>
                </a:moveTo>
                <a:lnTo>
                  <a:pt x="200" y="155"/>
                </a:lnTo>
                <a:moveTo>
                  <a:pt x="234" y="182"/>
                </a:moveTo>
                <a:lnTo>
                  <a:pt x="200" y="182"/>
                </a:lnTo>
                <a:moveTo>
                  <a:pt x="234" y="209"/>
                </a:moveTo>
                <a:lnTo>
                  <a:pt x="200" y="209"/>
                </a:lnTo>
                <a:moveTo>
                  <a:pt x="96" y="71"/>
                </a:moveTo>
                <a:lnTo>
                  <a:pt x="96" y="66"/>
                </a:lnTo>
                <a:lnTo>
                  <a:pt x="87" y="66"/>
                </a:lnTo>
                <a:lnTo>
                  <a:pt x="87" y="76"/>
                </a:lnTo>
                <a:lnTo>
                  <a:pt x="96" y="76"/>
                </a:lnTo>
                <a:lnTo>
                  <a:pt x="96" y="71"/>
                </a:lnTo>
                <a:moveTo>
                  <a:pt x="132" y="71"/>
                </a:moveTo>
                <a:lnTo>
                  <a:pt x="132" y="66"/>
                </a:lnTo>
                <a:lnTo>
                  <a:pt x="122" y="66"/>
                </a:lnTo>
                <a:lnTo>
                  <a:pt x="122" y="76"/>
                </a:lnTo>
                <a:lnTo>
                  <a:pt x="132" y="76"/>
                </a:lnTo>
                <a:lnTo>
                  <a:pt x="132" y="71"/>
                </a:lnTo>
                <a:moveTo>
                  <a:pt x="168" y="71"/>
                </a:moveTo>
                <a:lnTo>
                  <a:pt x="168" y="66"/>
                </a:lnTo>
                <a:lnTo>
                  <a:pt x="158" y="66"/>
                </a:lnTo>
                <a:lnTo>
                  <a:pt x="158" y="76"/>
                </a:lnTo>
                <a:lnTo>
                  <a:pt x="168" y="76"/>
                </a:lnTo>
                <a:lnTo>
                  <a:pt x="168" y="71"/>
                </a:lnTo>
                <a:moveTo>
                  <a:pt x="96" y="109"/>
                </a:moveTo>
                <a:lnTo>
                  <a:pt x="96" y="104"/>
                </a:lnTo>
                <a:lnTo>
                  <a:pt x="87" y="104"/>
                </a:lnTo>
                <a:lnTo>
                  <a:pt x="87" y="114"/>
                </a:lnTo>
                <a:lnTo>
                  <a:pt x="96" y="114"/>
                </a:lnTo>
                <a:lnTo>
                  <a:pt x="96" y="109"/>
                </a:lnTo>
                <a:moveTo>
                  <a:pt x="132" y="109"/>
                </a:moveTo>
                <a:lnTo>
                  <a:pt x="132" y="104"/>
                </a:lnTo>
                <a:lnTo>
                  <a:pt x="122" y="104"/>
                </a:lnTo>
                <a:lnTo>
                  <a:pt x="122" y="114"/>
                </a:lnTo>
                <a:lnTo>
                  <a:pt x="132" y="114"/>
                </a:lnTo>
                <a:lnTo>
                  <a:pt x="132" y="109"/>
                </a:lnTo>
                <a:moveTo>
                  <a:pt x="168" y="109"/>
                </a:moveTo>
                <a:lnTo>
                  <a:pt x="168" y="104"/>
                </a:lnTo>
                <a:lnTo>
                  <a:pt x="158" y="104"/>
                </a:lnTo>
                <a:lnTo>
                  <a:pt x="158" y="114"/>
                </a:lnTo>
                <a:lnTo>
                  <a:pt x="168" y="114"/>
                </a:lnTo>
                <a:lnTo>
                  <a:pt x="168" y="109"/>
                </a:lnTo>
                <a:moveTo>
                  <a:pt x="96" y="147"/>
                </a:moveTo>
                <a:lnTo>
                  <a:pt x="96" y="142"/>
                </a:lnTo>
                <a:lnTo>
                  <a:pt x="87" y="142"/>
                </a:lnTo>
                <a:lnTo>
                  <a:pt x="87" y="152"/>
                </a:lnTo>
                <a:lnTo>
                  <a:pt x="96" y="152"/>
                </a:lnTo>
                <a:lnTo>
                  <a:pt x="96" y="147"/>
                </a:lnTo>
                <a:moveTo>
                  <a:pt x="132" y="147"/>
                </a:moveTo>
                <a:lnTo>
                  <a:pt x="132" y="142"/>
                </a:lnTo>
                <a:lnTo>
                  <a:pt x="122" y="142"/>
                </a:lnTo>
                <a:lnTo>
                  <a:pt x="122" y="152"/>
                </a:lnTo>
                <a:lnTo>
                  <a:pt x="132" y="152"/>
                </a:lnTo>
                <a:lnTo>
                  <a:pt x="132" y="147"/>
                </a:lnTo>
                <a:moveTo>
                  <a:pt x="168" y="147"/>
                </a:moveTo>
                <a:lnTo>
                  <a:pt x="168" y="142"/>
                </a:lnTo>
                <a:lnTo>
                  <a:pt x="158" y="142"/>
                </a:lnTo>
                <a:lnTo>
                  <a:pt x="158" y="152"/>
                </a:lnTo>
                <a:lnTo>
                  <a:pt x="168" y="152"/>
                </a:lnTo>
                <a:lnTo>
                  <a:pt x="168" y="147"/>
                </a:lnTo>
                <a:moveTo>
                  <a:pt x="96" y="185"/>
                </a:moveTo>
                <a:lnTo>
                  <a:pt x="96" y="180"/>
                </a:lnTo>
                <a:lnTo>
                  <a:pt x="87" y="180"/>
                </a:lnTo>
                <a:lnTo>
                  <a:pt x="87" y="190"/>
                </a:lnTo>
                <a:lnTo>
                  <a:pt x="96" y="190"/>
                </a:lnTo>
                <a:lnTo>
                  <a:pt x="96" y="185"/>
                </a:lnTo>
                <a:moveTo>
                  <a:pt x="132" y="186"/>
                </a:moveTo>
                <a:lnTo>
                  <a:pt x="132" y="180"/>
                </a:lnTo>
                <a:lnTo>
                  <a:pt x="122" y="180"/>
                </a:lnTo>
                <a:lnTo>
                  <a:pt x="122" y="190"/>
                </a:lnTo>
                <a:lnTo>
                  <a:pt x="132" y="190"/>
                </a:lnTo>
                <a:lnTo>
                  <a:pt x="132" y="186"/>
                </a:lnTo>
                <a:moveTo>
                  <a:pt x="168" y="184"/>
                </a:moveTo>
                <a:lnTo>
                  <a:pt x="168" y="180"/>
                </a:lnTo>
                <a:lnTo>
                  <a:pt x="158" y="180"/>
                </a:lnTo>
                <a:lnTo>
                  <a:pt x="158" y="190"/>
                </a:lnTo>
                <a:lnTo>
                  <a:pt x="168" y="190"/>
                </a:lnTo>
                <a:lnTo>
                  <a:pt x="168" y="184"/>
                </a:lnTo>
                <a:moveTo>
                  <a:pt x="163" y="258"/>
                </a:moveTo>
                <a:lnTo>
                  <a:pt x="163" y="217"/>
                </a:lnTo>
                <a:lnTo>
                  <a:pt x="92" y="217"/>
                </a:lnTo>
                <a:lnTo>
                  <a:pt x="92" y="258"/>
                </a:lnTo>
              </a:path>
            </a:pathLst>
          </a:custGeom>
          <a:solidFill>
            <a:schemeClr val="accent1"/>
          </a:solidFill>
          <a:ln w="28575" cap="flat">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5" name="cloud" title="Icon of a cloud">
            <a:extLst>
              <a:ext uri="{FF2B5EF4-FFF2-40B4-BE49-F238E27FC236}">
                <a16:creationId xmlns:a16="http://schemas.microsoft.com/office/drawing/2014/main" id="{8D0DB8F4-FE6F-41E0-A375-F15456F1331F}"/>
              </a:ext>
            </a:extLst>
          </p:cNvPr>
          <p:cNvSpPr>
            <a:spLocks noChangeAspect="1"/>
          </p:cNvSpPr>
          <p:nvPr/>
        </p:nvSpPr>
        <p:spPr bwMode="auto">
          <a:xfrm>
            <a:off x="970463" y="1758159"/>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3F8ABA90-4E79-494B-9837-07959CA382CC}"/>
              </a:ext>
            </a:extLst>
          </p:cNvPr>
          <p:cNvSpPr txBox="1"/>
          <p:nvPr/>
        </p:nvSpPr>
        <p:spPr>
          <a:xfrm>
            <a:off x="279061" y="1194416"/>
            <a:ext cx="713337" cy="369332"/>
          </a:xfrm>
          <a:prstGeom prst="rect">
            <a:avLst/>
          </a:prstGeom>
          <a:noFill/>
        </p:spPr>
        <p:txBody>
          <a:bodyPr wrap="none" lIns="0" tIns="0" rIns="0" bIns="0" rtlCol="0">
            <a:spAutoFit/>
          </a:bodyPr>
          <a:lstStyle/>
          <a:p>
            <a:pPr algn="l"/>
            <a:r>
              <a:rPr lang="en-US" sz="2400">
                <a:solidFill>
                  <a:schemeClr val="bg1"/>
                </a:solidFill>
                <a:latin typeface="+mj-lt"/>
              </a:rPr>
              <a:t>Cloud</a:t>
            </a:r>
          </a:p>
        </p:txBody>
      </p:sp>
      <p:sp>
        <p:nvSpPr>
          <p:cNvPr id="28" name="TextBox 27">
            <a:extLst>
              <a:ext uri="{FF2B5EF4-FFF2-40B4-BE49-F238E27FC236}">
                <a16:creationId xmlns:a16="http://schemas.microsoft.com/office/drawing/2014/main" id="{B1546371-7A3F-4798-9ACA-F84266FA05BB}"/>
              </a:ext>
            </a:extLst>
          </p:cNvPr>
          <p:cNvSpPr txBox="1"/>
          <p:nvPr/>
        </p:nvSpPr>
        <p:spPr>
          <a:xfrm>
            <a:off x="4747694" y="1194416"/>
            <a:ext cx="955390" cy="430887"/>
          </a:xfrm>
          <a:prstGeom prst="rect">
            <a:avLst/>
          </a:prstGeom>
          <a:noFill/>
        </p:spPr>
        <p:txBody>
          <a:bodyPr wrap="none" lIns="0" tIns="0" rIns="0" bIns="0" rtlCol="0">
            <a:spAutoFit/>
          </a:bodyPr>
          <a:lstStyle/>
          <a:p>
            <a:pPr algn="l"/>
            <a:r>
              <a:rPr lang="en-US" sz="2800">
                <a:solidFill>
                  <a:schemeClr val="bg1"/>
                </a:solidFill>
                <a:latin typeface="+mj-lt"/>
              </a:rPr>
              <a:t>Hybrid</a:t>
            </a:r>
            <a:endParaRPr lang="en-US" sz="2400">
              <a:solidFill>
                <a:schemeClr val="bg1"/>
              </a:solidFill>
              <a:latin typeface="+mj-lt"/>
            </a:endParaRPr>
          </a:p>
        </p:txBody>
      </p:sp>
      <p:sp>
        <p:nvSpPr>
          <p:cNvPr id="30" name="TextBox 29">
            <a:extLst>
              <a:ext uri="{FF2B5EF4-FFF2-40B4-BE49-F238E27FC236}">
                <a16:creationId xmlns:a16="http://schemas.microsoft.com/office/drawing/2014/main" id="{67DB2E34-AFE2-4274-A8A1-8DDA67F7D653}"/>
              </a:ext>
            </a:extLst>
          </p:cNvPr>
          <p:cNvSpPr txBox="1"/>
          <p:nvPr/>
        </p:nvSpPr>
        <p:spPr>
          <a:xfrm>
            <a:off x="9236698" y="1194416"/>
            <a:ext cx="1826654" cy="430887"/>
          </a:xfrm>
          <a:prstGeom prst="rect">
            <a:avLst/>
          </a:prstGeom>
          <a:noFill/>
        </p:spPr>
        <p:txBody>
          <a:bodyPr wrap="none" lIns="0" tIns="0" rIns="0" bIns="0" rtlCol="0">
            <a:spAutoFit/>
          </a:bodyPr>
          <a:lstStyle/>
          <a:p>
            <a:pPr algn="l"/>
            <a:r>
              <a:rPr lang="en-US" sz="2800">
                <a:latin typeface="+mj-lt"/>
              </a:rPr>
              <a:t>On-Premises</a:t>
            </a:r>
            <a:endParaRPr lang="en-US" sz="2400">
              <a:latin typeface="+mj-lt"/>
            </a:endParaRPr>
          </a:p>
        </p:txBody>
      </p:sp>
      <p:grpSp>
        <p:nvGrpSpPr>
          <p:cNvPr id="37" name="Group 36">
            <a:extLst>
              <a:ext uri="{FF2B5EF4-FFF2-40B4-BE49-F238E27FC236}">
                <a16:creationId xmlns:a16="http://schemas.microsoft.com/office/drawing/2014/main" id="{CB651159-D46C-4CB4-902A-3A2AE91031F4}"/>
              </a:ext>
            </a:extLst>
          </p:cNvPr>
          <p:cNvGrpSpPr/>
          <p:nvPr/>
        </p:nvGrpSpPr>
        <p:grpSpPr>
          <a:xfrm>
            <a:off x="9174867" y="4645140"/>
            <a:ext cx="2189455" cy="1563824"/>
            <a:chOff x="4614268" y="5014255"/>
            <a:chExt cx="2189766" cy="1564046"/>
          </a:xfrm>
        </p:grpSpPr>
        <p:pic>
          <p:nvPicPr>
            <p:cNvPr id="32" name="Graphic 31" descr="Diploma">
              <a:extLst>
                <a:ext uri="{FF2B5EF4-FFF2-40B4-BE49-F238E27FC236}">
                  <a16:creationId xmlns:a16="http://schemas.microsoft.com/office/drawing/2014/main" id="{1A580B59-7AEB-4F65-B361-BB7F64CF7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268" y="5014255"/>
              <a:ext cx="914400" cy="914400"/>
            </a:xfrm>
            <a:prstGeom prst="rect">
              <a:avLst/>
            </a:prstGeom>
          </p:spPr>
        </p:pic>
        <p:pic>
          <p:nvPicPr>
            <p:cNvPr id="34" name="Graphic 33" descr="Key">
              <a:extLst>
                <a:ext uri="{FF2B5EF4-FFF2-40B4-BE49-F238E27FC236}">
                  <a16:creationId xmlns:a16="http://schemas.microsoft.com/office/drawing/2014/main" id="{CC8C9AF8-E9A2-4C56-A43D-1CBE97E3C3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5521" y="5663901"/>
              <a:ext cx="914400" cy="914400"/>
            </a:xfrm>
            <a:prstGeom prst="rect">
              <a:avLst/>
            </a:prstGeom>
          </p:spPr>
        </p:pic>
        <p:sp>
          <p:nvSpPr>
            <p:cNvPr id="35" name="TextBox 34">
              <a:extLst>
                <a:ext uri="{FF2B5EF4-FFF2-40B4-BE49-F238E27FC236}">
                  <a16:creationId xmlns:a16="http://schemas.microsoft.com/office/drawing/2014/main" id="{3625C041-D965-459A-9EE5-B76FF556F23A}"/>
                </a:ext>
              </a:extLst>
            </p:cNvPr>
            <p:cNvSpPr txBox="1"/>
            <p:nvPr/>
          </p:nvSpPr>
          <p:spPr>
            <a:xfrm>
              <a:off x="5600777" y="5264387"/>
              <a:ext cx="1203257" cy="369384"/>
            </a:xfrm>
            <a:prstGeom prst="rect">
              <a:avLst/>
            </a:prstGeom>
            <a:noFill/>
          </p:spPr>
          <p:txBody>
            <a:bodyPr wrap="none" lIns="0" tIns="0" rIns="0" bIns="0" rtlCol="0">
              <a:spAutoFit/>
            </a:bodyPr>
            <a:lstStyle/>
            <a:p>
              <a:pPr algn="l"/>
              <a:r>
                <a:rPr lang="en-US" sz="2400" dirty="0">
                  <a:latin typeface="+mj-lt"/>
                </a:rPr>
                <a:t>Cert Trust</a:t>
              </a:r>
              <a:endParaRPr lang="en-US" sz="2000" dirty="0">
                <a:latin typeface="+mj-lt"/>
              </a:endParaRPr>
            </a:p>
          </p:txBody>
        </p:sp>
        <p:sp>
          <p:nvSpPr>
            <p:cNvPr id="36" name="TextBox 35">
              <a:extLst>
                <a:ext uri="{FF2B5EF4-FFF2-40B4-BE49-F238E27FC236}">
                  <a16:creationId xmlns:a16="http://schemas.microsoft.com/office/drawing/2014/main" id="{3AEC867E-5B80-4846-B63B-9008263E98A8}"/>
                </a:ext>
              </a:extLst>
            </p:cNvPr>
            <p:cNvSpPr txBox="1"/>
            <p:nvPr/>
          </p:nvSpPr>
          <p:spPr>
            <a:xfrm>
              <a:off x="5606745" y="5936435"/>
              <a:ext cx="1115592" cy="369384"/>
            </a:xfrm>
            <a:prstGeom prst="rect">
              <a:avLst/>
            </a:prstGeom>
            <a:noFill/>
          </p:spPr>
          <p:txBody>
            <a:bodyPr wrap="none" lIns="0" tIns="0" rIns="0" bIns="0" rtlCol="0">
              <a:spAutoFit/>
            </a:bodyPr>
            <a:lstStyle/>
            <a:p>
              <a:pPr algn="l"/>
              <a:r>
                <a:rPr lang="en-US" sz="2400">
                  <a:latin typeface="+mj-lt"/>
                </a:rPr>
                <a:t>Key Trust</a:t>
              </a:r>
              <a:endParaRPr lang="en-US" sz="2000">
                <a:latin typeface="+mj-lt"/>
              </a:endParaRPr>
            </a:p>
          </p:txBody>
        </p:sp>
      </p:grpSp>
      <p:pic>
        <p:nvPicPr>
          <p:cNvPr id="40" name="Graphic 39" descr="Key">
            <a:extLst>
              <a:ext uri="{FF2B5EF4-FFF2-40B4-BE49-F238E27FC236}">
                <a16:creationId xmlns:a16="http://schemas.microsoft.com/office/drawing/2014/main" id="{C4266AFB-38DC-4668-86D6-A39380493F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5592" y="5098588"/>
            <a:ext cx="914270" cy="914270"/>
          </a:xfrm>
          <a:prstGeom prst="rect">
            <a:avLst/>
          </a:prstGeom>
        </p:spPr>
      </p:pic>
      <p:sp>
        <p:nvSpPr>
          <p:cNvPr id="42" name="TextBox 41">
            <a:extLst>
              <a:ext uri="{FF2B5EF4-FFF2-40B4-BE49-F238E27FC236}">
                <a16:creationId xmlns:a16="http://schemas.microsoft.com/office/drawing/2014/main" id="{AAC851BC-7279-4816-BA9F-55E5CB6360C2}"/>
              </a:ext>
            </a:extLst>
          </p:cNvPr>
          <p:cNvSpPr txBox="1"/>
          <p:nvPr/>
        </p:nvSpPr>
        <p:spPr>
          <a:xfrm>
            <a:off x="1496675" y="5371083"/>
            <a:ext cx="1115434" cy="369332"/>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sp>
        <p:nvSpPr>
          <p:cNvPr id="3" name="Slide Number Placeholder 3">
            <a:extLst>
              <a:ext uri="{FF2B5EF4-FFF2-40B4-BE49-F238E27FC236}">
                <a16:creationId xmlns:a16="http://schemas.microsoft.com/office/drawing/2014/main" id="{1CF45292-DF1A-406D-AE6C-596AF91637BD}"/>
              </a:ext>
            </a:extLst>
          </p:cNvPr>
          <p:cNvSpPr txBox="1">
            <a:spLocks/>
          </p:cNvSpPr>
          <p:nvPr/>
        </p:nvSpPr>
        <p:spPr>
          <a:xfrm>
            <a:off x="4673601" y="6476570"/>
            <a:ext cx="2844800" cy="365074"/>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a:solidFill>
                  <a:schemeClr val="tx1"/>
                </a:solidFill>
                <a:latin typeface="Segoe UI" panose="020B0502040204020203" pitchFamily="34" charset="0"/>
                <a:cs typeface="Segoe UI" panose="020B0502040204020203" pitchFamily="34" charset="0"/>
              </a:rPr>
              <a:t>Microsoft Confidential</a:t>
            </a:r>
          </a:p>
        </p:txBody>
      </p:sp>
      <p:sp>
        <p:nvSpPr>
          <p:cNvPr id="48" name="TextBox 47">
            <a:extLst>
              <a:ext uri="{FF2B5EF4-FFF2-40B4-BE49-F238E27FC236}">
                <a16:creationId xmlns:a16="http://schemas.microsoft.com/office/drawing/2014/main" id="{14E045CE-273E-9B88-49D2-7F6FC16292D6}"/>
              </a:ext>
            </a:extLst>
          </p:cNvPr>
          <p:cNvSpPr txBox="1"/>
          <p:nvPr/>
        </p:nvSpPr>
        <p:spPr>
          <a:xfrm>
            <a:off x="4948269" y="6014004"/>
            <a:ext cx="64" cy="60345"/>
          </a:xfrm>
          <a:prstGeom prst="rect">
            <a:avLst/>
          </a:prstGeom>
          <a:noFill/>
        </p:spPr>
        <p:txBody>
          <a:bodyPr wrap="none" lIns="0" tIns="0" rIns="0" bIns="0" rtlCol="0">
            <a:spAutoFit/>
          </a:bodyPr>
          <a:lstStyle/>
          <a:p>
            <a:pPr algn="l"/>
            <a:endParaRPr lang="en-US" sz="392" dirty="0" err="1">
              <a:gradFill>
                <a:gsLst>
                  <a:gs pos="2917">
                    <a:schemeClr val="tx1"/>
                  </a:gs>
                  <a:gs pos="30000">
                    <a:schemeClr val="tx1"/>
                  </a:gs>
                </a:gsLst>
                <a:lin ang="5400000" scaled="0"/>
              </a:gradFill>
            </a:endParaRPr>
          </a:p>
        </p:txBody>
      </p:sp>
      <p:grpSp>
        <p:nvGrpSpPr>
          <p:cNvPr id="55" name="Group 54">
            <a:extLst>
              <a:ext uri="{FF2B5EF4-FFF2-40B4-BE49-F238E27FC236}">
                <a16:creationId xmlns:a16="http://schemas.microsoft.com/office/drawing/2014/main" id="{8268E5C1-8C91-DBDA-E229-1034F0A1A6D8}"/>
              </a:ext>
            </a:extLst>
          </p:cNvPr>
          <p:cNvGrpSpPr/>
          <p:nvPr/>
        </p:nvGrpSpPr>
        <p:grpSpPr>
          <a:xfrm>
            <a:off x="4599497" y="4320363"/>
            <a:ext cx="2382905" cy="2169074"/>
            <a:chOff x="4691726" y="4406499"/>
            <a:chExt cx="2430687" cy="2212568"/>
          </a:xfrm>
        </p:grpSpPr>
        <p:pic>
          <p:nvPicPr>
            <p:cNvPr id="44" name="Graphic 43" descr="Diploma">
              <a:extLst>
                <a:ext uri="{FF2B5EF4-FFF2-40B4-BE49-F238E27FC236}">
                  <a16:creationId xmlns:a16="http://schemas.microsoft.com/office/drawing/2014/main" id="{11AA53C7-C768-41D4-861F-23CCE625A8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91726" y="4406499"/>
              <a:ext cx="932603" cy="932603"/>
            </a:xfrm>
            <a:prstGeom prst="rect">
              <a:avLst/>
            </a:prstGeom>
          </p:spPr>
        </p:pic>
        <p:pic>
          <p:nvPicPr>
            <p:cNvPr id="45" name="Graphic 44" descr="Key">
              <a:extLst>
                <a:ext uri="{FF2B5EF4-FFF2-40B4-BE49-F238E27FC236}">
                  <a16:creationId xmlns:a16="http://schemas.microsoft.com/office/drawing/2014/main" id="{7D2B3329-A6C9-450E-ADE9-6FC59CC8F9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3004" y="5069078"/>
              <a:ext cx="932603" cy="932603"/>
            </a:xfrm>
            <a:prstGeom prst="rect">
              <a:avLst/>
            </a:prstGeom>
          </p:spPr>
        </p:pic>
        <p:sp>
          <p:nvSpPr>
            <p:cNvPr id="46" name="TextBox 45">
              <a:extLst>
                <a:ext uri="{FF2B5EF4-FFF2-40B4-BE49-F238E27FC236}">
                  <a16:creationId xmlns:a16="http://schemas.microsoft.com/office/drawing/2014/main" id="{C5B3BAEC-6B2A-482E-BED5-2E7FA7C610EB}"/>
                </a:ext>
              </a:extLst>
            </p:cNvPr>
            <p:cNvSpPr txBox="1"/>
            <p:nvPr/>
          </p:nvSpPr>
          <p:spPr>
            <a:xfrm>
              <a:off x="5697874" y="4661610"/>
              <a:ext cx="1227210" cy="376738"/>
            </a:xfrm>
            <a:prstGeom prst="rect">
              <a:avLst/>
            </a:prstGeom>
            <a:noFill/>
          </p:spPr>
          <p:txBody>
            <a:bodyPr wrap="none" lIns="0" tIns="0" rIns="0" bIns="0" rtlCol="0">
              <a:spAutoFit/>
            </a:bodyPr>
            <a:lstStyle/>
            <a:p>
              <a:pPr algn="l"/>
              <a:r>
                <a:rPr lang="en-US" sz="2400" dirty="0">
                  <a:solidFill>
                    <a:schemeClr val="bg1"/>
                  </a:solidFill>
                  <a:latin typeface="+mj-lt"/>
                </a:rPr>
                <a:t>Cert Trust</a:t>
              </a:r>
              <a:endParaRPr lang="en-US" sz="2000" dirty="0">
                <a:solidFill>
                  <a:schemeClr val="bg1"/>
                </a:solidFill>
                <a:latin typeface="+mj-lt"/>
              </a:endParaRPr>
            </a:p>
          </p:txBody>
        </p:sp>
        <p:sp>
          <p:nvSpPr>
            <p:cNvPr id="47" name="TextBox 46">
              <a:extLst>
                <a:ext uri="{FF2B5EF4-FFF2-40B4-BE49-F238E27FC236}">
                  <a16:creationId xmlns:a16="http://schemas.microsoft.com/office/drawing/2014/main" id="{725BCCB2-7B36-4BCB-AC18-7A6F047D5108}"/>
                </a:ext>
              </a:extLst>
            </p:cNvPr>
            <p:cNvSpPr txBox="1"/>
            <p:nvPr/>
          </p:nvSpPr>
          <p:spPr>
            <a:xfrm>
              <a:off x="5703960" y="5347037"/>
              <a:ext cx="1137801" cy="376738"/>
            </a:xfrm>
            <a:prstGeom prst="rect">
              <a:avLst/>
            </a:prstGeom>
            <a:noFill/>
          </p:spPr>
          <p:txBody>
            <a:bodyPr wrap="none" lIns="0" tIns="0" rIns="0" bIns="0" rtlCol="0">
              <a:spAutoFit/>
            </a:bodyPr>
            <a:lstStyle/>
            <a:p>
              <a:pPr algn="l"/>
              <a:r>
                <a:rPr lang="en-US" sz="2400" dirty="0">
                  <a:solidFill>
                    <a:schemeClr val="bg1"/>
                  </a:solidFill>
                  <a:latin typeface="+mj-lt"/>
                </a:rPr>
                <a:t>Key Trust</a:t>
              </a:r>
            </a:p>
          </p:txBody>
        </p:sp>
        <p:sp>
          <p:nvSpPr>
            <p:cNvPr id="7" name="TextBox 6">
              <a:extLst>
                <a:ext uri="{FF2B5EF4-FFF2-40B4-BE49-F238E27FC236}">
                  <a16:creationId xmlns:a16="http://schemas.microsoft.com/office/drawing/2014/main" id="{0B4DC7DB-B924-C961-078F-6EF3EA9C4D0D}"/>
                </a:ext>
              </a:extLst>
            </p:cNvPr>
            <p:cNvSpPr txBox="1"/>
            <p:nvPr/>
          </p:nvSpPr>
          <p:spPr>
            <a:xfrm>
              <a:off x="5702255" y="6021683"/>
              <a:ext cx="1420158" cy="376738"/>
            </a:xfrm>
            <a:prstGeom prst="rect">
              <a:avLst/>
            </a:prstGeom>
            <a:noFill/>
          </p:spPr>
          <p:txBody>
            <a:bodyPr wrap="none" lIns="0" tIns="0" rIns="0" bIns="0" rtlCol="0">
              <a:spAutoFit/>
            </a:bodyPr>
            <a:lstStyle/>
            <a:p>
              <a:pPr algn="l"/>
              <a:r>
                <a:rPr lang="en-US" sz="2400" dirty="0">
                  <a:solidFill>
                    <a:schemeClr val="bg1"/>
                  </a:solidFill>
                  <a:latin typeface="+mj-lt"/>
                </a:rPr>
                <a:t>Cloud Trust</a:t>
              </a:r>
            </a:p>
          </p:txBody>
        </p:sp>
        <p:pic>
          <p:nvPicPr>
            <p:cNvPr id="53" name="Graphic 52" descr="Cloud outline">
              <a:extLst>
                <a:ext uri="{FF2B5EF4-FFF2-40B4-BE49-F238E27FC236}">
                  <a16:creationId xmlns:a16="http://schemas.microsoft.com/office/drawing/2014/main" id="{6E640A7D-460A-C71D-E578-4DC2524F72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6534" y="5704667"/>
              <a:ext cx="914400" cy="914400"/>
            </a:xfrm>
            <a:prstGeom prst="rect">
              <a:avLst/>
            </a:prstGeom>
          </p:spPr>
        </p:pic>
      </p:grpSp>
      <p:sp>
        <p:nvSpPr>
          <p:cNvPr id="56" name="TextBox 55">
            <a:extLst>
              <a:ext uri="{FF2B5EF4-FFF2-40B4-BE49-F238E27FC236}">
                <a16:creationId xmlns:a16="http://schemas.microsoft.com/office/drawing/2014/main" id="{ABBF5D9B-3139-4F01-1D2A-04583F053299}"/>
              </a:ext>
            </a:extLst>
          </p:cNvPr>
          <p:cNvSpPr txBox="1"/>
          <p:nvPr/>
        </p:nvSpPr>
        <p:spPr>
          <a:xfrm>
            <a:off x="5928276" y="6230993"/>
            <a:ext cx="854703" cy="211209"/>
          </a:xfrm>
          <a:prstGeom prst="rect">
            <a:avLst/>
          </a:prstGeom>
          <a:noFill/>
        </p:spPr>
        <p:txBody>
          <a:bodyPr wrap="square" lIns="0" tIns="0" rIns="0" bIns="0" rtlCol="0">
            <a:spAutoFit/>
          </a:bodyPr>
          <a:lstStyle/>
          <a:p>
            <a:pPr algn="l"/>
            <a:r>
              <a:rPr lang="en-US" sz="1372" b="1" dirty="0">
                <a:solidFill>
                  <a:schemeClr val="bg1"/>
                </a:solidFill>
              </a:rPr>
              <a:t>(Preview)</a:t>
            </a:r>
          </a:p>
        </p:txBody>
      </p:sp>
      <p:sp>
        <p:nvSpPr>
          <p:cNvPr id="4" name="Rectangle 3">
            <a:extLst>
              <a:ext uri="{FF2B5EF4-FFF2-40B4-BE49-F238E27FC236}">
                <a16:creationId xmlns:a16="http://schemas.microsoft.com/office/drawing/2014/main" id="{60A192B2-B138-CB8D-6B91-2D98407CF81E}"/>
              </a:ext>
            </a:extLst>
          </p:cNvPr>
          <p:cNvSpPr/>
          <p:nvPr/>
        </p:nvSpPr>
        <p:spPr>
          <a:xfrm>
            <a:off x="5396948" y="6489437"/>
            <a:ext cx="1480930" cy="292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375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par>
                          <p:cTn id="52" fill="hold">
                            <p:stCondLst>
                              <p:cond delay="3000"/>
                            </p:stCondLst>
                            <p:childTnLst>
                              <p:par>
                                <p:cTn id="53" presetID="26"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80">
                                          <p:stCondLst>
                                            <p:cond delay="0"/>
                                          </p:stCondLst>
                                        </p:cTn>
                                        <p:tgtEl>
                                          <p:spTgt spid="56"/>
                                        </p:tgtEl>
                                      </p:cBhvr>
                                    </p:animEffect>
                                    <p:anim calcmode="lin" valueType="num">
                                      <p:cBhvr>
                                        <p:cTn id="56"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61" dur="26">
                                          <p:stCondLst>
                                            <p:cond delay="650"/>
                                          </p:stCondLst>
                                        </p:cTn>
                                        <p:tgtEl>
                                          <p:spTgt spid="56"/>
                                        </p:tgtEl>
                                      </p:cBhvr>
                                      <p:to x="100000" y="60000"/>
                                    </p:animScale>
                                    <p:animScale>
                                      <p:cBhvr>
                                        <p:cTn id="62" dur="166" decel="50000">
                                          <p:stCondLst>
                                            <p:cond delay="676"/>
                                          </p:stCondLst>
                                        </p:cTn>
                                        <p:tgtEl>
                                          <p:spTgt spid="56"/>
                                        </p:tgtEl>
                                      </p:cBhvr>
                                      <p:to x="100000" y="100000"/>
                                    </p:animScale>
                                    <p:animScale>
                                      <p:cBhvr>
                                        <p:cTn id="63" dur="26">
                                          <p:stCondLst>
                                            <p:cond delay="1312"/>
                                          </p:stCondLst>
                                        </p:cTn>
                                        <p:tgtEl>
                                          <p:spTgt spid="56"/>
                                        </p:tgtEl>
                                      </p:cBhvr>
                                      <p:to x="100000" y="80000"/>
                                    </p:animScale>
                                    <p:animScale>
                                      <p:cBhvr>
                                        <p:cTn id="64" dur="166" decel="50000">
                                          <p:stCondLst>
                                            <p:cond delay="1338"/>
                                          </p:stCondLst>
                                        </p:cTn>
                                        <p:tgtEl>
                                          <p:spTgt spid="56"/>
                                        </p:tgtEl>
                                      </p:cBhvr>
                                      <p:to x="100000" y="100000"/>
                                    </p:animScale>
                                    <p:animScale>
                                      <p:cBhvr>
                                        <p:cTn id="65" dur="26">
                                          <p:stCondLst>
                                            <p:cond delay="1642"/>
                                          </p:stCondLst>
                                        </p:cTn>
                                        <p:tgtEl>
                                          <p:spTgt spid="56"/>
                                        </p:tgtEl>
                                      </p:cBhvr>
                                      <p:to x="100000" y="90000"/>
                                    </p:animScale>
                                    <p:animScale>
                                      <p:cBhvr>
                                        <p:cTn id="66" dur="166" decel="50000">
                                          <p:stCondLst>
                                            <p:cond delay="1668"/>
                                          </p:stCondLst>
                                        </p:cTn>
                                        <p:tgtEl>
                                          <p:spTgt spid="56"/>
                                        </p:tgtEl>
                                      </p:cBhvr>
                                      <p:to x="100000" y="100000"/>
                                    </p:animScale>
                                    <p:animScale>
                                      <p:cBhvr>
                                        <p:cTn id="67" dur="26">
                                          <p:stCondLst>
                                            <p:cond delay="1808"/>
                                          </p:stCondLst>
                                        </p:cTn>
                                        <p:tgtEl>
                                          <p:spTgt spid="56"/>
                                        </p:tgtEl>
                                      </p:cBhvr>
                                      <p:to x="100000" y="95000"/>
                                    </p:animScale>
                                    <p:animScale>
                                      <p:cBhvr>
                                        <p:cTn id="68" dur="166" decel="50000">
                                          <p:stCondLst>
                                            <p:cond delay="1834"/>
                                          </p:stCondLst>
                                        </p:cTn>
                                        <p:tgtEl>
                                          <p:spTgt spid="5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19" grpId="0" animBg="1"/>
      <p:bldP spid="21" grpId="0" animBg="1"/>
      <p:bldP spid="23" grpId="0" animBg="1"/>
      <p:bldP spid="25" grpId="0" animBg="1"/>
      <p:bldP spid="26" grpId="0"/>
      <p:bldP spid="28" grpId="0"/>
      <p:bldP spid="30" grpId="0"/>
      <p:bldP spid="42"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1F0-7ED7-458C-3224-08ED6381185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kern="1200">
                <a:solidFill>
                  <a:schemeClr val="tx1"/>
                </a:solidFill>
                <a:latin typeface="+mj-lt"/>
                <a:ea typeface="+mj-ea"/>
                <a:cs typeface="+mj-cs"/>
              </a:rPr>
              <a:t>WH4B - Choosing a Deployment Model</a:t>
            </a:r>
          </a:p>
        </p:txBody>
      </p:sp>
      <p:pic>
        <p:nvPicPr>
          <p:cNvPr id="5" name="Content Placeholder 4" descr="Diagram&#10;&#10;Description automatically generated">
            <a:extLst>
              <a:ext uri="{FF2B5EF4-FFF2-40B4-BE49-F238E27FC236}">
                <a16:creationId xmlns:a16="http://schemas.microsoft.com/office/drawing/2014/main" id="{2D387890-C5F0-3EB8-8CBA-FD85BF64A9CE}"/>
              </a:ext>
            </a:extLst>
          </p:cNvPr>
          <p:cNvPicPr>
            <a:picLocks noGrp="1" noChangeAspect="1"/>
          </p:cNvPicPr>
          <p:nvPr>
            <p:ph idx="1"/>
          </p:nvPr>
        </p:nvPicPr>
        <p:blipFill>
          <a:blip r:embed="rId2"/>
          <a:stretch>
            <a:fillRect/>
          </a:stretch>
        </p:blipFill>
        <p:spPr>
          <a:xfrm>
            <a:off x="838200" y="1915332"/>
            <a:ext cx="10515599" cy="4337684"/>
          </a:xfrm>
          <a:prstGeom prst="rect">
            <a:avLst/>
          </a:prstGeom>
        </p:spPr>
      </p:pic>
    </p:spTree>
    <p:extLst>
      <p:ext uri="{BB962C8B-B14F-4D97-AF65-F5344CB8AC3E}">
        <p14:creationId xmlns:p14="http://schemas.microsoft.com/office/powerpoint/2010/main" val="134893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AB5-316B-4927-BC25-F90F0D4538F0}"/>
              </a:ext>
            </a:extLst>
          </p:cNvPr>
          <p:cNvSpPr>
            <a:spLocks noGrp="1"/>
          </p:cNvSpPr>
          <p:nvPr>
            <p:ph type="title"/>
          </p:nvPr>
        </p:nvSpPr>
        <p:spPr/>
        <p:txBody>
          <a:bodyPr/>
          <a:lstStyle/>
          <a:p>
            <a:r>
              <a:rPr lang="en-US" dirty="0"/>
              <a:t>Key, Certificate and Cloud Trust: Security Comparison</a:t>
            </a:r>
          </a:p>
        </p:txBody>
      </p:sp>
      <p:sp>
        <p:nvSpPr>
          <p:cNvPr id="21" name="cloud" title="Icon of a cloud">
            <a:extLst>
              <a:ext uri="{FF2B5EF4-FFF2-40B4-BE49-F238E27FC236}">
                <a16:creationId xmlns:a16="http://schemas.microsoft.com/office/drawing/2014/main" id="{2B1D1F73-ED62-4DDD-99EF-B52B8F5AF37D}"/>
              </a:ext>
            </a:extLst>
          </p:cNvPr>
          <p:cNvSpPr>
            <a:spLocks noChangeAspect="1"/>
          </p:cNvSpPr>
          <p:nvPr/>
        </p:nvSpPr>
        <p:spPr bwMode="auto">
          <a:xfrm>
            <a:off x="4487052" y="2321717"/>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5" name="cloud" title="Icon of a cloud">
            <a:extLst>
              <a:ext uri="{FF2B5EF4-FFF2-40B4-BE49-F238E27FC236}">
                <a16:creationId xmlns:a16="http://schemas.microsoft.com/office/drawing/2014/main" id="{8D0DB8F4-FE6F-41E0-A375-F15456F1331F}"/>
              </a:ext>
            </a:extLst>
          </p:cNvPr>
          <p:cNvSpPr>
            <a:spLocks noChangeAspect="1"/>
          </p:cNvSpPr>
          <p:nvPr/>
        </p:nvSpPr>
        <p:spPr bwMode="auto">
          <a:xfrm>
            <a:off x="933729" y="2399060"/>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3F8ABA90-4E79-494B-9837-07959CA382CC}"/>
              </a:ext>
            </a:extLst>
          </p:cNvPr>
          <p:cNvSpPr txBox="1"/>
          <p:nvPr/>
        </p:nvSpPr>
        <p:spPr>
          <a:xfrm>
            <a:off x="279061" y="1194416"/>
            <a:ext cx="713337" cy="369332"/>
          </a:xfrm>
          <a:prstGeom prst="rect">
            <a:avLst/>
          </a:prstGeom>
          <a:noFill/>
        </p:spPr>
        <p:txBody>
          <a:bodyPr wrap="none" lIns="0" tIns="0" rIns="0" bIns="0" rtlCol="0">
            <a:spAutoFit/>
          </a:bodyPr>
          <a:lstStyle/>
          <a:p>
            <a:pPr algn="l"/>
            <a:r>
              <a:rPr lang="en-US" sz="2400">
                <a:solidFill>
                  <a:schemeClr val="bg1"/>
                </a:solidFill>
                <a:latin typeface="+mj-lt"/>
              </a:rPr>
              <a:t>Cloud</a:t>
            </a:r>
          </a:p>
        </p:txBody>
      </p:sp>
      <p:sp>
        <p:nvSpPr>
          <p:cNvPr id="28" name="TextBox 27">
            <a:extLst>
              <a:ext uri="{FF2B5EF4-FFF2-40B4-BE49-F238E27FC236}">
                <a16:creationId xmlns:a16="http://schemas.microsoft.com/office/drawing/2014/main" id="{B1546371-7A3F-4798-9ACA-F84266FA05BB}"/>
              </a:ext>
            </a:extLst>
          </p:cNvPr>
          <p:cNvSpPr txBox="1"/>
          <p:nvPr/>
        </p:nvSpPr>
        <p:spPr>
          <a:xfrm>
            <a:off x="4747694" y="1194416"/>
            <a:ext cx="955390" cy="430887"/>
          </a:xfrm>
          <a:prstGeom prst="rect">
            <a:avLst/>
          </a:prstGeom>
          <a:noFill/>
        </p:spPr>
        <p:txBody>
          <a:bodyPr wrap="none" lIns="0" tIns="0" rIns="0" bIns="0" rtlCol="0">
            <a:spAutoFit/>
          </a:bodyPr>
          <a:lstStyle/>
          <a:p>
            <a:pPr algn="l"/>
            <a:r>
              <a:rPr lang="en-US" sz="2800">
                <a:solidFill>
                  <a:schemeClr val="bg1"/>
                </a:solidFill>
                <a:latin typeface="+mj-lt"/>
              </a:rPr>
              <a:t>Hybrid</a:t>
            </a:r>
            <a:endParaRPr lang="en-US" sz="2400">
              <a:solidFill>
                <a:schemeClr val="bg1"/>
              </a:solidFill>
              <a:latin typeface="+mj-lt"/>
            </a:endParaRPr>
          </a:p>
        </p:txBody>
      </p:sp>
      <p:pic>
        <p:nvPicPr>
          <p:cNvPr id="40" name="Graphic 39" descr="Key">
            <a:extLst>
              <a:ext uri="{FF2B5EF4-FFF2-40B4-BE49-F238E27FC236}">
                <a16:creationId xmlns:a16="http://schemas.microsoft.com/office/drawing/2014/main" id="{C4266AFB-38DC-4668-86D6-A39380493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044" y="5663584"/>
            <a:ext cx="914270" cy="914270"/>
          </a:xfrm>
          <a:prstGeom prst="rect">
            <a:avLst/>
          </a:prstGeom>
        </p:spPr>
      </p:pic>
      <p:sp>
        <p:nvSpPr>
          <p:cNvPr id="42" name="TextBox 41">
            <a:extLst>
              <a:ext uri="{FF2B5EF4-FFF2-40B4-BE49-F238E27FC236}">
                <a16:creationId xmlns:a16="http://schemas.microsoft.com/office/drawing/2014/main" id="{AAC851BC-7279-4816-BA9F-55E5CB6360C2}"/>
              </a:ext>
            </a:extLst>
          </p:cNvPr>
          <p:cNvSpPr txBox="1"/>
          <p:nvPr/>
        </p:nvSpPr>
        <p:spPr>
          <a:xfrm>
            <a:off x="1436127" y="5936080"/>
            <a:ext cx="1115434" cy="369332"/>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grpSp>
        <p:nvGrpSpPr>
          <p:cNvPr id="43" name="Group 42">
            <a:extLst>
              <a:ext uri="{FF2B5EF4-FFF2-40B4-BE49-F238E27FC236}">
                <a16:creationId xmlns:a16="http://schemas.microsoft.com/office/drawing/2014/main" id="{9FE2B91F-3D47-455B-8459-AB85AFCB81ED}"/>
              </a:ext>
            </a:extLst>
          </p:cNvPr>
          <p:cNvGrpSpPr/>
          <p:nvPr/>
        </p:nvGrpSpPr>
        <p:grpSpPr>
          <a:xfrm>
            <a:off x="4614480" y="5014030"/>
            <a:ext cx="2189455" cy="1563824"/>
            <a:chOff x="4614268" y="5014255"/>
            <a:chExt cx="2189766" cy="1564046"/>
          </a:xfrm>
        </p:grpSpPr>
        <p:pic>
          <p:nvPicPr>
            <p:cNvPr id="44" name="Graphic 43" descr="Diploma">
              <a:extLst>
                <a:ext uri="{FF2B5EF4-FFF2-40B4-BE49-F238E27FC236}">
                  <a16:creationId xmlns:a16="http://schemas.microsoft.com/office/drawing/2014/main" id="{11AA53C7-C768-41D4-861F-23CCE625A8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4268" y="5014255"/>
              <a:ext cx="914400" cy="914400"/>
            </a:xfrm>
            <a:prstGeom prst="rect">
              <a:avLst/>
            </a:prstGeom>
          </p:spPr>
        </p:pic>
        <p:pic>
          <p:nvPicPr>
            <p:cNvPr id="45" name="Graphic 44" descr="Key">
              <a:extLst>
                <a:ext uri="{FF2B5EF4-FFF2-40B4-BE49-F238E27FC236}">
                  <a16:creationId xmlns:a16="http://schemas.microsoft.com/office/drawing/2014/main" id="{7D2B3329-A6C9-450E-ADE9-6FC59CC8F9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5521" y="5663901"/>
              <a:ext cx="914400" cy="914400"/>
            </a:xfrm>
            <a:prstGeom prst="rect">
              <a:avLst/>
            </a:prstGeom>
          </p:spPr>
        </p:pic>
        <p:sp>
          <p:nvSpPr>
            <p:cNvPr id="46" name="TextBox 45">
              <a:extLst>
                <a:ext uri="{FF2B5EF4-FFF2-40B4-BE49-F238E27FC236}">
                  <a16:creationId xmlns:a16="http://schemas.microsoft.com/office/drawing/2014/main" id="{C5B3BAEC-6B2A-482E-BED5-2E7FA7C610EB}"/>
                </a:ext>
              </a:extLst>
            </p:cNvPr>
            <p:cNvSpPr txBox="1"/>
            <p:nvPr/>
          </p:nvSpPr>
          <p:spPr>
            <a:xfrm>
              <a:off x="5600777" y="5264387"/>
              <a:ext cx="1203257" cy="369384"/>
            </a:xfrm>
            <a:prstGeom prst="rect">
              <a:avLst/>
            </a:prstGeom>
            <a:noFill/>
          </p:spPr>
          <p:txBody>
            <a:bodyPr wrap="none" lIns="0" tIns="0" rIns="0" bIns="0" rtlCol="0">
              <a:spAutoFit/>
            </a:bodyPr>
            <a:lstStyle/>
            <a:p>
              <a:pPr algn="l"/>
              <a:r>
                <a:rPr lang="en-US" sz="2400">
                  <a:solidFill>
                    <a:schemeClr val="bg1"/>
                  </a:solidFill>
                  <a:latin typeface="+mj-lt"/>
                </a:rPr>
                <a:t>Cert Trust</a:t>
              </a:r>
              <a:endParaRPr lang="en-US" sz="2000">
                <a:solidFill>
                  <a:schemeClr val="bg1"/>
                </a:solidFill>
                <a:latin typeface="+mj-lt"/>
              </a:endParaRPr>
            </a:p>
          </p:txBody>
        </p:sp>
        <p:sp>
          <p:nvSpPr>
            <p:cNvPr id="47" name="TextBox 46">
              <a:extLst>
                <a:ext uri="{FF2B5EF4-FFF2-40B4-BE49-F238E27FC236}">
                  <a16:creationId xmlns:a16="http://schemas.microsoft.com/office/drawing/2014/main" id="{725BCCB2-7B36-4BCB-AC18-7A6F047D5108}"/>
                </a:ext>
              </a:extLst>
            </p:cNvPr>
            <p:cNvSpPr txBox="1"/>
            <p:nvPr/>
          </p:nvSpPr>
          <p:spPr>
            <a:xfrm>
              <a:off x="5606745" y="5936435"/>
              <a:ext cx="1115592" cy="369384"/>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grpSp>
      <p:sp>
        <p:nvSpPr>
          <p:cNvPr id="3" name="Rectangle 2">
            <a:extLst>
              <a:ext uri="{FF2B5EF4-FFF2-40B4-BE49-F238E27FC236}">
                <a16:creationId xmlns:a16="http://schemas.microsoft.com/office/drawing/2014/main" id="{9C3BE165-4BAF-48DA-B139-E18E0981F816}"/>
              </a:ext>
            </a:extLst>
          </p:cNvPr>
          <p:cNvSpPr/>
          <p:nvPr/>
        </p:nvSpPr>
        <p:spPr bwMode="auto">
          <a:xfrm>
            <a:off x="-1" y="1131811"/>
            <a:ext cx="12190271" cy="1434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5DDA816-8463-4087-9B62-03F30D31671C}"/>
              </a:ext>
            </a:extLst>
          </p:cNvPr>
          <p:cNvSpPr/>
          <p:nvPr/>
        </p:nvSpPr>
        <p:spPr bwMode="auto">
          <a:xfrm>
            <a:off x="0" y="2548847"/>
            <a:ext cx="12190271" cy="1434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B7C1061E-EEC9-4A4B-9FA4-C9EDEF26A286}"/>
              </a:ext>
            </a:extLst>
          </p:cNvPr>
          <p:cNvSpPr/>
          <p:nvPr/>
        </p:nvSpPr>
        <p:spPr bwMode="auto">
          <a:xfrm>
            <a:off x="1731" y="3983126"/>
            <a:ext cx="12190270" cy="143428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a:extLst>
              <a:ext uri="{FF2B5EF4-FFF2-40B4-BE49-F238E27FC236}">
                <a16:creationId xmlns:a16="http://schemas.microsoft.com/office/drawing/2014/main" id="{5E7A2114-527F-4A79-9C17-9657DBEB8830}"/>
              </a:ext>
            </a:extLst>
          </p:cNvPr>
          <p:cNvSpPr txBox="1">
            <a:spLocks/>
          </p:cNvSpPr>
          <p:nvPr/>
        </p:nvSpPr>
        <p:spPr>
          <a:xfrm>
            <a:off x="4673601" y="6476570"/>
            <a:ext cx="2844800" cy="365074"/>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a:solidFill>
                  <a:schemeClr val="tx1"/>
                </a:solidFill>
                <a:latin typeface="Segoe UI" panose="020B0502040204020203" pitchFamily="34" charset="0"/>
                <a:cs typeface="Segoe UI" panose="020B0502040204020203" pitchFamily="34" charset="0"/>
              </a:rPr>
              <a:t>Microsoft Confidential</a:t>
            </a:r>
          </a:p>
        </p:txBody>
      </p:sp>
      <p:sp>
        <p:nvSpPr>
          <p:cNvPr id="27" name="Rectangle 26">
            <a:extLst>
              <a:ext uri="{FF2B5EF4-FFF2-40B4-BE49-F238E27FC236}">
                <a16:creationId xmlns:a16="http://schemas.microsoft.com/office/drawing/2014/main" id="{C91CA491-DB95-0030-70C2-33A4D76A2644}"/>
              </a:ext>
            </a:extLst>
          </p:cNvPr>
          <p:cNvSpPr/>
          <p:nvPr/>
        </p:nvSpPr>
        <p:spPr bwMode="auto">
          <a:xfrm>
            <a:off x="1731" y="5407364"/>
            <a:ext cx="12190270" cy="1434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Key">
            <a:extLst>
              <a:ext uri="{FF2B5EF4-FFF2-40B4-BE49-F238E27FC236}">
                <a16:creationId xmlns:a16="http://schemas.microsoft.com/office/drawing/2014/main" id="{0261A69B-37D1-94F5-4771-5B6F1596D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163" y="1131482"/>
            <a:ext cx="1129958" cy="1129958"/>
          </a:xfrm>
          <a:prstGeom prst="rect">
            <a:avLst/>
          </a:prstGeom>
        </p:spPr>
      </p:pic>
      <p:sp>
        <p:nvSpPr>
          <p:cNvPr id="31" name="TextBox 30">
            <a:extLst>
              <a:ext uri="{FF2B5EF4-FFF2-40B4-BE49-F238E27FC236}">
                <a16:creationId xmlns:a16="http://schemas.microsoft.com/office/drawing/2014/main" id="{480873C7-8FE1-E54B-17F5-EB77D4E21B5F}"/>
              </a:ext>
            </a:extLst>
          </p:cNvPr>
          <p:cNvSpPr txBox="1"/>
          <p:nvPr/>
        </p:nvSpPr>
        <p:spPr>
          <a:xfrm>
            <a:off x="2732389" y="1224675"/>
            <a:ext cx="6252481"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raw key to Active Directory</a:t>
            </a:r>
          </a:p>
          <a:p>
            <a:pPr marL="342834" indent="-342834">
              <a:buFont typeface="Arial" panose="020B0604020202020204" pitchFamily="34" charset="0"/>
              <a:buChar char="•"/>
            </a:pPr>
            <a:r>
              <a:rPr lang="en-US" sz="2000" dirty="0">
                <a:solidFill>
                  <a:schemeClr val="bg1"/>
                </a:solidFill>
                <a:latin typeface="+mj-lt"/>
              </a:rPr>
              <a:t>Does not require issuance of end user certificate from PKI</a:t>
            </a:r>
          </a:p>
          <a:p>
            <a:pPr marL="342834" indent="-342834">
              <a:buFont typeface="Arial" panose="020B0604020202020204" pitchFamily="34" charset="0"/>
              <a:buChar char="•"/>
            </a:pPr>
            <a:r>
              <a:rPr lang="en-US" sz="2000" dirty="0">
                <a:solidFill>
                  <a:schemeClr val="bg1"/>
                </a:solidFill>
                <a:latin typeface="+mj-lt"/>
              </a:rPr>
              <a:t>Requires 2016 or later Domain Controllers</a:t>
            </a:r>
          </a:p>
        </p:txBody>
      </p:sp>
      <p:sp>
        <p:nvSpPr>
          <p:cNvPr id="32" name="TextBox 31">
            <a:extLst>
              <a:ext uri="{FF2B5EF4-FFF2-40B4-BE49-F238E27FC236}">
                <a16:creationId xmlns:a16="http://schemas.microsoft.com/office/drawing/2014/main" id="{DC5F2543-4FB1-9D34-B386-F02FDB704F08}"/>
              </a:ext>
            </a:extLst>
          </p:cNvPr>
          <p:cNvSpPr txBox="1"/>
          <p:nvPr/>
        </p:nvSpPr>
        <p:spPr>
          <a:xfrm>
            <a:off x="412029" y="1979773"/>
            <a:ext cx="6741862" cy="452590"/>
          </a:xfrm>
          <a:prstGeom prst="rect">
            <a:avLst/>
          </a:prstGeom>
          <a:noFill/>
        </p:spPr>
        <p:txBody>
          <a:bodyPr wrap="square">
            <a:spAutoFit/>
          </a:bodyPr>
          <a:lstStyle/>
          <a:p>
            <a:pPr algn="l"/>
            <a:r>
              <a:rPr lang="en-US" sz="2353" dirty="0">
                <a:solidFill>
                  <a:schemeClr val="bg1"/>
                </a:solidFill>
                <a:latin typeface="+mj-lt"/>
              </a:rPr>
              <a:t>Key Trust</a:t>
            </a:r>
          </a:p>
        </p:txBody>
      </p:sp>
      <p:pic>
        <p:nvPicPr>
          <p:cNvPr id="33" name="Graphic 32" descr="Diploma">
            <a:extLst>
              <a:ext uri="{FF2B5EF4-FFF2-40B4-BE49-F238E27FC236}">
                <a16:creationId xmlns:a16="http://schemas.microsoft.com/office/drawing/2014/main" id="{93954F15-5A40-51DF-8FD9-1DE1AA8BF71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597303" y="2531382"/>
            <a:ext cx="1228373" cy="1228373"/>
          </a:xfrm>
          <a:prstGeom prst="rect">
            <a:avLst/>
          </a:prstGeom>
        </p:spPr>
      </p:pic>
      <p:sp>
        <p:nvSpPr>
          <p:cNvPr id="34" name="TextBox 33">
            <a:extLst>
              <a:ext uri="{FF2B5EF4-FFF2-40B4-BE49-F238E27FC236}">
                <a16:creationId xmlns:a16="http://schemas.microsoft.com/office/drawing/2014/main" id="{85AAB4C7-B32A-0304-D869-681F0781C76F}"/>
              </a:ext>
            </a:extLst>
          </p:cNvPr>
          <p:cNvSpPr txBox="1"/>
          <p:nvPr/>
        </p:nvSpPr>
        <p:spPr>
          <a:xfrm>
            <a:off x="10465937" y="3514525"/>
            <a:ext cx="6741862" cy="452590"/>
          </a:xfrm>
          <a:prstGeom prst="rect">
            <a:avLst/>
          </a:prstGeom>
          <a:noFill/>
        </p:spPr>
        <p:txBody>
          <a:bodyPr wrap="square">
            <a:spAutoFit/>
          </a:bodyPr>
          <a:lstStyle/>
          <a:p>
            <a:pPr algn="l"/>
            <a:r>
              <a:rPr lang="en-US" sz="2353" dirty="0">
                <a:solidFill>
                  <a:schemeClr val="bg1"/>
                </a:solidFill>
                <a:latin typeface="+mj-lt"/>
              </a:rPr>
              <a:t>Cert Trust</a:t>
            </a:r>
          </a:p>
        </p:txBody>
      </p:sp>
      <p:sp>
        <p:nvSpPr>
          <p:cNvPr id="35" name="TextBox 34">
            <a:extLst>
              <a:ext uri="{FF2B5EF4-FFF2-40B4-BE49-F238E27FC236}">
                <a16:creationId xmlns:a16="http://schemas.microsoft.com/office/drawing/2014/main" id="{04229CF0-0B9B-EAF9-72ED-7F7D2D0CADBA}"/>
              </a:ext>
            </a:extLst>
          </p:cNvPr>
          <p:cNvSpPr txBox="1"/>
          <p:nvPr/>
        </p:nvSpPr>
        <p:spPr>
          <a:xfrm>
            <a:off x="2732389" y="2637884"/>
            <a:ext cx="5693097"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PKI user cert to Active Directory</a:t>
            </a:r>
          </a:p>
          <a:p>
            <a:pPr marL="342834" indent="-342834">
              <a:buFont typeface="Arial" panose="020B0604020202020204" pitchFamily="34" charset="0"/>
              <a:buChar char="•"/>
            </a:pPr>
            <a:r>
              <a:rPr lang="en-US" sz="2000" dirty="0">
                <a:solidFill>
                  <a:schemeClr val="bg1"/>
                </a:solidFill>
                <a:latin typeface="+mj-lt"/>
              </a:rPr>
              <a:t>Requires issuance of end user certificate from PKI</a:t>
            </a:r>
          </a:p>
          <a:p>
            <a:pPr marL="342834" indent="-342834">
              <a:buFont typeface="Arial" panose="020B0604020202020204" pitchFamily="34" charset="0"/>
              <a:buChar char="•"/>
            </a:pPr>
            <a:r>
              <a:rPr lang="en-US" sz="2000" dirty="0">
                <a:solidFill>
                  <a:schemeClr val="bg1"/>
                </a:solidFill>
                <a:latin typeface="+mj-lt"/>
              </a:rPr>
              <a:t>Requires 2012 or later Domain Controllers</a:t>
            </a:r>
          </a:p>
        </p:txBody>
      </p:sp>
      <p:pic>
        <p:nvPicPr>
          <p:cNvPr id="11" name="Graphic 10" descr="Cloud outline">
            <a:extLst>
              <a:ext uri="{FF2B5EF4-FFF2-40B4-BE49-F238E27FC236}">
                <a16:creationId xmlns:a16="http://schemas.microsoft.com/office/drawing/2014/main" id="{A0EF1D93-B79C-DCC9-29B3-60FB92CDCB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5296" y="3904372"/>
            <a:ext cx="1227091" cy="1227091"/>
          </a:xfrm>
          <a:prstGeom prst="rect">
            <a:avLst/>
          </a:prstGeom>
        </p:spPr>
      </p:pic>
      <p:sp>
        <p:nvSpPr>
          <p:cNvPr id="13" name="TextBox 12">
            <a:extLst>
              <a:ext uri="{FF2B5EF4-FFF2-40B4-BE49-F238E27FC236}">
                <a16:creationId xmlns:a16="http://schemas.microsoft.com/office/drawing/2014/main" id="{CBE20704-A671-BFBD-1B57-A47EEDDC7D17}"/>
              </a:ext>
            </a:extLst>
          </p:cNvPr>
          <p:cNvSpPr txBox="1"/>
          <p:nvPr/>
        </p:nvSpPr>
        <p:spPr>
          <a:xfrm>
            <a:off x="279061" y="4878453"/>
            <a:ext cx="6741862" cy="452590"/>
          </a:xfrm>
          <a:prstGeom prst="rect">
            <a:avLst/>
          </a:prstGeom>
          <a:noFill/>
        </p:spPr>
        <p:txBody>
          <a:bodyPr wrap="square">
            <a:spAutoFit/>
          </a:bodyPr>
          <a:lstStyle/>
          <a:p>
            <a:pPr algn="l"/>
            <a:r>
              <a:rPr lang="en-US" sz="2353" dirty="0">
                <a:solidFill>
                  <a:schemeClr val="bg1"/>
                </a:solidFill>
                <a:latin typeface="+mj-lt"/>
              </a:rPr>
              <a:t>Cloud Trust</a:t>
            </a:r>
          </a:p>
        </p:txBody>
      </p:sp>
      <p:sp>
        <p:nvSpPr>
          <p:cNvPr id="49" name="TextBox 48">
            <a:extLst>
              <a:ext uri="{FF2B5EF4-FFF2-40B4-BE49-F238E27FC236}">
                <a16:creationId xmlns:a16="http://schemas.microsoft.com/office/drawing/2014/main" id="{7BC7211B-1A1C-9AE9-2C30-ACDC2D253146}"/>
              </a:ext>
            </a:extLst>
          </p:cNvPr>
          <p:cNvSpPr txBox="1"/>
          <p:nvPr/>
        </p:nvSpPr>
        <p:spPr>
          <a:xfrm>
            <a:off x="2745836" y="4026607"/>
            <a:ext cx="8033481"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TGT issued from Azure AD Kerberos to Active Directory</a:t>
            </a:r>
          </a:p>
          <a:p>
            <a:pPr marL="342834" indent="-342834">
              <a:buFont typeface="Arial" panose="020B0604020202020204" pitchFamily="34" charset="0"/>
              <a:buChar char="•"/>
            </a:pPr>
            <a:r>
              <a:rPr lang="en-US" sz="2000" dirty="0">
                <a:solidFill>
                  <a:schemeClr val="bg1"/>
                </a:solidFill>
                <a:latin typeface="+mj-lt"/>
              </a:rPr>
              <a:t>Does not require issuance of any certificate</a:t>
            </a:r>
          </a:p>
          <a:p>
            <a:pPr marL="342834" indent="-342834">
              <a:buFont typeface="Arial" panose="020B0604020202020204" pitchFamily="34" charset="0"/>
              <a:buChar char="•"/>
            </a:pPr>
            <a:r>
              <a:rPr lang="en-US" sz="2000" dirty="0">
                <a:solidFill>
                  <a:schemeClr val="bg1"/>
                </a:solidFill>
                <a:latin typeface="+mj-lt"/>
              </a:rPr>
              <a:t>Requires 2016 or later Domain Controllers</a:t>
            </a:r>
          </a:p>
        </p:txBody>
      </p:sp>
      <p:sp>
        <p:nvSpPr>
          <p:cNvPr id="50" name="TextBox 49">
            <a:extLst>
              <a:ext uri="{FF2B5EF4-FFF2-40B4-BE49-F238E27FC236}">
                <a16:creationId xmlns:a16="http://schemas.microsoft.com/office/drawing/2014/main" id="{B69E91D3-AF13-1163-B457-463CF5FFBA81}"/>
              </a:ext>
            </a:extLst>
          </p:cNvPr>
          <p:cNvSpPr txBox="1"/>
          <p:nvPr/>
        </p:nvSpPr>
        <p:spPr>
          <a:xfrm>
            <a:off x="2732389" y="5567120"/>
            <a:ext cx="6946645" cy="923330"/>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latin typeface="+mj-lt"/>
              </a:rPr>
              <a:t>All trusts use asymmetric key pairs</a:t>
            </a:r>
          </a:p>
          <a:p>
            <a:pPr marL="342834" indent="-342834">
              <a:buFont typeface="Arial" panose="020B0604020202020204" pitchFamily="34" charset="0"/>
              <a:buChar char="•"/>
            </a:pPr>
            <a:r>
              <a:rPr lang="en-US" sz="2000" dirty="0">
                <a:latin typeface="+mj-lt"/>
              </a:rPr>
              <a:t>All trusts use the same TPM hardware</a:t>
            </a:r>
          </a:p>
          <a:p>
            <a:pPr marL="342834" indent="-342834">
              <a:buFont typeface="Arial" panose="020B0604020202020204" pitchFamily="34" charset="0"/>
              <a:buChar char="•"/>
            </a:pPr>
            <a:r>
              <a:rPr lang="en-US" sz="2000" dirty="0">
                <a:latin typeface="+mj-lt"/>
              </a:rPr>
              <a:t>All trusts require the same strong proof-up [MFA] for enrollment</a:t>
            </a:r>
          </a:p>
        </p:txBody>
      </p:sp>
    </p:spTree>
    <p:extLst>
      <p:ext uri="{BB962C8B-B14F-4D97-AF65-F5344CB8AC3E}">
        <p14:creationId xmlns:p14="http://schemas.microsoft.com/office/powerpoint/2010/main" val="31415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par>
                                <p:cTn id="32" presetID="22" presetClass="entr" presetSubtype="2"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 grpId="0" animBg="1"/>
      <p:bldP spid="6" grpId="0" animBg="1"/>
      <p:bldP spid="7" grpId="0" animBg="1"/>
      <p:bldP spid="27" grpId="0" animBg="1"/>
      <p:bldP spid="31" grpId="0"/>
      <p:bldP spid="35"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3514-ACDC-4C1C-9451-02CA6F0359D4}"/>
              </a:ext>
            </a:extLst>
          </p:cNvPr>
          <p:cNvSpPr>
            <a:spLocks noGrp="1"/>
          </p:cNvSpPr>
          <p:nvPr>
            <p:ph type="title"/>
          </p:nvPr>
        </p:nvSpPr>
        <p:spPr/>
        <p:txBody>
          <a:bodyPr/>
          <a:lstStyle/>
          <a:p>
            <a:r>
              <a:rPr lang="en-US" dirty="0"/>
              <a:t>Hybrid Cloud Trust Components (Preview)</a:t>
            </a:r>
          </a:p>
        </p:txBody>
      </p:sp>
      <p:grpSp>
        <p:nvGrpSpPr>
          <p:cNvPr id="49" name="Group 48">
            <a:extLst>
              <a:ext uri="{FF2B5EF4-FFF2-40B4-BE49-F238E27FC236}">
                <a16:creationId xmlns:a16="http://schemas.microsoft.com/office/drawing/2014/main" id="{2FA5BB05-A3B4-4935-ACE4-B522C91E9478}"/>
              </a:ext>
            </a:extLst>
          </p:cNvPr>
          <p:cNvGrpSpPr/>
          <p:nvPr/>
        </p:nvGrpSpPr>
        <p:grpSpPr>
          <a:xfrm>
            <a:off x="9623030" y="1779058"/>
            <a:ext cx="1188551" cy="2056817"/>
            <a:chOff x="7899098" y="2430613"/>
            <a:chExt cx="1100104" cy="2057108"/>
          </a:xfrm>
        </p:grpSpPr>
        <p:sp>
          <p:nvSpPr>
            <p:cNvPr id="50" name="Freeform: Shape 3">
              <a:extLst>
                <a:ext uri="{FF2B5EF4-FFF2-40B4-BE49-F238E27FC236}">
                  <a16:creationId xmlns:a16="http://schemas.microsoft.com/office/drawing/2014/main" id="{B489187D-AF71-4DDE-998A-42F3EEFC1799}"/>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51" name="Freeform: Shape 14">
              <a:extLst>
                <a:ext uri="{FF2B5EF4-FFF2-40B4-BE49-F238E27FC236}">
                  <a16:creationId xmlns:a16="http://schemas.microsoft.com/office/drawing/2014/main" id="{70565D3F-3739-49EA-9096-9DB013F12BF5}"/>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a:rPr>
                <a:t>WHFB Config</a:t>
              </a:r>
              <a:endParaRPr lang="en-US" sz="1765" dirty="0"/>
            </a:p>
          </p:txBody>
        </p:sp>
      </p:grpSp>
      <p:sp>
        <p:nvSpPr>
          <p:cNvPr id="52" name="Rectangle 51">
            <a:extLst>
              <a:ext uri="{FF2B5EF4-FFF2-40B4-BE49-F238E27FC236}">
                <a16:creationId xmlns:a16="http://schemas.microsoft.com/office/drawing/2014/main" id="{90D3253B-2B7B-4990-9BA4-F6DE0099E19C}"/>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53" name="Rectangle 52">
            <a:extLst>
              <a:ext uri="{FF2B5EF4-FFF2-40B4-BE49-F238E27FC236}">
                <a16:creationId xmlns:a16="http://schemas.microsoft.com/office/drawing/2014/main" id="{B5CB55A0-ACC5-4639-A27E-B7CA7B444504}"/>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54" name="Rectangle 53">
            <a:extLst>
              <a:ext uri="{FF2B5EF4-FFF2-40B4-BE49-F238E27FC236}">
                <a16:creationId xmlns:a16="http://schemas.microsoft.com/office/drawing/2014/main" id="{5F985A7C-8975-47D9-8DAB-7CC822B4D69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55" name="Straight Connector 54">
            <a:extLst>
              <a:ext uri="{FF2B5EF4-FFF2-40B4-BE49-F238E27FC236}">
                <a16:creationId xmlns:a16="http://schemas.microsoft.com/office/drawing/2014/main" id="{ED2271B2-5D81-4BB9-ABDD-BF76B94C0B61}"/>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56" name="Freeform: Shape 7">
            <a:extLst>
              <a:ext uri="{FF2B5EF4-FFF2-40B4-BE49-F238E27FC236}">
                <a16:creationId xmlns:a16="http://schemas.microsoft.com/office/drawing/2014/main" id="{2096BE05-6693-4AC9-A7AA-DCE262BE0EA7}"/>
              </a:ext>
            </a:extLst>
          </p:cNvPr>
          <p:cNvSpPr/>
          <p:nvPr/>
        </p:nvSpPr>
        <p:spPr>
          <a:xfrm>
            <a:off x="7039297" y="1779058"/>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57" name="Group 56">
            <a:extLst>
              <a:ext uri="{FF2B5EF4-FFF2-40B4-BE49-F238E27FC236}">
                <a16:creationId xmlns:a16="http://schemas.microsoft.com/office/drawing/2014/main" id="{CF341C55-2E9B-409A-8DA5-8A194963E7C1}"/>
              </a:ext>
            </a:extLst>
          </p:cNvPr>
          <p:cNvGrpSpPr/>
          <p:nvPr/>
        </p:nvGrpSpPr>
        <p:grpSpPr>
          <a:xfrm>
            <a:off x="8332045" y="1783534"/>
            <a:ext cx="1188551" cy="2052341"/>
            <a:chOff x="6543927" y="2430612"/>
            <a:chExt cx="1153573" cy="2069931"/>
          </a:xfrm>
        </p:grpSpPr>
        <p:sp>
          <p:nvSpPr>
            <p:cNvPr id="58" name="Freeform: Shape 11">
              <a:extLst>
                <a:ext uri="{FF2B5EF4-FFF2-40B4-BE49-F238E27FC236}">
                  <a16:creationId xmlns:a16="http://schemas.microsoft.com/office/drawing/2014/main" id="{E1ABD66E-252C-4456-A3A7-3445AB8E7665}"/>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59" name="Freeform: Shape 12">
              <a:extLst>
                <a:ext uri="{FF2B5EF4-FFF2-40B4-BE49-F238E27FC236}">
                  <a16:creationId xmlns:a16="http://schemas.microsoft.com/office/drawing/2014/main" id="{C72979CA-92F6-4989-BD7D-A6BE65F8B230}"/>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60" name="Freeform: Shape 3">
            <a:extLst>
              <a:ext uri="{FF2B5EF4-FFF2-40B4-BE49-F238E27FC236}">
                <a16:creationId xmlns:a16="http://schemas.microsoft.com/office/drawing/2014/main" id="{D40E89E0-7EA0-4A5C-B08D-F91699FA0C38}"/>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61" name="Freeform: Shape 8">
            <a:extLst>
              <a:ext uri="{FF2B5EF4-FFF2-40B4-BE49-F238E27FC236}">
                <a16:creationId xmlns:a16="http://schemas.microsoft.com/office/drawing/2014/main" id="{CE41D7C1-8244-4EA6-AC4C-9EFA2A2455D9}"/>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Server 2016 or later</a:t>
            </a:r>
          </a:p>
          <a:p>
            <a:pPr defTabSz="444244">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62" name="Freeform: Shape 7">
            <a:extLst>
              <a:ext uri="{FF2B5EF4-FFF2-40B4-BE49-F238E27FC236}">
                <a16:creationId xmlns:a16="http://schemas.microsoft.com/office/drawing/2014/main" id="{77097776-5CA1-46A4-A027-9D84DEF83DD2}"/>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dirty="0">
                <a:solidFill>
                  <a:srgbClr val="FFFFFF"/>
                </a:solidFill>
                <a:latin typeface="Segoe UI Semilight"/>
              </a:rPr>
              <a:t>Windows 10</a:t>
            </a:r>
            <a:br>
              <a:rPr lang="en-US" sz="1400" kern="0" spc="-50" dirty="0">
                <a:solidFill>
                  <a:srgbClr val="FFFFFF"/>
                </a:solidFill>
                <a:latin typeface="Segoe UI Semilight"/>
              </a:rPr>
            </a:br>
            <a:r>
              <a:rPr lang="en-US" sz="1400" kern="0" spc="-50" dirty="0">
                <a:solidFill>
                  <a:srgbClr val="FFFFFF"/>
                </a:solidFill>
                <a:latin typeface="Segoe UI Semilight"/>
              </a:rPr>
              <a:t>Windows 11</a:t>
            </a:r>
          </a:p>
        </p:txBody>
      </p:sp>
      <p:sp>
        <p:nvSpPr>
          <p:cNvPr id="63" name="Rectangle 62">
            <a:extLst>
              <a:ext uri="{FF2B5EF4-FFF2-40B4-BE49-F238E27FC236}">
                <a16:creationId xmlns:a16="http://schemas.microsoft.com/office/drawing/2014/main" id="{C832AA6E-C124-4B0B-BEC0-653E03E58B01}"/>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64" name="Straight Connector 63">
            <a:extLst>
              <a:ext uri="{FF2B5EF4-FFF2-40B4-BE49-F238E27FC236}">
                <a16:creationId xmlns:a16="http://schemas.microsoft.com/office/drawing/2014/main" id="{1FD0BA18-6835-478D-AAE3-1F08A5DF06F4}"/>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65" name="Picture 64" descr="A close up of a logo&#10;&#10;Description generated with high confidence">
            <a:extLst>
              <a:ext uri="{FF2B5EF4-FFF2-40B4-BE49-F238E27FC236}">
                <a16:creationId xmlns:a16="http://schemas.microsoft.com/office/drawing/2014/main" id="{8829D441-FD1D-405C-AAC9-50EBB73BD193}"/>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66" name="Straight Connector 65">
            <a:extLst>
              <a:ext uri="{FF2B5EF4-FFF2-40B4-BE49-F238E27FC236}">
                <a16:creationId xmlns:a16="http://schemas.microsoft.com/office/drawing/2014/main" id="{54E3926A-A941-42CA-BF5D-B59A0CB7196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67" name="Straight Connector 66">
            <a:extLst>
              <a:ext uri="{FF2B5EF4-FFF2-40B4-BE49-F238E27FC236}">
                <a16:creationId xmlns:a16="http://schemas.microsoft.com/office/drawing/2014/main" id="{AFCC1C25-D729-4FD6-898B-0D7E04F3BEED}"/>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grpSp>
        <p:nvGrpSpPr>
          <p:cNvPr id="68" name="Group 67">
            <a:extLst>
              <a:ext uri="{FF2B5EF4-FFF2-40B4-BE49-F238E27FC236}">
                <a16:creationId xmlns:a16="http://schemas.microsoft.com/office/drawing/2014/main" id="{3D7B4B72-2DEB-4895-8ECC-379216D863B5}"/>
              </a:ext>
            </a:extLst>
          </p:cNvPr>
          <p:cNvGrpSpPr/>
          <p:nvPr/>
        </p:nvGrpSpPr>
        <p:grpSpPr>
          <a:xfrm>
            <a:off x="7034535" y="4051620"/>
            <a:ext cx="1188551" cy="2056817"/>
            <a:chOff x="6233585" y="2087720"/>
            <a:chExt cx="1055937" cy="2057400"/>
          </a:xfrm>
          <a:solidFill>
            <a:srgbClr val="505050">
              <a:lumMod val="50000"/>
            </a:srgbClr>
          </a:solidFill>
        </p:grpSpPr>
        <p:sp>
          <p:nvSpPr>
            <p:cNvPr id="69" name="Freeform: Shape 13">
              <a:extLst>
                <a:ext uri="{FF2B5EF4-FFF2-40B4-BE49-F238E27FC236}">
                  <a16:creationId xmlns:a16="http://schemas.microsoft.com/office/drawing/2014/main" id="{444CEFF1-997F-4C06-9993-FBB62CE5CABD}"/>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70" name="Freeform: Shape 14">
              <a:extLst>
                <a:ext uri="{FF2B5EF4-FFF2-40B4-BE49-F238E27FC236}">
                  <a16:creationId xmlns:a16="http://schemas.microsoft.com/office/drawing/2014/main" id="{062429D1-4ED0-4605-9FAA-FB59974F5A81}"/>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dirty="0">
                  <a:solidFill>
                    <a:srgbClr val="505050">
                      <a:lumMod val="50000"/>
                    </a:srgbClr>
                  </a:solidFill>
                  <a:latin typeface="Segoe UI Semilight"/>
                </a:rPr>
                <a:t>Certificate Registration Authority for MDM</a:t>
              </a:r>
            </a:p>
          </p:txBody>
        </p:sp>
      </p:grpSp>
      <p:sp>
        <p:nvSpPr>
          <p:cNvPr id="71" name="Freeform 505">
            <a:extLst>
              <a:ext uri="{FF2B5EF4-FFF2-40B4-BE49-F238E27FC236}">
                <a16:creationId xmlns:a16="http://schemas.microsoft.com/office/drawing/2014/main" id="{B5FF3367-18D7-400F-851C-79767869EFEA}"/>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72" name="Picture 71">
            <a:extLst>
              <a:ext uri="{FF2B5EF4-FFF2-40B4-BE49-F238E27FC236}">
                <a16:creationId xmlns:a16="http://schemas.microsoft.com/office/drawing/2014/main" id="{29D32406-FE0C-4CCD-AF86-E520ED6E71A3}"/>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73" name="Picture 72">
            <a:extLst>
              <a:ext uri="{FF2B5EF4-FFF2-40B4-BE49-F238E27FC236}">
                <a16:creationId xmlns:a16="http://schemas.microsoft.com/office/drawing/2014/main" id="{5F09E5C6-0129-42E7-9096-C56E2F13AE5B}"/>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74" name="Picture 73">
            <a:extLst>
              <a:ext uri="{FF2B5EF4-FFF2-40B4-BE49-F238E27FC236}">
                <a16:creationId xmlns:a16="http://schemas.microsoft.com/office/drawing/2014/main" id="{9911A077-9238-4800-B64A-50C87CACE416}"/>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75" name="Picture 74">
            <a:extLst>
              <a:ext uri="{FF2B5EF4-FFF2-40B4-BE49-F238E27FC236}">
                <a16:creationId xmlns:a16="http://schemas.microsoft.com/office/drawing/2014/main" id="{6AD8A1AD-DB61-44F6-8AE9-71AC5BBC7B8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232"/>
            <a:ext cx="378770" cy="457135"/>
          </a:xfrm>
          <a:prstGeom prst="rect">
            <a:avLst/>
          </a:prstGeom>
          <a:solidFill>
            <a:srgbClr val="505050">
              <a:lumMod val="50000"/>
            </a:srgbClr>
          </a:solidFill>
        </p:spPr>
      </p:pic>
      <p:pic>
        <p:nvPicPr>
          <p:cNvPr id="76" name="Picture 75">
            <a:extLst>
              <a:ext uri="{FF2B5EF4-FFF2-40B4-BE49-F238E27FC236}">
                <a16:creationId xmlns:a16="http://schemas.microsoft.com/office/drawing/2014/main" id="{78D9151C-F227-45C3-94C6-F2D825A0571D}"/>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77" name="Group 76">
            <a:extLst>
              <a:ext uri="{FF2B5EF4-FFF2-40B4-BE49-F238E27FC236}">
                <a16:creationId xmlns:a16="http://schemas.microsoft.com/office/drawing/2014/main" id="{9C048EBC-743C-482B-B8D4-B80265B5B53B}"/>
              </a:ext>
            </a:extLst>
          </p:cNvPr>
          <p:cNvGrpSpPr/>
          <p:nvPr/>
        </p:nvGrpSpPr>
        <p:grpSpPr>
          <a:xfrm>
            <a:off x="3100576" y="1779058"/>
            <a:ext cx="1188550" cy="2056817"/>
            <a:chOff x="1411316" y="2383171"/>
            <a:chExt cx="1165517" cy="2016956"/>
          </a:xfrm>
          <a:solidFill>
            <a:srgbClr val="002050"/>
          </a:solidFill>
        </p:grpSpPr>
        <p:sp>
          <p:nvSpPr>
            <p:cNvPr id="78" name="Freeform: Shape 6">
              <a:extLst>
                <a:ext uri="{FF2B5EF4-FFF2-40B4-BE49-F238E27FC236}">
                  <a16:creationId xmlns:a16="http://schemas.microsoft.com/office/drawing/2014/main" id="{43EDB61B-E38C-4477-B0B2-E03E192243CE}"/>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79" name="Freeform: Shape 9">
              <a:extLst>
                <a:ext uri="{FF2B5EF4-FFF2-40B4-BE49-F238E27FC236}">
                  <a16:creationId xmlns:a16="http://schemas.microsoft.com/office/drawing/2014/main" id="{97C02466-1A8E-41BA-B6D0-6CFE476E1AC5}"/>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a:rPr>
                <a:t>Azure AD Kerberos PowerShell module</a:t>
              </a:r>
            </a:p>
            <a:p>
              <a:pPr defTabSz="444329">
                <a:lnSpc>
                  <a:spcPct val="90000"/>
                </a:lnSpc>
                <a:spcBef>
                  <a:spcPct val="0"/>
                </a:spcBef>
                <a:spcAft>
                  <a:spcPct val="35000"/>
                </a:spcAft>
                <a:defRPr/>
              </a:pPr>
              <a:r>
                <a:rPr lang="en-US" sz="800" kern="0" dirty="0">
                  <a:solidFill>
                    <a:srgbClr val="FFFFFF"/>
                  </a:solidFill>
                  <a:latin typeface="Segoe UI Semilight"/>
                </a:rPr>
                <a:t>Device Registration</a:t>
              </a:r>
            </a:p>
          </p:txBody>
        </p:sp>
      </p:grpSp>
      <p:pic>
        <p:nvPicPr>
          <p:cNvPr id="80" name="Picture 79" descr="A picture containing object&#10;&#10;Description generated with high confidence">
            <a:extLst>
              <a:ext uri="{FF2B5EF4-FFF2-40B4-BE49-F238E27FC236}">
                <a16:creationId xmlns:a16="http://schemas.microsoft.com/office/drawing/2014/main" id="{1CBC1BAA-260A-42B3-9C7D-CD8645C92362}"/>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81" name="Freeform: Shape 7">
            <a:extLst>
              <a:ext uri="{FF2B5EF4-FFF2-40B4-BE49-F238E27FC236}">
                <a16:creationId xmlns:a16="http://schemas.microsoft.com/office/drawing/2014/main" id="{812A0354-0230-4BD1-8F51-EBA08E01EF9D}"/>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82" name="Picture 81">
            <a:extLst>
              <a:ext uri="{FF2B5EF4-FFF2-40B4-BE49-F238E27FC236}">
                <a16:creationId xmlns:a16="http://schemas.microsoft.com/office/drawing/2014/main" id="{1A07300A-3312-478D-96FA-48A1939CC2DF}"/>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83" name="Group 82">
            <a:extLst>
              <a:ext uri="{FF2B5EF4-FFF2-40B4-BE49-F238E27FC236}">
                <a16:creationId xmlns:a16="http://schemas.microsoft.com/office/drawing/2014/main" id="{D6B05C09-1CB0-4BB0-9971-CC95D272C082}"/>
              </a:ext>
            </a:extLst>
          </p:cNvPr>
          <p:cNvGrpSpPr/>
          <p:nvPr/>
        </p:nvGrpSpPr>
        <p:grpSpPr>
          <a:xfrm>
            <a:off x="4399966" y="1779058"/>
            <a:ext cx="1184345" cy="2056817"/>
            <a:chOff x="2835438" y="2391788"/>
            <a:chExt cx="1161393" cy="2016956"/>
          </a:xfrm>
          <a:solidFill>
            <a:srgbClr val="002050"/>
          </a:solidFill>
        </p:grpSpPr>
        <p:sp>
          <p:nvSpPr>
            <p:cNvPr id="84" name="Freeform: Shape 7">
              <a:extLst>
                <a:ext uri="{FF2B5EF4-FFF2-40B4-BE49-F238E27FC236}">
                  <a16:creationId xmlns:a16="http://schemas.microsoft.com/office/drawing/2014/main" id="{DC4C24ED-39F7-4600-BFFF-A46D6140BA7B}"/>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dirty="0">
                  <a:solidFill>
                    <a:srgbClr val="FFFFFF"/>
                  </a:solidFill>
                  <a:latin typeface="Segoe UI Semilight"/>
                </a:rPr>
                <a:t>Azure Active Directory Connect</a:t>
              </a:r>
            </a:p>
          </p:txBody>
        </p:sp>
        <p:sp>
          <p:nvSpPr>
            <p:cNvPr id="85" name="Freeform: Shape 8">
              <a:extLst>
                <a:ext uri="{FF2B5EF4-FFF2-40B4-BE49-F238E27FC236}">
                  <a16:creationId xmlns:a16="http://schemas.microsoft.com/office/drawing/2014/main" id="{107F58ED-27FB-4E99-8BF9-087ACD1897AF}"/>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Optional</a:t>
              </a:r>
            </a:p>
          </p:txBody>
        </p:sp>
      </p:grpSp>
      <p:pic>
        <p:nvPicPr>
          <p:cNvPr id="86" name="Picture 85">
            <a:extLst>
              <a:ext uri="{FF2B5EF4-FFF2-40B4-BE49-F238E27FC236}">
                <a16:creationId xmlns:a16="http://schemas.microsoft.com/office/drawing/2014/main" id="{CBA5BD7E-E46D-4A2F-ACC0-A678782AF9CC}"/>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87" name="Freeform: Shape 14">
            <a:extLst>
              <a:ext uri="{FF2B5EF4-FFF2-40B4-BE49-F238E27FC236}">
                <a16:creationId xmlns:a16="http://schemas.microsoft.com/office/drawing/2014/main" id="{8E098B82-20F9-4B08-840F-5A18A1A3DE7F}"/>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88" name="Freeform: Shape 14">
            <a:extLst>
              <a:ext uri="{FF2B5EF4-FFF2-40B4-BE49-F238E27FC236}">
                <a16:creationId xmlns:a16="http://schemas.microsoft.com/office/drawing/2014/main" id="{DE314C7F-8671-443E-9AF6-87F54B677A7A}"/>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Needed for 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sp>
        <p:nvSpPr>
          <p:cNvPr id="3" name="Freeform: Shape 8">
            <a:extLst>
              <a:ext uri="{FF2B5EF4-FFF2-40B4-BE49-F238E27FC236}">
                <a16:creationId xmlns:a16="http://schemas.microsoft.com/office/drawing/2014/main" id="{193CA3A8-3830-D046-A67F-F5158656D6EE}"/>
              </a:ext>
            </a:extLst>
          </p:cNvPr>
          <p:cNvSpPr/>
          <p:nvPr/>
        </p:nvSpPr>
        <p:spPr>
          <a:xfrm>
            <a:off x="553187" y="3148956"/>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82" dirty="0">
                <a:solidFill>
                  <a:srgbClr val="E6E6E6"/>
                </a:solidFill>
                <a:latin typeface="Segoe UI" panose="020B0502040204020203" pitchFamily="34" charset="0"/>
              </a:rPr>
              <a:t>Windows 10 21H2 or later</a:t>
            </a:r>
          </a:p>
          <a:p>
            <a:pPr defTabSz="444244">
              <a:lnSpc>
                <a:spcPct val="90000"/>
              </a:lnSpc>
              <a:spcBef>
                <a:spcPct val="0"/>
              </a:spcBef>
              <a:spcAft>
                <a:spcPct val="35000"/>
              </a:spcAft>
              <a:defRPr/>
            </a:pPr>
            <a:r>
              <a:rPr lang="en-US" sz="882" kern="0" dirty="0">
                <a:solidFill>
                  <a:srgbClr val="E6E6E6"/>
                </a:solidFill>
                <a:latin typeface="Segoe UI" panose="020B0502040204020203" pitchFamily="34" charset="0"/>
                <a:cs typeface="Segoe UI Semilight" panose="020B0402040204020203" pitchFamily="34" charset="0"/>
              </a:rPr>
              <a:t>Windows 11</a:t>
            </a:r>
            <a:endParaRPr lang="en-US" sz="800" kern="0" dirty="0">
              <a:solidFill>
                <a:srgbClr val="FFFFFF"/>
              </a:solidFill>
              <a:latin typeface="Segoe UI Semilight" panose="020B0402040204020203" pitchFamily="34" charset="0"/>
              <a:cs typeface="Segoe UI Semilight" panose="020B0402040204020203" pitchFamily="34" charset="0"/>
            </a:endParaRPr>
          </a:p>
        </p:txBody>
      </p:sp>
      <p:grpSp>
        <p:nvGrpSpPr>
          <p:cNvPr id="92" name="Group 91">
            <a:extLst>
              <a:ext uri="{FF2B5EF4-FFF2-40B4-BE49-F238E27FC236}">
                <a16:creationId xmlns:a16="http://schemas.microsoft.com/office/drawing/2014/main" id="{065E36DF-A31D-83F8-F426-0C820B4CC351}"/>
              </a:ext>
            </a:extLst>
          </p:cNvPr>
          <p:cNvGrpSpPr/>
          <p:nvPr/>
        </p:nvGrpSpPr>
        <p:grpSpPr>
          <a:xfrm>
            <a:off x="5747833" y="1779735"/>
            <a:ext cx="1188551" cy="2056817"/>
            <a:chOff x="6233585" y="2087720"/>
            <a:chExt cx="1055937" cy="2057400"/>
          </a:xfrm>
          <a:solidFill>
            <a:srgbClr val="505050">
              <a:lumMod val="50000"/>
            </a:srgbClr>
          </a:solidFill>
        </p:grpSpPr>
        <p:sp>
          <p:nvSpPr>
            <p:cNvPr id="93" name="Freeform: Shape 13">
              <a:extLst>
                <a:ext uri="{FF2B5EF4-FFF2-40B4-BE49-F238E27FC236}">
                  <a16:creationId xmlns:a16="http://schemas.microsoft.com/office/drawing/2014/main" id="{E5E9D229-12DA-B088-B94A-2669C6A635EA}"/>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94" name="Freeform: Shape 14">
              <a:extLst>
                <a:ext uri="{FF2B5EF4-FFF2-40B4-BE49-F238E27FC236}">
                  <a16:creationId xmlns:a16="http://schemas.microsoft.com/office/drawing/2014/main" id="{C933811D-7EC4-A20F-7B3F-41ADE61D19A7}"/>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dirty="0">
                  <a:solidFill>
                    <a:srgbClr val="505050">
                      <a:lumMod val="50000"/>
                    </a:srgbClr>
                  </a:solidFill>
                  <a:latin typeface="Segoe UI Semilight"/>
                </a:rPr>
                <a:t>Certificate Registration Authority for MDM</a:t>
              </a:r>
            </a:p>
          </p:txBody>
        </p:sp>
      </p:grpSp>
      <p:pic>
        <p:nvPicPr>
          <p:cNvPr id="95" name="Picture 94">
            <a:extLst>
              <a:ext uri="{FF2B5EF4-FFF2-40B4-BE49-F238E27FC236}">
                <a16:creationId xmlns:a16="http://schemas.microsoft.com/office/drawing/2014/main" id="{A51DBACE-55B0-74F6-483E-44F5E0DAD024}"/>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15236" y="2215348"/>
            <a:ext cx="378770" cy="457135"/>
          </a:xfrm>
          <a:prstGeom prst="rect">
            <a:avLst/>
          </a:prstGeom>
          <a:solidFill>
            <a:srgbClr val="505050">
              <a:lumMod val="50000"/>
            </a:srgbClr>
          </a:solidFill>
        </p:spPr>
      </p:pic>
    </p:spTree>
    <p:extLst>
      <p:ext uri="{BB962C8B-B14F-4D97-AF65-F5344CB8AC3E}">
        <p14:creationId xmlns:p14="http://schemas.microsoft.com/office/powerpoint/2010/main" val="416275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TotalTime>
  <Words>2150</Words>
  <Application>Microsoft Office PowerPoint</Application>
  <PresentationFormat>Widescreen</PresentationFormat>
  <Paragraphs>337</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Lucida Console</vt:lpstr>
      <vt:lpstr>Segoe UI</vt:lpstr>
      <vt:lpstr>Segoe UI Light</vt:lpstr>
      <vt:lpstr>Segoe UI Semibold</vt:lpstr>
      <vt:lpstr>Segoe UI Semilight</vt:lpstr>
      <vt:lpstr>Office Theme</vt:lpstr>
      <vt:lpstr>Securing Windows Active Directory</vt:lpstr>
      <vt:lpstr>Windows Hello for Business</vt:lpstr>
      <vt:lpstr>Windows Hello for Business</vt:lpstr>
      <vt:lpstr>Windows Hello for Business</vt:lpstr>
      <vt:lpstr>Windows Hello for Business Adoption</vt:lpstr>
      <vt:lpstr>Windows Hello for Business Deployment Scenarios</vt:lpstr>
      <vt:lpstr>WH4B - Choosing a Deployment Model</vt:lpstr>
      <vt:lpstr>Key, Certificate and Cloud Trust: Security Comparison</vt:lpstr>
      <vt:lpstr>Hybrid Cloud Trust Components (Preview)</vt:lpstr>
      <vt:lpstr>Hybrid Key Trust Components</vt:lpstr>
      <vt:lpstr>Hybrid Certificate Trust Components</vt:lpstr>
      <vt:lpstr>WH4B – Trust Types (Hybrid)</vt:lpstr>
      <vt:lpstr>Enterprise Access Model</vt:lpstr>
      <vt:lpstr>Enterprise Access Model</vt:lpstr>
      <vt:lpstr>Privileged Access Management Optional Feature </vt:lpstr>
      <vt:lpstr>Time-limited Group Memberships</vt:lpstr>
      <vt:lpstr>Just In Time Forest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Hello for Business</dc:title>
  <dc:creator>Liju Varghese</dc:creator>
  <cp:lastModifiedBy>Liju Varghese</cp:lastModifiedBy>
  <cp:revision>5</cp:revision>
  <dcterms:created xsi:type="dcterms:W3CDTF">2023-03-13T15:31:36Z</dcterms:created>
  <dcterms:modified xsi:type="dcterms:W3CDTF">2023-03-13T17:55:25Z</dcterms:modified>
  <cp:contentStatus/>
</cp:coreProperties>
</file>