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66" r:id="rId4"/>
    <p:sldId id="267" r:id="rId5"/>
    <p:sldId id="269" r:id="rId6"/>
    <p:sldId id="268" r:id="rId7"/>
    <p:sldId id="272" r:id="rId8"/>
    <p:sldId id="273" r:id="rId9"/>
    <p:sldId id="280" r:id="rId10"/>
    <p:sldId id="270" r:id="rId11"/>
    <p:sldId id="274" r:id="rId12"/>
    <p:sldId id="275" r:id="rId13"/>
    <p:sldId id="277" r:id="rId14"/>
    <p:sldId id="276" r:id="rId15"/>
    <p:sldId id="271" r:id="rId16"/>
    <p:sldId id="261" r:id="rId17"/>
    <p:sldId id="265" r:id="rId18"/>
    <p:sldId id="257" r:id="rId19"/>
    <p:sldId id="262" r:id="rId20"/>
    <p:sldId id="258" r:id="rId21"/>
    <p:sldId id="260" r:id="rId22"/>
    <p:sldId id="263" r:id="rId23"/>
    <p:sldId id="264" r:id="rId24"/>
    <p:sldId id="259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92" d="100"/>
          <a:sy n="92" d="100"/>
        </p:scale>
        <p:origin x="130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8A17-F8C1-414C-AA91-2A7153926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D2FC4-8AC5-48E3-9732-4DD28C7E5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564A-A4FE-4112-A237-BF95BFAB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D5C-F998-425C-AF66-8C1F5C502FD1}" type="datetimeFigureOut">
              <a:rPr lang="en-CA" smtClean="0"/>
              <a:t>2021-10-24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909DC-49C9-46B1-AC74-B64ECA4E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96FA5-7678-4431-A484-7F0EF1B2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B4EA-7EA3-430D-BAFA-569279B991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84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407F-CDFD-4C34-B061-3A5FEBA97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54478-305C-493D-8E2B-9BF958A95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0A565-0D5E-4670-8EBB-C718EEC5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D5C-F998-425C-AF66-8C1F5C502FD1}" type="datetimeFigureOut">
              <a:rPr lang="en-CA" smtClean="0"/>
              <a:t>2021-10-24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2A087-142F-4E3D-BAD0-F2788F39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DA01-89D9-48E0-97D9-C518D7AE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B4EA-7EA3-430D-BAFA-569279B991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648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FCDB8-B615-477B-BC0D-D635758EF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A03ED-DD59-4016-A3AF-FCEF9F9FA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09137-0336-47A1-94AB-695BE0CA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D5C-F998-425C-AF66-8C1F5C502FD1}" type="datetimeFigureOut">
              <a:rPr lang="en-CA" smtClean="0"/>
              <a:t>2021-10-24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9EFD3-6D43-47BC-A0C4-ED99B07B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4E1AA-28B5-4FC7-AF2D-C0856460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B4EA-7EA3-430D-BAFA-569279B991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46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2071-9F29-4744-BE43-FEFA7AB3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D816-BAB5-4F56-BE2F-33F7E9DD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7F7EA-30E1-462A-8122-92388D27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D5C-F998-425C-AF66-8C1F5C502FD1}" type="datetimeFigureOut">
              <a:rPr lang="en-CA" smtClean="0"/>
              <a:t>2021-10-24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BB150-B2CA-489D-B22E-0F157F12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93E60-8DCA-4969-8797-7DB52036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B4EA-7EA3-430D-BAFA-569279B991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43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7677-9F44-419D-94B9-45283955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C8C65-8319-41D6-B87B-13B4FA35E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FED21-86D0-4113-AF08-7DC63569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D5C-F998-425C-AF66-8C1F5C502FD1}" type="datetimeFigureOut">
              <a:rPr lang="en-CA" smtClean="0"/>
              <a:t>2021-10-24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8EB33-2F81-4D0C-AD34-AA2C9168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AC9C0-B587-4EF7-B4B7-0D63EC10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B4EA-7EA3-430D-BAFA-569279B991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77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F94D-599C-4B95-9749-7C53CBD0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FC26B-9E1C-4895-997A-F5C63669C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14DFD-DC10-4980-BAD0-133489903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AC6D5-D01F-4B78-B9F5-6539DB27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D5C-F998-425C-AF66-8C1F5C502FD1}" type="datetimeFigureOut">
              <a:rPr lang="en-CA" smtClean="0"/>
              <a:t>2021-10-24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471C9-74CA-4879-A38E-88BB3BC1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4A51D-AC53-4880-B61E-6FB8E0E7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B4EA-7EA3-430D-BAFA-569279B991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80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15C6-468E-4D56-87DF-C2DC87FD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7EC2A-04EE-4566-BED2-F5CF93C3B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CADE8-27D7-48B9-AEAB-7EEFA9F8A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BC320-BF3D-4D03-9CA9-9F42491AC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A7F5D-87C6-46F0-B359-3D3D46DAA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4735C-9CEA-4AA8-A77E-F2B49BC9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D5C-F998-425C-AF66-8C1F5C502FD1}" type="datetimeFigureOut">
              <a:rPr lang="en-CA" smtClean="0"/>
              <a:t>2021-10-24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9CE64D-C68A-4CC8-A7CC-AE73A26A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716C5-B6E4-4366-94C4-35870477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B4EA-7EA3-430D-BAFA-569279B991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953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1623-100D-471F-97E9-737DE924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C353B-1202-4B45-BD8D-0A5905EE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D5C-F998-425C-AF66-8C1F5C502FD1}" type="datetimeFigureOut">
              <a:rPr lang="en-CA" smtClean="0"/>
              <a:t>2021-10-24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5F627-DD1E-49C5-B72D-4477774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7D822-AE93-4EB0-901C-D541274F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B4EA-7EA3-430D-BAFA-569279B991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6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F8C09-2922-45B6-8EBB-FC772E7A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D5C-F998-425C-AF66-8C1F5C502FD1}" type="datetimeFigureOut">
              <a:rPr lang="en-CA" smtClean="0"/>
              <a:t>2021-10-24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ADDBF-2AD7-4ECC-9FA8-4B93CB6A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172A4-6DDF-4DA0-A1F1-6D9E9D99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B4EA-7EA3-430D-BAFA-569279B991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69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86E73-693F-4341-8A86-8683B7F4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9D8E7-A788-4EE0-A439-CEA4B5E6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A487B-E18E-4084-B609-64FAD8D43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6B4DE-02C3-44CE-8FAD-14DA5465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D5C-F998-425C-AF66-8C1F5C502FD1}" type="datetimeFigureOut">
              <a:rPr lang="en-CA" smtClean="0"/>
              <a:t>2021-10-24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96BC3-E870-4F72-B634-FEBC8911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94782-3EB9-4466-8C00-059BF4AD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B4EA-7EA3-430D-BAFA-569279B991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70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2BBD-CCB5-4D32-8C5E-116031CC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C53E8-EB91-49DD-B3D9-FADFB66B7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02C8F-4AB6-40B3-BC44-F651CE307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C16F8-8429-48C1-87F6-FC65384D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D5C-F998-425C-AF66-8C1F5C502FD1}" type="datetimeFigureOut">
              <a:rPr lang="en-CA" smtClean="0"/>
              <a:t>2021-10-24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66C49-8120-49BC-A2C7-8D4317C6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7387C-2375-421C-9A8D-EE2DFAF1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B4EA-7EA3-430D-BAFA-569279B991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600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B4270-C33E-4AE0-B8D6-EF02EB1B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DE6A6-5133-425C-9BA9-952A6CC5C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3BB56-F2DD-4E5A-AEE3-B929EAACD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64D5C-F998-425C-AF66-8C1F5C502FD1}" type="datetimeFigureOut">
              <a:rPr lang="en-CA" smtClean="0"/>
              <a:t>2021-10-24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B8E5-2606-43F2-A963-FC61DBA2B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FE37A-9985-46DC-B699-8D6D3C04C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B4EA-7EA3-430D-BAFA-569279B991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31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3C8-7C1A-4F30-BBA2-7D573A8D4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Kerberos Primer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5AEEE-9F42-48E5-8E2F-0E62E6C7A0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Key Exchange, Delegation, Attacks and Mitigations</a:t>
            </a:r>
          </a:p>
        </p:txBody>
      </p:sp>
    </p:spTree>
    <p:extLst>
      <p:ext uri="{BB962C8B-B14F-4D97-AF65-F5344CB8AC3E}">
        <p14:creationId xmlns:p14="http://schemas.microsoft.com/office/powerpoint/2010/main" val="3350349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D8AF-9840-4BB9-AC44-066ADB83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Ticket-Granting Service (TGS)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1BED-0F75-4CC9-94AA-9FBD75184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Request – client sends:</a:t>
            </a:r>
          </a:p>
          <a:p>
            <a:pPr lvl="1"/>
            <a:r>
              <a:rPr lang="en-CA" dirty="0"/>
              <a:t>SPN of service</a:t>
            </a:r>
          </a:p>
          <a:p>
            <a:pPr lvl="1"/>
            <a:r>
              <a:rPr lang="en-CA" dirty="0"/>
              <a:t>(TGT) encrypted with </a:t>
            </a:r>
            <a:r>
              <a:rPr lang="en-CA" dirty="0" err="1"/>
              <a:t>krbtgt</a:t>
            </a:r>
            <a:r>
              <a:rPr lang="en-CA" dirty="0"/>
              <a:t> </a:t>
            </a:r>
            <a:r>
              <a:rPr lang="en-CA" dirty="0" err="1"/>
              <a:t>pwd</a:t>
            </a:r>
            <a:r>
              <a:rPr lang="en-CA" dirty="0"/>
              <a:t> hash</a:t>
            </a:r>
          </a:p>
          <a:p>
            <a:pPr lvl="1"/>
            <a:r>
              <a:rPr lang="en-CA" dirty="0"/>
              <a:t>(UPN + timestamp) encrypted with Session key</a:t>
            </a:r>
          </a:p>
          <a:p>
            <a:r>
              <a:rPr lang="en-CA" dirty="0"/>
              <a:t>Response – KDC sends:</a:t>
            </a:r>
          </a:p>
          <a:p>
            <a:pPr lvl="1"/>
            <a:r>
              <a:rPr lang="en-CA" dirty="0"/>
              <a:t>(Service ticket) encrypted with server/svc account </a:t>
            </a:r>
            <a:r>
              <a:rPr lang="en-CA" dirty="0" err="1"/>
              <a:t>pwd</a:t>
            </a:r>
            <a:r>
              <a:rPr lang="en-CA" dirty="0"/>
              <a:t> hash</a:t>
            </a:r>
          </a:p>
          <a:p>
            <a:pPr lvl="1"/>
            <a:r>
              <a:rPr lang="en-CA" dirty="0"/>
              <a:t>(Session key-s) encrypted with Session key-c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466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6373-0E1E-4981-98CF-4DDC1D64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Kerberoasting</a:t>
            </a:r>
            <a:r>
              <a:rPr lang="en-CA" dirty="0"/>
              <a:t> (var. TGS-REP Roasting)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34419-215B-473A-87BA-046579295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(Service ticket) encrypted with server/svc account </a:t>
            </a:r>
            <a:r>
              <a:rPr lang="en-CA" dirty="0" err="1"/>
              <a:t>pwd</a:t>
            </a:r>
            <a:r>
              <a:rPr lang="en-CA" dirty="0"/>
              <a:t> hash can be subject to brute-force attack</a:t>
            </a:r>
          </a:p>
          <a:p>
            <a:r>
              <a:rPr lang="en-CA" dirty="0"/>
              <a:t>Successful cracking reveals server/svc account </a:t>
            </a:r>
            <a:r>
              <a:rPr lang="en-CA" dirty="0" err="1"/>
              <a:t>pwd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776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6373-0E1E-4981-98CF-4DDC1D64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Kerberoasting</a:t>
            </a:r>
            <a:r>
              <a:rPr lang="en-CA" dirty="0"/>
              <a:t> – making it </a:t>
            </a:r>
            <a:r>
              <a:rPr lang="en-CA" b="1" i="1" dirty="0"/>
              <a:t>easier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34419-215B-473A-87BA-046579295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Service accounts configured with “Password never expires”</a:t>
            </a:r>
          </a:p>
          <a:p>
            <a:pPr lvl="1"/>
            <a:r>
              <a:rPr lang="en-CA" dirty="0"/>
              <a:t>Indefinite time to brute-force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Svc account passwords just meets domain </a:t>
            </a:r>
            <a:r>
              <a:rPr lang="en-CA" dirty="0" err="1"/>
              <a:t>pwd</a:t>
            </a:r>
            <a:r>
              <a:rPr lang="en-CA" dirty="0"/>
              <a:t> policy</a:t>
            </a:r>
          </a:p>
          <a:p>
            <a:pPr lvl="1"/>
            <a:r>
              <a:rPr lang="en-CA" dirty="0"/>
              <a:t>Easier to crack 8-character password than 25-character password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A0AB0-9CA7-43B3-A6F0-0453EE7A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000" y="2850611"/>
            <a:ext cx="3400000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3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6373-0E1E-4981-98CF-4DDC1D64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Kerberoasting</a:t>
            </a:r>
            <a:r>
              <a:rPr lang="en-CA" dirty="0"/>
              <a:t> – making it </a:t>
            </a:r>
            <a:r>
              <a:rPr lang="en-CA" b="1" i="1" dirty="0"/>
              <a:t>easier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34419-215B-473A-87BA-046579295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Svc accounts configured with “Use only Kerberos DES encryption types for this account”</a:t>
            </a:r>
          </a:p>
          <a:p>
            <a:pPr lvl="1"/>
            <a:r>
              <a:rPr lang="en-CA" dirty="0"/>
              <a:t>Encryption uses DES algorithm instead of default RC4 for user accounts and AES for machine accounts</a:t>
            </a:r>
          </a:p>
          <a:p>
            <a:pPr lvl="1"/>
            <a:r>
              <a:rPr lang="en-CA" dirty="0"/>
              <a:t>Orders of magnitude easier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E8363-34DD-4947-B520-DFD25E3DB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000" y="3849259"/>
            <a:ext cx="3400000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5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6373-0E1E-4981-98CF-4DDC1D64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Kerberoasting</a:t>
            </a:r>
            <a:r>
              <a:rPr lang="en-CA" dirty="0"/>
              <a:t> – making it </a:t>
            </a:r>
            <a:r>
              <a:rPr lang="en-CA" b="1" i="1" dirty="0"/>
              <a:t>harder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34419-215B-473A-87BA-046579295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Set passwords of 25 characters or more for service accounts</a:t>
            </a:r>
          </a:p>
          <a:p>
            <a:r>
              <a:rPr lang="en-CA" dirty="0"/>
              <a:t>Periodically reset service account passwords</a:t>
            </a:r>
          </a:p>
          <a:p>
            <a:r>
              <a:rPr lang="en-CA" dirty="0"/>
              <a:t>Set service accounts to use AES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Use Group Managed Service Accounts when possible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AFBFE-BFE1-4846-8437-85C46817B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000" y="3413760"/>
            <a:ext cx="3400000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78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820C-E766-4D77-94D4-18D9C1A2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Authentication Protocol (AP)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70AC8-2523-40D5-9114-98D46F467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Request</a:t>
            </a:r>
          </a:p>
          <a:p>
            <a:pPr lvl="1"/>
            <a:r>
              <a:rPr lang="en-CA" dirty="0"/>
              <a:t>Service ticket</a:t>
            </a:r>
          </a:p>
          <a:p>
            <a:pPr lvl="1"/>
            <a:r>
              <a:rPr lang="en-CA" dirty="0"/>
              <a:t>Authenticator encrypted with Session key-s</a:t>
            </a:r>
          </a:p>
          <a:p>
            <a:r>
              <a:rPr lang="en-CA" dirty="0"/>
              <a:t>Response</a:t>
            </a:r>
          </a:p>
          <a:p>
            <a:pPr lvl="1"/>
            <a:r>
              <a:rPr lang="en-CA" dirty="0"/>
              <a:t>Authenticator encrypted with Session key-s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4409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34FF-7582-43B1-8584-D06D1055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Need for Kerberos Delegation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21254-2083-44CD-BB6E-393EC78F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Three entities:</a:t>
            </a:r>
          </a:p>
          <a:p>
            <a:pPr lvl="1"/>
            <a:r>
              <a:rPr lang="en-CA" dirty="0"/>
              <a:t>User</a:t>
            </a:r>
          </a:p>
          <a:p>
            <a:pPr lvl="1"/>
            <a:r>
              <a:rPr lang="en-CA" dirty="0"/>
              <a:t>Front-end service (IIS web service) or service account (worker process)</a:t>
            </a:r>
          </a:p>
          <a:p>
            <a:pPr lvl="1"/>
            <a:r>
              <a:rPr lang="en-CA" dirty="0"/>
              <a:t>Back-end service (SQL server instance) or service account (svc account)</a:t>
            </a:r>
          </a:p>
          <a:p>
            <a:r>
              <a:rPr lang="en-CA" dirty="0"/>
              <a:t>Allows access to back-end resources based on the user connecting to front-end service.</a:t>
            </a:r>
          </a:p>
          <a:p>
            <a:r>
              <a:rPr lang="en-CA" dirty="0"/>
              <a:t>Examples:</a:t>
            </a:r>
          </a:p>
          <a:p>
            <a:pPr lvl="1"/>
            <a:r>
              <a:rPr lang="en-CA" dirty="0"/>
              <a:t>Administrator connecting to web server able to view all tables in a SQL database</a:t>
            </a:r>
          </a:p>
          <a:p>
            <a:pPr lvl="1"/>
            <a:r>
              <a:rPr lang="en-CA" dirty="0"/>
              <a:t>Regular user only able to view a subset of tables.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5953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34FF-7582-43B1-8584-D06D1055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Need for Kerberos Delegation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21254-2083-44CD-BB6E-393EC78F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Allows access to back-end resources based on the user connecting to front-end service</a:t>
            </a:r>
          </a:p>
          <a:p>
            <a:r>
              <a:rPr lang="en-CA" dirty="0"/>
              <a:t>i.e. IIS web server accesses SQL Server based on the user connecting to IIS web server</a:t>
            </a:r>
          </a:p>
          <a:p>
            <a:r>
              <a:rPr lang="en-CA" dirty="0"/>
              <a:t>IIS web server requests KDC for Kerberos service ticket for SQL Server, impersonating user.</a:t>
            </a:r>
          </a:p>
        </p:txBody>
      </p:sp>
    </p:spTree>
    <p:extLst>
      <p:ext uri="{BB962C8B-B14F-4D97-AF65-F5344CB8AC3E}">
        <p14:creationId xmlns:p14="http://schemas.microsoft.com/office/powerpoint/2010/main" val="3400290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8FD8-7FCD-43A0-94FA-15B1C56C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Delegation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B3BEC-EC07-4971-AF90-8F50F8109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Unconstrained Delegation</a:t>
            </a:r>
          </a:p>
          <a:p>
            <a:pPr lvl="1"/>
            <a:r>
              <a:rPr lang="en-CA" dirty="0"/>
              <a:t>Windows 2000+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Constrained Delegation</a:t>
            </a:r>
          </a:p>
          <a:p>
            <a:pPr lvl="1"/>
            <a:r>
              <a:rPr lang="en-CA" dirty="0"/>
              <a:t>Windows Server 2003+</a:t>
            </a:r>
          </a:p>
          <a:p>
            <a:endParaRPr lang="en-CA" dirty="0"/>
          </a:p>
          <a:p>
            <a:r>
              <a:rPr lang="en-CA" dirty="0"/>
              <a:t>Resource-based constrained delegation</a:t>
            </a:r>
          </a:p>
          <a:p>
            <a:pPr lvl="1"/>
            <a:r>
              <a:rPr lang="en-CA" dirty="0"/>
              <a:t>Windows Server 2012+</a:t>
            </a:r>
          </a:p>
        </p:txBody>
      </p:sp>
    </p:spTree>
    <p:extLst>
      <p:ext uri="{BB962C8B-B14F-4D97-AF65-F5344CB8AC3E}">
        <p14:creationId xmlns:p14="http://schemas.microsoft.com/office/powerpoint/2010/main" val="4124966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D1C332-6B4A-4823-9CEF-3CFFDFCC8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1841500"/>
            <a:ext cx="3708400" cy="4445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D9AE62-2C58-4E2F-B212-41946261C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841500"/>
            <a:ext cx="5727700" cy="444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3E5E66-34B4-4DB2-A175-F77A6BF0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No Delegation</a:t>
            </a:r>
          </a:p>
        </p:txBody>
      </p:sp>
    </p:spTree>
    <p:extLst>
      <p:ext uri="{BB962C8B-B14F-4D97-AF65-F5344CB8AC3E}">
        <p14:creationId xmlns:p14="http://schemas.microsoft.com/office/powerpoint/2010/main" val="102277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1D97-2E19-4690-9DF9-461760FD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Kerberos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A485-9128-45E4-810D-07C9C055E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Client</a:t>
            </a:r>
          </a:p>
          <a:p>
            <a:r>
              <a:rPr lang="en-CA" dirty="0"/>
              <a:t>Kerberos Key Distribution Center (KDC)</a:t>
            </a:r>
          </a:p>
          <a:p>
            <a:r>
              <a:rPr lang="en-CA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870980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F23E05-E5C5-497C-A842-7BD21B207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7F848-E21A-4B7F-9F22-809F04C4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6440"/>
          </a:xfrm>
        </p:spPr>
        <p:txBody>
          <a:bodyPr>
            <a:normAutofit/>
          </a:bodyPr>
          <a:lstStyle/>
          <a:p>
            <a:r>
              <a:rPr lang="en-CA" sz="4000"/>
              <a:t>Unconstrained Delegation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8668E-4711-4D5F-A371-43771A5ED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4066" cy="4301437"/>
          </a:xfrm>
        </p:spPr>
        <p:txBody>
          <a:bodyPr>
            <a:normAutofit/>
          </a:bodyPr>
          <a:lstStyle/>
          <a:p>
            <a:r>
              <a:rPr lang="en-CA" sz="2000" dirty="0"/>
              <a:t>Delegation without bounds - front-end server can impersonate any user to any back-end service</a:t>
            </a:r>
          </a:p>
          <a:p>
            <a:r>
              <a:rPr lang="en-CA" sz="2000"/>
              <a:t>userAccountControl</a:t>
            </a:r>
            <a:r>
              <a:rPr lang="en-CA" sz="2000" dirty="0"/>
              <a:t>: 528384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7297C-D3E1-4C0F-8AEB-87E111C86B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7184"/>
          <a:stretch/>
        </p:blipFill>
        <p:spPr>
          <a:xfrm>
            <a:off x="7989296" y="1843285"/>
            <a:ext cx="3364502" cy="372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44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F23E05-E5C5-497C-A842-7BD21B207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B21DB-4940-420A-94CD-9453FB30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6440"/>
          </a:xfrm>
        </p:spPr>
        <p:txBody>
          <a:bodyPr>
            <a:normAutofit/>
          </a:bodyPr>
          <a:lstStyle/>
          <a:p>
            <a:r>
              <a:rPr lang="en-CA" sz="4000"/>
              <a:t>Constrained Delegation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8A79-A6A2-4422-9637-1050FF2DE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4066" cy="4301437"/>
          </a:xfrm>
        </p:spPr>
        <p:txBody>
          <a:bodyPr>
            <a:normAutofit/>
          </a:bodyPr>
          <a:lstStyle/>
          <a:p>
            <a:r>
              <a:rPr lang="en-CA" sz="2000" dirty="0"/>
              <a:t>Aka Services for User to Proxy (S4U2P)</a:t>
            </a:r>
          </a:p>
          <a:p>
            <a:r>
              <a:rPr lang="en-CA" sz="2000" dirty="0"/>
              <a:t>Limited delegation starting Windows Server 2003</a:t>
            </a:r>
          </a:p>
          <a:p>
            <a:r>
              <a:rPr lang="en-CA" sz="2000" dirty="0"/>
              <a:t>Domain Admins control which back-end services a front-end service can impersonate to.</a:t>
            </a:r>
          </a:p>
          <a:p>
            <a:r>
              <a:rPr lang="en-CA" sz="2000"/>
              <a:t>userAccountControl</a:t>
            </a:r>
            <a:r>
              <a:rPr lang="en-CA" sz="2000" dirty="0"/>
              <a:t>: 4096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E668D-9B9C-478A-9EC3-DAE3F7E3FF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1" r="-4" b="5519"/>
          <a:stretch/>
        </p:blipFill>
        <p:spPr>
          <a:xfrm>
            <a:off x="7989296" y="1843285"/>
            <a:ext cx="3364502" cy="372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B21DB-4940-420A-94CD-9453FB30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CA" sz="4000"/>
              <a:t>Constrained Delegation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8A79-A6A2-4422-9637-1050FF2DE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4744" cy="4303465"/>
          </a:xfrm>
        </p:spPr>
        <p:txBody>
          <a:bodyPr>
            <a:normAutofit/>
          </a:bodyPr>
          <a:lstStyle/>
          <a:p>
            <a:r>
              <a:rPr lang="en-CA" sz="2000" dirty="0"/>
              <a:t>Aka Services for User to Proxy (S4U2P)</a:t>
            </a:r>
          </a:p>
          <a:p>
            <a:r>
              <a:rPr lang="en-CA" sz="2000" dirty="0"/>
              <a:t>Limited delegation starting Windows Server 2003</a:t>
            </a:r>
          </a:p>
          <a:p>
            <a:r>
              <a:rPr lang="en-CA" sz="2000" dirty="0"/>
              <a:t>Domain Admins control which back-end services a front-end service can impersonate to.</a:t>
            </a:r>
          </a:p>
          <a:p>
            <a:r>
              <a:rPr lang="en-CA" sz="2000"/>
              <a:t>userAccountControl</a:t>
            </a:r>
            <a:r>
              <a:rPr lang="en-CA" sz="2000" dirty="0"/>
              <a:t>: 4096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D273F-B620-4C6F-8324-A48AEB6729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41" b="1"/>
          <a:stretch/>
        </p:blipFill>
        <p:spPr>
          <a:xfrm>
            <a:off x="7989293" y="1904282"/>
            <a:ext cx="3423093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56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B21DB-4940-420A-94CD-9453FB30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CA" sz="4000" dirty="0"/>
              <a:t>Constrained Delegation w/ Protocol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8A79-A6A2-4422-9637-1050FF2DE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4744" cy="4303465"/>
          </a:xfrm>
        </p:spPr>
        <p:txBody>
          <a:bodyPr>
            <a:normAutofit/>
          </a:bodyPr>
          <a:lstStyle/>
          <a:p>
            <a:r>
              <a:rPr lang="en-CA" sz="2000" dirty="0"/>
              <a:t>Aka Services For User to Self (S4U2S)</a:t>
            </a:r>
          </a:p>
          <a:p>
            <a:r>
              <a:rPr lang="en-CA" sz="2000" dirty="0"/>
              <a:t>Provides the ability for a service running on a server to get a Kerberos ticket for an end client, even if the end client did not authenticate using Kerberos. </a:t>
            </a:r>
          </a:p>
          <a:p>
            <a:r>
              <a:rPr lang="en-CA" sz="2000" dirty="0" err="1"/>
              <a:t>userAccountControl</a:t>
            </a:r>
            <a:r>
              <a:rPr lang="en-CA" sz="2000" dirty="0"/>
              <a:t>: 16781312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E668D-9B9C-478A-9EC3-DAE3F7E3FF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" r="1240"/>
          <a:stretch/>
        </p:blipFill>
        <p:spPr>
          <a:xfrm>
            <a:off x="7989293" y="1904282"/>
            <a:ext cx="3423093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64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5FD34-4C97-4A79-AD8C-3C19DD05A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CA" sz="4000"/>
              <a:t>Resource-based constrained delegation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260B6-F4E7-4F39-ABB8-DA23837F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CA" sz="2000" dirty="0"/>
              <a:t>Delegation available beginning Windows Server 2012</a:t>
            </a:r>
          </a:p>
          <a:p>
            <a:r>
              <a:rPr lang="en-CA" sz="2000" dirty="0"/>
              <a:t>Back-end service administrators control which front-end services can impersonate to it.</a:t>
            </a:r>
          </a:p>
          <a:p>
            <a:r>
              <a:rPr lang="en-CA" sz="2000" dirty="0"/>
              <a:t>Cross-domain delegation now supported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96B66-5E87-4169-9F89-73691DCA6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2" r="18228" b="1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65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B61E-217C-4586-AA4D-86EE54DA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Prevent Delegation of Privileged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842B7-4323-4180-B777-0425ACA46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Enable </a:t>
            </a:r>
            <a:r>
              <a:rPr lang="en-CA" b="1" dirty="0"/>
              <a:t>Account is sensitive and cannot be delegated</a:t>
            </a:r>
            <a:r>
              <a:rPr lang="en-CA" dirty="0"/>
              <a:t> for high privileged accounts</a:t>
            </a:r>
          </a:p>
          <a:p>
            <a:r>
              <a:rPr lang="en-CA" dirty="0"/>
              <a:t>Or add as members of </a:t>
            </a:r>
            <a:r>
              <a:rPr lang="en-CA" b="1" dirty="0"/>
              <a:t>Protected Users </a:t>
            </a:r>
            <a:r>
              <a:rPr lang="en-CA" dirty="0"/>
              <a:t>security group.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22923D9-039A-4F0D-9FA9-AAB5E3F8D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800" y="3429000"/>
            <a:ext cx="3400000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9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1D97-2E19-4690-9DF9-461760FD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Kerberos Exchanges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A485-9128-45E4-810D-07C9C055E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Authentication Service (AS) exchange</a:t>
            </a:r>
          </a:p>
          <a:p>
            <a:r>
              <a:rPr lang="en-CA" dirty="0"/>
              <a:t>Ticket-Granting Service (TGS) exchange</a:t>
            </a:r>
          </a:p>
          <a:p>
            <a:r>
              <a:rPr lang="en-CA" dirty="0"/>
              <a:t>Authentication Protocol (AP) exchange</a:t>
            </a:r>
          </a:p>
        </p:txBody>
      </p:sp>
    </p:spTree>
    <p:extLst>
      <p:ext uri="{BB962C8B-B14F-4D97-AF65-F5344CB8AC3E}">
        <p14:creationId xmlns:p14="http://schemas.microsoft.com/office/powerpoint/2010/main" val="141018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1D97-2E19-4690-9DF9-461760FD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Kerberos Exchanges and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A485-9128-45E4-810D-07C9C055E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Authentication Service (AS) exchange</a:t>
            </a:r>
          </a:p>
          <a:p>
            <a:pPr lvl="1"/>
            <a:r>
              <a:rPr lang="en-CA" dirty="0"/>
              <a:t>Client &lt;-&gt; KDC</a:t>
            </a:r>
          </a:p>
          <a:p>
            <a:r>
              <a:rPr lang="en-CA" dirty="0"/>
              <a:t>Ticket-Granting Service (TGS) exchange</a:t>
            </a:r>
          </a:p>
          <a:p>
            <a:pPr lvl="1"/>
            <a:r>
              <a:rPr lang="en-CA" dirty="0"/>
              <a:t>Client &lt;-&gt; KDC</a:t>
            </a:r>
          </a:p>
          <a:p>
            <a:r>
              <a:rPr lang="en-CA" dirty="0"/>
              <a:t>Authentication Protocol (AP) exchange</a:t>
            </a:r>
          </a:p>
          <a:p>
            <a:pPr lvl="1"/>
            <a:r>
              <a:rPr lang="en-CA" dirty="0"/>
              <a:t>Client &lt;-&gt; Server</a:t>
            </a:r>
          </a:p>
        </p:txBody>
      </p:sp>
    </p:spTree>
    <p:extLst>
      <p:ext uri="{BB962C8B-B14F-4D97-AF65-F5344CB8AC3E}">
        <p14:creationId xmlns:p14="http://schemas.microsoft.com/office/powerpoint/2010/main" val="57852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1D97-2E19-4690-9DF9-461760FD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Kerberos Exchanges -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A485-9128-45E4-810D-07C9C055E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Authentication Service (AS) exchange</a:t>
            </a:r>
          </a:p>
          <a:p>
            <a:pPr lvl="1"/>
            <a:r>
              <a:rPr lang="en-CA" dirty="0"/>
              <a:t>Client &lt;-&gt; KDC</a:t>
            </a:r>
          </a:p>
          <a:p>
            <a:pPr lvl="1"/>
            <a:r>
              <a:rPr lang="en-CA" dirty="0"/>
              <a:t>Authentication of client to KDC</a:t>
            </a:r>
          </a:p>
          <a:p>
            <a:r>
              <a:rPr lang="en-CA" dirty="0"/>
              <a:t>Ticket-Granting Service (TGS) exchange</a:t>
            </a:r>
          </a:p>
          <a:p>
            <a:pPr lvl="1"/>
            <a:r>
              <a:rPr lang="en-CA" dirty="0"/>
              <a:t>Client &lt;-&gt; KDC</a:t>
            </a:r>
          </a:p>
          <a:p>
            <a:pPr lvl="1"/>
            <a:r>
              <a:rPr lang="en-CA" dirty="0"/>
              <a:t>Service ticket from KDC for access to server</a:t>
            </a:r>
          </a:p>
          <a:p>
            <a:r>
              <a:rPr lang="en-CA" dirty="0"/>
              <a:t>Authentication Protocol (AP) exchange</a:t>
            </a:r>
          </a:p>
          <a:p>
            <a:pPr lvl="1"/>
            <a:r>
              <a:rPr lang="en-CA" dirty="0"/>
              <a:t>Client &lt;-&gt; Server</a:t>
            </a:r>
          </a:p>
          <a:p>
            <a:pPr lvl="1"/>
            <a:r>
              <a:rPr lang="en-CA" dirty="0"/>
              <a:t>Authentication to server using service ticket</a:t>
            </a:r>
          </a:p>
        </p:txBody>
      </p:sp>
    </p:spTree>
    <p:extLst>
      <p:ext uri="{BB962C8B-B14F-4D97-AF65-F5344CB8AC3E}">
        <p14:creationId xmlns:p14="http://schemas.microsoft.com/office/powerpoint/2010/main" val="1000635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1829-0174-43AE-9259-219856AC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Authentication Service (AS)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6382-6A9F-4437-BBF6-75384B303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Request – client sends:</a:t>
            </a:r>
          </a:p>
          <a:p>
            <a:pPr lvl="1"/>
            <a:r>
              <a:rPr lang="en-CA" dirty="0"/>
              <a:t>UPN </a:t>
            </a:r>
          </a:p>
          <a:p>
            <a:pPr lvl="1"/>
            <a:r>
              <a:rPr lang="en-CA" dirty="0"/>
              <a:t>(Timestamp) encrypted with user </a:t>
            </a:r>
            <a:r>
              <a:rPr lang="en-CA" dirty="0" err="1"/>
              <a:t>pwd</a:t>
            </a:r>
            <a:r>
              <a:rPr lang="en-CA" dirty="0"/>
              <a:t> hash - Pre-authentication data</a:t>
            </a:r>
          </a:p>
          <a:p>
            <a:r>
              <a:rPr lang="en-CA" dirty="0"/>
              <a:t>Response – KDC sends</a:t>
            </a:r>
          </a:p>
          <a:p>
            <a:pPr lvl="1"/>
            <a:r>
              <a:rPr lang="en-CA" dirty="0"/>
              <a:t>(TGT) encrypted with </a:t>
            </a:r>
            <a:r>
              <a:rPr lang="en-CA" dirty="0" err="1"/>
              <a:t>krbtgt</a:t>
            </a:r>
            <a:r>
              <a:rPr lang="en-CA" dirty="0"/>
              <a:t> </a:t>
            </a:r>
            <a:r>
              <a:rPr lang="en-CA" dirty="0" err="1"/>
              <a:t>pwd</a:t>
            </a:r>
            <a:r>
              <a:rPr lang="en-CA" dirty="0"/>
              <a:t> hash</a:t>
            </a:r>
          </a:p>
          <a:p>
            <a:pPr lvl="1"/>
            <a:r>
              <a:rPr lang="en-CA" dirty="0"/>
              <a:t>(Session key-c) encrypted with user </a:t>
            </a:r>
            <a:r>
              <a:rPr lang="en-CA" dirty="0" err="1"/>
              <a:t>pwd</a:t>
            </a:r>
            <a:r>
              <a:rPr lang="en-CA" dirty="0"/>
              <a:t> hash</a:t>
            </a:r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018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6373-0E1E-4981-98CF-4DDC1D64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Kerberoasting</a:t>
            </a:r>
            <a:r>
              <a:rPr lang="en-CA" dirty="0"/>
              <a:t> (var. AS-REP Roasting)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34419-215B-473A-87BA-046579295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(Session key-c) encrypted with user </a:t>
            </a:r>
            <a:r>
              <a:rPr lang="en-CA" dirty="0" err="1"/>
              <a:t>pwd</a:t>
            </a:r>
            <a:r>
              <a:rPr lang="en-CA" dirty="0"/>
              <a:t> hash can be subject to brute-force attack</a:t>
            </a:r>
          </a:p>
          <a:p>
            <a:r>
              <a:rPr lang="en-CA" dirty="0"/>
              <a:t>Successful cracking reveals user </a:t>
            </a:r>
            <a:r>
              <a:rPr lang="en-CA" dirty="0" err="1"/>
              <a:t>pwd</a:t>
            </a:r>
            <a:endParaRPr lang="en-CA" dirty="0"/>
          </a:p>
          <a:p>
            <a:r>
              <a:rPr lang="en-CA" dirty="0"/>
              <a:t>Attack mitigated by requiring pre-authentication data</a:t>
            </a:r>
          </a:p>
          <a:p>
            <a:pPr lvl="1"/>
            <a:r>
              <a:rPr lang="en-CA" dirty="0"/>
              <a:t>Requestor must prove knowledge of password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647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6373-0E1E-4981-98CF-4DDC1D64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Kerberoasting</a:t>
            </a:r>
            <a:r>
              <a:rPr lang="en-CA" dirty="0"/>
              <a:t> – making it easier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34419-215B-473A-87BA-046579295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User account configured to “Do not require Kerberos </a:t>
            </a:r>
            <a:r>
              <a:rPr lang="en-CA" dirty="0" err="1"/>
              <a:t>preauthentication</a:t>
            </a:r>
            <a:r>
              <a:rPr lang="en-CA" dirty="0"/>
              <a:t>”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Attacker can make AS request without pre-authentication data</a:t>
            </a:r>
          </a:p>
          <a:p>
            <a:pPr lvl="1"/>
            <a:r>
              <a:rPr lang="en-CA" dirty="0"/>
              <a:t>No proof of password knowledge provided.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06D2B-7F88-4285-9D3E-5D803C9A8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000" y="2525125"/>
            <a:ext cx="3400000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3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FEF7-A32E-4199-8DB4-674CD4E8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UserAccountControl</a:t>
            </a:r>
            <a:r>
              <a:rPr lang="en-CA" dirty="0"/>
              <a:t> Flags to Monitor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81AC723-F32B-4F98-822B-39038A16B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194204"/>
              </p:ext>
            </p:extLst>
          </p:nvPr>
        </p:nvGraphicFramePr>
        <p:xfrm>
          <a:off x="838200" y="1825625"/>
          <a:ext cx="10515600" cy="45872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24346">
                  <a:extLst>
                    <a:ext uri="{9D8B030D-6E8A-4147-A177-3AD203B41FA5}">
                      <a16:colId xmlns:a16="http://schemas.microsoft.com/office/drawing/2014/main" val="2699288225"/>
                    </a:ext>
                  </a:extLst>
                </a:gridCol>
                <a:gridCol w="1898849">
                  <a:extLst>
                    <a:ext uri="{9D8B030D-6E8A-4147-A177-3AD203B41FA5}">
                      <a16:colId xmlns:a16="http://schemas.microsoft.com/office/drawing/2014/main" val="2438339133"/>
                    </a:ext>
                  </a:extLst>
                </a:gridCol>
                <a:gridCol w="3808028">
                  <a:extLst>
                    <a:ext uri="{9D8B030D-6E8A-4147-A177-3AD203B41FA5}">
                      <a16:colId xmlns:a16="http://schemas.microsoft.com/office/drawing/2014/main" val="824998763"/>
                    </a:ext>
                  </a:extLst>
                </a:gridCol>
                <a:gridCol w="1584377">
                  <a:extLst>
                    <a:ext uri="{9D8B030D-6E8A-4147-A177-3AD203B41FA5}">
                      <a16:colId xmlns:a16="http://schemas.microsoft.com/office/drawing/2014/main" val="2657362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UserAccountControl</a:t>
                      </a:r>
                      <a:r>
                        <a:rPr lang="en-CA" sz="1600" dirty="0"/>
                        <a:t>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Property 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3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Unconstrained Delegation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524288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TRUSTED_FOR_DELEGATION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FF0000"/>
                          </a:solidFill>
                        </a:rPr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95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Constrained Delegation (S4U2S)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16777216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TRUSTED_TO_AUTH_FOR_DELEGATION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00B050"/>
                          </a:solidFill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47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Password Never Expires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65536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DONT_EXPIRE_PASSWORD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FF0000"/>
                          </a:solidFill>
                        </a:rPr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44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Store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</a:rPr>
                        <a:t>Pwd</a:t>
                      </a:r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 Using Reversible 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ENCRYPTED_TEXT_PWD_ALLOWED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FF0000"/>
                          </a:solidFill>
                        </a:rPr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Account is Sensitive and Cannot Be Delegated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1048576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NOT_DELEGATED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00B050"/>
                          </a:solidFill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23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Use Only Kerberos DES Encryption Types for This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2097152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USE_DES_KEY_ONLY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FF0000"/>
                          </a:solidFill>
                        </a:rPr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Do Not Require Kerberos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</a:rPr>
                        <a:t>PreAuthentication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4194304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DONT_REQ_PREAUTH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FF0000"/>
                          </a:solidFill>
                        </a:rPr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17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Service Accounts AT RISK!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DONT_EXPIRE_PASSWORD + DONT_REQ_PREAUTH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13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275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16699</TotalTime>
  <Words>909</Words>
  <Application>Microsoft Office PowerPoint</Application>
  <PresentationFormat>Widescreen</PresentationFormat>
  <Paragraphs>164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Kerberos Primer</vt:lpstr>
      <vt:lpstr>Kerberos Entities</vt:lpstr>
      <vt:lpstr>Kerberos Exchanges</vt:lpstr>
      <vt:lpstr>Kerberos Exchanges and Entities</vt:lpstr>
      <vt:lpstr>Kerberos Exchanges - Purpose</vt:lpstr>
      <vt:lpstr>Authentication Service (AS) exchange</vt:lpstr>
      <vt:lpstr>Kerberoasting (var. AS-REP Roasting)</vt:lpstr>
      <vt:lpstr>Kerberoasting – making it easier</vt:lpstr>
      <vt:lpstr>UserAccountControl Flags to Monitor</vt:lpstr>
      <vt:lpstr>Ticket-Granting Service (TGS) exchange</vt:lpstr>
      <vt:lpstr>Kerberoasting (var. TGS-REP Roasting)</vt:lpstr>
      <vt:lpstr>Kerberoasting – making it easier</vt:lpstr>
      <vt:lpstr>Kerberoasting – making it easier</vt:lpstr>
      <vt:lpstr>Kerberoasting – making it harder</vt:lpstr>
      <vt:lpstr>Authentication Protocol (AP) exchange</vt:lpstr>
      <vt:lpstr>The Need for Kerberos Delegation</vt:lpstr>
      <vt:lpstr>The Need for Kerberos Delegation</vt:lpstr>
      <vt:lpstr>Delegation Types</vt:lpstr>
      <vt:lpstr>No Delegation</vt:lpstr>
      <vt:lpstr>Unconstrained Delegation</vt:lpstr>
      <vt:lpstr>Constrained Delegation</vt:lpstr>
      <vt:lpstr>Constrained Delegation</vt:lpstr>
      <vt:lpstr>Constrained Delegation w/ Protocol Transition</vt:lpstr>
      <vt:lpstr>Resource-based constrained delegation</vt:lpstr>
      <vt:lpstr>Prevent Delegation of Privileged Accounts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Kerberos Primer</dc:title>
  <dc:creator>Liju Varghese</dc:creator>
  <cp:lastModifiedBy>Liju Varghese</cp:lastModifiedBy>
  <cp:revision>9</cp:revision>
  <dcterms:created xsi:type="dcterms:W3CDTF">2020-10-06T02:28:08Z</dcterms:created>
  <dcterms:modified xsi:type="dcterms:W3CDTF">2021-10-25T19:53:54Z</dcterms:modified>
</cp:coreProperties>
</file>