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大標題與副標題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線條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大標題文字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14" name="內文層級一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10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一頁三張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影像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影像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影像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說明框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輸入名言語錄。"/>
          <p:cNvSpPr txBox="1"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在此輸入名言語錄。</a:t>
            </a:r>
          </a:p>
        </p:txBody>
      </p:sp>
      <p:sp>
        <p:nvSpPr>
          <p:cNvPr id="123" name="王大明"/>
          <p:cNvSpPr txBox="1"/>
          <p:nvPr>
            <p:ph type="body" sz="quarter" idx="14"/>
          </p:nvPr>
        </p:nvSpPr>
        <p:spPr>
          <a:xfrm>
            <a:off x="406400" y="7789333"/>
            <a:ext cx="12192000" cy="1168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王大明</a:t>
            </a:r>
          </a:p>
        </p:txBody>
      </p:sp>
      <p:sp>
        <p:nvSpPr>
          <p:cNvPr id="124" name="文字"/>
          <p:cNvSpPr txBox="1"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1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言替用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輸入名言語錄。"/>
          <p:cNvSpPr txBox="1"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在此輸入名言語錄。</a:t>
            </a:r>
          </a:p>
        </p:txBody>
      </p:sp>
      <p:sp>
        <p:nvSpPr>
          <p:cNvPr id="133" name="影像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王大明"/>
          <p:cNvSpPr txBox="1"/>
          <p:nvPr>
            <p:ph type="body" sz="quarter" idx="15"/>
          </p:nvPr>
        </p:nvSpPr>
        <p:spPr>
          <a:xfrm>
            <a:off x="5892800" y="7636933"/>
            <a:ext cx="6705600" cy="11684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王大明</a:t>
            </a:r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影像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影像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線條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與副標題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線條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大標題文字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35" name="內文層級一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幻燈片編號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 - 中央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大標題文字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直式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影像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大標題文字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54" name="內文層級一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6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7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8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8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92" name="影像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大標題文字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4" name="內文層級一…"/>
          <p:cNvSpPr txBox="1"/>
          <p:nvPr>
            <p:ph type="body" sz="half" idx="1"/>
          </p:nvPr>
        </p:nvSpPr>
        <p:spPr>
          <a:xfrm>
            <a:off x="406400" y="2762250"/>
            <a:ext cx="6299200" cy="6108700"/>
          </a:xfrm>
          <a:prstGeom prst="rect">
            <a:avLst/>
          </a:prstGeom>
        </p:spPr>
        <p:txBody>
          <a:bodyPr/>
          <a:lstStyle>
            <a:lvl1pPr marL="476250" indent="-476250">
              <a:buClr>
                <a:schemeClr val="accent1"/>
              </a:buClr>
              <a:buChar char="▸"/>
              <a:defRPr sz="3000">
                <a:solidFill>
                  <a:srgbClr val="FFFFFF"/>
                </a:solidFill>
              </a:defRPr>
            </a:lvl1pPr>
            <a:lvl2pPr marL="920750" indent="-476250">
              <a:buClr>
                <a:schemeClr val="accent1"/>
              </a:buClr>
              <a:buChar char="▸"/>
              <a:defRPr sz="3000">
                <a:solidFill>
                  <a:srgbClr val="FFFFFF"/>
                </a:solidFill>
              </a:defRPr>
            </a:lvl2pPr>
            <a:lvl3pPr marL="1365250" indent="-476250">
              <a:buClr>
                <a:schemeClr val="accent1"/>
              </a:buClr>
              <a:buChar char="▸"/>
              <a:defRPr sz="3000">
                <a:solidFill>
                  <a:srgbClr val="FFFFFF"/>
                </a:solidFill>
              </a:defRPr>
            </a:lvl3pPr>
            <a:lvl4pPr marL="1809750" indent="-476250">
              <a:buClr>
                <a:schemeClr val="accent1"/>
              </a:buClr>
              <a:buChar char="▸"/>
              <a:defRPr sz="3000">
                <a:solidFill>
                  <a:srgbClr val="FFFFFF"/>
                </a:solidFill>
              </a:defRPr>
            </a:lvl4pPr>
            <a:lvl5pPr marL="2254250" indent="-476250">
              <a:buClr>
                <a:schemeClr val="accent1"/>
              </a:buClr>
              <a:buChar char="▸"/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eveloper.android.com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1.png"/><Relationship Id="rId5" Type="http://schemas.openxmlformats.org/officeDocument/2006/relationships/image" Target="../media/image8.jpeg"/><Relationship Id="rId6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jsoneditoronline.org" TargetMode="External"/><Relationship Id="rId3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環境建置與基本概念介紹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8500"/>
            </a:lvl1pPr>
          </a:lstStyle>
          <a:p>
            <a:pPr/>
            <a:r>
              <a:t>環境建置與基本概念介紹</a:t>
            </a:r>
          </a:p>
        </p:txBody>
      </p:sp>
      <p:sp>
        <p:nvSpPr>
          <p:cNvPr id="167" name="ANDROID APP 程式設計 Day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APP 程式設計 Day1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ndroid 系統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系統介紹</a:t>
            </a:r>
          </a:p>
        </p:txBody>
      </p:sp>
      <p:sp>
        <p:nvSpPr>
          <p:cNvPr id="208" name="Android 部分自學or解決問題網站推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 defTabSz="338835">
              <a:spcBef>
                <a:spcPts val="1600"/>
              </a:spcBef>
              <a:defRPr sz="3480"/>
            </a:pPr>
            <a:r>
              <a:t>Android 部分自學or解決問題網站推薦</a:t>
            </a:r>
          </a:p>
        </p:txBody>
      </p:sp>
      <p:sp>
        <p:nvSpPr>
          <p:cNvPr id="209" name="Android Developer website : https://developer.android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2205" indent="-392205">
              <a:buChar char="‣"/>
              <a:defRPr sz="3000">
                <a:solidFill>
                  <a:srgbClr val="FFFFFF"/>
                </a:solidFill>
              </a:defRPr>
            </a:pPr>
            <a:r>
              <a:t>Android Developer website : </a:t>
            </a:r>
            <a:r>
              <a:rPr>
                <a:hlinkClick r:id="rId2" invalidUrl="" action="" tgtFrame="" tooltip="" history="1" highlightClick="0" endSnd="0"/>
              </a:rPr>
              <a:t>https://developer.android.com</a:t>
            </a:r>
          </a:p>
          <a:p>
            <a:pPr marL="392205" indent="-392205">
              <a:buChar char="‣"/>
              <a:defRPr sz="3000">
                <a:solidFill>
                  <a:srgbClr val="FFFFFF"/>
                </a:solidFill>
              </a:defRPr>
            </a:pPr>
            <a:r>
              <a:t>StackOverflow</a:t>
            </a:r>
          </a:p>
          <a:p>
            <a:pPr marL="392205" indent="-392205">
              <a:buChar char="‣"/>
              <a:defRPr sz="3000">
                <a:solidFill>
                  <a:srgbClr val="FFFFFF"/>
                </a:solidFill>
              </a:defRPr>
            </a:pPr>
            <a:r>
              <a:t>Google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基本介面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基本介面介紹</a:t>
            </a:r>
          </a:p>
        </p:txBody>
      </p:sp>
      <p:sp>
        <p:nvSpPr>
          <p:cNvPr id="212" name="基本介面介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基本介面介紹</a:t>
            </a:r>
          </a:p>
        </p:txBody>
      </p:sp>
      <p:sp>
        <p:nvSpPr>
          <p:cNvPr id="213" name="檔案架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836705" indent="-392205">
              <a:buChar char="‣"/>
              <a:defRPr sz="3000">
                <a:solidFill>
                  <a:srgbClr val="FFFFFF"/>
                </a:solidFill>
              </a:defRPr>
            </a:pPr>
            <a:r>
              <a:t>檔案架構</a:t>
            </a:r>
          </a:p>
          <a:p>
            <a:pPr lvl="1" marL="836705" indent="-392205">
              <a:buChar char="‣"/>
              <a:defRPr sz="3000">
                <a:solidFill>
                  <a:srgbClr val="FFFFFF"/>
                </a:solidFill>
              </a:defRPr>
            </a:pPr>
            <a:r>
              <a:t>介面設計</a:t>
            </a:r>
          </a:p>
          <a:p>
            <a:pPr lvl="1" marL="836705" indent="-392205">
              <a:buChar char="‣"/>
              <a:defRPr sz="3000">
                <a:solidFill>
                  <a:srgbClr val="FFFFFF"/>
                </a:solidFill>
              </a:defRPr>
            </a:pPr>
            <a:r>
              <a:t>程式設計</a:t>
            </a:r>
          </a:p>
          <a:p>
            <a:pPr lvl="1" marL="836705" indent="-392205">
              <a:buChar char="‣"/>
              <a:defRPr sz="3000">
                <a:solidFill>
                  <a:srgbClr val="FFFFFF"/>
                </a:solidFill>
              </a:defRPr>
            </a:pPr>
            <a:r>
              <a:t>虛擬機用法與實體機用法</a:t>
            </a:r>
          </a:p>
          <a:p>
            <a:pPr lvl="1" marL="836705" indent="-392205">
              <a:buChar char="‣"/>
              <a:defRPr sz="3000">
                <a:solidFill>
                  <a:srgbClr val="FFFFFF"/>
                </a:solidFill>
              </a:defRPr>
            </a:pPr>
            <a:r>
              <a:t>debug與系統檢測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基本介面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基本介面介紹</a:t>
            </a:r>
          </a:p>
        </p:txBody>
      </p:sp>
      <p:sp>
        <p:nvSpPr>
          <p:cNvPr id="216" name="基本介面介紹 — 檔案架構說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基本介面介紹 — 檔案架構說明</a:t>
            </a:r>
          </a:p>
        </p:txBody>
      </p:sp>
      <p:pic>
        <p:nvPicPr>
          <p:cNvPr id="217" name="files_struct.jpg" descr="files_struc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4343" y="3086548"/>
            <a:ext cx="10396114" cy="5434704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矩形"/>
          <p:cNvSpPr/>
          <p:nvPr/>
        </p:nvSpPr>
        <p:spPr>
          <a:xfrm>
            <a:off x="1514623" y="4720083"/>
            <a:ext cx="7340353" cy="313434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基本介面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基本介面介紹</a:t>
            </a:r>
          </a:p>
        </p:txBody>
      </p:sp>
      <p:sp>
        <p:nvSpPr>
          <p:cNvPr id="221" name="基本介面介紹 — 檔案架構說明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基本介面介紹 — 檔案架構說明 (cont.)</a:t>
            </a:r>
          </a:p>
        </p:txBody>
      </p:sp>
      <p:sp>
        <p:nvSpPr>
          <p:cNvPr id="222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3" name="files_struct2.jpg" descr="files_struct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051" y="2743199"/>
            <a:ext cx="11336698" cy="6108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6" name="files_struct3.jpg"/>
          <p:cNvGrpSpPr/>
          <p:nvPr/>
        </p:nvGrpSpPr>
        <p:grpSpPr>
          <a:xfrm>
            <a:off x="3105150" y="4514850"/>
            <a:ext cx="8394700" cy="2362200"/>
            <a:chOff x="0" y="0"/>
            <a:chExt cx="8394700" cy="2362200"/>
          </a:xfrm>
        </p:grpSpPr>
        <p:pic>
          <p:nvPicPr>
            <p:cNvPr id="225" name="files_struct3.jpg" descr="files_struct3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9700" y="139700"/>
              <a:ext cx="8115300" cy="20828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4" name="files_struct3.jpg" descr="files_struct3.jp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394700" cy="2362200"/>
            </a:xfrm>
            <a:prstGeom prst="rect">
              <a:avLst/>
            </a:prstGeom>
            <a:effectLst/>
          </p:spPr>
        </p:pic>
      </p:grpSp>
      <p:grpSp>
        <p:nvGrpSpPr>
          <p:cNvPr id="229" name="files_struct4.jpg"/>
          <p:cNvGrpSpPr/>
          <p:nvPr/>
        </p:nvGrpSpPr>
        <p:grpSpPr>
          <a:xfrm>
            <a:off x="4591050" y="5969000"/>
            <a:ext cx="8470900" cy="2679700"/>
            <a:chOff x="0" y="0"/>
            <a:chExt cx="8470900" cy="2679700"/>
          </a:xfrm>
        </p:grpSpPr>
        <p:pic>
          <p:nvPicPr>
            <p:cNvPr id="228" name="files_struct4.jpg" descr="files_struct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39700" y="139700"/>
              <a:ext cx="8191500" cy="24003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7" name="files_struct4.jpg" descr="files_struct4.jp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8470900" cy="2679700"/>
            </a:xfrm>
            <a:prstGeom prst="rect">
              <a:avLst/>
            </a:prstGeom>
            <a:effectLst/>
          </p:spPr>
        </p:pic>
      </p:grpSp>
      <p:sp>
        <p:nvSpPr>
          <p:cNvPr id="230" name="矩形"/>
          <p:cNvSpPr/>
          <p:nvPr/>
        </p:nvSpPr>
        <p:spPr>
          <a:xfrm>
            <a:off x="2475408" y="4276377"/>
            <a:ext cx="583755" cy="205086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31" name="線條"/>
          <p:cNvSpPr/>
          <p:nvPr/>
        </p:nvSpPr>
        <p:spPr>
          <a:xfrm>
            <a:off x="3022600" y="4457699"/>
            <a:ext cx="701450" cy="70145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32" name="矩形"/>
          <p:cNvSpPr/>
          <p:nvPr/>
        </p:nvSpPr>
        <p:spPr>
          <a:xfrm>
            <a:off x="3733800" y="5689599"/>
            <a:ext cx="803424" cy="215901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33" name="線條"/>
          <p:cNvSpPr/>
          <p:nvPr/>
        </p:nvSpPr>
        <p:spPr>
          <a:xfrm>
            <a:off x="4513559" y="5897859"/>
            <a:ext cx="819074" cy="81907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34" name="矩形"/>
          <p:cNvSpPr/>
          <p:nvPr/>
        </p:nvSpPr>
        <p:spPr>
          <a:xfrm>
            <a:off x="5359399" y="6883400"/>
            <a:ext cx="2165550" cy="1134021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基本介面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基本介面介紹</a:t>
            </a:r>
          </a:p>
        </p:txBody>
      </p:sp>
      <p:pic>
        <p:nvPicPr>
          <p:cNvPr id="237" name="ideoverview.jpg" descr="ideovervie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24248"/>
            <a:ext cx="13004800" cy="755930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矩形"/>
          <p:cNvSpPr/>
          <p:nvPr/>
        </p:nvSpPr>
        <p:spPr>
          <a:xfrm>
            <a:off x="266700" y="2872978"/>
            <a:ext cx="2135585" cy="2657872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基本介面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基本介面介紹</a:t>
            </a:r>
          </a:p>
        </p:txBody>
      </p:sp>
      <p:sp>
        <p:nvSpPr>
          <p:cNvPr id="241" name="基本介面介紹 — 介面設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基本介面介紹 — 介面設計</a:t>
            </a:r>
          </a:p>
        </p:txBody>
      </p:sp>
      <p:sp>
        <p:nvSpPr>
          <p:cNvPr id="242" name="Design模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92205" indent="-392205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Design模式</a:t>
            </a:r>
          </a:p>
        </p:txBody>
      </p:sp>
      <p:pic>
        <p:nvPicPr>
          <p:cNvPr id="243" name="Design_interface.jpg" descr="Design_interfac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0898" y="2791177"/>
            <a:ext cx="9526204" cy="6179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基本介面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基本介面介紹</a:t>
            </a:r>
          </a:p>
        </p:txBody>
      </p:sp>
      <p:sp>
        <p:nvSpPr>
          <p:cNvPr id="246" name="基本介面介紹 — 介面設計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基本介面介紹 — 介面設計 (Cont.)</a:t>
            </a:r>
          </a:p>
        </p:txBody>
      </p:sp>
      <p:sp>
        <p:nvSpPr>
          <p:cNvPr id="247" name="Text模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92205" indent="-392205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Text模式</a:t>
            </a:r>
          </a:p>
        </p:txBody>
      </p:sp>
      <p:pic>
        <p:nvPicPr>
          <p:cNvPr id="248" name="Text_interface.jpg" descr="Text_interfac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6655" y="2882899"/>
            <a:ext cx="9989972" cy="6386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基本介面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基本介面介紹</a:t>
            </a:r>
          </a:p>
        </p:txBody>
      </p:sp>
      <p:sp>
        <p:nvSpPr>
          <p:cNvPr id="251" name="基本介面介紹 — 程式設計"/>
          <p:cNvSpPr txBox="1"/>
          <p:nvPr>
            <p:ph type="title"/>
          </p:nvPr>
        </p:nvSpPr>
        <p:spPr>
          <a:xfrm>
            <a:off x="406400" y="1211540"/>
            <a:ext cx="12192000" cy="723901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基本介面介紹 — 程式設計</a:t>
            </a:r>
          </a:p>
        </p:txBody>
      </p:sp>
      <p:pic>
        <p:nvPicPr>
          <p:cNvPr id="252" name="Program_interface.jpg" descr="Program_interfac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842" y="2140858"/>
            <a:ext cx="8873116" cy="7326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基本介面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基本介面介紹</a:t>
            </a:r>
          </a:p>
        </p:txBody>
      </p:sp>
      <p:sp>
        <p:nvSpPr>
          <p:cNvPr id="255" name="Class 概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Class 概念</a:t>
            </a:r>
          </a:p>
        </p:txBody>
      </p:sp>
      <p:pic>
        <p:nvPicPr>
          <p:cNvPr id="256" name="class _def.jpg" descr="class _def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755" y="2400616"/>
            <a:ext cx="6195290" cy="6793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基本介面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基本介面介紹</a:t>
            </a:r>
          </a:p>
        </p:txBody>
      </p:sp>
      <p:sp>
        <p:nvSpPr>
          <p:cNvPr id="259" name="Activity 生命週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Activity 生命週期</a:t>
            </a:r>
          </a:p>
        </p:txBody>
      </p:sp>
      <p:pic>
        <p:nvPicPr>
          <p:cNvPr id="260" name="active_lifecycle.jpg" descr="active_lifecyc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0" y="1072183"/>
            <a:ext cx="6909727" cy="8624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大綱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大綱</a:t>
            </a:r>
          </a:p>
        </p:txBody>
      </p:sp>
      <p:sp>
        <p:nvSpPr>
          <p:cNvPr id="170" name="大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大綱</a:t>
            </a:r>
          </a:p>
        </p:txBody>
      </p:sp>
      <p:sp>
        <p:nvSpPr>
          <p:cNvPr id="171" name="Android Studio 安裝說明與介紹五天大概內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Android Studio 安裝說明與介紹五天大概內容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Android 系統簡介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基本開發介面簡介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練習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ndroid studio installation"/>
          <p:cNvSpPr txBox="1"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Android studio installation </a:t>
            </a:r>
          </a:p>
        </p:txBody>
      </p:sp>
      <p:sp>
        <p:nvSpPr>
          <p:cNvPr id="174" name="Android studio 安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Android studio 安裝</a:t>
            </a:r>
          </a:p>
        </p:txBody>
      </p:sp>
      <p:sp>
        <p:nvSpPr>
          <p:cNvPr id="175" name="https://developer.android.com/studio/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https://developer.android.com/studio/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ndroid 系統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系統介紹</a:t>
            </a:r>
          </a:p>
        </p:txBody>
      </p:sp>
      <p:sp>
        <p:nvSpPr>
          <p:cNvPr id="178" name="Android 系統介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Android 系統介紹</a:t>
            </a:r>
          </a:p>
        </p:txBody>
      </p:sp>
      <p:sp>
        <p:nvSpPr>
          <p:cNvPr id="179" name="架構簡介…"/>
          <p:cNvSpPr txBox="1"/>
          <p:nvPr/>
        </p:nvSpPr>
        <p:spPr>
          <a:xfrm>
            <a:off x="484211" y="3688590"/>
            <a:ext cx="7211393" cy="423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2205" indent="-392205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FFFFFF"/>
                </a:solidFill>
              </a:defRPr>
            </a:pPr>
            <a:r>
              <a:t>架構簡介</a:t>
            </a:r>
          </a:p>
          <a:p>
            <a:pPr marL="392205" indent="-392205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FFFFFF"/>
                </a:solidFill>
              </a:defRPr>
            </a:pPr>
            <a:r>
              <a:t>java簡介</a:t>
            </a:r>
          </a:p>
          <a:p>
            <a:pPr marL="392205" indent="-392205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FFFFFF"/>
                </a:solidFill>
              </a:defRPr>
            </a:pPr>
            <a:r>
              <a:t>Xml簡介</a:t>
            </a:r>
          </a:p>
          <a:p>
            <a:pPr marL="392205" indent="-392205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FFFFFF"/>
                </a:solidFill>
              </a:defRPr>
            </a:pPr>
            <a:r>
              <a:t>JSON簡介</a:t>
            </a:r>
          </a:p>
          <a:p>
            <a:pPr marL="392205" indent="-392205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000">
                <a:solidFill>
                  <a:srgbClr val="FFFFFF"/>
                </a:solidFill>
              </a:defRPr>
            </a:pPr>
            <a:r>
              <a:t>Android 部分自學or解決問題網站推薦</a:t>
            </a:r>
          </a:p>
        </p:txBody>
      </p:sp>
      <p:pic>
        <p:nvPicPr>
          <p:cNvPr id="180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7240" y="2132724"/>
            <a:ext cx="5597488" cy="6566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ndroid 系統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系統介紹</a:t>
            </a:r>
          </a:p>
        </p:txBody>
      </p:sp>
      <p:sp>
        <p:nvSpPr>
          <p:cNvPr id="183" name="Android 系統介紹 — 架構簡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1310">
              <a:spcBef>
                <a:spcPts val="1500"/>
              </a:spcBef>
              <a:defRPr sz="3300"/>
            </a:lvl1pPr>
          </a:lstStyle>
          <a:p>
            <a:pPr/>
            <a:r>
              <a:t>Android 系統介紹 — 架構簡介</a:t>
            </a:r>
          </a:p>
        </p:txBody>
      </p:sp>
      <p:sp>
        <p:nvSpPr>
          <p:cNvPr id="184" name="SDK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3300"/>
            </a:pPr>
            <a:r>
              <a:t>SDK</a:t>
            </a:r>
          </a:p>
          <a:p>
            <a:pPr lvl="1"/>
            <a:r>
              <a:t>Software Development Kit</a:t>
            </a:r>
          </a:p>
          <a:p>
            <a:pPr marL="444500" indent="-444500">
              <a:defRPr sz="3300"/>
            </a:pPr>
            <a:r>
              <a:t>NDK</a:t>
            </a:r>
          </a:p>
          <a:p>
            <a:pPr lvl="1"/>
            <a:r>
              <a:t>Native Development Kit</a:t>
            </a:r>
          </a:p>
          <a:p>
            <a:pPr marL="444500" indent="-444500">
              <a:defRPr sz="3300"/>
            </a:pPr>
            <a:r>
              <a:t>JNI</a:t>
            </a:r>
          </a:p>
          <a:p>
            <a:pPr lvl="1"/>
            <a:r>
              <a:t>Java Native Interface</a:t>
            </a:r>
          </a:p>
        </p:txBody>
      </p:sp>
      <p:pic>
        <p:nvPicPr>
          <p:cNvPr id="185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4019" y="1443268"/>
            <a:ext cx="5422362" cy="798466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矩形"/>
          <p:cNvSpPr/>
          <p:nvPr/>
        </p:nvSpPr>
        <p:spPr>
          <a:xfrm>
            <a:off x="7188200" y="1494068"/>
            <a:ext cx="5334000" cy="2530328"/>
          </a:xfrm>
          <a:prstGeom prst="rect">
            <a:avLst/>
          </a:prstGeom>
          <a:ln w="1016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ndroid 系統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系統介紹</a:t>
            </a:r>
          </a:p>
        </p:txBody>
      </p:sp>
      <p:sp>
        <p:nvSpPr>
          <p:cNvPr id="189" name="Android 系統介紹 — Java簡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Android 系統介紹 — Java簡介</a:t>
            </a:r>
          </a:p>
        </p:txBody>
      </p:sp>
      <p:sp>
        <p:nvSpPr>
          <p:cNvPr id="190" name="物件導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6058" indent="-366058">
              <a:defRPr sz="3000">
                <a:solidFill>
                  <a:srgbClr val="FFFFFF"/>
                </a:solidFill>
              </a:defRPr>
            </a:pPr>
            <a:r>
              <a:t>物件導向</a:t>
            </a:r>
          </a:p>
          <a:p>
            <a:pPr marL="366058" indent="-366058">
              <a:defRPr sz="3000">
                <a:solidFill>
                  <a:srgbClr val="FFFFFF"/>
                </a:solidFill>
              </a:defRPr>
            </a:pPr>
            <a:r>
              <a:t>跨平台</a:t>
            </a:r>
          </a:p>
          <a:p>
            <a:pPr marL="366058" indent="-366058">
              <a:defRPr sz="3000">
                <a:solidFill>
                  <a:srgbClr val="FFFFFF"/>
                </a:solidFill>
              </a:defRPr>
            </a:pPr>
            <a:r>
              <a:t>多線程</a:t>
            </a:r>
          </a:p>
          <a:p>
            <a:pPr marL="366058" indent="-366058">
              <a:defRPr sz="3000">
                <a:solidFill>
                  <a:srgbClr val="FFFFFF"/>
                </a:solidFill>
              </a:defRPr>
            </a:pPr>
            <a:r>
              <a:t>http://www.runoob.com/java</a:t>
            </a:r>
          </a:p>
        </p:txBody>
      </p:sp>
      <p:pic>
        <p:nvPicPr>
          <p:cNvPr id="191" name="java_helloworld.jpg" descr="java_helloworl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8500" y="6286500"/>
            <a:ext cx="9067800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ndroid 系統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系統介紹</a:t>
            </a:r>
          </a:p>
        </p:txBody>
      </p:sp>
      <p:sp>
        <p:nvSpPr>
          <p:cNvPr id="194" name="Android 系統介紹 — Xml簡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Android 系統介紹 — Xml簡介</a:t>
            </a:r>
          </a:p>
        </p:txBody>
      </p:sp>
      <p:sp>
        <p:nvSpPr>
          <p:cNvPr id="195" name="Extensible Markup Language  可延伸標記式語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2205" indent="-392205">
              <a:buChar char="‣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>
                <a:solidFill>
                  <a:schemeClr val="accent1"/>
                </a:solidFill>
              </a:rPr>
              <a:t>x</a:t>
            </a:r>
            <a:r>
              <a:t>tensible 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M</a:t>
            </a:r>
            <a:r>
              <a:t>arkup 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L</a:t>
            </a:r>
            <a:r>
              <a:t>anguage  可延伸標記式語言</a:t>
            </a:r>
          </a:p>
          <a:p>
            <a:pPr marL="392205" indent="-392205">
              <a:buChar char="‣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利用標籤來使電腦能夠處理標籤內的資訊</a:t>
            </a:r>
          </a:p>
        </p:txBody>
      </p:sp>
      <p:pic>
        <p:nvPicPr>
          <p:cNvPr id="196" name="xml_hello.jpg" descr="xml_hell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8256" y="4311650"/>
            <a:ext cx="7508288" cy="5201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ndroid 系統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系統介紹</a:t>
            </a:r>
          </a:p>
        </p:txBody>
      </p:sp>
      <p:sp>
        <p:nvSpPr>
          <p:cNvPr id="199" name="Android 系統介紹 — JSON簡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Android 系統介紹 — JSON簡介</a:t>
            </a:r>
          </a:p>
        </p:txBody>
      </p:sp>
      <p:sp>
        <p:nvSpPr>
          <p:cNvPr id="200" name="JavaScript Object Notation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392205" indent="-392205">
              <a:buChar char="‣"/>
              <a:defRPr sz="3000">
                <a:solidFill>
                  <a:srgbClr val="FFFFFF"/>
                </a:solidFill>
              </a:defRPr>
            </a:pPr>
            <a:r>
              <a:t>JavaScript Object Notation</a:t>
            </a:r>
          </a:p>
          <a:p>
            <a:pPr marL="392205" indent="-392205">
              <a:buChar char="‣"/>
              <a:defRPr sz="3000">
                <a:solidFill>
                  <a:srgbClr val="FFFFFF"/>
                </a:solidFill>
              </a:defRPr>
            </a:pPr>
            <a:r>
              <a:t>{Key : Value}</a:t>
            </a:r>
          </a:p>
          <a:p>
            <a:pPr marL="392205" indent="-392205">
              <a:buChar char="‣"/>
              <a:defRPr sz="3000">
                <a:solidFill>
                  <a:srgbClr val="FFFFFF"/>
                </a:solidFill>
              </a:defRPr>
            </a:pPr>
            <a:r>
              <a:t>[] -&gt; 序列表</a:t>
            </a:r>
          </a:p>
        </p:txBody>
      </p:sp>
      <p:pic>
        <p:nvPicPr>
          <p:cNvPr id="201" name="java_wiki_example.jpg" descr="java_wiki_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2943" y="2791177"/>
            <a:ext cx="4711277" cy="6751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ndroid 系統介紹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系統介紹</a:t>
            </a:r>
          </a:p>
        </p:txBody>
      </p:sp>
      <p:sp>
        <p:nvSpPr>
          <p:cNvPr id="204" name="JSON Online Editor (https://jsoneditoronline.org)"/>
          <p:cNvSpPr txBox="1"/>
          <p:nvPr>
            <p:ph type="body" idx="1"/>
          </p:nvPr>
        </p:nvSpPr>
        <p:spPr>
          <a:xfrm>
            <a:off x="406400" y="1440358"/>
            <a:ext cx="12192000" cy="7411542"/>
          </a:xfrm>
          <a:prstGeom prst="rect">
            <a:avLst/>
          </a:prstGeom>
        </p:spPr>
        <p:txBody>
          <a:bodyPr/>
          <a:lstStyle/>
          <a:p>
            <a:pPr marL="392205" indent="-392205">
              <a:defRPr sz="3000">
                <a:solidFill>
                  <a:srgbClr val="FFFFFF"/>
                </a:solidFill>
              </a:defRPr>
            </a:pPr>
            <a:r>
              <a:t>JSON Online Editor (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https://jsoneditoronline.org</a:t>
            </a:r>
            <a:r>
              <a:t>)</a:t>
            </a:r>
          </a:p>
        </p:txBody>
      </p:sp>
      <p:pic>
        <p:nvPicPr>
          <p:cNvPr id="205" name="json_editor.jpg" descr="json_edi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533" y="2544725"/>
            <a:ext cx="11741734" cy="6518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