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758" r:id="rId3"/>
    <p:sldId id="750" r:id="rId4"/>
    <p:sldId id="747" r:id="rId5"/>
    <p:sldId id="74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558"/>
  </p:normalViewPr>
  <p:slideViewPr>
    <p:cSldViewPr snapToGrid="0">
      <p:cViewPr varScale="1">
        <p:scale>
          <a:sx n="121" d="100"/>
          <a:sy n="121" d="100"/>
        </p:scale>
        <p:origin x="1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7AF7B-FFE8-124B-A6AF-098214A13E78}" type="datetimeFigureOut">
              <a:rPr lang="en-CN" smtClean="0"/>
              <a:t>2024/9/18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43067-21F4-C442-B890-05640F6E66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59640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2038"/>
            <a:ext cx="7772400" cy="1655762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95FB-64A8-C740-B51E-D97CBB753B9E}" type="datetime1">
              <a:rPr lang="en-US" smtClean="0"/>
              <a:t>9/18/24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3B19-F7A1-FD4C-9440-42113082777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52025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3CEF-5F10-BE43-97EC-8F65684DCC7E}" type="datetime1">
              <a:rPr lang="en-US" smtClean="0"/>
              <a:t>9/18/24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3B19-F7A1-FD4C-9440-42113082777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2250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C0A2-CCEC-BA4F-ACF6-5D6760B8F541}" type="datetime1">
              <a:rPr lang="en-US" smtClean="0"/>
              <a:t>9/18/24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3B19-F7A1-FD4C-9440-42113082777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0360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800" y="166131"/>
            <a:ext cx="8384400" cy="1087200"/>
          </a:xfrm>
        </p:spPr>
        <p:txBody>
          <a:bodyPr/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800" y="1253330"/>
            <a:ext cx="8384400" cy="5436000"/>
          </a:xfrm>
        </p:spPr>
        <p:txBody>
          <a:bodyPr/>
          <a:lstStyle>
            <a:lvl1pPr marL="228600" indent="-228600">
              <a:lnSpc>
                <a:spcPct val="100000"/>
              </a:lnSpc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 marL="685800" indent="-228600">
              <a:lnSpc>
                <a:spcPct val="100000"/>
              </a:lnSpc>
              <a:buClr>
                <a:srgbClr val="C00000"/>
              </a:buClr>
              <a:buFont typeface="Wingdings" pitchFamily="2" charset="2"/>
              <a:buChar char="§"/>
              <a:defRPr sz="2000"/>
            </a:lvl2pPr>
            <a:lvl3pPr marL="1143000" indent="-228600">
              <a:lnSpc>
                <a:spcPct val="100000"/>
              </a:lnSpc>
              <a:buFont typeface="Wingdings" pitchFamily="2" charset="2"/>
              <a:buChar char="§"/>
              <a:defRPr/>
            </a:lvl3pPr>
            <a:lvl4pPr marL="1600200" indent="-228600">
              <a:lnSpc>
                <a:spcPct val="100000"/>
              </a:lnSpc>
              <a:buFont typeface="System Font Regular"/>
              <a:buChar char="-"/>
              <a:defRPr sz="2000"/>
            </a:lvl4pPr>
            <a:lvl5pPr marL="2057400" indent="-228600">
              <a:lnSpc>
                <a:spcPct val="100000"/>
              </a:lnSpc>
              <a:buFont typeface="System Font Regular"/>
              <a:buChar char="&gt;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82464" y="6520070"/>
            <a:ext cx="361536" cy="283537"/>
          </a:xfrm>
        </p:spPr>
        <p:txBody>
          <a:bodyPr/>
          <a:lstStyle>
            <a:lvl1pPr>
              <a:defRPr sz="1000"/>
            </a:lvl1pPr>
          </a:lstStyle>
          <a:p>
            <a:fld id="{BDD73B19-F7A1-FD4C-9440-421130827770}" type="slidenum">
              <a:rPr lang="en-CN" smtClean="0"/>
              <a:pPr/>
              <a:t>‹#›</a:t>
            </a:fld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68263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7E90-8530-5448-8014-9F73D16BC7BD}" type="datetime1">
              <a:rPr lang="en-US" smtClean="0"/>
              <a:t>9/18/24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3B19-F7A1-FD4C-9440-42113082777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4257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5EB3-1AC7-2D43-B433-B4D7920918BC}" type="datetime1">
              <a:rPr lang="en-US" smtClean="0"/>
              <a:t>9/18/24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3B19-F7A1-FD4C-9440-42113082777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3650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5E3C-0060-C94C-96F8-D881641A2D2B}" type="datetime1">
              <a:rPr lang="en-US" smtClean="0"/>
              <a:t>9/18/24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3B19-F7A1-FD4C-9440-42113082777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1943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708B7-B9C2-C142-AD10-7ADAD261C946}" type="datetime1">
              <a:rPr lang="en-US" smtClean="0"/>
              <a:t>9/18/24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3B19-F7A1-FD4C-9440-42113082777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3725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371D-271F-DD45-8126-4895D6B7A0B5}" type="datetime1">
              <a:rPr lang="en-US" smtClean="0"/>
              <a:t>9/18/24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3B19-F7A1-FD4C-9440-42113082777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6085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970F-7A0D-8640-8E56-41C8E20E7B8C}" type="datetime1">
              <a:rPr lang="en-US" smtClean="0"/>
              <a:t>9/18/24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3B19-F7A1-FD4C-9440-42113082777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978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9202B-773E-8C4F-8972-5B51E7CD5531}" type="datetime1">
              <a:rPr lang="en-US" smtClean="0"/>
              <a:t>9/18/24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3B19-F7A1-FD4C-9440-42113082777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1784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9CA4E-68AC-A14C-86CE-44C3390303FC}" type="datetime1">
              <a:rPr lang="en-US" smtClean="0"/>
              <a:t>9/18/24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73B19-F7A1-FD4C-9440-42113082777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6404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4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wmf"/><Relationship Id="rId7" Type="http://schemas.openxmlformats.org/officeDocument/2006/relationships/image" Target="../media/image31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4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wmf"/><Relationship Id="rId7" Type="http://schemas.openxmlformats.org/officeDocument/2006/relationships/image" Target="../media/image37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1.wmf"/><Relationship Id="rId4" Type="http://schemas.openxmlformats.org/officeDocument/2006/relationships/image" Target="../media/image28.png"/><Relationship Id="rId9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4B36-B59F-1596-A3C9-527C7F2C4A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CN" sz="3200" dirty="0">
                <a:latin typeface="+mn-lt"/>
                <a:cs typeface="Times New Roman" panose="02020603050405020304" pitchFamily="18" charset="0"/>
              </a:rPr>
              <a:t>整数编码</a:t>
            </a:r>
            <a:br>
              <a:rPr lang="en-CN" sz="3200" dirty="0">
                <a:latin typeface="+mn-lt"/>
                <a:cs typeface="Times New Roman" panose="02020603050405020304" pitchFamily="18" charset="0"/>
              </a:rPr>
            </a:br>
            <a:r>
              <a:rPr lang="en-CN" sz="3200" dirty="0">
                <a:latin typeface="+mn-lt"/>
                <a:cs typeface="Times New Roman" panose="02020603050405020304" pitchFamily="18" charset="0"/>
              </a:rPr>
              <a:t>Integer representation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43BB9-B14D-F51D-E2E1-65066BFC0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9" y="3602038"/>
            <a:ext cx="7772399" cy="1655762"/>
          </a:xfrm>
        </p:spPr>
        <p:txBody>
          <a:bodyPr/>
          <a:lstStyle/>
          <a:p>
            <a:pPr algn="l"/>
            <a:endParaRPr lang="en-CN" sz="2400" dirty="0">
              <a:cs typeface="Times New Roman" panose="02020603050405020304" pitchFamily="18" charset="0"/>
            </a:endParaRPr>
          </a:p>
          <a:p>
            <a:pPr algn="l"/>
            <a:r>
              <a:rPr lang="en-CN" sz="2400" dirty="0">
                <a:cs typeface="Times New Roman" panose="02020603050405020304" pitchFamily="18" charset="0"/>
              </a:rPr>
              <a:t>计算机组成原理与数据结构</a:t>
            </a:r>
          </a:p>
          <a:p>
            <a:pPr algn="l"/>
            <a:r>
              <a:rPr lang="en-CN" dirty="0">
                <a:cs typeface="Times New Roman" panose="02020603050405020304" pitchFamily="18" charset="0"/>
              </a:rPr>
              <a:t>孙立君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37391-F0D5-318B-9ED6-E4502EB7A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3B19-F7A1-FD4C-9440-421130827770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1258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8E2FF6-A88A-A1BC-1CCD-412B1836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3B19-F7A1-FD4C-9440-421130827770}" type="slidenum">
              <a:rPr lang="en-CN" smtClean="0"/>
              <a:t>2</a:t>
            </a:fld>
            <a:endParaRPr lang="en-CN"/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A86DE0CD-BD9B-DA0C-DB8D-C1FC36FF6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0460" y="1727440"/>
            <a:ext cx="388489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无符号数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U: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+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5</a:t>
            </a:r>
          </a:p>
        </p:txBody>
      </p:sp>
      <p:sp>
        <p:nvSpPr>
          <p:cNvPr id="4" name="Text Box 8">
            <a:extLst>
              <a:ext uri="{FF2B5EF4-FFF2-40B4-BE49-F238E27FC236}">
                <a16:creationId xmlns:a16="http://schemas.microsoft.com/office/drawing/2014/main" id="{A59E670B-169E-18AC-5DEB-6CBE7FFBB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2" y="5087458"/>
            <a:ext cx="141243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补码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T: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-5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91202F-55DF-C696-8AD4-5E080E357F23}"/>
              </a:ext>
            </a:extLst>
          </p:cNvPr>
          <p:cNvGraphicFramePr>
            <a:graphicFrameLocks noGrp="1"/>
          </p:cNvGraphicFramePr>
          <p:nvPr/>
        </p:nvGraphicFramePr>
        <p:xfrm>
          <a:off x="128582" y="2531308"/>
          <a:ext cx="42585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630">
                  <a:extLst>
                    <a:ext uri="{9D8B030D-6E8A-4147-A177-3AD203B41FA5}">
                      <a16:colId xmlns:a16="http://schemas.microsoft.com/office/drawing/2014/main" val="4227803630"/>
                    </a:ext>
                  </a:extLst>
                </a:gridCol>
                <a:gridCol w="1064630">
                  <a:extLst>
                    <a:ext uri="{9D8B030D-6E8A-4147-A177-3AD203B41FA5}">
                      <a16:colId xmlns:a16="http://schemas.microsoft.com/office/drawing/2014/main" val="1396931736"/>
                    </a:ext>
                  </a:extLst>
                </a:gridCol>
                <a:gridCol w="1064630">
                  <a:extLst>
                    <a:ext uri="{9D8B030D-6E8A-4147-A177-3AD203B41FA5}">
                      <a16:colId xmlns:a16="http://schemas.microsoft.com/office/drawing/2014/main" val="3736037552"/>
                    </a:ext>
                  </a:extLst>
                </a:gridCol>
                <a:gridCol w="1064630">
                  <a:extLst>
                    <a:ext uri="{9D8B030D-6E8A-4147-A177-3AD203B41FA5}">
                      <a16:colId xmlns:a16="http://schemas.microsoft.com/office/drawing/2014/main" val="159709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w-1</a:t>
                      </a:r>
                      <a:endParaRPr lang="en-CN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w-2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x_0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81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CN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010883"/>
                  </a:ext>
                </a:extLst>
              </a:tr>
            </a:tbl>
          </a:graphicData>
        </a:graphic>
      </p:graphicFrame>
      <p:sp>
        <p:nvSpPr>
          <p:cNvPr id="7" name="Text Box 7">
            <a:extLst>
              <a:ext uri="{FF2B5EF4-FFF2-40B4-BE49-F238E27FC236}">
                <a16:creationId xmlns:a16="http://schemas.microsoft.com/office/drawing/2014/main" id="{9ADFAD78-8F11-FA51-C5DE-FBC9FAC7E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2" y="2069643"/>
            <a:ext cx="423332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符号数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原码</a:t>
            </a:r>
            <a:r>
              <a:rPr lang="en-US" altLang="zh-CN" sz="2400" b="1" dirty="0">
                <a:solidFill>
                  <a:srgbClr val="000000"/>
                </a:solidFill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S</a:t>
            </a:r>
            <a:r>
              <a:rPr lang="en-US" sz="2400" b="1" dirty="0">
                <a:solidFill>
                  <a:srgbClr val="000000"/>
                </a:solidFill>
              </a:rPr>
              <a:t>: </a:t>
            </a:r>
            <a:r>
              <a:rPr lang="en-US" sz="2400" b="1" dirty="0">
                <a:solidFill>
                  <a:srgbClr val="FF0000"/>
                </a:solidFill>
              </a:rPr>
              <a:t>-5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851B0BA3-B7D9-3074-EEF4-73E2742C3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22" y="3660570"/>
            <a:ext cx="334273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zh-CN" altLang="en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反码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O: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-5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DD78CAA-0F38-5A6B-A6A1-2BAEE7ED548E}"/>
              </a:ext>
            </a:extLst>
          </p:cNvPr>
          <p:cNvGraphicFramePr>
            <a:graphicFrameLocks noGrp="1"/>
          </p:cNvGraphicFramePr>
          <p:nvPr/>
        </p:nvGraphicFramePr>
        <p:xfrm>
          <a:off x="128582" y="4122235"/>
          <a:ext cx="42585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630">
                  <a:extLst>
                    <a:ext uri="{9D8B030D-6E8A-4147-A177-3AD203B41FA5}">
                      <a16:colId xmlns:a16="http://schemas.microsoft.com/office/drawing/2014/main" val="4227803630"/>
                    </a:ext>
                  </a:extLst>
                </a:gridCol>
                <a:gridCol w="1064630">
                  <a:extLst>
                    <a:ext uri="{9D8B030D-6E8A-4147-A177-3AD203B41FA5}">
                      <a16:colId xmlns:a16="http://schemas.microsoft.com/office/drawing/2014/main" val="1396931736"/>
                    </a:ext>
                  </a:extLst>
                </a:gridCol>
                <a:gridCol w="1064630">
                  <a:extLst>
                    <a:ext uri="{9D8B030D-6E8A-4147-A177-3AD203B41FA5}">
                      <a16:colId xmlns:a16="http://schemas.microsoft.com/office/drawing/2014/main" val="3736037552"/>
                    </a:ext>
                  </a:extLst>
                </a:gridCol>
                <a:gridCol w="1064630">
                  <a:extLst>
                    <a:ext uri="{9D8B030D-6E8A-4147-A177-3AD203B41FA5}">
                      <a16:colId xmlns:a16="http://schemas.microsoft.com/office/drawing/2014/main" val="159709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w-1</a:t>
                      </a:r>
                      <a:endParaRPr lang="en-CN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w-2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x_0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81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CN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01088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C4BF6B4-0284-2BC6-41E6-04B27A4CA965}"/>
              </a:ext>
            </a:extLst>
          </p:cNvPr>
          <p:cNvGraphicFramePr>
            <a:graphicFrameLocks noGrp="1"/>
          </p:cNvGraphicFramePr>
          <p:nvPr/>
        </p:nvGraphicFramePr>
        <p:xfrm>
          <a:off x="128582" y="5549123"/>
          <a:ext cx="42585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630">
                  <a:extLst>
                    <a:ext uri="{9D8B030D-6E8A-4147-A177-3AD203B41FA5}">
                      <a16:colId xmlns:a16="http://schemas.microsoft.com/office/drawing/2014/main" val="4227803630"/>
                    </a:ext>
                  </a:extLst>
                </a:gridCol>
                <a:gridCol w="1064630">
                  <a:extLst>
                    <a:ext uri="{9D8B030D-6E8A-4147-A177-3AD203B41FA5}">
                      <a16:colId xmlns:a16="http://schemas.microsoft.com/office/drawing/2014/main" val="1396931736"/>
                    </a:ext>
                  </a:extLst>
                </a:gridCol>
                <a:gridCol w="1064630">
                  <a:extLst>
                    <a:ext uri="{9D8B030D-6E8A-4147-A177-3AD203B41FA5}">
                      <a16:colId xmlns:a16="http://schemas.microsoft.com/office/drawing/2014/main" val="3736037552"/>
                    </a:ext>
                  </a:extLst>
                </a:gridCol>
                <a:gridCol w="1064630">
                  <a:extLst>
                    <a:ext uri="{9D8B030D-6E8A-4147-A177-3AD203B41FA5}">
                      <a16:colId xmlns:a16="http://schemas.microsoft.com/office/drawing/2014/main" val="159709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w-1</a:t>
                      </a:r>
                      <a:endParaRPr lang="en-CN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w-2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x_0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81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CN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010883"/>
                  </a:ext>
                </a:extLst>
              </a:tr>
            </a:tbl>
          </a:graphicData>
        </a:graphic>
      </p:graphicFrame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8FCBEE33-E1E5-9951-DA88-A6F0C09CD5DD}"/>
              </a:ext>
            </a:extLst>
          </p:cNvPr>
          <p:cNvGraphicFramePr>
            <a:graphicFrameLocks noGrp="1"/>
          </p:cNvGraphicFramePr>
          <p:nvPr/>
        </p:nvGraphicFramePr>
        <p:xfrm>
          <a:off x="4790460" y="2189105"/>
          <a:ext cx="42302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813">
                  <a:extLst>
                    <a:ext uri="{9D8B030D-6E8A-4147-A177-3AD203B41FA5}">
                      <a16:colId xmlns:a16="http://schemas.microsoft.com/office/drawing/2014/main" val="4227803630"/>
                    </a:ext>
                  </a:extLst>
                </a:gridCol>
                <a:gridCol w="1065138">
                  <a:extLst>
                    <a:ext uri="{9D8B030D-6E8A-4147-A177-3AD203B41FA5}">
                      <a16:colId xmlns:a16="http://schemas.microsoft.com/office/drawing/2014/main" val="1396931736"/>
                    </a:ext>
                  </a:extLst>
                </a:gridCol>
                <a:gridCol w="1065138">
                  <a:extLst>
                    <a:ext uri="{9D8B030D-6E8A-4147-A177-3AD203B41FA5}">
                      <a16:colId xmlns:a16="http://schemas.microsoft.com/office/drawing/2014/main" val="3736037552"/>
                    </a:ext>
                  </a:extLst>
                </a:gridCol>
                <a:gridCol w="1065138">
                  <a:extLst>
                    <a:ext uri="{9D8B030D-6E8A-4147-A177-3AD203B41FA5}">
                      <a16:colId xmlns:a16="http://schemas.microsoft.com/office/drawing/2014/main" val="159709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CN" dirty="0"/>
                        <a:t>-1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CN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269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A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145416"/>
                  </a:ext>
                </a:extLst>
              </a:tr>
            </a:tbl>
          </a:graphicData>
        </a:graphic>
      </p:graphicFrame>
      <p:sp>
        <p:nvSpPr>
          <p:cNvPr id="14" name="Text Box 7">
            <a:extLst>
              <a:ext uri="{FF2B5EF4-FFF2-40B4-BE49-F238E27FC236}">
                <a16:creationId xmlns:a16="http://schemas.microsoft.com/office/drawing/2014/main" id="{4B730292-A1F1-FBF1-5D64-58D0A5A18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6900" y="3660570"/>
            <a:ext cx="334273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zh-CN" altLang="en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反码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O: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-5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001CE7D-3659-D5C4-0842-E9D736E58308}"/>
              </a:ext>
            </a:extLst>
          </p:cNvPr>
          <p:cNvGraphicFramePr>
            <a:graphicFrameLocks noGrp="1"/>
          </p:cNvGraphicFramePr>
          <p:nvPr/>
        </p:nvGraphicFramePr>
        <p:xfrm>
          <a:off x="4790460" y="4122235"/>
          <a:ext cx="42585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630">
                  <a:extLst>
                    <a:ext uri="{9D8B030D-6E8A-4147-A177-3AD203B41FA5}">
                      <a16:colId xmlns:a16="http://schemas.microsoft.com/office/drawing/2014/main" val="4227803630"/>
                    </a:ext>
                  </a:extLst>
                </a:gridCol>
                <a:gridCol w="1064630">
                  <a:extLst>
                    <a:ext uri="{9D8B030D-6E8A-4147-A177-3AD203B41FA5}">
                      <a16:colId xmlns:a16="http://schemas.microsoft.com/office/drawing/2014/main" val="1396931736"/>
                    </a:ext>
                  </a:extLst>
                </a:gridCol>
                <a:gridCol w="1064630">
                  <a:extLst>
                    <a:ext uri="{9D8B030D-6E8A-4147-A177-3AD203B41FA5}">
                      <a16:colId xmlns:a16="http://schemas.microsoft.com/office/drawing/2014/main" val="3736037552"/>
                    </a:ext>
                  </a:extLst>
                </a:gridCol>
                <a:gridCol w="1064630">
                  <a:extLst>
                    <a:ext uri="{9D8B030D-6E8A-4147-A177-3AD203B41FA5}">
                      <a16:colId xmlns:a16="http://schemas.microsoft.com/office/drawing/2014/main" val="159709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w-1</a:t>
                      </a:r>
                      <a:endParaRPr lang="en-CN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w-2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x_0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81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CN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010883"/>
                  </a:ext>
                </a:extLst>
              </a:tr>
            </a:tbl>
          </a:graphicData>
        </a:graphic>
      </p:graphicFrame>
      <p:sp>
        <p:nvSpPr>
          <p:cNvPr id="16" name="Text Box 8">
            <a:extLst>
              <a:ext uri="{FF2B5EF4-FFF2-40B4-BE49-F238E27FC236}">
                <a16:creationId xmlns:a16="http://schemas.microsoft.com/office/drawing/2014/main" id="{3D01FFD7-A25A-B54B-7308-02A42F43C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6898" y="5087458"/>
            <a:ext cx="141243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补码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T: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-5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33F4386-2F15-D443-8B1A-83BBB05AD294}"/>
              </a:ext>
            </a:extLst>
          </p:cNvPr>
          <p:cNvGraphicFramePr>
            <a:graphicFrameLocks noGrp="1"/>
          </p:cNvGraphicFramePr>
          <p:nvPr/>
        </p:nvGraphicFramePr>
        <p:xfrm>
          <a:off x="4756898" y="5549123"/>
          <a:ext cx="42585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630">
                  <a:extLst>
                    <a:ext uri="{9D8B030D-6E8A-4147-A177-3AD203B41FA5}">
                      <a16:colId xmlns:a16="http://schemas.microsoft.com/office/drawing/2014/main" val="4227803630"/>
                    </a:ext>
                  </a:extLst>
                </a:gridCol>
                <a:gridCol w="1064630">
                  <a:extLst>
                    <a:ext uri="{9D8B030D-6E8A-4147-A177-3AD203B41FA5}">
                      <a16:colId xmlns:a16="http://schemas.microsoft.com/office/drawing/2014/main" val="1396931736"/>
                    </a:ext>
                  </a:extLst>
                </a:gridCol>
                <a:gridCol w="1064630">
                  <a:extLst>
                    <a:ext uri="{9D8B030D-6E8A-4147-A177-3AD203B41FA5}">
                      <a16:colId xmlns:a16="http://schemas.microsoft.com/office/drawing/2014/main" val="3736037552"/>
                    </a:ext>
                  </a:extLst>
                </a:gridCol>
                <a:gridCol w="1064630">
                  <a:extLst>
                    <a:ext uri="{9D8B030D-6E8A-4147-A177-3AD203B41FA5}">
                      <a16:colId xmlns:a16="http://schemas.microsoft.com/office/drawing/2014/main" val="159709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w-1</a:t>
                      </a:r>
                      <a:endParaRPr lang="en-CN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w-2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x_0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81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CN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010883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95146B-9827-7C1E-0B30-F05B077E6BE2}"/>
              </a:ext>
            </a:extLst>
          </p:cNvPr>
          <p:cNvCxnSpPr/>
          <p:nvPr/>
        </p:nvCxnSpPr>
        <p:spPr>
          <a:xfrm>
            <a:off x="4572000" y="310718"/>
            <a:ext cx="0" cy="6276513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900A7D6-8083-5D04-BB21-90966F4EBAAD}"/>
              </a:ext>
            </a:extLst>
          </p:cNvPr>
          <p:cNvSpPr txBox="1"/>
          <p:nvPr/>
        </p:nvSpPr>
        <p:spPr>
          <a:xfrm>
            <a:off x="128582" y="282300"/>
            <a:ext cx="25993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数字逻辑电路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原码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en-US" altLang="zh-CN" dirty="0"/>
              <a:t>-&gt;</a:t>
            </a:r>
            <a:r>
              <a:rPr lang="zh-CN" altLang="en-US" dirty="0"/>
              <a:t>反码</a:t>
            </a:r>
            <a:r>
              <a:rPr lang="en-US" altLang="zh-CN" dirty="0"/>
              <a:t>O-&gt;</a:t>
            </a:r>
            <a:r>
              <a:rPr lang="zh-CN" altLang="en-US" dirty="0"/>
              <a:t>补码</a:t>
            </a:r>
            <a:r>
              <a:rPr lang="en-US" altLang="zh-CN" dirty="0"/>
              <a:t>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-5</a:t>
            </a:r>
            <a:r>
              <a:rPr lang="zh-CN" altLang="en-US" dirty="0"/>
              <a:t> </a:t>
            </a:r>
            <a:r>
              <a:rPr lang="en-US" altLang="zh-CN" dirty="0"/>
              <a:t>  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en-US" altLang="zh-CN" dirty="0"/>
              <a:t> -5   </a:t>
            </a:r>
            <a:r>
              <a:rPr lang="en-US" altLang="zh-CN" dirty="0">
                <a:sym typeface="Wingdings" pitchFamily="2" charset="2"/>
              </a:rPr>
              <a:t> </a:t>
            </a:r>
            <a:r>
              <a:rPr lang="en-US" altLang="zh-CN" dirty="0">
                <a:solidFill>
                  <a:srgbClr val="FF0000"/>
                </a:solidFill>
                <a:sym typeface="Wingdings" pitchFamily="2" charset="2"/>
              </a:rPr>
              <a:t>-5</a:t>
            </a:r>
            <a:endParaRPr lang="en-CN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1BB89E-0F21-07F5-B085-B3A4D8246652}"/>
              </a:ext>
            </a:extLst>
          </p:cNvPr>
          <p:cNvSpPr txBox="1"/>
          <p:nvPr/>
        </p:nvSpPr>
        <p:spPr>
          <a:xfrm>
            <a:off x="4756898" y="195107"/>
            <a:ext cx="2872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计算机系统：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无符号</a:t>
            </a:r>
            <a:r>
              <a:rPr lang="en-US" altLang="zh-CN" dirty="0">
                <a:solidFill>
                  <a:srgbClr val="FF0000"/>
                </a:solidFill>
              </a:rPr>
              <a:t>U</a:t>
            </a:r>
            <a:r>
              <a:rPr lang="en-US" altLang="zh-CN" dirty="0"/>
              <a:t>-&gt;</a:t>
            </a:r>
            <a:r>
              <a:rPr lang="zh-CN" altLang="en-US" dirty="0"/>
              <a:t>反码</a:t>
            </a:r>
            <a:r>
              <a:rPr lang="en-US" altLang="zh-CN" dirty="0"/>
              <a:t>O-&gt;</a:t>
            </a:r>
            <a:r>
              <a:rPr lang="zh-CN" altLang="en-US" dirty="0"/>
              <a:t>补码</a:t>
            </a:r>
            <a:r>
              <a:rPr lang="en-US" altLang="zh-CN" dirty="0"/>
              <a:t>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+5</a:t>
            </a:r>
            <a:r>
              <a:rPr lang="zh-CN" altLang="en-US" dirty="0"/>
              <a:t> </a:t>
            </a:r>
            <a:r>
              <a:rPr lang="en-US" altLang="zh-CN" dirty="0"/>
              <a:t>  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en-US" altLang="zh-CN" dirty="0"/>
              <a:t> -5   </a:t>
            </a:r>
            <a:r>
              <a:rPr lang="en-US" altLang="zh-CN" dirty="0">
                <a:sym typeface="Wingdings" pitchFamily="2" charset="2"/>
              </a:rPr>
              <a:t> </a:t>
            </a:r>
            <a:r>
              <a:rPr lang="en-US" altLang="zh-CN" dirty="0">
                <a:solidFill>
                  <a:srgbClr val="FF0000"/>
                </a:solidFill>
                <a:sym typeface="Wingdings" pitchFamily="2" charset="2"/>
              </a:rPr>
              <a:t>-5</a:t>
            </a:r>
            <a:endParaRPr lang="en-CN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6980C9-2504-46CB-02C1-EE08A2F31FD2}"/>
              </a:ext>
            </a:extLst>
          </p:cNvPr>
          <p:cNvCxnSpPr>
            <a:cxnSpLocks/>
          </p:cNvCxnSpPr>
          <p:nvPr/>
        </p:nvCxnSpPr>
        <p:spPr>
          <a:xfrm flipH="1">
            <a:off x="6869097" y="3108988"/>
            <a:ext cx="14147" cy="7985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9100901-3F4A-DD8A-DD73-16CDE3476360}"/>
              </a:ext>
            </a:extLst>
          </p:cNvPr>
          <p:cNvSpPr txBox="1"/>
          <p:nvPr/>
        </p:nvSpPr>
        <p:spPr>
          <a:xfrm>
            <a:off x="7022237" y="3046601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～</a:t>
            </a:r>
            <a:endParaRPr lang="en-CN" dirty="0">
              <a:solidFill>
                <a:srgbClr val="FF0000"/>
              </a:solidFill>
            </a:endParaRPr>
          </a:p>
          <a:p>
            <a:r>
              <a:rPr lang="en-CN" dirty="0"/>
              <a:t>所有位都取反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en-CN" dirty="0">
                <a:solidFill>
                  <a:srgbClr val="FF0000"/>
                </a:solidFill>
              </a:rPr>
              <a:t>包括</a:t>
            </a:r>
            <a:r>
              <a:rPr lang="en-CN" dirty="0"/>
              <a:t>最高位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678E83-C34E-44AE-11D3-351B6BD98059}"/>
              </a:ext>
            </a:extLst>
          </p:cNvPr>
          <p:cNvCxnSpPr>
            <a:cxnSpLocks/>
          </p:cNvCxnSpPr>
          <p:nvPr/>
        </p:nvCxnSpPr>
        <p:spPr>
          <a:xfrm>
            <a:off x="2257842" y="3429000"/>
            <a:ext cx="0" cy="4624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B5487E-5E97-F887-3940-98316D4C87EC}"/>
              </a:ext>
            </a:extLst>
          </p:cNvPr>
          <p:cNvCxnSpPr>
            <a:cxnSpLocks/>
          </p:cNvCxnSpPr>
          <p:nvPr/>
        </p:nvCxnSpPr>
        <p:spPr>
          <a:xfrm>
            <a:off x="2258513" y="4975194"/>
            <a:ext cx="0" cy="46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CE2508C-6C3E-A0CB-55A6-38D919C3C0B5}"/>
              </a:ext>
            </a:extLst>
          </p:cNvPr>
          <p:cNvSpPr txBox="1"/>
          <p:nvPr/>
        </p:nvSpPr>
        <p:spPr>
          <a:xfrm>
            <a:off x="2430857" y="502185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+1</a:t>
            </a:r>
            <a:endParaRPr lang="en-CN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6AA8403-5285-6FD8-BDC7-957DA1A3E002}"/>
              </a:ext>
            </a:extLst>
          </p:cNvPr>
          <p:cNvCxnSpPr>
            <a:cxnSpLocks/>
          </p:cNvCxnSpPr>
          <p:nvPr/>
        </p:nvCxnSpPr>
        <p:spPr>
          <a:xfrm>
            <a:off x="6883244" y="4930180"/>
            <a:ext cx="0" cy="46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3C1BC7E-4CA1-A5CC-E991-4CBC24AC3E0E}"/>
              </a:ext>
            </a:extLst>
          </p:cNvPr>
          <p:cNvSpPr txBox="1"/>
          <p:nvPr/>
        </p:nvSpPr>
        <p:spPr>
          <a:xfrm>
            <a:off x="7055588" y="497683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+1</a:t>
            </a:r>
            <a:endParaRPr lang="en-C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AB050A-C295-CB42-8B07-9E5E28452577}"/>
              </a:ext>
            </a:extLst>
          </p:cNvPr>
          <p:cNvSpPr txBox="1"/>
          <p:nvPr/>
        </p:nvSpPr>
        <p:spPr>
          <a:xfrm>
            <a:off x="2345934" y="3153927"/>
            <a:ext cx="1800493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～</a:t>
            </a:r>
            <a:endParaRPr lang="en-CN" dirty="0">
              <a:solidFill>
                <a:srgbClr val="FF0000"/>
              </a:solidFill>
            </a:endParaRPr>
          </a:p>
          <a:p>
            <a:r>
              <a:rPr lang="en-CN" dirty="0"/>
              <a:t>所有位都取反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en-CN" dirty="0">
                <a:solidFill>
                  <a:srgbClr val="FF0000"/>
                </a:solidFill>
              </a:rPr>
              <a:t>不</a:t>
            </a:r>
            <a:r>
              <a:rPr lang="en-CN" dirty="0"/>
              <a:t>包括最高位</a:t>
            </a:r>
          </a:p>
        </p:txBody>
      </p:sp>
    </p:spTree>
    <p:extLst>
      <p:ext uri="{BB962C8B-B14F-4D97-AF65-F5344CB8AC3E}">
        <p14:creationId xmlns:p14="http://schemas.microsoft.com/office/powerpoint/2010/main" val="1951539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2006C8-D30A-5C70-2ADC-8B1D21640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3B19-F7A1-FD4C-9440-421130827770}" type="slidenum">
              <a:rPr lang="en-CN" smtClean="0"/>
              <a:t>3</a:t>
            </a:fld>
            <a:endParaRPr lang="en-CN"/>
          </a:p>
        </p:txBody>
      </p:sp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F90110CA-E92B-E5EE-38CB-4732ABE8EC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3679" y="6010788"/>
          <a:ext cx="3340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40100" imgH="596900" progId="Equation.3">
                  <p:embed/>
                </p:oleObj>
              </mc:Choice>
              <mc:Fallback>
                <p:oleObj name="Equation" r:id="rId2" imgW="3340100" imgH="596900" progId="Equation.3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F90110CA-E92B-E5EE-38CB-4732ABE8EC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679" y="6010788"/>
                        <a:ext cx="3340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B55E65F2-65BB-C69B-0937-038E206B1B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7718" y="2255614"/>
          <a:ext cx="2133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33600" imgH="596900" progId="Equation.3">
                  <p:embed/>
                </p:oleObj>
              </mc:Choice>
              <mc:Fallback>
                <p:oleObj name="Equation" r:id="rId4" imgW="2133600" imgH="596900" progId="Equation.3">
                  <p:embed/>
                  <p:pic>
                    <p:nvPicPr>
                      <p:cNvPr id="4" name="Object 6">
                        <a:extLst>
                          <a:ext uri="{FF2B5EF4-FFF2-40B4-BE49-F238E27FC236}">
                            <a16:creationId xmlns:a16="http://schemas.microsoft.com/office/drawing/2014/main" id="{B55E65F2-65BB-C69B-0937-038E206B1B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7718" y="2255614"/>
                        <a:ext cx="2133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>
            <a:extLst>
              <a:ext uri="{FF2B5EF4-FFF2-40B4-BE49-F238E27FC236}">
                <a16:creationId xmlns:a16="http://schemas.microsoft.com/office/drawing/2014/main" id="{1136019D-1751-809E-A13D-6350610C7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2" y="1649936"/>
            <a:ext cx="388489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无符号数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Unsigned</a:t>
            </a: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BC69DBD4-C9A2-DAB0-ABD4-5E15EAE0B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2" y="5549123"/>
            <a:ext cx="330917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补码</a:t>
            </a:r>
            <a:r>
              <a:rPr lang="en-US" altLang="zh-CN" sz="2400" b="1" dirty="0"/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Two’s Complement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440686-84A9-95DE-517A-81663E12F6DC}"/>
              </a:ext>
            </a:extLst>
          </p:cNvPr>
          <p:cNvSpPr txBox="1"/>
          <p:nvPr/>
        </p:nvSpPr>
        <p:spPr>
          <a:xfrm>
            <a:off x="4219877" y="1873082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en-CN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17E253C-E7CC-6450-70D1-85C3F66FB577}"/>
              </a:ext>
            </a:extLst>
          </p:cNvPr>
          <p:cNvGraphicFramePr>
            <a:graphicFrameLocks noGrp="1"/>
          </p:cNvGraphicFramePr>
          <p:nvPr/>
        </p:nvGraphicFramePr>
        <p:xfrm>
          <a:off x="4566938" y="1592159"/>
          <a:ext cx="423022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813">
                  <a:extLst>
                    <a:ext uri="{9D8B030D-6E8A-4147-A177-3AD203B41FA5}">
                      <a16:colId xmlns:a16="http://schemas.microsoft.com/office/drawing/2014/main" val="4227803630"/>
                    </a:ext>
                  </a:extLst>
                </a:gridCol>
                <a:gridCol w="1065138">
                  <a:extLst>
                    <a:ext uri="{9D8B030D-6E8A-4147-A177-3AD203B41FA5}">
                      <a16:colId xmlns:a16="http://schemas.microsoft.com/office/drawing/2014/main" val="1396931736"/>
                    </a:ext>
                  </a:extLst>
                </a:gridCol>
                <a:gridCol w="1065138">
                  <a:extLst>
                    <a:ext uri="{9D8B030D-6E8A-4147-A177-3AD203B41FA5}">
                      <a16:colId xmlns:a16="http://schemas.microsoft.com/office/drawing/2014/main" val="3736037552"/>
                    </a:ext>
                  </a:extLst>
                </a:gridCol>
                <a:gridCol w="1065138">
                  <a:extLst>
                    <a:ext uri="{9D8B030D-6E8A-4147-A177-3AD203B41FA5}">
                      <a16:colId xmlns:a16="http://schemas.microsoft.com/office/drawing/2014/main" val="159709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CN" dirty="0"/>
                        <a:t>-1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CN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269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x_{w-1}</a:t>
                      </a:r>
                      <a:endParaRPr lang="en-CN" dirty="0"/>
                    </a:p>
                  </a:txBody>
                  <a:tcPr>
                    <a:solidFill>
                      <a:srgbClr val="CFD5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x_{w-2}</a:t>
                      </a:r>
                      <a:endParaRPr lang="en-CN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x_0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81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A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14541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C121804-F44E-7A17-7204-F17F2D3B3B67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100455"/>
          <a:ext cx="42585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630">
                  <a:extLst>
                    <a:ext uri="{9D8B030D-6E8A-4147-A177-3AD203B41FA5}">
                      <a16:colId xmlns:a16="http://schemas.microsoft.com/office/drawing/2014/main" val="4227803630"/>
                    </a:ext>
                  </a:extLst>
                </a:gridCol>
                <a:gridCol w="1064630">
                  <a:extLst>
                    <a:ext uri="{9D8B030D-6E8A-4147-A177-3AD203B41FA5}">
                      <a16:colId xmlns:a16="http://schemas.microsoft.com/office/drawing/2014/main" val="1396931736"/>
                    </a:ext>
                  </a:extLst>
                </a:gridCol>
                <a:gridCol w="1064630">
                  <a:extLst>
                    <a:ext uri="{9D8B030D-6E8A-4147-A177-3AD203B41FA5}">
                      <a16:colId xmlns:a16="http://schemas.microsoft.com/office/drawing/2014/main" val="3736037552"/>
                    </a:ext>
                  </a:extLst>
                </a:gridCol>
                <a:gridCol w="1064630">
                  <a:extLst>
                    <a:ext uri="{9D8B030D-6E8A-4147-A177-3AD203B41FA5}">
                      <a16:colId xmlns:a16="http://schemas.microsoft.com/office/drawing/2014/main" val="159709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w-1</a:t>
                      </a:r>
                      <a:endParaRPr lang="en-CN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w-2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x_0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81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01088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0538D44-17D0-9F3E-23C3-F0083647E8E8}"/>
              </a:ext>
            </a:extLst>
          </p:cNvPr>
          <p:cNvSpPr txBox="1"/>
          <p:nvPr/>
        </p:nvSpPr>
        <p:spPr>
          <a:xfrm>
            <a:off x="4503929" y="2701275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CN" dirty="0"/>
              <a:t>ign bit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83A9C291-A5EE-3064-152F-D2DC62F53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2" y="2924909"/>
            <a:ext cx="423332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符号数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原码</a:t>
            </a:r>
            <a:r>
              <a:rPr lang="en-US" altLang="zh-CN" sz="2400" b="1" dirty="0">
                <a:solidFill>
                  <a:srgbClr val="000000"/>
                </a:solidFill>
              </a:rPr>
              <a:t>)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Signed Magnitude</a:t>
            </a: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050E981E-6585-4B2F-FD48-933027978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2" y="4255235"/>
            <a:ext cx="334273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zh-CN" altLang="en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反码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Ones’ complement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67B251A-ACF3-DC74-8A0E-1197ECDEB3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9494" y="3374551"/>
            <a:ext cx="2787650" cy="6502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FC63292-28ED-63E5-841A-3D992630B2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130" y="4685496"/>
            <a:ext cx="3505649" cy="67148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0EBABA0-FE43-2B71-DCD2-6AAF08AA2668}"/>
              </a:ext>
            </a:extLst>
          </p:cNvPr>
          <p:cNvSpPr txBox="1"/>
          <p:nvPr/>
        </p:nvSpPr>
        <p:spPr>
          <a:xfrm>
            <a:off x="1" y="70268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rgbClr val="FF0000"/>
                </a:solidFill>
              </a:rPr>
              <a:t>编码</a:t>
            </a:r>
            <a:r>
              <a:rPr lang="zh-CN" alt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>
                <a:solidFill>
                  <a:srgbClr val="FF0000"/>
                </a:solidFill>
              </a:rPr>
              <a:t>Encode: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0000"/>
                </a:solidFill>
              </a:rPr>
              <a:t>I</a:t>
            </a:r>
            <a:r>
              <a:rPr lang="en-CN" sz="2200" b="1" dirty="0">
                <a:solidFill>
                  <a:srgbClr val="FF0000"/>
                </a:solidFill>
              </a:rPr>
              <a:t>f 整数</a:t>
            </a:r>
            <a:r>
              <a:rPr lang="en-US" sz="2200" b="1" dirty="0">
                <a:solidFill>
                  <a:srgbClr val="FF0000"/>
                </a:solidFill>
              </a:rPr>
              <a:t>x&gt;0, </a:t>
            </a:r>
            <a:r>
              <a:rPr lang="en-US" altLang="zh-CN" sz="2200" b="1" dirty="0">
                <a:solidFill>
                  <a:srgbClr val="FF0000"/>
                </a:solidFill>
              </a:rPr>
              <a:t>then </a:t>
            </a:r>
            <a:r>
              <a:rPr lang="zh-CN" altLang="en-US" sz="2200" b="1" dirty="0">
                <a:solidFill>
                  <a:srgbClr val="FF0000"/>
                </a:solidFill>
              </a:rPr>
              <a:t>各种二进制编码结果相同</a:t>
            </a:r>
            <a:r>
              <a:rPr lang="en-US" altLang="zh-CN" sz="2200" b="1" dirty="0">
                <a:solidFill>
                  <a:srgbClr val="FF0000"/>
                </a:solidFill>
              </a:rPr>
              <a:t>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solidFill>
                  <a:srgbClr val="FF0000"/>
                </a:solidFill>
              </a:rPr>
              <a:t>else</a:t>
            </a:r>
            <a:r>
              <a:rPr lang="zh-CN" altLang="en-US" sz="2200" b="1" dirty="0">
                <a:solidFill>
                  <a:srgbClr val="FF0000"/>
                </a:solidFill>
              </a:rPr>
              <a:t> </a:t>
            </a:r>
            <a:r>
              <a:rPr lang="en-US" altLang="zh-CN" sz="2200" b="1" dirty="0">
                <a:solidFill>
                  <a:srgbClr val="FF0000"/>
                </a:solidFill>
              </a:rPr>
              <a:t>if</a:t>
            </a:r>
            <a:r>
              <a:rPr lang="zh-CN" altLang="en-US" sz="2200" b="1" dirty="0">
                <a:solidFill>
                  <a:srgbClr val="FF0000"/>
                </a:solidFill>
              </a:rPr>
              <a:t> 负</a:t>
            </a:r>
            <a:r>
              <a:rPr lang="en-CN" sz="2200" b="1" dirty="0">
                <a:solidFill>
                  <a:srgbClr val="FF0000"/>
                </a:solidFill>
              </a:rPr>
              <a:t>整</a:t>
            </a:r>
            <a:r>
              <a:rPr lang="zh-CN" altLang="en-US" sz="2200" b="1" dirty="0">
                <a:solidFill>
                  <a:srgbClr val="FF0000"/>
                </a:solidFill>
              </a:rPr>
              <a:t>数</a:t>
            </a:r>
            <a:r>
              <a:rPr lang="en-US" altLang="zh-CN" sz="2200" b="1" dirty="0">
                <a:solidFill>
                  <a:srgbClr val="FF0000"/>
                </a:solidFill>
              </a:rPr>
              <a:t>x&lt;0,</a:t>
            </a:r>
            <a:r>
              <a:rPr lang="zh-CN" altLang="en-US" sz="2200" b="1" dirty="0">
                <a:solidFill>
                  <a:srgbClr val="FF0000"/>
                </a:solidFill>
              </a:rPr>
              <a:t> 负</a:t>
            </a:r>
            <a:r>
              <a:rPr lang="en-CN" sz="2200" b="1" dirty="0">
                <a:solidFill>
                  <a:srgbClr val="FF0000"/>
                </a:solidFill>
              </a:rPr>
              <a:t>整</a:t>
            </a:r>
            <a:r>
              <a:rPr lang="zh-CN" altLang="en-US" sz="2200" b="1" dirty="0">
                <a:solidFill>
                  <a:srgbClr val="FF0000"/>
                </a:solidFill>
              </a:rPr>
              <a:t>数的反码和补码是通过其对应正数</a:t>
            </a:r>
            <a:r>
              <a:rPr lang="en-US" altLang="zh-CN" sz="2200" b="1" dirty="0">
                <a:solidFill>
                  <a:srgbClr val="FF0000"/>
                </a:solidFill>
              </a:rPr>
              <a:t>-x</a:t>
            </a:r>
            <a:r>
              <a:rPr lang="zh-CN" altLang="en-US" sz="2200" b="1" dirty="0">
                <a:solidFill>
                  <a:srgbClr val="FF0000"/>
                </a:solidFill>
              </a:rPr>
              <a:t>得到的</a:t>
            </a:r>
            <a:r>
              <a:rPr lang="en-US" altLang="zh-CN" sz="2200" b="1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0000"/>
                </a:solidFill>
              </a:rPr>
              <a:t>else if x==0, special for </a:t>
            </a:r>
            <a:r>
              <a:rPr lang="en-US" sz="2200" b="1" dirty="0" err="1">
                <a:solidFill>
                  <a:srgbClr val="FF0000"/>
                </a:solidFill>
              </a:rPr>
              <a:t>原码</a:t>
            </a:r>
            <a:r>
              <a:rPr lang="zh-CN" altLang="en-US" sz="2200" b="1" dirty="0">
                <a:solidFill>
                  <a:srgbClr val="FF0000"/>
                </a:solidFill>
              </a:rPr>
              <a:t>、反码</a:t>
            </a:r>
            <a:r>
              <a:rPr lang="en-US" sz="2200" b="1" dirty="0">
                <a:solidFill>
                  <a:srgbClr val="FF0000"/>
                </a:solidFill>
              </a:rPr>
              <a:t>.</a:t>
            </a:r>
            <a:endParaRPr lang="en-CN" sz="2200" b="1" dirty="0">
              <a:solidFill>
                <a:srgbClr val="FF0000"/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70661BE-9A78-8B37-DB6D-60ADB29966AE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4346060"/>
          <a:ext cx="42585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630">
                  <a:extLst>
                    <a:ext uri="{9D8B030D-6E8A-4147-A177-3AD203B41FA5}">
                      <a16:colId xmlns:a16="http://schemas.microsoft.com/office/drawing/2014/main" val="4227803630"/>
                    </a:ext>
                  </a:extLst>
                </a:gridCol>
                <a:gridCol w="1064630">
                  <a:extLst>
                    <a:ext uri="{9D8B030D-6E8A-4147-A177-3AD203B41FA5}">
                      <a16:colId xmlns:a16="http://schemas.microsoft.com/office/drawing/2014/main" val="1396931736"/>
                    </a:ext>
                  </a:extLst>
                </a:gridCol>
                <a:gridCol w="1064630">
                  <a:extLst>
                    <a:ext uri="{9D8B030D-6E8A-4147-A177-3AD203B41FA5}">
                      <a16:colId xmlns:a16="http://schemas.microsoft.com/office/drawing/2014/main" val="3736037552"/>
                    </a:ext>
                  </a:extLst>
                </a:gridCol>
                <a:gridCol w="1064630">
                  <a:extLst>
                    <a:ext uri="{9D8B030D-6E8A-4147-A177-3AD203B41FA5}">
                      <a16:colId xmlns:a16="http://schemas.microsoft.com/office/drawing/2014/main" val="159709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w-1</a:t>
                      </a:r>
                      <a:endParaRPr lang="en-CN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w-2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x_0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81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01088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F1484D3-D7D2-408C-F49D-BDBE6FE05819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5549123"/>
          <a:ext cx="42585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630">
                  <a:extLst>
                    <a:ext uri="{9D8B030D-6E8A-4147-A177-3AD203B41FA5}">
                      <a16:colId xmlns:a16="http://schemas.microsoft.com/office/drawing/2014/main" val="4227803630"/>
                    </a:ext>
                  </a:extLst>
                </a:gridCol>
                <a:gridCol w="1064630">
                  <a:extLst>
                    <a:ext uri="{9D8B030D-6E8A-4147-A177-3AD203B41FA5}">
                      <a16:colId xmlns:a16="http://schemas.microsoft.com/office/drawing/2014/main" val="1396931736"/>
                    </a:ext>
                  </a:extLst>
                </a:gridCol>
                <a:gridCol w="1064630">
                  <a:extLst>
                    <a:ext uri="{9D8B030D-6E8A-4147-A177-3AD203B41FA5}">
                      <a16:colId xmlns:a16="http://schemas.microsoft.com/office/drawing/2014/main" val="3736037552"/>
                    </a:ext>
                  </a:extLst>
                </a:gridCol>
                <a:gridCol w="1064630">
                  <a:extLst>
                    <a:ext uri="{9D8B030D-6E8A-4147-A177-3AD203B41FA5}">
                      <a16:colId xmlns:a16="http://schemas.microsoft.com/office/drawing/2014/main" val="159709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w-1</a:t>
                      </a:r>
                      <a:endParaRPr lang="en-CN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w-2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x_0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81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01088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DBBECFC-A1EA-9BE7-FACE-36A881577A01}"/>
              </a:ext>
            </a:extLst>
          </p:cNvPr>
          <p:cNvSpPr txBox="1"/>
          <p:nvPr/>
        </p:nvSpPr>
        <p:spPr>
          <a:xfrm>
            <a:off x="4219877" y="23646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DEE519A-E5C6-1281-0F1D-73329F9B4FE4}"/>
              </a:ext>
            </a:extLst>
          </p:cNvPr>
          <p:cNvSpPr/>
          <p:nvPr/>
        </p:nvSpPr>
        <p:spPr>
          <a:xfrm>
            <a:off x="2071029" y="6071388"/>
            <a:ext cx="1101213" cy="401065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783B91F-E281-D4DE-24B0-D77DC12F8696}"/>
              </a:ext>
            </a:extLst>
          </p:cNvPr>
          <p:cNvSpPr/>
          <p:nvPr/>
        </p:nvSpPr>
        <p:spPr>
          <a:xfrm>
            <a:off x="1652106" y="4794665"/>
            <a:ext cx="1520136" cy="401065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9535D5-E16A-BECC-A3F6-FE9291563E6B}"/>
              </a:ext>
            </a:extLst>
          </p:cNvPr>
          <p:cNvSpPr/>
          <p:nvPr/>
        </p:nvSpPr>
        <p:spPr>
          <a:xfrm>
            <a:off x="2330244" y="3501467"/>
            <a:ext cx="810777" cy="401065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9427CA7-3289-D350-C6A8-3E1E755C0F9D}"/>
              </a:ext>
            </a:extLst>
          </p:cNvPr>
          <p:cNvSpPr/>
          <p:nvPr/>
        </p:nvSpPr>
        <p:spPr>
          <a:xfrm>
            <a:off x="2605548" y="2226494"/>
            <a:ext cx="422787" cy="204530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5550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7A0951-3FE3-FFE8-9BA5-6FEA0384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3B19-F7A1-FD4C-9440-421130827770}" type="slidenum">
              <a:rPr lang="en-CN" smtClean="0"/>
              <a:t>4</a:t>
            </a:fld>
            <a:endParaRPr lang="en-CN"/>
          </a:p>
        </p:txBody>
      </p:sp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7BFE463A-2B79-A196-EFF4-5EBA23A4FC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27910" y="0"/>
          <a:ext cx="2133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33600" imgH="596900" progId="Equation.3">
                  <p:embed/>
                </p:oleObj>
              </mc:Choice>
              <mc:Fallback>
                <p:oleObj name="Equation" r:id="rId2" imgW="2133600" imgH="596900" progId="Equation.3">
                  <p:embed/>
                  <p:pic>
                    <p:nvPicPr>
                      <p:cNvPr id="6" name="Object 6">
                        <a:extLst>
                          <a:ext uri="{FF2B5EF4-FFF2-40B4-BE49-F238E27FC236}">
                            <a16:creationId xmlns:a16="http://schemas.microsoft.com/office/drawing/2014/main" id="{7BFE463A-2B79-A196-EFF4-5EBA23A4FC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910" y="0"/>
                        <a:ext cx="2133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>
            <a:extLst>
              <a:ext uri="{FF2B5EF4-FFF2-40B4-BE49-F238E27FC236}">
                <a16:creationId xmlns:a16="http://schemas.microsoft.com/office/drawing/2014/main" id="{BC88F221-34CB-B84B-388D-F934B620D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636" y="48602"/>
            <a:ext cx="388489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无符号数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原码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)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Unsigned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10BADE-0589-59AA-5699-3E905A205A6B}"/>
              </a:ext>
            </a:extLst>
          </p:cNvPr>
          <p:cNvSpPr txBox="1"/>
          <p:nvPr/>
        </p:nvSpPr>
        <p:spPr>
          <a:xfrm>
            <a:off x="238531" y="671075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en-CN" dirty="0"/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3A8F1CE2-E20F-DEE9-F28C-A46053D60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636" y="1453451"/>
            <a:ext cx="334273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zh-CN" altLang="en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反码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Ones’ complement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97F3649-A7CD-652F-09C1-7E06E0C7FA0B}"/>
                  </a:ext>
                </a:extLst>
              </p:cNvPr>
              <p:cNvSpPr txBox="1"/>
              <p:nvPr/>
            </p:nvSpPr>
            <p:spPr>
              <a:xfrm>
                <a:off x="7250770" y="24744"/>
                <a:ext cx="17426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Aside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97F3649-A7CD-652F-09C1-7E06E0C7F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770" y="24744"/>
                <a:ext cx="1742657" cy="646331"/>
              </a:xfrm>
              <a:prstGeom prst="rect">
                <a:avLst/>
              </a:prstGeom>
              <a:blipFill>
                <a:blip r:embed="rId4"/>
                <a:stretch>
                  <a:fillRect l="-2899" t="-192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Table 51">
            <a:extLst>
              <a:ext uri="{FF2B5EF4-FFF2-40B4-BE49-F238E27FC236}">
                <a16:creationId xmlns:a16="http://schemas.microsoft.com/office/drawing/2014/main" id="{326DF111-63AB-EAA7-2ACA-3C977AB37D25}"/>
              </a:ext>
            </a:extLst>
          </p:cNvPr>
          <p:cNvGraphicFramePr>
            <a:graphicFrameLocks noGrp="1"/>
          </p:cNvGraphicFramePr>
          <p:nvPr/>
        </p:nvGraphicFramePr>
        <p:xfrm>
          <a:off x="609315" y="705460"/>
          <a:ext cx="83841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014">
                  <a:extLst>
                    <a:ext uri="{9D8B030D-6E8A-4147-A177-3AD203B41FA5}">
                      <a16:colId xmlns:a16="http://schemas.microsoft.com/office/drawing/2014/main" val="4248386634"/>
                    </a:ext>
                  </a:extLst>
                </a:gridCol>
                <a:gridCol w="1048014">
                  <a:extLst>
                    <a:ext uri="{9D8B030D-6E8A-4147-A177-3AD203B41FA5}">
                      <a16:colId xmlns:a16="http://schemas.microsoft.com/office/drawing/2014/main" val="3336497301"/>
                    </a:ext>
                  </a:extLst>
                </a:gridCol>
                <a:gridCol w="1048014">
                  <a:extLst>
                    <a:ext uri="{9D8B030D-6E8A-4147-A177-3AD203B41FA5}">
                      <a16:colId xmlns:a16="http://schemas.microsoft.com/office/drawing/2014/main" val="122994760"/>
                    </a:ext>
                  </a:extLst>
                </a:gridCol>
                <a:gridCol w="1048014">
                  <a:extLst>
                    <a:ext uri="{9D8B030D-6E8A-4147-A177-3AD203B41FA5}">
                      <a16:colId xmlns:a16="http://schemas.microsoft.com/office/drawing/2014/main" val="751109182"/>
                    </a:ext>
                  </a:extLst>
                </a:gridCol>
                <a:gridCol w="1048014">
                  <a:extLst>
                    <a:ext uri="{9D8B030D-6E8A-4147-A177-3AD203B41FA5}">
                      <a16:colId xmlns:a16="http://schemas.microsoft.com/office/drawing/2014/main" val="2234136338"/>
                    </a:ext>
                  </a:extLst>
                </a:gridCol>
                <a:gridCol w="1048014">
                  <a:extLst>
                    <a:ext uri="{9D8B030D-6E8A-4147-A177-3AD203B41FA5}">
                      <a16:colId xmlns:a16="http://schemas.microsoft.com/office/drawing/2014/main" val="2035689548"/>
                    </a:ext>
                  </a:extLst>
                </a:gridCol>
                <a:gridCol w="1048014">
                  <a:extLst>
                    <a:ext uri="{9D8B030D-6E8A-4147-A177-3AD203B41FA5}">
                      <a16:colId xmlns:a16="http://schemas.microsoft.com/office/drawing/2014/main" val="31943640"/>
                    </a:ext>
                  </a:extLst>
                </a:gridCol>
                <a:gridCol w="1048014">
                  <a:extLst>
                    <a:ext uri="{9D8B030D-6E8A-4147-A177-3AD203B41FA5}">
                      <a16:colId xmlns:a16="http://schemas.microsoft.com/office/drawing/2014/main" val="234908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x_{w-1}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x_{w-2}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CN" dirty="0"/>
                        <a:t>_0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28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02081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73095555-727E-880E-5D03-469712E153C1}"/>
              </a:ext>
            </a:extLst>
          </p:cNvPr>
          <p:cNvGraphicFramePr>
            <a:graphicFrameLocks noGrp="1"/>
          </p:cNvGraphicFramePr>
          <p:nvPr/>
        </p:nvGraphicFramePr>
        <p:xfrm>
          <a:off x="609315" y="1938283"/>
          <a:ext cx="83841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014">
                  <a:extLst>
                    <a:ext uri="{9D8B030D-6E8A-4147-A177-3AD203B41FA5}">
                      <a16:colId xmlns:a16="http://schemas.microsoft.com/office/drawing/2014/main" val="4248386634"/>
                    </a:ext>
                  </a:extLst>
                </a:gridCol>
                <a:gridCol w="1048014">
                  <a:extLst>
                    <a:ext uri="{9D8B030D-6E8A-4147-A177-3AD203B41FA5}">
                      <a16:colId xmlns:a16="http://schemas.microsoft.com/office/drawing/2014/main" val="3336497301"/>
                    </a:ext>
                  </a:extLst>
                </a:gridCol>
                <a:gridCol w="1048014">
                  <a:extLst>
                    <a:ext uri="{9D8B030D-6E8A-4147-A177-3AD203B41FA5}">
                      <a16:colId xmlns:a16="http://schemas.microsoft.com/office/drawing/2014/main" val="122994760"/>
                    </a:ext>
                  </a:extLst>
                </a:gridCol>
                <a:gridCol w="1048014">
                  <a:extLst>
                    <a:ext uri="{9D8B030D-6E8A-4147-A177-3AD203B41FA5}">
                      <a16:colId xmlns:a16="http://schemas.microsoft.com/office/drawing/2014/main" val="751109182"/>
                    </a:ext>
                  </a:extLst>
                </a:gridCol>
                <a:gridCol w="1048014">
                  <a:extLst>
                    <a:ext uri="{9D8B030D-6E8A-4147-A177-3AD203B41FA5}">
                      <a16:colId xmlns:a16="http://schemas.microsoft.com/office/drawing/2014/main" val="2234136338"/>
                    </a:ext>
                  </a:extLst>
                </a:gridCol>
                <a:gridCol w="1048014">
                  <a:extLst>
                    <a:ext uri="{9D8B030D-6E8A-4147-A177-3AD203B41FA5}">
                      <a16:colId xmlns:a16="http://schemas.microsoft.com/office/drawing/2014/main" val="2035689548"/>
                    </a:ext>
                  </a:extLst>
                </a:gridCol>
                <a:gridCol w="1048014">
                  <a:extLst>
                    <a:ext uri="{9D8B030D-6E8A-4147-A177-3AD203B41FA5}">
                      <a16:colId xmlns:a16="http://schemas.microsoft.com/office/drawing/2014/main" val="31943640"/>
                    </a:ext>
                  </a:extLst>
                </a:gridCol>
                <a:gridCol w="1048014">
                  <a:extLst>
                    <a:ext uri="{9D8B030D-6E8A-4147-A177-3AD203B41FA5}">
                      <a16:colId xmlns:a16="http://schemas.microsoft.com/office/drawing/2014/main" val="234908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CN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</a:t>
                      </a:r>
                      <a:r>
                        <a:rPr lang="en-CN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967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~x_{w-1}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~x_{w-2}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~x_0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28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0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xo_{w-1}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xo_{w-2}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xo</a:t>
                      </a:r>
                      <a:r>
                        <a:rPr lang="en-CN" dirty="0"/>
                        <a:t>_0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643881"/>
                  </a:ext>
                </a:extLst>
              </a:tr>
            </a:tbl>
          </a:graphicData>
        </a:graphic>
      </p:graphicFrame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7A22554-AB69-473D-1101-763531EC3BEE}"/>
              </a:ext>
            </a:extLst>
          </p:cNvPr>
          <p:cNvCxnSpPr/>
          <p:nvPr/>
        </p:nvCxnSpPr>
        <p:spPr>
          <a:xfrm>
            <a:off x="4794710" y="1466335"/>
            <a:ext cx="0" cy="44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C10D43D-C127-D3A6-AA83-C0D12C05434E}"/>
              </a:ext>
            </a:extLst>
          </p:cNvPr>
          <p:cNvSpPr txBox="1"/>
          <p:nvPr/>
        </p:nvSpPr>
        <p:spPr>
          <a:xfrm>
            <a:off x="4941552" y="1518235"/>
            <a:ext cx="150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Bit-level Not ~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07B365-68E5-7C6D-0491-4450BC8D9CDC}"/>
              </a:ext>
            </a:extLst>
          </p:cNvPr>
          <p:cNvSpPr txBox="1"/>
          <p:nvPr/>
        </p:nvSpPr>
        <p:spPr>
          <a:xfrm>
            <a:off x="238531" y="1031796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  <a:endParaRPr lang="en-CN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C65B40-3062-50D4-D3F5-DF5F8703125E}"/>
              </a:ext>
            </a:extLst>
          </p:cNvPr>
          <p:cNvSpPr txBox="1"/>
          <p:nvPr/>
        </p:nvSpPr>
        <p:spPr>
          <a:xfrm>
            <a:off x="150041" y="3052311"/>
            <a:ext cx="45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xo</a:t>
            </a:r>
            <a:endParaRPr lang="en-C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ADA1DDC-2B7C-C049-9591-06C46A0A7210}"/>
              </a:ext>
            </a:extLst>
          </p:cNvPr>
          <p:cNvSpPr txBox="1"/>
          <p:nvPr/>
        </p:nvSpPr>
        <p:spPr>
          <a:xfrm>
            <a:off x="153762" y="2629438"/>
            <a:ext cx="36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-5</a:t>
            </a:r>
            <a:endParaRPr lang="en-CN" dirty="0">
              <a:solidFill>
                <a:srgbClr val="FF0000"/>
              </a:solidFill>
            </a:endParaRPr>
          </a:p>
        </p:txBody>
      </p:sp>
      <p:graphicFrame>
        <p:nvGraphicFramePr>
          <p:cNvPr id="60" name="Table 51">
            <a:extLst>
              <a:ext uri="{FF2B5EF4-FFF2-40B4-BE49-F238E27FC236}">
                <a16:creationId xmlns:a16="http://schemas.microsoft.com/office/drawing/2014/main" id="{DBC661C4-6593-64FC-466A-01C9A29C3F84}"/>
              </a:ext>
            </a:extLst>
          </p:cNvPr>
          <p:cNvGraphicFramePr>
            <a:graphicFrameLocks noGrp="1"/>
          </p:cNvGraphicFramePr>
          <p:nvPr/>
        </p:nvGraphicFramePr>
        <p:xfrm>
          <a:off x="609315" y="3628445"/>
          <a:ext cx="83841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014">
                  <a:extLst>
                    <a:ext uri="{9D8B030D-6E8A-4147-A177-3AD203B41FA5}">
                      <a16:colId xmlns:a16="http://schemas.microsoft.com/office/drawing/2014/main" val="4248386634"/>
                    </a:ext>
                  </a:extLst>
                </a:gridCol>
                <a:gridCol w="1048014">
                  <a:extLst>
                    <a:ext uri="{9D8B030D-6E8A-4147-A177-3AD203B41FA5}">
                      <a16:colId xmlns:a16="http://schemas.microsoft.com/office/drawing/2014/main" val="3336497301"/>
                    </a:ext>
                  </a:extLst>
                </a:gridCol>
                <a:gridCol w="1048014">
                  <a:extLst>
                    <a:ext uri="{9D8B030D-6E8A-4147-A177-3AD203B41FA5}">
                      <a16:colId xmlns:a16="http://schemas.microsoft.com/office/drawing/2014/main" val="122994760"/>
                    </a:ext>
                  </a:extLst>
                </a:gridCol>
                <a:gridCol w="1048014">
                  <a:extLst>
                    <a:ext uri="{9D8B030D-6E8A-4147-A177-3AD203B41FA5}">
                      <a16:colId xmlns:a16="http://schemas.microsoft.com/office/drawing/2014/main" val="751109182"/>
                    </a:ext>
                  </a:extLst>
                </a:gridCol>
                <a:gridCol w="1048014">
                  <a:extLst>
                    <a:ext uri="{9D8B030D-6E8A-4147-A177-3AD203B41FA5}">
                      <a16:colId xmlns:a16="http://schemas.microsoft.com/office/drawing/2014/main" val="2234136338"/>
                    </a:ext>
                  </a:extLst>
                </a:gridCol>
                <a:gridCol w="1048014">
                  <a:extLst>
                    <a:ext uri="{9D8B030D-6E8A-4147-A177-3AD203B41FA5}">
                      <a16:colId xmlns:a16="http://schemas.microsoft.com/office/drawing/2014/main" val="2035689548"/>
                    </a:ext>
                  </a:extLst>
                </a:gridCol>
                <a:gridCol w="1048014">
                  <a:extLst>
                    <a:ext uri="{9D8B030D-6E8A-4147-A177-3AD203B41FA5}">
                      <a16:colId xmlns:a16="http://schemas.microsoft.com/office/drawing/2014/main" val="31943640"/>
                    </a:ext>
                  </a:extLst>
                </a:gridCol>
                <a:gridCol w="1048014">
                  <a:extLst>
                    <a:ext uri="{9D8B030D-6E8A-4147-A177-3AD203B41FA5}">
                      <a16:colId xmlns:a16="http://schemas.microsoft.com/office/drawing/2014/main" val="234908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w-1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w-2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28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02081"/>
                  </a:ext>
                </a:extLst>
              </a:tr>
            </a:tbl>
          </a:graphicData>
        </a:graphic>
      </p:graphicFrame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49577E4-ED74-E0E9-EA56-CF41189FA783}"/>
              </a:ext>
            </a:extLst>
          </p:cNvPr>
          <p:cNvCxnSpPr/>
          <p:nvPr/>
        </p:nvCxnSpPr>
        <p:spPr>
          <a:xfrm>
            <a:off x="121636" y="3521939"/>
            <a:ext cx="887179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C240493-4743-44FE-163C-0BB7BF45EE69}"/>
              </a:ext>
            </a:extLst>
          </p:cNvPr>
          <p:cNvSpPr txBox="1"/>
          <p:nvPr/>
        </p:nvSpPr>
        <p:spPr>
          <a:xfrm>
            <a:off x="0" y="32133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b="1" dirty="0">
                <a:solidFill>
                  <a:srgbClr val="0070C0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89E1ADF-5E06-C03E-7A2D-AA2CCBE812CE}"/>
                  </a:ext>
                </a:extLst>
              </p:cNvPr>
              <p:cNvSpPr txBox="1"/>
              <p:nvPr/>
            </p:nvSpPr>
            <p:spPr>
              <a:xfrm>
                <a:off x="121636" y="4750250"/>
                <a:ext cx="1325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89E1ADF-5E06-C03E-7A2D-AA2CCBE81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36" y="4750250"/>
                <a:ext cx="13252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EE0AD46-07D8-3D82-B327-BD31A76B0DC9}"/>
                  </a:ext>
                </a:extLst>
              </p:cNvPr>
              <p:cNvSpPr txBox="1"/>
              <p:nvPr/>
            </p:nvSpPr>
            <p:spPr>
              <a:xfrm>
                <a:off x="2077448" y="4429122"/>
                <a:ext cx="2717987" cy="871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EE0AD46-07D8-3D82-B327-BD31A76B0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448" y="4429122"/>
                <a:ext cx="2717987" cy="871329"/>
              </a:xfrm>
              <a:prstGeom prst="rect">
                <a:avLst/>
              </a:prstGeom>
              <a:blipFill>
                <a:blip r:embed="rId6"/>
                <a:stretch>
                  <a:fillRect t="-92857" b="-14857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A5AEEA4-82E9-6C87-B52F-79B9B9A852ED}"/>
                  </a:ext>
                </a:extLst>
              </p:cNvPr>
              <p:cNvSpPr txBox="1"/>
              <p:nvPr/>
            </p:nvSpPr>
            <p:spPr>
              <a:xfrm>
                <a:off x="1530479" y="5300451"/>
                <a:ext cx="4046942" cy="871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(~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)⋅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A5AEEA4-82E9-6C87-B52F-79B9B9A85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479" y="5300451"/>
                <a:ext cx="4046942" cy="871329"/>
              </a:xfrm>
              <a:prstGeom prst="rect">
                <a:avLst/>
              </a:prstGeom>
              <a:blipFill>
                <a:blip r:embed="rId7"/>
                <a:stretch>
                  <a:fillRect t="-95652" b="-15217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ight Arrow 67">
            <a:extLst>
              <a:ext uri="{FF2B5EF4-FFF2-40B4-BE49-F238E27FC236}">
                <a16:creationId xmlns:a16="http://schemas.microsoft.com/office/drawing/2014/main" id="{721E9FFF-E3A9-B8F1-D7BF-8E5C82F938E7}"/>
              </a:ext>
            </a:extLst>
          </p:cNvPr>
          <p:cNvSpPr/>
          <p:nvPr/>
        </p:nvSpPr>
        <p:spPr>
          <a:xfrm>
            <a:off x="1445025" y="4843910"/>
            <a:ext cx="242409" cy="21631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569FC02-104C-80D6-E5F4-00549D248B85}"/>
              </a:ext>
            </a:extLst>
          </p:cNvPr>
          <p:cNvSpPr/>
          <p:nvPr/>
        </p:nvSpPr>
        <p:spPr>
          <a:xfrm>
            <a:off x="3352800" y="4496299"/>
            <a:ext cx="1900963" cy="1643748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45488C0-7153-70E5-DB3B-A700F6B4CE5E}"/>
                  </a:ext>
                </a:extLst>
              </p:cNvPr>
              <p:cNvSpPr txBox="1"/>
              <p:nvPr/>
            </p:nvSpPr>
            <p:spPr>
              <a:xfrm>
                <a:off x="1914208" y="6319260"/>
                <a:ext cx="3349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45488C0-7153-70E5-DB3B-A700F6B4C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208" y="6319260"/>
                <a:ext cx="3349378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CA539FF-4DAF-4048-A1B7-CC64C6A73E09}"/>
              </a:ext>
            </a:extLst>
          </p:cNvPr>
          <p:cNvCxnSpPr/>
          <p:nvPr/>
        </p:nvCxnSpPr>
        <p:spPr>
          <a:xfrm>
            <a:off x="2077448" y="5119582"/>
            <a:ext cx="62642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94F639D-E9D0-E963-F713-9B4904DDFD9A}"/>
              </a:ext>
            </a:extLst>
          </p:cNvPr>
          <p:cNvSpPr txBox="1"/>
          <p:nvPr/>
        </p:nvSpPr>
        <p:spPr>
          <a:xfrm>
            <a:off x="1838732" y="51157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18B4904-B820-AA0A-83B5-F1C0462EF295}"/>
              </a:ext>
            </a:extLst>
          </p:cNvPr>
          <p:cNvSpPr/>
          <p:nvPr/>
        </p:nvSpPr>
        <p:spPr>
          <a:xfrm>
            <a:off x="3608439" y="6287527"/>
            <a:ext cx="1101213" cy="401065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D827C379-43CA-A9C0-69AD-D32D42206EBD}"/>
              </a:ext>
            </a:extLst>
          </p:cNvPr>
          <p:cNvCxnSpPr>
            <a:stCxn id="69" idx="2"/>
            <a:endCxn id="75" idx="0"/>
          </p:cNvCxnSpPr>
          <p:nvPr/>
        </p:nvCxnSpPr>
        <p:spPr>
          <a:xfrm rot="5400000">
            <a:off x="4157424" y="6141669"/>
            <a:ext cx="147480" cy="144236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948E087-4CDA-D101-9763-3AAB351CB9FF}"/>
              </a:ext>
            </a:extLst>
          </p:cNvPr>
          <p:cNvCxnSpPr/>
          <p:nvPr/>
        </p:nvCxnSpPr>
        <p:spPr>
          <a:xfrm>
            <a:off x="1989575" y="6704468"/>
            <a:ext cx="62642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3424C90-2AF1-4C60-E5AF-22F0B8A30C2D}"/>
              </a:ext>
            </a:extLst>
          </p:cNvPr>
          <p:cNvSpPr txBox="1"/>
          <p:nvPr/>
        </p:nvSpPr>
        <p:spPr>
          <a:xfrm>
            <a:off x="1687889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1" name="Right Arrow 80">
            <a:extLst>
              <a:ext uri="{FF2B5EF4-FFF2-40B4-BE49-F238E27FC236}">
                <a16:creationId xmlns:a16="http://schemas.microsoft.com/office/drawing/2014/main" id="{FF6C5B9B-D997-CF1B-29D1-0F4422ED47C1}"/>
              </a:ext>
            </a:extLst>
          </p:cNvPr>
          <p:cNvSpPr/>
          <p:nvPr/>
        </p:nvSpPr>
        <p:spPr>
          <a:xfrm>
            <a:off x="5836284" y="4826761"/>
            <a:ext cx="242409" cy="21631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259FCD1-E20A-9941-C7BF-74D5A0150F8B}"/>
                  </a:ext>
                </a:extLst>
              </p:cNvPr>
              <p:cNvSpPr txBox="1"/>
              <p:nvPr/>
            </p:nvSpPr>
            <p:spPr>
              <a:xfrm>
                <a:off x="6201554" y="4746453"/>
                <a:ext cx="25701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259FCD1-E20A-9941-C7BF-74D5A0150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554" y="4746453"/>
                <a:ext cx="2570191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64E223C-059F-1959-0B25-7824E572187E}"/>
                  </a:ext>
                </a:extLst>
              </p:cNvPr>
              <p:cNvSpPr txBox="1"/>
              <p:nvPr/>
            </p:nvSpPr>
            <p:spPr>
              <a:xfrm>
                <a:off x="6201554" y="5182070"/>
                <a:ext cx="2531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C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64E223C-059F-1959-0B25-7824E5721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554" y="5182070"/>
                <a:ext cx="2531719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6" name="Picture 85">
            <a:extLst>
              <a:ext uri="{FF2B5EF4-FFF2-40B4-BE49-F238E27FC236}">
                <a16:creationId xmlns:a16="http://schemas.microsoft.com/office/drawing/2014/main" id="{11C923F9-E47C-0663-1AEF-96B69A7FD6B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48272" y="5702316"/>
            <a:ext cx="3195728" cy="612117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4952D0E8-45E3-68C9-53E5-CA4FC09BA274}"/>
              </a:ext>
            </a:extLst>
          </p:cNvPr>
          <p:cNvSpPr/>
          <p:nvPr/>
        </p:nvSpPr>
        <p:spPr>
          <a:xfrm>
            <a:off x="6898753" y="5775029"/>
            <a:ext cx="1369041" cy="481041"/>
          </a:xfrm>
          <a:prstGeom prst="rect">
            <a:avLst/>
          </a:prstGeom>
          <a:noFill/>
          <a:ln w="254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89" name="Curved Connector 88">
            <a:extLst>
              <a:ext uri="{FF2B5EF4-FFF2-40B4-BE49-F238E27FC236}">
                <a16:creationId xmlns:a16="http://schemas.microsoft.com/office/drawing/2014/main" id="{CE4B4728-105D-5862-8796-AC1F7BB6012F}"/>
              </a:ext>
            </a:extLst>
          </p:cNvPr>
          <p:cNvCxnSpPr>
            <a:cxnSpLocks/>
            <a:stCxn id="85" idx="2"/>
            <a:endCxn id="86" idx="0"/>
          </p:cNvCxnSpPr>
          <p:nvPr/>
        </p:nvCxnSpPr>
        <p:spPr>
          <a:xfrm rot="16200000" flipH="1">
            <a:off x="7431318" y="5587498"/>
            <a:ext cx="150914" cy="7872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5137F2D-936C-D86D-780C-8C12A14C9B6D}"/>
              </a:ext>
            </a:extLst>
          </p:cNvPr>
          <p:cNvSpPr txBox="1"/>
          <p:nvPr/>
        </p:nvSpPr>
        <p:spPr>
          <a:xfrm>
            <a:off x="5444013" y="4311633"/>
            <a:ext cx="369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(Reason of name: ones’ complement)</a:t>
            </a:r>
          </a:p>
        </p:txBody>
      </p:sp>
    </p:spTree>
    <p:extLst>
      <p:ext uri="{BB962C8B-B14F-4D97-AF65-F5344CB8AC3E}">
        <p14:creationId xmlns:p14="http://schemas.microsoft.com/office/powerpoint/2010/main" val="330526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7A0951-3FE3-FFE8-9BA5-6FEA0384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3B19-F7A1-FD4C-9440-421130827770}" type="slidenum">
              <a:rPr lang="en-CN" smtClean="0"/>
              <a:t>5</a:t>
            </a:fld>
            <a:endParaRPr lang="en-CN"/>
          </a:p>
        </p:txBody>
      </p:sp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7BFE463A-2B79-A196-EFF4-5EBA23A4FC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27910" y="0"/>
          <a:ext cx="2133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33600" imgH="596900" progId="Equation.3">
                  <p:embed/>
                </p:oleObj>
              </mc:Choice>
              <mc:Fallback>
                <p:oleObj name="Equation" r:id="rId2" imgW="2133600" imgH="596900" progId="Equation.3">
                  <p:embed/>
                  <p:pic>
                    <p:nvPicPr>
                      <p:cNvPr id="6" name="Object 6">
                        <a:extLst>
                          <a:ext uri="{FF2B5EF4-FFF2-40B4-BE49-F238E27FC236}">
                            <a16:creationId xmlns:a16="http://schemas.microsoft.com/office/drawing/2014/main" id="{7BFE463A-2B79-A196-EFF4-5EBA23A4FC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910" y="0"/>
                        <a:ext cx="2133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>
            <a:extLst>
              <a:ext uri="{FF2B5EF4-FFF2-40B4-BE49-F238E27FC236}">
                <a16:creationId xmlns:a16="http://schemas.microsoft.com/office/drawing/2014/main" id="{BC88F221-34CB-B84B-388D-F934B620D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636" y="48602"/>
            <a:ext cx="388489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无符号数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原码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)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Unsigned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10BADE-0589-59AA-5699-3E905A205A6B}"/>
              </a:ext>
            </a:extLst>
          </p:cNvPr>
          <p:cNvSpPr txBox="1"/>
          <p:nvPr/>
        </p:nvSpPr>
        <p:spPr>
          <a:xfrm>
            <a:off x="238531" y="671075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en-CN" dirty="0"/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3A8F1CE2-E20F-DEE9-F28C-A46053D60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636" y="1453451"/>
            <a:ext cx="334273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zh-CN" altLang="en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反码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Ones’ complement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97F3649-A7CD-652F-09C1-7E06E0C7FA0B}"/>
                  </a:ext>
                </a:extLst>
              </p:cNvPr>
              <p:cNvSpPr txBox="1"/>
              <p:nvPr/>
            </p:nvSpPr>
            <p:spPr>
              <a:xfrm>
                <a:off x="7250770" y="24744"/>
                <a:ext cx="17426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Aside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97F3649-A7CD-652F-09C1-7E06E0C7F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770" y="24744"/>
                <a:ext cx="1742657" cy="646331"/>
              </a:xfrm>
              <a:prstGeom prst="rect">
                <a:avLst/>
              </a:prstGeom>
              <a:blipFill>
                <a:blip r:embed="rId4"/>
                <a:stretch>
                  <a:fillRect l="-2899" t="-192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Table 51">
            <a:extLst>
              <a:ext uri="{FF2B5EF4-FFF2-40B4-BE49-F238E27FC236}">
                <a16:creationId xmlns:a16="http://schemas.microsoft.com/office/drawing/2014/main" id="{326DF111-63AB-EAA7-2ACA-3C977AB37D25}"/>
              </a:ext>
            </a:extLst>
          </p:cNvPr>
          <p:cNvGraphicFramePr>
            <a:graphicFrameLocks noGrp="1"/>
          </p:cNvGraphicFramePr>
          <p:nvPr/>
        </p:nvGraphicFramePr>
        <p:xfrm>
          <a:off x="609315" y="705460"/>
          <a:ext cx="83841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014">
                  <a:extLst>
                    <a:ext uri="{9D8B030D-6E8A-4147-A177-3AD203B41FA5}">
                      <a16:colId xmlns:a16="http://schemas.microsoft.com/office/drawing/2014/main" val="4248386634"/>
                    </a:ext>
                  </a:extLst>
                </a:gridCol>
                <a:gridCol w="1048014">
                  <a:extLst>
                    <a:ext uri="{9D8B030D-6E8A-4147-A177-3AD203B41FA5}">
                      <a16:colId xmlns:a16="http://schemas.microsoft.com/office/drawing/2014/main" val="3336497301"/>
                    </a:ext>
                  </a:extLst>
                </a:gridCol>
                <a:gridCol w="1048014">
                  <a:extLst>
                    <a:ext uri="{9D8B030D-6E8A-4147-A177-3AD203B41FA5}">
                      <a16:colId xmlns:a16="http://schemas.microsoft.com/office/drawing/2014/main" val="122994760"/>
                    </a:ext>
                  </a:extLst>
                </a:gridCol>
                <a:gridCol w="1048014">
                  <a:extLst>
                    <a:ext uri="{9D8B030D-6E8A-4147-A177-3AD203B41FA5}">
                      <a16:colId xmlns:a16="http://schemas.microsoft.com/office/drawing/2014/main" val="751109182"/>
                    </a:ext>
                  </a:extLst>
                </a:gridCol>
                <a:gridCol w="1048014">
                  <a:extLst>
                    <a:ext uri="{9D8B030D-6E8A-4147-A177-3AD203B41FA5}">
                      <a16:colId xmlns:a16="http://schemas.microsoft.com/office/drawing/2014/main" val="2234136338"/>
                    </a:ext>
                  </a:extLst>
                </a:gridCol>
                <a:gridCol w="1048014">
                  <a:extLst>
                    <a:ext uri="{9D8B030D-6E8A-4147-A177-3AD203B41FA5}">
                      <a16:colId xmlns:a16="http://schemas.microsoft.com/office/drawing/2014/main" val="2035689548"/>
                    </a:ext>
                  </a:extLst>
                </a:gridCol>
                <a:gridCol w="1048014">
                  <a:extLst>
                    <a:ext uri="{9D8B030D-6E8A-4147-A177-3AD203B41FA5}">
                      <a16:colId xmlns:a16="http://schemas.microsoft.com/office/drawing/2014/main" val="31943640"/>
                    </a:ext>
                  </a:extLst>
                </a:gridCol>
                <a:gridCol w="1048014">
                  <a:extLst>
                    <a:ext uri="{9D8B030D-6E8A-4147-A177-3AD203B41FA5}">
                      <a16:colId xmlns:a16="http://schemas.microsoft.com/office/drawing/2014/main" val="234908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x_{w-1}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x_{w-2}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CN" dirty="0"/>
                        <a:t>_0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28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02081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73095555-727E-880E-5D03-469712E153C1}"/>
              </a:ext>
            </a:extLst>
          </p:cNvPr>
          <p:cNvGraphicFramePr>
            <a:graphicFrameLocks noGrp="1"/>
          </p:cNvGraphicFramePr>
          <p:nvPr/>
        </p:nvGraphicFramePr>
        <p:xfrm>
          <a:off x="609315" y="1938283"/>
          <a:ext cx="83841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014">
                  <a:extLst>
                    <a:ext uri="{9D8B030D-6E8A-4147-A177-3AD203B41FA5}">
                      <a16:colId xmlns:a16="http://schemas.microsoft.com/office/drawing/2014/main" val="4248386634"/>
                    </a:ext>
                  </a:extLst>
                </a:gridCol>
                <a:gridCol w="1048014">
                  <a:extLst>
                    <a:ext uri="{9D8B030D-6E8A-4147-A177-3AD203B41FA5}">
                      <a16:colId xmlns:a16="http://schemas.microsoft.com/office/drawing/2014/main" val="3336497301"/>
                    </a:ext>
                  </a:extLst>
                </a:gridCol>
                <a:gridCol w="1048014">
                  <a:extLst>
                    <a:ext uri="{9D8B030D-6E8A-4147-A177-3AD203B41FA5}">
                      <a16:colId xmlns:a16="http://schemas.microsoft.com/office/drawing/2014/main" val="122994760"/>
                    </a:ext>
                  </a:extLst>
                </a:gridCol>
                <a:gridCol w="1048014">
                  <a:extLst>
                    <a:ext uri="{9D8B030D-6E8A-4147-A177-3AD203B41FA5}">
                      <a16:colId xmlns:a16="http://schemas.microsoft.com/office/drawing/2014/main" val="751109182"/>
                    </a:ext>
                  </a:extLst>
                </a:gridCol>
                <a:gridCol w="1048014">
                  <a:extLst>
                    <a:ext uri="{9D8B030D-6E8A-4147-A177-3AD203B41FA5}">
                      <a16:colId xmlns:a16="http://schemas.microsoft.com/office/drawing/2014/main" val="2234136338"/>
                    </a:ext>
                  </a:extLst>
                </a:gridCol>
                <a:gridCol w="1048014">
                  <a:extLst>
                    <a:ext uri="{9D8B030D-6E8A-4147-A177-3AD203B41FA5}">
                      <a16:colId xmlns:a16="http://schemas.microsoft.com/office/drawing/2014/main" val="2035689548"/>
                    </a:ext>
                  </a:extLst>
                </a:gridCol>
                <a:gridCol w="1048014">
                  <a:extLst>
                    <a:ext uri="{9D8B030D-6E8A-4147-A177-3AD203B41FA5}">
                      <a16:colId xmlns:a16="http://schemas.microsoft.com/office/drawing/2014/main" val="31943640"/>
                    </a:ext>
                  </a:extLst>
                </a:gridCol>
                <a:gridCol w="1048014">
                  <a:extLst>
                    <a:ext uri="{9D8B030D-6E8A-4147-A177-3AD203B41FA5}">
                      <a16:colId xmlns:a16="http://schemas.microsoft.com/office/drawing/2014/main" val="234908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</a:t>
                      </a:r>
                      <a:r>
                        <a:rPr lang="en-CN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-1</a:t>
                      </a:r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</a:t>
                      </a:r>
                      <a:r>
                        <a:rPr lang="en-CN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-2</a:t>
                      </a:r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967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~x_{w-1}</a:t>
                      </a:r>
                      <a:endParaRPr lang="en-CN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~x_{w-2}</a:t>
                      </a:r>
                      <a:endParaRPr lang="en-CN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~x_0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28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tint val="2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tint val="2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tint val="2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tint val="2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tint val="2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tint val="2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tint val="2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tint val="2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90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xo_{w-1}</a:t>
                      </a:r>
                      <a:endParaRPr lang="en-CN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xo_{w-2}</a:t>
                      </a:r>
                      <a:endParaRPr lang="en-CN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xo</a:t>
                      </a:r>
                      <a:r>
                        <a:rPr lang="en-CN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_0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643881"/>
                  </a:ext>
                </a:extLst>
              </a:tr>
            </a:tbl>
          </a:graphicData>
        </a:graphic>
      </p:graphicFrame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7A22554-AB69-473D-1101-763531EC3BEE}"/>
              </a:ext>
            </a:extLst>
          </p:cNvPr>
          <p:cNvCxnSpPr/>
          <p:nvPr/>
        </p:nvCxnSpPr>
        <p:spPr>
          <a:xfrm>
            <a:off x="4794710" y="1466335"/>
            <a:ext cx="0" cy="44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C10D43D-C127-D3A6-AA83-C0D12C05434E}"/>
              </a:ext>
            </a:extLst>
          </p:cNvPr>
          <p:cNvSpPr txBox="1"/>
          <p:nvPr/>
        </p:nvSpPr>
        <p:spPr>
          <a:xfrm>
            <a:off x="4941552" y="1518235"/>
            <a:ext cx="150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Bit-level Not ~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07B365-68E5-7C6D-0491-4450BC8D9CDC}"/>
              </a:ext>
            </a:extLst>
          </p:cNvPr>
          <p:cNvSpPr txBox="1"/>
          <p:nvPr/>
        </p:nvSpPr>
        <p:spPr>
          <a:xfrm>
            <a:off x="238531" y="1031796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C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C65B40-3062-50D4-D3F5-DF5F8703125E}"/>
              </a:ext>
            </a:extLst>
          </p:cNvPr>
          <p:cNvSpPr txBox="1"/>
          <p:nvPr/>
        </p:nvSpPr>
        <p:spPr>
          <a:xfrm>
            <a:off x="166809" y="4969396"/>
            <a:ext cx="45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xt</a:t>
            </a:r>
            <a:endParaRPr lang="en-C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ADA1DDC-2B7C-C049-9591-06C46A0A7210}"/>
              </a:ext>
            </a:extLst>
          </p:cNvPr>
          <p:cNvSpPr txBox="1"/>
          <p:nvPr/>
        </p:nvSpPr>
        <p:spPr>
          <a:xfrm>
            <a:off x="153762" y="2629438"/>
            <a:ext cx="36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-5</a:t>
            </a:r>
            <a:endParaRPr lang="en-CN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49577E4-ED74-E0E9-EA56-CF41189FA783}"/>
              </a:ext>
            </a:extLst>
          </p:cNvPr>
          <p:cNvCxnSpPr/>
          <p:nvPr/>
        </p:nvCxnSpPr>
        <p:spPr>
          <a:xfrm>
            <a:off x="121636" y="5473414"/>
            <a:ext cx="887179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C240493-4743-44FE-163C-0BB7BF45EE69}"/>
              </a:ext>
            </a:extLst>
          </p:cNvPr>
          <p:cNvSpPr txBox="1"/>
          <p:nvPr/>
        </p:nvSpPr>
        <p:spPr>
          <a:xfrm>
            <a:off x="0" y="51648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4" name="Text Box 8">
            <a:extLst>
              <a:ext uri="{FF2B5EF4-FFF2-40B4-BE49-F238E27FC236}">
                <a16:creationId xmlns:a16="http://schemas.microsoft.com/office/drawing/2014/main" id="{CA05E8FF-0F96-2FC3-439D-77D987C4B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636" y="3421643"/>
            <a:ext cx="330917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补码</a:t>
            </a:r>
            <a:r>
              <a:rPr lang="en-US" altLang="zh-CN" sz="2400" b="1" dirty="0"/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Two’s Complement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AC54EC-366E-5388-98C9-F088CFCAC379}"/>
              </a:ext>
            </a:extLst>
          </p:cNvPr>
          <p:cNvGraphicFramePr>
            <a:graphicFrameLocks noGrp="1"/>
          </p:cNvGraphicFramePr>
          <p:nvPr/>
        </p:nvGraphicFramePr>
        <p:xfrm>
          <a:off x="609315" y="3869393"/>
          <a:ext cx="83841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014">
                  <a:extLst>
                    <a:ext uri="{9D8B030D-6E8A-4147-A177-3AD203B41FA5}">
                      <a16:colId xmlns:a16="http://schemas.microsoft.com/office/drawing/2014/main" val="4248386634"/>
                    </a:ext>
                  </a:extLst>
                </a:gridCol>
                <a:gridCol w="1048014">
                  <a:extLst>
                    <a:ext uri="{9D8B030D-6E8A-4147-A177-3AD203B41FA5}">
                      <a16:colId xmlns:a16="http://schemas.microsoft.com/office/drawing/2014/main" val="3336497301"/>
                    </a:ext>
                  </a:extLst>
                </a:gridCol>
                <a:gridCol w="1048014">
                  <a:extLst>
                    <a:ext uri="{9D8B030D-6E8A-4147-A177-3AD203B41FA5}">
                      <a16:colId xmlns:a16="http://schemas.microsoft.com/office/drawing/2014/main" val="122994760"/>
                    </a:ext>
                  </a:extLst>
                </a:gridCol>
                <a:gridCol w="1048014">
                  <a:extLst>
                    <a:ext uri="{9D8B030D-6E8A-4147-A177-3AD203B41FA5}">
                      <a16:colId xmlns:a16="http://schemas.microsoft.com/office/drawing/2014/main" val="751109182"/>
                    </a:ext>
                  </a:extLst>
                </a:gridCol>
                <a:gridCol w="1048014">
                  <a:extLst>
                    <a:ext uri="{9D8B030D-6E8A-4147-A177-3AD203B41FA5}">
                      <a16:colId xmlns:a16="http://schemas.microsoft.com/office/drawing/2014/main" val="2234136338"/>
                    </a:ext>
                  </a:extLst>
                </a:gridCol>
                <a:gridCol w="1048014">
                  <a:extLst>
                    <a:ext uri="{9D8B030D-6E8A-4147-A177-3AD203B41FA5}">
                      <a16:colId xmlns:a16="http://schemas.microsoft.com/office/drawing/2014/main" val="2035689548"/>
                    </a:ext>
                  </a:extLst>
                </a:gridCol>
                <a:gridCol w="1048014">
                  <a:extLst>
                    <a:ext uri="{9D8B030D-6E8A-4147-A177-3AD203B41FA5}">
                      <a16:colId xmlns:a16="http://schemas.microsoft.com/office/drawing/2014/main" val="31943640"/>
                    </a:ext>
                  </a:extLst>
                </a:gridCol>
                <a:gridCol w="1048014">
                  <a:extLst>
                    <a:ext uri="{9D8B030D-6E8A-4147-A177-3AD203B41FA5}">
                      <a16:colId xmlns:a16="http://schemas.microsoft.com/office/drawing/2014/main" val="234908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CN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</a:t>
                      </a:r>
                      <a:r>
                        <a:rPr lang="en-CN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967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~x_{w-1}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~x_{w-2}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~x_0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28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C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0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xt</a:t>
                      </a:r>
                      <a:r>
                        <a:rPr lang="en-US" dirty="0"/>
                        <a:t>_{w-1}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xt</a:t>
                      </a:r>
                      <a:r>
                        <a:rPr lang="en-US" dirty="0"/>
                        <a:t>_{w-2}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xt</a:t>
                      </a:r>
                      <a:r>
                        <a:rPr lang="en-CN" dirty="0"/>
                        <a:t>_0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64388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42BAB1-F9C8-392A-2FBA-2A0ACD111ABC}"/>
              </a:ext>
            </a:extLst>
          </p:cNvPr>
          <p:cNvCxnSpPr/>
          <p:nvPr/>
        </p:nvCxnSpPr>
        <p:spPr>
          <a:xfrm>
            <a:off x="4794710" y="3426941"/>
            <a:ext cx="0" cy="44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1A9E7AB-3F2C-8C54-7D86-3957CBC1CB20}"/>
              </a:ext>
            </a:extLst>
          </p:cNvPr>
          <p:cNvSpPr txBox="1"/>
          <p:nvPr/>
        </p:nvSpPr>
        <p:spPr>
          <a:xfrm>
            <a:off x="4941552" y="347072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+1</a:t>
            </a:r>
            <a:endParaRPr lang="en-C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131F28-FB9F-7A04-5E71-EA21354E8697}"/>
              </a:ext>
            </a:extLst>
          </p:cNvPr>
          <p:cNvSpPr/>
          <p:nvPr/>
        </p:nvSpPr>
        <p:spPr>
          <a:xfrm>
            <a:off x="1650141" y="630927"/>
            <a:ext cx="7371691" cy="5012787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688A4B-46BC-5649-113D-AA2E48FE2E6C}"/>
                  </a:ext>
                </a:extLst>
              </p:cNvPr>
              <p:cNvSpPr txBox="1"/>
              <p:nvPr/>
            </p:nvSpPr>
            <p:spPr>
              <a:xfrm>
                <a:off x="6644882" y="5661309"/>
                <a:ext cx="23892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−1+1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688A4B-46BC-5649-113D-AA2E48FE2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882" y="5661309"/>
                <a:ext cx="23892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39247AB-9677-B87A-B966-E121BEF62EA3}"/>
              </a:ext>
            </a:extLst>
          </p:cNvPr>
          <p:cNvSpPr txBox="1"/>
          <p:nvPr/>
        </p:nvSpPr>
        <p:spPr>
          <a:xfrm>
            <a:off x="200675" y="4558838"/>
            <a:ext cx="36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-5</a:t>
            </a:r>
            <a:endParaRPr lang="en-CN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00D622-9FD5-E8F4-C934-4A7F32FD4B6F}"/>
                  </a:ext>
                </a:extLst>
              </p:cNvPr>
              <p:cNvSpPr txBox="1"/>
              <p:nvPr/>
            </p:nvSpPr>
            <p:spPr>
              <a:xfrm>
                <a:off x="200675" y="5740834"/>
                <a:ext cx="1325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00D622-9FD5-E8F4-C934-4A7F32FD4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75" y="5740834"/>
                <a:ext cx="132523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Arrow 16">
            <a:extLst>
              <a:ext uri="{FF2B5EF4-FFF2-40B4-BE49-F238E27FC236}">
                <a16:creationId xmlns:a16="http://schemas.microsoft.com/office/drawing/2014/main" id="{2158C581-F8B0-BB00-0FF0-7BE1AFE809CA}"/>
              </a:ext>
            </a:extLst>
          </p:cNvPr>
          <p:cNvSpPr/>
          <p:nvPr/>
        </p:nvSpPr>
        <p:spPr>
          <a:xfrm>
            <a:off x="1524064" y="5834494"/>
            <a:ext cx="242409" cy="21631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F092335-9C7B-D4D7-EDB4-FCCBAA603DB4}"/>
                  </a:ext>
                </a:extLst>
              </p:cNvPr>
              <p:cNvSpPr txBox="1"/>
              <p:nvPr/>
            </p:nvSpPr>
            <p:spPr>
              <a:xfrm>
                <a:off x="233359" y="6116280"/>
                <a:ext cx="21662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F092335-9C7B-D4D7-EDB4-FCCBAA603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59" y="6116280"/>
                <a:ext cx="2166234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08F718-C1D7-3EC1-623D-FA7772C3815A}"/>
                  </a:ext>
                </a:extLst>
              </p:cNvPr>
              <p:cNvSpPr txBox="1"/>
              <p:nvPr/>
            </p:nvSpPr>
            <p:spPr>
              <a:xfrm>
                <a:off x="233359" y="6449637"/>
                <a:ext cx="1935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C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08F718-C1D7-3EC1-623D-FA7772C38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59" y="6449637"/>
                <a:ext cx="1935402" cy="369332"/>
              </a:xfrm>
              <a:prstGeom prst="rect">
                <a:avLst/>
              </a:prstGeom>
              <a:blipFill>
                <a:blip r:embed="rId8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Object 5">
            <a:extLst>
              <a:ext uri="{FF2B5EF4-FFF2-40B4-BE49-F238E27FC236}">
                <a16:creationId xmlns:a16="http://schemas.microsoft.com/office/drawing/2014/main" id="{C852609F-1F71-4740-D887-AAB339C314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1950" y="6210044"/>
          <a:ext cx="3340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340100" imgH="596900" progId="Equation.3">
                  <p:embed/>
                </p:oleObj>
              </mc:Choice>
              <mc:Fallback>
                <p:oleObj name="Equation" r:id="rId9" imgW="3340100" imgH="596900" progId="Equation.3">
                  <p:embed/>
                  <p:pic>
                    <p:nvPicPr>
                      <p:cNvPr id="20" name="Object 5">
                        <a:extLst>
                          <a:ext uri="{FF2B5EF4-FFF2-40B4-BE49-F238E27FC236}">
                            <a16:creationId xmlns:a16="http://schemas.microsoft.com/office/drawing/2014/main" id="{C852609F-1F71-4740-D887-AAB339C314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0" y="6210044"/>
                        <a:ext cx="3340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18F21A5B-6B16-90DA-F009-F99A97F29F03}"/>
              </a:ext>
            </a:extLst>
          </p:cNvPr>
          <p:cNvSpPr/>
          <p:nvPr/>
        </p:nvSpPr>
        <p:spPr>
          <a:xfrm>
            <a:off x="4116850" y="6289828"/>
            <a:ext cx="1172905" cy="481041"/>
          </a:xfrm>
          <a:prstGeom prst="rect">
            <a:avLst/>
          </a:prstGeom>
          <a:noFill/>
          <a:ln w="254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40601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631</Words>
  <Application>Microsoft Macintosh PowerPoint</Application>
  <PresentationFormat>On-screen Show (4:3)</PresentationFormat>
  <Paragraphs>265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System Font Regular</vt:lpstr>
      <vt:lpstr>Arial</vt:lpstr>
      <vt:lpstr>Calibri</vt:lpstr>
      <vt:lpstr>Calibri Light</vt:lpstr>
      <vt:lpstr>Cambria Math</vt:lpstr>
      <vt:lpstr>Wingdings</vt:lpstr>
      <vt:lpstr>Office Theme</vt:lpstr>
      <vt:lpstr>Equation</vt:lpstr>
      <vt:lpstr>整数编码 Integer representation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Lijun Sun</dc:creator>
  <cp:lastModifiedBy>Microsoft Office User</cp:lastModifiedBy>
  <cp:revision>24</cp:revision>
  <dcterms:created xsi:type="dcterms:W3CDTF">2023-12-21T02:40:16Z</dcterms:created>
  <dcterms:modified xsi:type="dcterms:W3CDTF">2024-09-18T13:56:53Z</dcterms:modified>
</cp:coreProperties>
</file>