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A aplicação Web foi implementada em AngularJS pois foi nos pedido e por ser uma framework de fácil utilização.</a:t>
            </a:r>
          </a:p>
          <a:p>
            <a:pPr marL="305593" indent="-305593">
              <a:buSzPct val="145000"/>
              <a:buChar char="-"/>
            </a:pPr>
            <a:r>
              <a:t>Esta é a componente que contém a interface gráfica apresentada ao utilizador.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É essencialmente constituída por Componentes ( componentes angular ), Serviços e Interceptors.</a:t>
            </a:r>
          </a:p>
          <a:p>
            <a:pPr marL="305593" indent="-305593">
              <a:buSzPct val="145000"/>
              <a:buChar char="-"/>
            </a:pPr>
            <a:r>
              <a:t>Cada componente representa uma página e tem associado a si um URL.</a:t>
            </a:r>
          </a:p>
          <a:p>
            <a:pPr marL="305593" indent="-305593">
              <a:buSzPct val="145000"/>
              <a:buChar char="-"/>
            </a:pPr>
            <a:r>
              <a:t>Os dados apresentados na interface(ou seja em cada pagina) são obtidos através da comunicação com a componente servidora. Esta comunicação é feita através de chamadas aos SERVIÇOS, estes sim que são os responsáveis por fazer os requests á API.</a:t>
            </a:r>
          </a:p>
          <a:p>
            <a:pPr marL="305593" indent="-305593">
              <a:buSzPct val="145000"/>
              <a:buChar char="-"/>
            </a:pPr>
            <a:r>
              <a:t>O HttpInterceptor intercepta qualquer chamada feita à API, neste caso adiciona ao request os cabeçalhos necessários que a API requer. Por exemplo o cabeçalho Authorization com o token do utilizador(que vem do login).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Exemplo de uma pagina, neste caso é a HOME PAGE</a:t>
            </a:r>
          </a:p>
          <a:p>
            <a:pPr marL="305593" indent="-305593">
              <a:buSzPct val="145000"/>
              <a:buChar char="-"/>
            </a:pPr>
            <a:r>
              <a:t>Todos os utilizadores registados tem acesso a esta página. As OBUs que aparecem do lado esquerdo são apenas as que estão associadas ao utilizador. É possível através do mapa ( LEAFLET ) ver onde a OBU esteve e através do gráfico(ChartJS) é possivel ver neste caso a velocidade do comboio. Mais á frente na demonstração iremos mostrar as várias opções aqui permitidas.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nitorização de qualidade de serviço em…"/>
          <p:cNvSpPr txBox="1">
            <a:spLocks noGrp="1"/>
          </p:cNvSpPr>
          <p:nvPr>
            <p:ph type="ctrTitle"/>
          </p:nvPr>
        </p:nvSpPr>
        <p:spPr>
          <a:xfrm>
            <a:off x="1270000" y="19431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Monitorização de qualidade de serviço em 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comunicações ferroviárias</a:t>
            </a:r>
          </a:p>
        </p:txBody>
      </p:sp>
      <p:sp>
        <p:nvSpPr>
          <p:cNvPr id="120" name="João Vaz - 41920…"/>
          <p:cNvSpPr txBox="1">
            <a:spLocks noGrp="1"/>
          </p:cNvSpPr>
          <p:nvPr>
            <p:ph type="subTitle" sz="quarter" idx="1"/>
          </p:nvPr>
        </p:nvSpPr>
        <p:spPr>
          <a:xfrm>
            <a:off x="1117600" y="5086350"/>
            <a:ext cx="10464800" cy="11303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João Vaz - 41920</a:t>
            </a:r>
          </a:p>
          <a:p>
            <a:pPr>
              <a:defRPr sz="2400"/>
            </a:pPr>
            <a:r>
              <a:t>Luis Vasconcelos - 41556</a:t>
            </a:r>
          </a:p>
        </p:txBody>
      </p:sp>
      <p:sp>
        <p:nvSpPr>
          <p:cNvPr id="121" name="Licenciatura em Engenharia Informática e de Computadores…"/>
          <p:cNvSpPr txBox="1"/>
          <p:nvPr/>
        </p:nvSpPr>
        <p:spPr>
          <a:xfrm>
            <a:off x="3969119" y="361985"/>
            <a:ext cx="8065773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700"/>
              </a:lnSpc>
              <a:spcBef>
                <a:spcPts val="1200"/>
              </a:spcBef>
              <a:defRPr sz="2166">
                <a:latin typeface="Arial"/>
                <a:ea typeface="Arial"/>
                <a:cs typeface="Arial"/>
                <a:sym typeface="Arial"/>
              </a:defRPr>
            </a:pPr>
            <a:r>
              <a:t>Licenciatura em Engenharia Informática e de Computadores</a:t>
            </a:r>
          </a:p>
          <a:p>
            <a:pPr lvl="1" indent="0" algn="l" defTabSz="457200">
              <a:lnSpc>
                <a:spcPts val="5700"/>
              </a:lnSpc>
              <a:spcBef>
                <a:spcPts val="1200"/>
              </a:spcBef>
              <a:defRPr sz="2166">
                <a:latin typeface="Arial"/>
                <a:ea typeface="Arial"/>
                <a:cs typeface="Arial"/>
                <a:sym typeface="Arial"/>
              </a:defRPr>
            </a:pPr>
            <a:r>
              <a:t>Projecto e Seminário</a:t>
            </a:r>
            <a:br/>
            <a:r>
              <a:t>Semestre de Verão 2017/2018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2" name="logo_ISEL_principal_PNG.png" descr="logo_ISEL_principal_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085" y="-368300"/>
            <a:ext cx="4569985" cy="322587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328973" y="9169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4" name="Orientadores:…"/>
          <p:cNvSpPr txBox="1"/>
          <p:nvPr/>
        </p:nvSpPr>
        <p:spPr>
          <a:xfrm>
            <a:off x="4572074" y="6972300"/>
            <a:ext cx="355585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531622">
              <a:defRPr sz="2184"/>
            </a:pPr>
            <a:r>
              <a:t>Orientadores:</a:t>
            </a:r>
          </a:p>
          <a:p>
            <a:pPr defTabSz="531622">
              <a:defRPr sz="2184" b="0"/>
            </a:pPr>
            <a:r>
              <a:t>Nuno Cota</a:t>
            </a:r>
          </a:p>
          <a:p>
            <a:pPr defTabSz="531622">
              <a:defRPr sz="2184" b="0"/>
            </a:pPr>
            <a:r>
              <a:t>Ana Beire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API</a:t>
            </a:r>
          </a:p>
        </p:txBody>
      </p:sp>
      <p:sp>
        <p:nvSpPr>
          <p:cNvPr id="165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10</a:t>
            </a:fld>
            <a:r>
              <a:t>￼</a:t>
            </a:r>
          </a:p>
        </p:txBody>
      </p:sp>
      <p:sp>
        <p:nvSpPr>
          <p:cNvPr id="166" name="Dispõe de um sistema de versões…"/>
          <p:cNvSpPr txBox="1">
            <a:spLocks noGrp="1"/>
          </p:cNvSpPr>
          <p:nvPr>
            <p:ph type="body" idx="1"/>
          </p:nvPr>
        </p:nvSpPr>
        <p:spPr>
          <a:xfrm>
            <a:off x="952499" y="2249991"/>
            <a:ext cx="10984741" cy="357930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dirty="0" err="1"/>
              <a:t>Autenticação</a:t>
            </a:r>
            <a:r>
              <a:rPr dirty="0"/>
              <a:t> por </a:t>
            </a:r>
            <a:r>
              <a:rPr i="1" dirty="0"/>
              <a:t>Basic Authentication</a:t>
            </a:r>
          </a:p>
          <a:p>
            <a:pPr algn="just"/>
            <a:r>
              <a:rPr dirty="0" err="1"/>
              <a:t>Respostas</a:t>
            </a:r>
            <a:r>
              <a:rPr dirty="0"/>
              <a:t> de </a:t>
            </a:r>
            <a:r>
              <a:rPr lang="pt-PT" dirty="0"/>
              <a:t>e</a:t>
            </a:r>
            <a:r>
              <a:rPr dirty="0" err="1"/>
              <a:t>rro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Problem+J</a:t>
            </a:r>
            <a:r>
              <a:rPr lang="pt-PT" dirty="0"/>
              <a:t>SON</a:t>
            </a:r>
            <a:r>
              <a:rPr dirty="0"/>
              <a:t> (Content-Type: application/</a:t>
            </a:r>
            <a:r>
              <a:rPr dirty="0" err="1"/>
              <a:t>problem+json</a:t>
            </a:r>
            <a:r>
              <a:rPr dirty="0"/>
              <a:t>)</a:t>
            </a:r>
            <a:endParaRPr lang="pt-PT" dirty="0"/>
          </a:p>
          <a:p>
            <a:pPr marL="0" indent="0" algn="just">
              <a:buNone/>
            </a:pPr>
            <a:r>
              <a:rPr lang="pt-PT" dirty="0"/>
              <a:t>A arquitetura da API segue o seguinte diagrama:</a:t>
            </a:r>
          </a:p>
        </p:txBody>
      </p:sp>
      <p:pic>
        <p:nvPicPr>
          <p:cNvPr id="5" name="67185599_2454633821226540_3548909503632113664_n.png" descr="67185599_2454633821226540_3548909503632113664_n.png">
            <a:extLst>
              <a:ext uri="{FF2B5EF4-FFF2-40B4-BE49-F238E27FC236}">
                <a16:creationId xmlns:a16="http://schemas.microsoft.com/office/drawing/2014/main" id="{79BF9403-7193-4D84-9227-4F1391E0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40" y="5829300"/>
            <a:ext cx="11961857" cy="3140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74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11</a:t>
            </a:fld>
            <a:r>
              <a:t>￼</a:t>
            </a:r>
          </a:p>
        </p:txBody>
      </p:sp>
      <p:sp>
        <p:nvSpPr>
          <p:cNvPr id="175" name="Aplicação Web implementada em AngularJS"/>
          <p:cNvSpPr txBox="1">
            <a:spLocks noGrp="1"/>
          </p:cNvSpPr>
          <p:nvPr>
            <p:ph type="body" sz="quarter" idx="1"/>
          </p:nvPr>
        </p:nvSpPr>
        <p:spPr>
          <a:xfrm>
            <a:off x="952500" y="2597150"/>
            <a:ext cx="11099800" cy="1259930"/>
          </a:xfrm>
          <a:prstGeom prst="rect">
            <a:avLst/>
          </a:prstGeom>
        </p:spPr>
        <p:txBody>
          <a:bodyPr/>
          <a:lstStyle/>
          <a:p>
            <a:r>
              <a:t>Aplicação Web implementada em AngularJS</a:t>
            </a:r>
          </a:p>
        </p:txBody>
      </p:sp>
      <p:pic>
        <p:nvPicPr>
          <p:cNvPr id="176" name="Angular_full_color_logo.svg.png" descr="Angular_full_color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802" y="2348743"/>
            <a:ext cx="1756743" cy="1756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67185837_1948885438546185_3003857013940682752_n.png" descr="67185837_1948885438546185_3003857013940682752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795" y="4041229"/>
            <a:ext cx="7563210" cy="5325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82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12</a:t>
            </a:fld>
            <a:r>
              <a:t>￼</a:t>
            </a:r>
          </a:p>
        </p:txBody>
      </p:sp>
      <p:sp>
        <p:nvSpPr>
          <p:cNvPr id="183" name="Componentes…"/>
          <p:cNvSpPr txBox="1">
            <a:spLocks noGrp="1"/>
          </p:cNvSpPr>
          <p:nvPr>
            <p:ph type="body" sz="half" idx="1"/>
          </p:nvPr>
        </p:nvSpPr>
        <p:spPr>
          <a:xfrm>
            <a:off x="1763981" y="2512561"/>
            <a:ext cx="9476838" cy="4009436"/>
          </a:xfrm>
          <a:prstGeom prst="rect">
            <a:avLst/>
          </a:prstGeom>
        </p:spPr>
        <p:txBody>
          <a:bodyPr/>
          <a:lstStyle/>
          <a:p>
            <a:r>
              <a:t>Componentes </a:t>
            </a:r>
          </a:p>
          <a:p>
            <a:r>
              <a:t>Serviços</a:t>
            </a:r>
          </a:p>
          <a:p>
            <a:r>
              <a:t>Interceptors</a:t>
            </a:r>
          </a:p>
        </p:txBody>
      </p:sp>
      <p:sp>
        <p:nvSpPr>
          <p:cNvPr id="184" name="Essencialmente constituido por:"/>
          <p:cNvSpPr txBox="1"/>
          <p:nvPr/>
        </p:nvSpPr>
        <p:spPr>
          <a:xfrm>
            <a:off x="924100" y="2362949"/>
            <a:ext cx="5933136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Essencialmente constituido por:</a:t>
            </a:r>
          </a:p>
        </p:txBody>
      </p:sp>
      <p:pic>
        <p:nvPicPr>
          <p:cNvPr id="185" name="67532146_480672379404216_336486395306573824_n.png" descr="67532146_480672379404216_33648639530657382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6032372"/>
            <a:ext cx="9880601" cy="332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90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13</a:t>
            </a:fld>
            <a:r>
              <a:t>￼</a:t>
            </a:r>
          </a:p>
        </p:txBody>
      </p:sp>
      <p:pic>
        <p:nvPicPr>
          <p:cNvPr id="191" name="Screen Shot 2019-07-18 at 18.56.17.png" descr="Screen Shot 2019-07-18 at 18.56.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3" y="2466014"/>
            <a:ext cx="11515914" cy="6296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Restrições de utilizadores</a:t>
            </a:r>
          </a:p>
        </p:txBody>
      </p:sp>
      <p:sp>
        <p:nvSpPr>
          <p:cNvPr id="196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14</a:t>
            </a:fld>
            <a:r>
              <a:t>￼</a:t>
            </a:r>
          </a:p>
        </p:txBody>
      </p:sp>
      <p:pic>
        <p:nvPicPr>
          <p:cNvPr id="197" name="Screen Shot 2019-07-18 at 19.06.44.png" descr="Screen Shot 2019-07-18 at 19.06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53" y="1874054"/>
            <a:ext cx="7523294" cy="7732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clu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Conclusão</a:t>
            </a:r>
          </a:p>
        </p:txBody>
      </p:sp>
      <p:sp>
        <p:nvSpPr>
          <p:cNvPr id="200" name="Foi desenvolvida uma solução que permite:…"/>
          <p:cNvSpPr txBox="1">
            <a:spLocks noGrp="1"/>
          </p:cNvSpPr>
          <p:nvPr>
            <p:ph type="body" idx="1"/>
          </p:nvPr>
        </p:nvSpPr>
        <p:spPr>
          <a:xfrm>
            <a:off x="952500" y="2209800"/>
            <a:ext cx="11099800" cy="657859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SzTx/>
              <a:buNone/>
            </a:pPr>
            <a:r>
              <a:rPr lang="pt-PT" dirty="0"/>
              <a:t>O que foi desenvolvido:</a:t>
            </a:r>
            <a:endParaRPr dirty="0"/>
          </a:p>
          <a:p>
            <a:pPr lvl="1" algn="just"/>
            <a:r>
              <a:rPr lang="pt-PT" dirty="0"/>
              <a:t>Componente Servidora constituída por uma Base de Dados e uma API</a:t>
            </a:r>
          </a:p>
          <a:p>
            <a:pPr lvl="1" algn="just"/>
            <a:r>
              <a:rPr lang="pt-PT" dirty="0"/>
              <a:t>Base de Dados evoluída a partir do modelo de dados disponibilizado pelos orientadores</a:t>
            </a:r>
          </a:p>
          <a:p>
            <a:pPr lvl="1" algn="just"/>
            <a:r>
              <a:rPr lang="pt-PT" dirty="0"/>
              <a:t>API evoluída a partir de uma API base disponibilizada pelos orientadores</a:t>
            </a:r>
          </a:p>
          <a:p>
            <a:pPr lvl="1" algn="just"/>
            <a:r>
              <a:rPr lang="pt-PT" dirty="0"/>
              <a:t>Acrescentadas Restrições de Integridade e Lógica de Negócio</a:t>
            </a:r>
          </a:p>
          <a:p>
            <a:pPr lvl="1" algn="just"/>
            <a:r>
              <a:rPr lang="pt-PT" dirty="0"/>
              <a:t>Implementação de raiz a Componente Cliente (Aplicação Web </a:t>
            </a:r>
            <a:r>
              <a:rPr lang="pt-PT" i="1" dirty="0"/>
              <a:t>Single-</a:t>
            </a:r>
            <a:r>
              <a:rPr lang="pt-PT" i="1" dirty="0" err="1"/>
              <a:t>Page</a:t>
            </a:r>
            <a:r>
              <a:rPr lang="pt-PT" dirty="0"/>
              <a:t>) para gestão de </a:t>
            </a:r>
            <a:r>
              <a:rPr lang="pt-PT" dirty="0" err="1"/>
              <a:t>OBUs</a:t>
            </a:r>
            <a:r>
              <a:rPr lang="pt-PT" dirty="0"/>
              <a:t> e utilizadores e apresentação de dados com integração de mapa e gráfico.</a:t>
            </a:r>
          </a:p>
        </p:txBody>
      </p:sp>
      <p:sp>
        <p:nvSpPr>
          <p:cNvPr id="201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15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clus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PT" dirty="0"/>
              <a:t>Conclusões Finais</a:t>
            </a:r>
            <a:endParaRPr dirty="0"/>
          </a:p>
        </p:txBody>
      </p:sp>
      <p:sp>
        <p:nvSpPr>
          <p:cNvPr id="200" name="Foi desenvolvida uma solução que permite:…"/>
          <p:cNvSpPr txBox="1">
            <a:spLocks noGrp="1"/>
          </p:cNvSpPr>
          <p:nvPr>
            <p:ph type="body" idx="1"/>
          </p:nvPr>
        </p:nvSpPr>
        <p:spPr>
          <a:xfrm>
            <a:off x="952500" y="2184400"/>
            <a:ext cx="11099800" cy="66039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SzTx/>
              <a:buNone/>
            </a:pPr>
            <a:r>
              <a:rPr lang="pt-PT" dirty="0"/>
              <a:t>O resultado final foi devidamente validado:</a:t>
            </a:r>
          </a:p>
          <a:p>
            <a:pPr lvl="1" algn="just"/>
            <a:r>
              <a:rPr lang="pt-PT" dirty="0"/>
              <a:t>Aplicação Cliente Web, testada nos </a:t>
            </a:r>
            <a:r>
              <a:rPr lang="pt-PT" i="1" dirty="0"/>
              <a:t>browsers</a:t>
            </a:r>
            <a:r>
              <a:rPr lang="pt-PT" dirty="0"/>
              <a:t> Chrome e Safari </a:t>
            </a:r>
          </a:p>
          <a:p>
            <a:pPr lvl="1" algn="just"/>
            <a:r>
              <a:rPr lang="pt-PT" dirty="0"/>
              <a:t>API e Base de Dados, testados em Windows e </a:t>
            </a:r>
            <a:r>
              <a:rPr lang="pt-PT" dirty="0" err="1"/>
              <a:t>MacOS</a:t>
            </a:r>
            <a:r>
              <a:rPr lang="pt-PT" dirty="0"/>
              <a:t> </a:t>
            </a:r>
          </a:p>
          <a:p>
            <a:pPr marL="0" indent="0" algn="just">
              <a:buNone/>
            </a:pPr>
            <a:r>
              <a:rPr lang="pt-PT" dirty="0"/>
              <a:t>Considera-se que foram atingidos globalmente os objetivos propostos.</a:t>
            </a:r>
          </a:p>
        </p:txBody>
      </p:sp>
      <p:sp>
        <p:nvSpPr>
          <p:cNvPr id="201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16</a:t>
            </a:fld>
            <a: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42363704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rabalho Futur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Trabalho Futuro</a:t>
            </a:r>
          </a:p>
        </p:txBody>
      </p:sp>
      <p:sp>
        <p:nvSpPr>
          <p:cNvPr id="204" name="Melhoria da interface gráfica na aplicação cliente…"/>
          <p:cNvSpPr txBox="1">
            <a:spLocks noGrp="1"/>
          </p:cNvSpPr>
          <p:nvPr>
            <p:ph type="body" idx="1"/>
          </p:nvPr>
        </p:nvSpPr>
        <p:spPr>
          <a:xfrm>
            <a:off x="952500" y="2853283"/>
            <a:ext cx="11099800" cy="549061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Melhoria</a:t>
            </a:r>
            <a:r>
              <a:rPr dirty="0"/>
              <a:t> da interface </a:t>
            </a:r>
            <a:r>
              <a:rPr dirty="0" err="1"/>
              <a:t>gráfica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aplicação</a:t>
            </a:r>
            <a:r>
              <a:rPr dirty="0"/>
              <a:t> </a:t>
            </a:r>
            <a:r>
              <a:rPr dirty="0" err="1"/>
              <a:t>cliente</a:t>
            </a:r>
            <a:endParaRPr dirty="0"/>
          </a:p>
          <a:p>
            <a:r>
              <a:rPr dirty="0" err="1"/>
              <a:t>Melhoria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 de </a:t>
            </a:r>
            <a:r>
              <a:rPr dirty="0" err="1"/>
              <a:t>erros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aplicação</a:t>
            </a:r>
            <a:r>
              <a:rPr dirty="0"/>
              <a:t> </a:t>
            </a:r>
            <a:r>
              <a:rPr dirty="0" err="1"/>
              <a:t>cliente</a:t>
            </a:r>
            <a:endParaRPr dirty="0"/>
          </a:p>
          <a:p>
            <a:r>
              <a:rPr i="1" dirty="0"/>
              <a:t>Deployment</a:t>
            </a:r>
            <a:r>
              <a:rPr dirty="0"/>
              <a:t> das </a:t>
            </a:r>
            <a:r>
              <a:rPr dirty="0" err="1"/>
              <a:t>aplicações</a:t>
            </a:r>
            <a:r>
              <a:rPr dirty="0"/>
              <a:t> </a:t>
            </a:r>
            <a:r>
              <a:rPr dirty="0" err="1"/>
              <a:t>cliente</a:t>
            </a:r>
            <a:r>
              <a:rPr dirty="0"/>
              <a:t> e </a:t>
            </a:r>
            <a:r>
              <a:rPr dirty="0" err="1"/>
              <a:t>servidor</a:t>
            </a:r>
            <a:r>
              <a:rPr lang="pt-PT" dirty="0"/>
              <a:t>as</a:t>
            </a:r>
            <a:endParaRPr dirty="0"/>
          </a:p>
        </p:txBody>
      </p:sp>
      <p:sp>
        <p:nvSpPr>
          <p:cNvPr id="205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17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már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Sumário</a:t>
            </a:r>
          </a:p>
        </p:txBody>
      </p:sp>
      <p:sp>
        <p:nvSpPr>
          <p:cNvPr id="127" name="Enquadrament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Enquadramento</a:t>
            </a:r>
          </a:p>
          <a:p>
            <a:r>
              <a:t>Objectivos</a:t>
            </a:r>
          </a:p>
          <a:p>
            <a:r>
              <a:t>Arquitectura do Sistema</a:t>
            </a:r>
          </a:p>
          <a:p>
            <a:r>
              <a:t>Conclusão</a:t>
            </a:r>
          </a:p>
          <a:p>
            <a:r>
              <a:t>Trabalho Futuro</a:t>
            </a:r>
          </a:p>
        </p:txBody>
      </p:sp>
      <p:sp>
        <p:nvSpPr>
          <p:cNvPr id="12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2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nquadra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Enquadramento</a:t>
            </a:r>
          </a:p>
        </p:txBody>
      </p:sp>
      <p:sp>
        <p:nvSpPr>
          <p:cNvPr id="131" name="Os comboios são utilizadores de sistemas de comunicação móveis devido á necessidade permanente de troca de informação…"/>
          <p:cNvSpPr txBox="1">
            <a:spLocks noGrp="1"/>
          </p:cNvSpPr>
          <p:nvPr>
            <p:ph type="body" idx="1"/>
          </p:nvPr>
        </p:nvSpPr>
        <p:spPr>
          <a:xfrm>
            <a:off x="952500" y="2413000"/>
            <a:ext cx="11099800" cy="6299200"/>
          </a:xfrm>
          <a:prstGeom prst="rect">
            <a:avLst/>
          </a:prstGeom>
        </p:spPr>
        <p:txBody>
          <a:bodyPr/>
          <a:lstStyle/>
          <a:p>
            <a:pPr algn="just">
              <a:defRPr sz="3000"/>
            </a:pP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comboios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utilizadores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de </a:t>
            </a:r>
            <a:r>
              <a:rPr dirty="0" err="1"/>
              <a:t>comunicação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 </a:t>
            </a:r>
            <a:r>
              <a:rPr dirty="0" err="1"/>
              <a:t>devido</a:t>
            </a:r>
            <a:r>
              <a:rPr dirty="0"/>
              <a:t> </a:t>
            </a:r>
            <a:r>
              <a:rPr lang="pt-PT" dirty="0"/>
              <a:t>à</a:t>
            </a:r>
            <a:r>
              <a:rPr dirty="0"/>
              <a:t> </a:t>
            </a:r>
            <a:r>
              <a:rPr dirty="0" err="1"/>
              <a:t>necessidade</a:t>
            </a:r>
            <a:r>
              <a:rPr dirty="0"/>
              <a:t> </a:t>
            </a:r>
            <a:r>
              <a:rPr dirty="0" err="1"/>
              <a:t>permanente</a:t>
            </a:r>
            <a:r>
              <a:rPr dirty="0"/>
              <a:t> de </a:t>
            </a:r>
            <a:r>
              <a:rPr dirty="0" err="1"/>
              <a:t>troca</a:t>
            </a:r>
            <a:r>
              <a:rPr dirty="0"/>
              <a:t> de </a:t>
            </a:r>
            <a:r>
              <a:rPr dirty="0" err="1"/>
              <a:t>informação</a:t>
            </a:r>
            <a:endParaRPr dirty="0"/>
          </a:p>
          <a:p>
            <a:pPr algn="just">
              <a:defRPr sz="3000"/>
            </a:pPr>
            <a:r>
              <a:rPr dirty="0" err="1"/>
              <a:t>Atualmente</a:t>
            </a:r>
            <a:r>
              <a:rPr dirty="0"/>
              <a:t> </a:t>
            </a:r>
            <a:r>
              <a:rPr dirty="0" err="1"/>
              <a:t>estes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de </a:t>
            </a:r>
            <a:r>
              <a:rPr dirty="0" err="1"/>
              <a:t>comunicação</a:t>
            </a:r>
            <a:r>
              <a:rPr dirty="0"/>
              <a:t> </a:t>
            </a:r>
            <a:r>
              <a:rPr dirty="0" err="1"/>
              <a:t>transportam</a:t>
            </a:r>
            <a:r>
              <a:rPr dirty="0"/>
              <a:t> </a:t>
            </a:r>
            <a:r>
              <a:rPr dirty="0" err="1"/>
              <a:t>informação</a:t>
            </a:r>
            <a:r>
              <a:rPr dirty="0"/>
              <a:t> de </a:t>
            </a:r>
            <a:r>
              <a:rPr dirty="0" err="1"/>
              <a:t>sinalização</a:t>
            </a:r>
            <a:r>
              <a:rPr dirty="0"/>
              <a:t> que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efectuar</a:t>
            </a:r>
            <a:r>
              <a:rPr dirty="0"/>
              <a:t> o </a:t>
            </a:r>
            <a:r>
              <a:rPr dirty="0" err="1"/>
              <a:t>comando</a:t>
            </a:r>
            <a:r>
              <a:rPr dirty="0"/>
              <a:t> de </a:t>
            </a:r>
            <a:r>
              <a:rPr dirty="0" err="1"/>
              <a:t>controlo</a:t>
            </a:r>
            <a:r>
              <a:rPr dirty="0"/>
              <a:t> de </a:t>
            </a:r>
            <a:r>
              <a:rPr dirty="0" err="1"/>
              <a:t>circulação</a:t>
            </a:r>
            <a:endParaRPr dirty="0"/>
          </a:p>
          <a:p>
            <a:pPr algn="just">
              <a:defRPr sz="3000"/>
            </a:pPr>
            <a:r>
              <a:rPr dirty="0"/>
              <a:t>A </a:t>
            </a:r>
            <a:r>
              <a:rPr dirty="0" err="1"/>
              <a:t>monitorização</a:t>
            </a:r>
            <a:r>
              <a:rPr dirty="0"/>
              <a:t> </a:t>
            </a:r>
            <a:r>
              <a:rPr dirty="0" err="1"/>
              <a:t>permanente</a:t>
            </a:r>
            <a:r>
              <a:rPr dirty="0"/>
              <a:t> da </a:t>
            </a:r>
            <a:r>
              <a:rPr dirty="0" err="1"/>
              <a:t>qualidade</a:t>
            </a:r>
            <a:r>
              <a:rPr dirty="0"/>
              <a:t> de </a:t>
            </a:r>
            <a:r>
              <a:rPr dirty="0" err="1"/>
              <a:t>serviço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redes de </a:t>
            </a:r>
            <a:r>
              <a:rPr dirty="0" err="1"/>
              <a:t>comunicações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 </a:t>
            </a:r>
            <a:r>
              <a:rPr dirty="0" err="1"/>
              <a:t>ferroviárias</a:t>
            </a:r>
            <a:r>
              <a:rPr dirty="0"/>
              <a:t> é fundamental</a:t>
            </a:r>
          </a:p>
        </p:txBody>
      </p:sp>
      <p:sp>
        <p:nvSpPr>
          <p:cNvPr id="132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3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nquadra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Enquadramento</a:t>
            </a:r>
          </a:p>
        </p:txBody>
      </p:sp>
      <p:sp>
        <p:nvSpPr>
          <p:cNvPr id="135" name="A forma mais eficaz de monitorização de qualidade de serviço é baseada em equipamentos colocados a bordo dos comboios (sondas) que realizam a monitorização aos sistemas de comunicações móveis ferroviários."/>
          <p:cNvSpPr txBox="1">
            <a:spLocks noGrp="1"/>
          </p:cNvSpPr>
          <p:nvPr>
            <p:ph type="body" sz="half" idx="1"/>
          </p:nvPr>
        </p:nvSpPr>
        <p:spPr>
          <a:xfrm>
            <a:off x="952500" y="2026493"/>
            <a:ext cx="11099800" cy="2875707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  <a:defRPr sz="3000"/>
            </a:lvl1pPr>
          </a:lstStyle>
          <a:p>
            <a:r>
              <a:t>A forma mais eficaz de monitorização de qualidade de serviço é baseada em equipamentos colocados a bordo dos comboios (sondas) que realizam a monitorização aos sistemas de comunicações móveis ferroviários. </a:t>
            </a:r>
          </a:p>
        </p:txBody>
      </p:sp>
      <p:sp>
        <p:nvSpPr>
          <p:cNvPr id="136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4</a:t>
            </a:fld>
            <a:r>
              <a:t>￼</a:t>
            </a:r>
          </a:p>
        </p:txBody>
      </p:sp>
      <p:pic>
        <p:nvPicPr>
          <p:cNvPr id="137" name="Screen Shot 2019-07-18 at 14.59.30.png" descr="Screen Shot 2019-07-18 at 14.59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33" y="5412283"/>
            <a:ext cx="9345386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bjectiv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Objectivos</a:t>
            </a:r>
          </a:p>
        </p:txBody>
      </p:sp>
      <p:sp>
        <p:nvSpPr>
          <p:cNvPr id="140" name="Desenvolvimento de um sistema de informação que permita realizar a administração de sondas e análise de dados provenientes das mesmas…"/>
          <p:cNvSpPr txBox="1">
            <a:spLocks noGrp="1"/>
          </p:cNvSpPr>
          <p:nvPr>
            <p:ph type="body" idx="1"/>
          </p:nvPr>
        </p:nvSpPr>
        <p:spPr>
          <a:xfrm>
            <a:off x="952500" y="2413000"/>
            <a:ext cx="11099800" cy="6299200"/>
          </a:xfrm>
          <a:prstGeom prst="rect">
            <a:avLst/>
          </a:prstGeom>
        </p:spPr>
        <p:txBody>
          <a:bodyPr/>
          <a:lstStyle/>
          <a:p>
            <a:pPr algn="just"/>
            <a:r>
              <a:rPr dirty="0" err="1"/>
              <a:t>Desenvolv</a:t>
            </a:r>
            <a:r>
              <a:rPr lang="pt-PT" dirty="0" err="1"/>
              <a:t>er</a:t>
            </a:r>
            <a:r>
              <a:rPr dirty="0"/>
              <a:t> um </a:t>
            </a:r>
            <a:r>
              <a:rPr dirty="0" err="1"/>
              <a:t>sistema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 que </a:t>
            </a:r>
            <a:r>
              <a:rPr dirty="0" err="1"/>
              <a:t>permita</a:t>
            </a:r>
            <a:r>
              <a:rPr dirty="0"/>
              <a:t> </a:t>
            </a:r>
            <a:r>
              <a:rPr dirty="0" err="1"/>
              <a:t>realizar</a:t>
            </a:r>
            <a:r>
              <a:rPr dirty="0"/>
              <a:t> a </a:t>
            </a:r>
            <a:r>
              <a:rPr dirty="0" err="1"/>
              <a:t>administração</a:t>
            </a:r>
            <a:r>
              <a:rPr dirty="0"/>
              <a:t> de </a:t>
            </a:r>
            <a:r>
              <a:rPr dirty="0" err="1"/>
              <a:t>sondas</a:t>
            </a:r>
            <a:r>
              <a:rPr dirty="0"/>
              <a:t> e </a:t>
            </a:r>
            <a:r>
              <a:rPr dirty="0" err="1"/>
              <a:t>análise</a:t>
            </a:r>
            <a:r>
              <a:rPr dirty="0"/>
              <a:t> de dados </a:t>
            </a:r>
            <a:r>
              <a:rPr dirty="0" err="1"/>
              <a:t>provenientes</a:t>
            </a:r>
            <a:r>
              <a:rPr dirty="0"/>
              <a:t> das </a:t>
            </a:r>
            <a:r>
              <a:rPr dirty="0" err="1"/>
              <a:t>mesmas</a:t>
            </a:r>
            <a:r>
              <a:rPr dirty="0"/>
              <a:t> </a:t>
            </a:r>
          </a:p>
          <a:p>
            <a:pPr algn="just"/>
            <a:r>
              <a:rPr dirty="0" err="1"/>
              <a:t>Observação</a:t>
            </a:r>
            <a:r>
              <a:rPr dirty="0"/>
              <a:t> </a:t>
            </a:r>
            <a:r>
              <a:rPr dirty="0" err="1"/>
              <a:t>fácil</a:t>
            </a:r>
            <a:r>
              <a:rPr dirty="0"/>
              <a:t> e </a:t>
            </a:r>
            <a:r>
              <a:rPr dirty="0" err="1"/>
              <a:t>objectiva</a:t>
            </a:r>
            <a:r>
              <a:rPr dirty="0"/>
              <a:t> dos dados e </a:t>
            </a:r>
            <a:r>
              <a:rPr dirty="0" err="1"/>
              <a:t>administração</a:t>
            </a:r>
            <a:r>
              <a:rPr dirty="0"/>
              <a:t> do </a:t>
            </a:r>
            <a:r>
              <a:rPr dirty="0" err="1"/>
              <a:t>sistema</a:t>
            </a:r>
            <a:endParaRPr dirty="0"/>
          </a:p>
          <a:p>
            <a:pPr algn="just"/>
            <a:r>
              <a:rPr dirty="0" err="1"/>
              <a:t>Assegurar</a:t>
            </a:r>
            <a:r>
              <a:rPr dirty="0"/>
              <a:t> a </a:t>
            </a:r>
            <a:r>
              <a:rPr dirty="0" err="1"/>
              <a:t>gestão</a:t>
            </a:r>
            <a:r>
              <a:rPr dirty="0"/>
              <a:t> do </a:t>
            </a:r>
            <a:r>
              <a:rPr dirty="0" err="1"/>
              <a:t>equipamento</a:t>
            </a:r>
            <a:r>
              <a:rPr dirty="0"/>
              <a:t> e de </a:t>
            </a:r>
            <a:r>
              <a:rPr dirty="0" err="1"/>
              <a:t>configurações</a:t>
            </a:r>
            <a:endParaRPr dirty="0"/>
          </a:p>
        </p:txBody>
      </p:sp>
      <p:sp>
        <p:nvSpPr>
          <p:cNvPr id="141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5</a:t>
            </a:fld>
            <a:r>
              <a:t>￼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iagrama da Arquitectura do Sist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Arquitectura</a:t>
            </a:r>
            <a:r>
              <a:rPr dirty="0"/>
              <a:t> do Sistema</a:t>
            </a:r>
          </a:p>
        </p:txBody>
      </p:sp>
      <p:sp>
        <p:nvSpPr>
          <p:cNvPr id="144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6</a:t>
            </a:fld>
            <a:r>
              <a:t>￼</a:t>
            </a:r>
          </a:p>
        </p:txBody>
      </p:sp>
      <p:pic>
        <p:nvPicPr>
          <p:cNvPr id="145" name="66609988_1431623203645237_3132181591544037376_n.png" descr="66609988_1431623203645237_3132181591544037376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74" y="2251967"/>
            <a:ext cx="9001852" cy="6337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Base de Dados</a:t>
            </a:r>
          </a:p>
        </p:txBody>
      </p:sp>
      <p:sp>
        <p:nvSpPr>
          <p:cNvPr id="14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7</a:t>
            </a:fld>
            <a:r>
              <a:t>￼</a:t>
            </a:r>
          </a:p>
        </p:txBody>
      </p:sp>
      <p:sp>
        <p:nvSpPr>
          <p:cNvPr id="149" name="Base de dados relacional implementada em PostgreSQL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9613504" cy="1609428"/>
          </a:xfrm>
          <a:prstGeom prst="rect">
            <a:avLst/>
          </a:prstGeom>
        </p:spPr>
        <p:txBody>
          <a:bodyPr/>
          <a:lstStyle>
            <a:lvl1pPr algn="just"/>
          </a:lstStyle>
          <a:p>
            <a:r>
              <a:t>Base de dados relacional implementada em PostgreSQL</a:t>
            </a:r>
          </a:p>
        </p:txBody>
      </p:sp>
      <p:pic>
        <p:nvPicPr>
          <p:cNvPr id="150" name="09-04-2013_postgresql-2013-01-281.jpg" descr="09-04-2013_postgresql-2013-01-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800" y="2032545"/>
            <a:ext cx="19431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67361233_458167701642880_6245127158440656896_n.png" descr="67361233_458167701642880_6245127158440656896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849" y="3938018"/>
            <a:ext cx="7822561" cy="5507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Base de Dados</a:t>
            </a:r>
          </a:p>
        </p:txBody>
      </p:sp>
      <p:sp>
        <p:nvSpPr>
          <p:cNvPr id="154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8</a:t>
            </a:fld>
            <a:r>
              <a:t>￼</a:t>
            </a:r>
          </a:p>
        </p:txBody>
      </p:sp>
      <p:pic>
        <p:nvPicPr>
          <p:cNvPr id="155" name="66315599_456375555095934_5805751303980187648_n.png" descr="66315599_456375555095934_5805751303980187648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0" y="2391376"/>
            <a:ext cx="11325200" cy="6698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rquitectura do Sistem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sz="37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 - API</a:t>
            </a:r>
          </a:p>
        </p:txBody>
      </p:sp>
      <p:sp>
        <p:nvSpPr>
          <p:cNvPr id="15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6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>
              <a:t>9</a:t>
            </a:fld>
            <a:r>
              <a:t>￼</a:t>
            </a:r>
          </a:p>
        </p:txBody>
      </p:sp>
      <p:sp>
        <p:nvSpPr>
          <p:cNvPr id="159" name="API implementada em Java com base na framework Spring MVC"/>
          <p:cNvSpPr txBox="1">
            <a:spLocks noGrp="1"/>
          </p:cNvSpPr>
          <p:nvPr>
            <p:ph type="body" sz="quarter" idx="1"/>
          </p:nvPr>
        </p:nvSpPr>
        <p:spPr>
          <a:xfrm>
            <a:off x="952500" y="2249992"/>
            <a:ext cx="9405080" cy="2470944"/>
          </a:xfrm>
          <a:prstGeom prst="rect">
            <a:avLst/>
          </a:prstGeom>
        </p:spPr>
        <p:txBody>
          <a:bodyPr/>
          <a:lstStyle>
            <a:lvl1pPr algn="just"/>
          </a:lstStyle>
          <a:p>
            <a:r>
              <a:t>API implementada em Java com base na framework Spring MVC</a:t>
            </a:r>
          </a:p>
        </p:txBody>
      </p:sp>
      <p:pic>
        <p:nvPicPr>
          <p:cNvPr id="160" name="Java.png" descr="Ja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243" y="2235348"/>
            <a:ext cx="2402195" cy="1351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pring-framework.png" descr="spring-frame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138" y="4046951"/>
            <a:ext cx="2402195" cy="1659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67077916_920505688298966_5192247352101961728_n.png" descr="67077916_920505688298966_5192247352101961728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430" y="4276449"/>
            <a:ext cx="7016477" cy="4940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682</Words>
  <Application>Microsoft Office PowerPoint</Application>
  <PresentationFormat>Personalizados</PresentationFormat>
  <Paragraphs>93</Paragraphs>
  <Slides>17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6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Times New Roman</vt:lpstr>
      <vt:lpstr>White</vt:lpstr>
      <vt:lpstr>Monitorização de qualidade de serviço em  comunicações ferroviárias</vt:lpstr>
      <vt:lpstr>Sumário</vt:lpstr>
      <vt:lpstr>Enquadramento</vt:lpstr>
      <vt:lpstr>Enquadramento</vt:lpstr>
      <vt:lpstr>Objectivos</vt:lpstr>
      <vt:lpstr>Arquitectura do Sistema</vt:lpstr>
      <vt:lpstr>Arquitectura do Sistema Componente Servidora - Base de Dados</vt:lpstr>
      <vt:lpstr>Arquitectura do Sistema Componente Servidora - Base de Dados</vt:lpstr>
      <vt:lpstr>Arquitectura do Sistema Componente Servidora - API</vt:lpstr>
      <vt:lpstr>Arquitectura do Sistema Componente Servidora - API</vt:lpstr>
      <vt:lpstr>Arquitectura do Sistema Componente Cliente</vt:lpstr>
      <vt:lpstr>Arquitectura do Sistema Componente Cliente</vt:lpstr>
      <vt:lpstr>Arquitectura do Sistema Componente Cliente</vt:lpstr>
      <vt:lpstr>Arquitectura do Sistema Restrições de utilizadores</vt:lpstr>
      <vt:lpstr>Conclusão</vt:lpstr>
      <vt:lpstr>Conclusões Finais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Monitorização de qualidade de serviço em  comunicações ferroviárias</dc:title>
  <cp:lastModifiedBy>Luis</cp:lastModifiedBy>
  <cp:revision>8</cp:revision>
  <dcterms:modified xsi:type="dcterms:W3CDTF">2019-07-22T01:27:54Z</dcterms:modified>
</cp:coreProperties>
</file>