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onitorização de qualidade de serviço em…"/>
          <p:cNvSpPr txBox="1"/>
          <p:nvPr>
            <p:ph type="ctrTitle"/>
          </p:nvPr>
        </p:nvSpPr>
        <p:spPr>
          <a:xfrm>
            <a:off x="1270000" y="1943100"/>
            <a:ext cx="10464800" cy="330200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Monitorização de qualidade de serviço em 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comunicações ferroviárias</a:t>
            </a:r>
          </a:p>
        </p:txBody>
      </p:sp>
      <p:sp>
        <p:nvSpPr>
          <p:cNvPr id="120" name="João Vaz - 41920…"/>
          <p:cNvSpPr txBox="1"/>
          <p:nvPr>
            <p:ph type="subTitle" sz="quarter" idx="1"/>
          </p:nvPr>
        </p:nvSpPr>
        <p:spPr>
          <a:xfrm>
            <a:off x="1117600" y="5086350"/>
            <a:ext cx="10464800" cy="1130300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João Vaz - 41920</a:t>
            </a:r>
          </a:p>
          <a:p>
            <a:pPr>
              <a:defRPr sz="2400"/>
            </a:pPr>
            <a:r>
              <a:t>Luis Vasconcelos - 41556</a:t>
            </a:r>
          </a:p>
        </p:txBody>
      </p:sp>
      <p:sp>
        <p:nvSpPr>
          <p:cNvPr id="121" name="Licenciatura em Engenharia Informática e de Computadores…"/>
          <p:cNvSpPr txBox="1"/>
          <p:nvPr/>
        </p:nvSpPr>
        <p:spPr>
          <a:xfrm>
            <a:off x="3969119" y="361985"/>
            <a:ext cx="8065773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700"/>
              </a:lnSpc>
              <a:spcBef>
                <a:spcPts val="1200"/>
              </a:spcBef>
              <a:defRPr sz="2166">
                <a:latin typeface="Arial"/>
                <a:ea typeface="Arial"/>
                <a:cs typeface="Arial"/>
                <a:sym typeface="Arial"/>
              </a:defRPr>
            </a:pPr>
            <a:r>
              <a:t>Licenciatura em Engenharia Informática e de Computadores</a:t>
            </a:r>
          </a:p>
          <a:p>
            <a:pPr lvl="1" indent="0" algn="l" defTabSz="457200">
              <a:lnSpc>
                <a:spcPts val="5700"/>
              </a:lnSpc>
              <a:spcBef>
                <a:spcPts val="1200"/>
              </a:spcBef>
              <a:defRPr sz="2166">
                <a:latin typeface="Arial"/>
                <a:ea typeface="Arial"/>
                <a:cs typeface="Arial"/>
                <a:sym typeface="Arial"/>
              </a:defRPr>
            </a:pPr>
            <a:r>
              <a:t>Projecto e Seminário</a:t>
            </a:r>
            <a:br/>
            <a:r>
              <a:t>Semestre de Verão 2017/2018 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22" name="logo_ISEL_principal_PNG.png" descr="logo_ISEL_principal_P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48085" y="-368300"/>
            <a:ext cx="4569985" cy="322587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lide Number"/>
          <p:cNvSpPr txBox="1"/>
          <p:nvPr>
            <p:ph type="sldNum" sz="quarter" idx="4294967295"/>
          </p:nvPr>
        </p:nvSpPr>
        <p:spPr>
          <a:xfrm>
            <a:off x="12328973" y="9169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4" name="Orientadores:…"/>
          <p:cNvSpPr txBox="1"/>
          <p:nvPr/>
        </p:nvSpPr>
        <p:spPr>
          <a:xfrm>
            <a:off x="4572074" y="6972300"/>
            <a:ext cx="3555852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531622">
              <a:defRPr sz="2184"/>
            </a:pPr>
            <a:r>
              <a:t>Orientadores:</a:t>
            </a:r>
          </a:p>
          <a:p>
            <a:pPr defTabSz="531622">
              <a:defRPr b="0" sz="2184"/>
            </a:pPr>
            <a:r>
              <a:t>Nuno Cota</a:t>
            </a:r>
          </a:p>
          <a:p>
            <a:pPr defTabSz="531622">
              <a:defRPr b="0" sz="2184"/>
            </a:pPr>
            <a:r>
              <a:t>Ana Beire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quisitos não implementad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Requisitos não implementados</a:t>
            </a:r>
          </a:p>
        </p:txBody>
      </p:sp>
      <p:sp>
        <p:nvSpPr>
          <p:cNvPr id="163" name="Monitorização de sondas em tempo re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Monitorização de sondas em tempo real</a:t>
            </a:r>
          </a:p>
          <a:p>
            <a:pPr/>
            <a:r>
              <a:t>Melhorias na interface gráfica</a:t>
            </a:r>
          </a:p>
          <a:p>
            <a:pPr/>
            <a:r>
              <a:t>Testes unitários</a:t>
            </a:r>
          </a:p>
          <a:p>
            <a:pPr/>
            <a:r>
              <a:t>Registo da fotografia de um utilizador</a:t>
            </a:r>
          </a:p>
        </p:txBody>
      </p:sp>
      <p:sp>
        <p:nvSpPr>
          <p:cNvPr id="164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nclusã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Conclusão</a:t>
            </a:r>
          </a:p>
        </p:txBody>
      </p:sp>
      <p:sp>
        <p:nvSpPr>
          <p:cNvPr id="167" name="Objectivos propostos alcançados…"/>
          <p:cNvSpPr txBox="1"/>
          <p:nvPr>
            <p:ph type="body" idx="1"/>
          </p:nvPr>
        </p:nvSpPr>
        <p:spPr>
          <a:xfrm>
            <a:off x="952500" y="2853283"/>
            <a:ext cx="11099800" cy="5490617"/>
          </a:xfrm>
          <a:prstGeom prst="rect">
            <a:avLst/>
          </a:prstGeom>
        </p:spPr>
        <p:txBody>
          <a:bodyPr/>
          <a:lstStyle/>
          <a:p>
            <a:pPr/>
            <a:r>
              <a:t>Objectivos propostos alcançados</a:t>
            </a:r>
          </a:p>
          <a:p>
            <a:pPr/>
            <a:r>
              <a:t>Principais desafios:</a:t>
            </a:r>
          </a:p>
          <a:p>
            <a:pPr lvl="1"/>
            <a:r>
              <a:t>//todo</a:t>
            </a:r>
          </a:p>
          <a:p>
            <a:pPr lvl="1"/>
            <a:r>
              <a:t>//todo</a:t>
            </a:r>
          </a:p>
        </p:txBody>
      </p:sp>
      <p:sp>
        <p:nvSpPr>
          <p:cNvPr id="168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rabalho Futu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Trabalho Futuro</a:t>
            </a:r>
          </a:p>
        </p:txBody>
      </p:sp>
      <p:sp>
        <p:nvSpPr>
          <p:cNvPr id="171" name="Melhoria da interface gráfica na aplicação cliente…"/>
          <p:cNvSpPr txBox="1"/>
          <p:nvPr>
            <p:ph type="body" idx="1"/>
          </p:nvPr>
        </p:nvSpPr>
        <p:spPr>
          <a:xfrm>
            <a:off x="952500" y="2853283"/>
            <a:ext cx="11099800" cy="5490617"/>
          </a:xfrm>
          <a:prstGeom prst="rect">
            <a:avLst/>
          </a:prstGeom>
        </p:spPr>
        <p:txBody>
          <a:bodyPr/>
          <a:lstStyle/>
          <a:p>
            <a:pPr/>
            <a:r>
              <a:t>Melhoria da interface gráfica na aplicação cliente</a:t>
            </a:r>
          </a:p>
          <a:p>
            <a:pPr/>
            <a:r>
              <a:t>Melhoria do tratamento de erros na aplicação cliente</a:t>
            </a:r>
          </a:p>
          <a:p>
            <a:pPr/>
            <a:r>
              <a:t>Alojamento das aplicações cliente e servidor</a:t>
            </a:r>
          </a:p>
        </p:txBody>
      </p:sp>
      <p:sp>
        <p:nvSpPr>
          <p:cNvPr id="172" name="Text"/>
          <p:cNvSpPr txBox="1"/>
          <p:nvPr/>
        </p:nvSpPr>
        <p:spPr>
          <a:xfrm>
            <a:off x="12272484" y="9169400"/>
            <a:ext cx="340259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umár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Sumário</a:t>
            </a:r>
          </a:p>
        </p:txBody>
      </p:sp>
      <p:sp>
        <p:nvSpPr>
          <p:cNvPr id="127" name="Enquadramento e Objectiv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Enquadramento e Objectivos</a:t>
            </a:r>
          </a:p>
          <a:p>
            <a:pPr/>
            <a:r>
              <a:t>Arquitectura do Sistema</a:t>
            </a:r>
          </a:p>
        </p:txBody>
      </p:sp>
      <p:sp>
        <p:nvSpPr>
          <p:cNvPr id="128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Enquadramento e Objectiv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Enquadramento e Objectivos</a:t>
            </a:r>
          </a:p>
        </p:txBody>
      </p:sp>
      <p:sp>
        <p:nvSpPr>
          <p:cNvPr id="131" name="Monitorização permanente da qualidade de serviço em redes de comunicações móveis ferroviárias…"/>
          <p:cNvSpPr txBox="1"/>
          <p:nvPr>
            <p:ph type="body" idx="1"/>
          </p:nvPr>
        </p:nvSpPr>
        <p:spPr>
          <a:xfrm>
            <a:off x="952500" y="2413000"/>
            <a:ext cx="11099800" cy="6299201"/>
          </a:xfrm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2816"/>
            </a:pPr>
            <a:r>
              <a:t>Monitorização permanente da qualidade de serviço em redes de comunicações móveis ferroviárias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Unidades embarcadas em comboios (sondas) que realizam de forma autónoma e permanente a monitorização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Desenvolvimento de um sistema de informação que permita realizar a administração de sondas e análise de dados provenientes das mesmas 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Fácil e objectiva observação dos dados e administração do sistema</a:t>
            </a:r>
          </a:p>
        </p:txBody>
      </p:sp>
      <p:sp>
        <p:nvSpPr>
          <p:cNvPr id="132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rquitectura do Sistema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Arquitectura do Sistema (1)</a:t>
            </a:r>
          </a:p>
        </p:txBody>
      </p:sp>
      <p:sp>
        <p:nvSpPr>
          <p:cNvPr id="135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pic>
        <p:nvPicPr>
          <p:cNvPr id="136" name="66609988_1431623203645237_3132181591544037376_n.png" descr="66609988_1431623203645237_3132181591544037376_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1474" y="2251967"/>
            <a:ext cx="9001852" cy="6337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rquitectura do Sistema (2)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 (2)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Servidora</a:t>
            </a:r>
          </a:p>
        </p:txBody>
      </p:sp>
      <p:sp>
        <p:nvSpPr>
          <p:cNvPr id="139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40" name="API implementada em Java com base em Spring…"/>
          <p:cNvSpPr txBox="1"/>
          <p:nvPr>
            <p:ph type="body" sz="half" idx="1"/>
          </p:nvPr>
        </p:nvSpPr>
        <p:spPr>
          <a:xfrm>
            <a:off x="952500" y="2590800"/>
            <a:ext cx="11099800" cy="2470944"/>
          </a:xfrm>
          <a:prstGeom prst="rect">
            <a:avLst/>
          </a:prstGeom>
        </p:spPr>
        <p:txBody>
          <a:bodyPr/>
          <a:lstStyle/>
          <a:p>
            <a:pPr/>
            <a:r>
              <a:t>API implementada em Java com base em Spring</a:t>
            </a:r>
          </a:p>
          <a:p>
            <a:pPr/>
            <a:r>
              <a:t>Fornecer, criar e atualizar recursos</a:t>
            </a:r>
          </a:p>
        </p:txBody>
      </p:sp>
      <p:pic>
        <p:nvPicPr>
          <p:cNvPr id="141" name="Java.png" descr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0243" y="2235348"/>
            <a:ext cx="2402195" cy="13512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spring-framework.png" descr="spring-framewo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1138" y="4046951"/>
            <a:ext cx="2402195" cy="1659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rquitectura do Sistema (3)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 (3)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Servidora</a:t>
            </a:r>
          </a:p>
        </p:txBody>
      </p:sp>
      <p:sp>
        <p:nvSpPr>
          <p:cNvPr id="145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46" name="Base de dados relacional implementada em PostgreSQL"/>
          <p:cNvSpPr txBox="1"/>
          <p:nvPr>
            <p:ph type="body" sz="quarter" idx="1"/>
          </p:nvPr>
        </p:nvSpPr>
        <p:spPr>
          <a:xfrm>
            <a:off x="952500" y="2590799"/>
            <a:ext cx="9613504" cy="1609429"/>
          </a:xfrm>
          <a:prstGeom prst="rect">
            <a:avLst/>
          </a:prstGeom>
        </p:spPr>
        <p:txBody>
          <a:bodyPr/>
          <a:lstStyle/>
          <a:p>
            <a:pPr/>
            <a:r>
              <a:t>Base de dados relacional implementada em PostgreSQL</a:t>
            </a:r>
          </a:p>
        </p:txBody>
      </p:sp>
      <p:pic>
        <p:nvPicPr>
          <p:cNvPr id="147" name="09-04-2013_postgresql-2013-01-281.jpg" descr="09-04-2013_postgresql-2013-01-28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3800" y="2032545"/>
            <a:ext cx="19431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rquitectura do Sistema (4)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Arquitectura do Sistema (4)</a:t>
            </a:r>
          </a:p>
          <a:p>
            <a:pPr defTabSz="457200">
              <a:lnSpc>
                <a:spcPct val="115000"/>
              </a:lnSpc>
              <a:spcBef>
                <a:spcPts val="600"/>
              </a:spcBef>
              <a:defRPr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Componente Cliente</a:t>
            </a:r>
          </a:p>
        </p:txBody>
      </p:sp>
      <p:sp>
        <p:nvSpPr>
          <p:cNvPr id="150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sp>
        <p:nvSpPr>
          <p:cNvPr id="151" name="Aplicação Web com base em AngularJS"/>
          <p:cNvSpPr txBox="1"/>
          <p:nvPr>
            <p:ph type="body" sz="quarter" idx="1"/>
          </p:nvPr>
        </p:nvSpPr>
        <p:spPr>
          <a:xfrm>
            <a:off x="952500" y="2597150"/>
            <a:ext cx="11099800" cy="1259930"/>
          </a:xfrm>
          <a:prstGeom prst="rect">
            <a:avLst/>
          </a:prstGeom>
        </p:spPr>
        <p:txBody>
          <a:bodyPr/>
          <a:lstStyle/>
          <a:p>
            <a:pPr/>
            <a:r>
              <a:t>Aplicação Web com base em AngularJS</a:t>
            </a:r>
          </a:p>
        </p:txBody>
      </p:sp>
      <p:pic>
        <p:nvPicPr>
          <p:cNvPr id="152" name="Angular_full_color_logo.svg.png" descr="Angular_full_color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9802" y="2348743"/>
            <a:ext cx="1756743" cy="1756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umár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Sumário</a:t>
            </a:r>
          </a:p>
        </p:txBody>
      </p:sp>
      <p:sp>
        <p:nvSpPr>
          <p:cNvPr id="15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umár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5000"/>
              </a:lnSpc>
              <a:spcBef>
                <a:spcPts val="600"/>
              </a:spcBef>
              <a:defRPr b="1" sz="37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Sumário</a:t>
            </a:r>
          </a:p>
        </p:txBody>
      </p:sp>
      <p:sp>
        <p:nvSpPr>
          <p:cNvPr id="15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Text"/>
          <p:cNvSpPr txBox="1"/>
          <p:nvPr/>
        </p:nvSpPr>
        <p:spPr>
          <a:xfrm>
            <a:off x="12328973" y="9169400"/>
            <a:ext cx="2272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