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A aplicação Web foi implementada em AngularJS pois foi nos pedido e por ser uma framework de fácil utilização.</a:t>
            </a:r>
          </a:p>
          <a:p>
            <a:pPr marL="305593" indent="-305593">
              <a:buSzPct val="145000"/>
              <a:buChar char="-"/>
            </a:pPr>
            <a:r>
              <a:t>Esta é a componente que contém a interface gráfica apresentada ao utilizador.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É essencialmente constituída por Componentes ( componentes angular ), Serviços e Interceptors.</a:t>
            </a:r>
          </a:p>
          <a:p>
            <a:pPr marL="305593" indent="-305593">
              <a:buSzPct val="145000"/>
              <a:buChar char="-"/>
            </a:pPr>
            <a:r>
              <a:t>Cada componente representa uma página e tem associado a si um URL.</a:t>
            </a:r>
          </a:p>
          <a:p>
            <a:pPr marL="305593" indent="-305593">
              <a:buSzPct val="145000"/>
              <a:buChar char="-"/>
            </a:pPr>
            <a:r>
              <a:t>Os dados apresentados na interface(ou seja em cada pagina) são obtidos através da comunicação com a componente servidora. Esta comunicação é feita através de chamadas aos SERVIÇOS, estes sim que são os responsáveis por fazer os requests á API.</a:t>
            </a:r>
          </a:p>
          <a:p>
            <a:pPr marL="305593" indent="-305593">
              <a:buSzPct val="145000"/>
              <a:buChar char="-"/>
            </a:pPr>
            <a:r>
              <a:t>O HttpInterceptor intercepta qualquer chamada feita à API, neste caso adiciona ao request os cabeçalhos necessários que a API requer. Por exemplo o cabeçalho Authorization com o token do utilizador(que vem do login).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Exemplo de uma pagina, neste caso é a HOME PAGE</a:t>
            </a:r>
          </a:p>
          <a:p>
            <a:pPr marL="305593" indent="-305593">
              <a:buSzPct val="145000"/>
              <a:buChar char="-"/>
            </a:pPr>
            <a:r>
              <a:t>Todos os utilizadores registados tem acesso a esta página. As OBUs que aparecem do lado esquerdo são apenas as que estão associadas ao utilizador. É possível através do mapa ( LEAFLET ) ver onde a OBU esteve e através do gráfico(ChartJS) é possivel ver neste caso a velocidade do comboio. Mais á frente na demonstração iremos mostrar as várias opções aqui permitidas.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nitorização de qualidade de serviço em…"/>
          <p:cNvSpPr txBox="1"/>
          <p:nvPr>
            <p:ph type="ctrTitle"/>
          </p:nvPr>
        </p:nvSpPr>
        <p:spPr>
          <a:xfrm>
            <a:off x="1270000" y="19431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Monitorização de qualidade de serviço em 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comunicações ferroviárias</a:t>
            </a:r>
          </a:p>
        </p:txBody>
      </p:sp>
      <p:sp>
        <p:nvSpPr>
          <p:cNvPr id="120" name="João Vaz - 41920…"/>
          <p:cNvSpPr txBox="1"/>
          <p:nvPr>
            <p:ph type="subTitle" sz="quarter" idx="1"/>
          </p:nvPr>
        </p:nvSpPr>
        <p:spPr>
          <a:xfrm>
            <a:off x="1117600" y="508635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João Vaz - 41920</a:t>
            </a:r>
          </a:p>
          <a:p>
            <a:pPr>
              <a:defRPr sz="2400"/>
            </a:pPr>
            <a:r>
              <a:t>Luis Vasconcelos - 41556</a:t>
            </a:r>
          </a:p>
        </p:txBody>
      </p:sp>
      <p:sp>
        <p:nvSpPr>
          <p:cNvPr id="121" name="Licenciatura em Engenharia Informática e de Computadores…"/>
          <p:cNvSpPr txBox="1"/>
          <p:nvPr/>
        </p:nvSpPr>
        <p:spPr>
          <a:xfrm>
            <a:off x="3969119" y="361985"/>
            <a:ext cx="8065773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Licenciatura em Engenharia Informática e de Computadores</a:t>
            </a:r>
          </a:p>
          <a:p>
            <a:pPr lvl="1" indent="0"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Projecto e Seminário</a:t>
            </a:r>
            <a:br/>
            <a:r>
              <a:t>Semestre de Verão 2017/2018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2" name="logo_ISEL_principal_PNG.png" descr="logo_ISEL_principal_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48085" y="-368300"/>
            <a:ext cx="4569985" cy="322587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/>
          <p:nvPr>
            <p:ph type="sldNum" sz="quarter" idx="4294967295"/>
          </p:nvPr>
        </p:nvSpPr>
        <p:spPr>
          <a:xfrm>
            <a:off x="12328973" y="9169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Orientadores:…"/>
          <p:cNvSpPr txBox="1"/>
          <p:nvPr/>
        </p:nvSpPr>
        <p:spPr>
          <a:xfrm>
            <a:off x="4572074" y="6972300"/>
            <a:ext cx="355585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31622">
              <a:defRPr sz="2184"/>
            </a:pPr>
            <a:r>
              <a:t>Orientadores:</a:t>
            </a:r>
          </a:p>
          <a:p>
            <a:pPr defTabSz="531622">
              <a:defRPr b="0" sz="2184"/>
            </a:pPr>
            <a:r>
              <a:t>Nuno Cota</a:t>
            </a:r>
          </a:p>
          <a:p>
            <a:pPr defTabSz="531622">
              <a:defRPr b="0" sz="2184"/>
            </a:pPr>
            <a:r>
              <a:t>Ana Beire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API</a:t>
            </a:r>
          </a:p>
        </p:txBody>
      </p:sp>
      <p:sp>
        <p:nvSpPr>
          <p:cNvPr id="165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66" name="Dispõe de um sistema de versões…"/>
          <p:cNvSpPr txBox="1"/>
          <p:nvPr>
            <p:ph type="body" idx="1"/>
          </p:nvPr>
        </p:nvSpPr>
        <p:spPr>
          <a:xfrm>
            <a:off x="952499" y="2249991"/>
            <a:ext cx="10984741" cy="5737868"/>
          </a:xfrm>
          <a:prstGeom prst="rect">
            <a:avLst/>
          </a:prstGeom>
        </p:spPr>
        <p:txBody>
          <a:bodyPr/>
          <a:lstStyle/>
          <a:p>
            <a:pPr algn="just"/>
            <a:r>
              <a:t>Dispõe de um sistema de versões</a:t>
            </a:r>
          </a:p>
          <a:p>
            <a:pPr algn="just"/>
            <a:r>
              <a:t>Autenticação por </a:t>
            </a:r>
            <a:r>
              <a:rPr i="1"/>
              <a:t>Basic Authentication</a:t>
            </a:r>
            <a:endParaRPr i="1"/>
          </a:p>
          <a:p>
            <a:pPr algn="just"/>
            <a:r>
              <a:t>Padronização de Respostas de Erro em Problem+Json (Content-Type: application/problem+json)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API</a:t>
            </a:r>
          </a:p>
        </p:txBody>
      </p:sp>
      <p:sp>
        <p:nvSpPr>
          <p:cNvPr id="169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70" name="A arquitectura da API segue o seguinte diagrama:"/>
          <p:cNvSpPr txBox="1"/>
          <p:nvPr>
            <p:ph type="body" sz="quarter" idx="1"/>
          </p:nvPr>
        </p:nvSpPr>
        <p:spPr>
          <a:xfrm>
            <a:off x="952499" y="2916741"/>
            <a:ext cx="10984741" cy="1381223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pPr/>
            <a:r>
              <a:t>A arquitectura da API segue o seguinte diagrama:</a:t>
            </a:r>
          </a:p>
        </p:txBody>
      </p:sp>
      <p:pic>
        <p:nvPicPr>
          <p:cNvPr id="171" name="67185599_2454633821226540_3548909503632113664_n.png" descr="67185599_2454633821226540_3548909503632113664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941" y="4502546"/>
            <a:ext cx="11961857" cy="3140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74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75" name="Aplicação Web implementada em AngularJS"/>
          <p:cNvSpPr txBox="1"/>
          <p:nvPr>
            <p:ph type="body" sz="quarter" idx="1"/>
          </p:nvPr>
        </p:nvSpPr>
        <p:spPr>
          <a:xfrm>
            <a:off x="952500" y="2597150"/>
            <a:ext cx="11099800" cy="1259930"/>
          </a:xfrm>
          <a:prstGeom prst="rect">
            <a:avLst/>
          </a:prstGeom>
        </p:spPr>
        <p:txBody>
          <a:bodyPr/>
          <a:lstStyle/>
          <a:p>
            <a:pPr/>
            <a:r>
              <a:t>Aplicação Web implementada em AngularJS</a:t>
            </a:r>
          </a:p>
        </p:txBody>
      </p:sp>
      <p:pic>
        <p:nvPicPr>
          <p:cNvPr id="176" name="Angular_full_color_logo.svg.png" descr="Angular_full_color_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9802" y="2348743"/>
            <a:ext cx="1756743" cy="1756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67185837_1948885438546185_3003857013940682752_n.png" descr="67185837_1948885438546185_3003857013940682752_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0795" y="4041229"/>
            <a:ext cx="7563210" cy="5325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82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83" name="Componentes…"/>
          <p:cNvSpPr txBox="1"/>
          <p:nvPr>
            <p:ph type="body" sz="half" idx="1"/>
          </p:nvPr>
        </p:nvSpPr>
        <p:spPr>
          <a:xfrm>
            <a:off x="1763981" y="2512561"/>
            <a:ext cx="9476838" cy="4009436"/>
          </a:xfrm>
          <a:prstGeom prst="rect">
            <a:avLst/>
          </a:prstGeom>
        </p:spPr>
        <p:txBody>
          <a:bodyPr/>
          <a:lstStyle/>
          <a:p>
            <a:pPr/>
            <a:r>
              <a:t>Componentes </a:t>
            </a:r>
          </a:p>
          <a:p>
            <a:pPr/>
            <a:r>
              <a:t>Serviços</a:t>
            </a:r>
          </a:p>
          <a:p>
            <a:pPr/>
            <a:r>
              <a:t>Interceptors</a:t>
            </a:r>
          </a:p>
        </p:txBody>
      </p:sp>
      <p:sp>
        <p:nvSpPr>
          <p:cNvPr id="184" name="Essencialmente constituido por:"/>
          <p:cNvSpPr txBox="1"/>
          <p:nvPr/>
        </p:nvSpPr>
        <p:spPr>
          <a:xfrm>
            <a:off x="924100" y="2362949"/>
            <a:ext cx="593313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/>
            </a:lvl1pPr>
          </a:lstStyle>
          <a:p>
            <a:pPr/>
            <a:r>
              <a:t>Essencialmente constituido por:</a:t>
            </a:r>
          </a:p>
        </p:txBody>
      </p:sp>
      <p:pic>
        <p:nvPicPr>
          <p:cNvPr id="185" name="67532146_480672379404216_336486395306573824_n.png" descr="67532146_480672379404216_336486395306573824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2100" y="6032372"/>
            <a:ext cx="9880601" cy="332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90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91" name="Screen Shot 2019-07-18 at 18.56.17.png" descr="Screen Shot 2019-07-18 at 18.56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443" y="2466014"/>
            <a:ext cx="11515914" cy="6296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Restrições de utilizadores</a:t>
            </a:r>
          </a:p>
        </p:txBody>
      </p:sp>
      <p:sp>
        <p:nvSpPr>
          <p:cNvPr id="196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97" name="Screen Shot 2019-07-18 at 19.06.44.png" descr="Screen Shot 2019-07-18 at 19.0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53" y="1874054"/>
            <a:ext cx="7523294" cy="7732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Conclusão</a:t>
            </a:r>
          </a:p>
        </p:txBody>
      </p:sp>
      <p:sp>
        <p:nvSpPr>
          <p:cNvPr id="200" name="Foi desenvolvida uma solução que permite:…"/>
          <p:cNvSpPr txBox="1"/>
          <p:nvPr>
            <p:ph type="body" idx="1"/>
          </p:nvPr>
        </p:nvSpPr>
        <p:spPr>
          <a:xfrm>
            <a:off x="952500" y="2853283"/>
            <a:ext cx="11099800" cy="54906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Foi desenvolvida uma solução que permite:</a:t>
            </a:r>
          </a:p>
          <a:p>
            <a:pPr lvl="1"/>
            <a:r>
              <a:t>Facilidade, conveniência e conforto para os utilizadores</a:t>
            </a:r>
          </a:p>
          <a:p>
            <a:pPr lvl="1"/>
            <a:r>
              <a:t>Facilitação na gestão de utilizadores, OBUs, etc.</a:t>
            </a:r>
          </a:p>
          <a:p>
            <a:pPr lvl="1"/>
            <a:r>
              <a:t>Maior acessibilidade de informação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rabalho Futu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Trabalho Futuro</a:t>
            </a:r>
          </a:p>
        </p:txBody>
      </p:sp>
      <p:sp>
        <p:nvSpPr>
          <p:cNvPr id="204" name="Melhoria da interface gráfica na aplicação cliente…"/>
          <p:cNvSpPr txBox="1"/>
          <p:nvPr>
            <p:ph type="body" idx="1"/>
          </p:nvPr>
        </p:nvSpPr>
        <p:spPr>
          <a:xfrm>
            <a:off x="952500" y="2853283"/>
            <a:ext cx="11099800" cy="5490617"/>
          </a:xfrm>
          <a:prstGeom prst="rect">
            <a:avLst/>
          </a:prstGeom>
        </p:spPr>
        <p:txBody>
          <a:bodyPr/>
          <a:lstStyle/>
          <a:p>
            <a:pPr/>
            <a:r>
              <a:t>Melhoria da interface gráfica na aplicação cliente</a:t>
            </a:r>
          </a:p>
          <a:p>
            <a:pPr/>
            <a:r>
              <a:t>Melhoria do tratamento de erros na aplicação cliente</a:t>
            </a:r>
          </a:p>
          <a:p>
            <a:pPr/>
            <a:r>
              <a:rPr i="1"/>
              <a:t>Deployment</a:t>
            </a:r>
            <a:r>
              <a:t> das aplicações cliente e servidor</a:t>
            </a:r>
          </a:p>
        </p:txBody>
      </p:sp>
      <p:sp>
        <p:nvSpPr>
          <p:cNvPr id="205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má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Sumário</a:t>
            </a:r>
          </a:p>
        </p:txBody>
      </p:sp>
      <p:sp>
        <p:nvSpPr>
          <p:cNvPr id="127" name="Enquadramen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Enquadramento</a:t>
            </a:r>
          </a:p>
          <a:p>
            <a:pPr/>
            <a:r>
              <a:t>Objectivos</a:t>
            </a:r>
          </a:p>
          <a:p>
            <a:pPr/>
            <a:r>
              <a:t>Arquitectura do Sistema</a:t>
            </a:r>
          </a:p>
          <a:p>
            <a:pPr/>
            <a:r>
              <a:t>Conclusão</a:t>
            </a:r>
          </a:p>
          <a:p>
            <a:pPr/>
            <a:r>
              <a:t>Trabalho Futuro</a:t>
            </a:r>
          </a:p>
        </p:txBody>
      </p:sp>
      <p:sp>
        <p:nvSpPr>
          <p:cNvPr id="12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nquadram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Enquadramento</a:t>
            </a:r>
          </a:p>
        </p:txBody>
      </p:sp>
      <p:sp>
        <p:nvSpPr>
          <p:cNvPr id="131" name="Os comboios são utilizadores de sistemas de comunicação móveis devido á necessidade permanente de troca de informação…"/>
          <p:cNvSpPr txBox="1"/>
          <p:nvPr>
            <p:ph type="body" idx="1"/>
          </p:nvPr>
        </p:nvSpPr>
        <p:spPr>
          <a:xfrm>
            <a:off x="952500" y="2413000"/>
            <a:ext cx="11099800" cy="6299200"/>
          </a:xfrm>
          <a:prstGeom prst="rect">
            <a:avLst/>
          </a:prstGeom>
        </p:spPr>
        <p:txBody>
          <a:bodyPr/>
          <a:lstStyle/>
          <a:p>
            <a:pPr algn="just">
              <a:defRPr sz="3000"/>
            </a:pPr>
            <a:r>
              <a:t>Os comboios são utilizadores de sistemas de comunicação móveis devido á necessidade permanente de troca de informação</a:t>
            </a:r>
          </a:p>
          <a:p>
            <a:pPr algn="just">
              <a:defRPr sz="3000"/>
            </a:pPr>
            <a:r>
              <a:t>Atualmente estes sistemas de comunicação transportam informação de sinalização que permite efectuar o comando de controlo de circulação</a:t>
            </a:r>
          </a:p>
          <a:p>
            <a:pPr algn="just">
              <a:defRPr sz="3000"/>
            </a:pPr>
            <a:r>
              <a:t>A monitorização permanente da qualidade de serviço em redes de comunicações móveis ferroviárias é fundamental</a:t>
            </a:r>
          </a:p>
        </p:txBody>
      </p:sp>
      <p:sp>
        <p:nvSpPr>
          <p:cNvPr id="132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nquadram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Enquadramento</a:t>
            </a:r>
          </a:p>
        </p:txBody>
      </p:sp>
      <p:sp>
        <p:nvSpPr>
          <p:cNvPr id="135" name="A forma mais eficaz de monitorização de qualidade de serviço é baseada em equipamentos colocados a bordo dos comboios (sondas) que realizam a monitorização aos sistemas de comunicações móveis ferroviários."/>
          <p:cNvSpPr txBox="1"/>
          <p:nvPr>
            <p:ph type="body" sz="half" idx="1"/>
          </p:nvPr>
        </p:nvSpPr>
        <p:spPr>
          <a:xfrm>
            <a:off x="952500" y="2026493"/>
            <a:ext cx="11099800" cy="2875707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  <a:defRPr sz="3000"/>
            </a:lvl1pPr>
          </a:lstStyle>
          <a:p>
            <a:pPr/>
            <a:r>
              <a:t>A forma mais eficaz de monitorização de qualidade de serviço é baseada em equipamentos colocados a bordo dos comboios (sondas) que realizam a monitorização aos sistemas de comunicações móveis ferroviários. </a:t>
            </a:r>
          </a:p>
        </p:txBody>
      </p:sp>
      <p:sp>
        <p:nvSpPr>
          <p:cNvPr id="136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37" name="Screen Shot 2019-07-18 at 14.59.30.png" descr="Screen Shot 2019-07-18 at 14.59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833" y="5412283"/>
            <a:ext cx="9345386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bjecti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Objectivos</a:t>
            </a:r>
          </a:p>
        </p:txBody>
      </p:sp>
      <p:sp>
        <p:nvSpPr>
          <p:cNvPr id="140" name="Desenvolvimento de um sistema de informação que permita realizar a administração de sondas e análise de dados provenientes das mesmas…"/>
          <p:cNvSpPr txBox="1"/>
          <p:nvPr>
            <p:ph type="body" idx="1"/>
          </p:nvPr>
        </p:nvSpPr>
        <p:spPr>
          <a:xfrm>
            <a:off x="952500" y="2413000"/>
            <a:ext cx="11099800" cy="6299200"/>
          </a:xfrm>
          <a:prstGeom prst="rect">
            <a:avLst/>
          </a:prstGeom>
        </p:spPr>
        <p:txBody>
          <a:bodyPr/>
          <a:lstStyle/>
          <a:p>
            <a:pPr algn="just"/>
            <a:r>
              <a:t>Desenvolvimento de um sistema de informação que permita realizar a administração de sondas e análise de dados provenientes das mesmas </a:t>
            </a:r>
          </a:p>
          <a:p>
            <a:pPr algn="just"/>
            <a:r>
              <a:t>Observação fácil e objectiva dos dados e administração do sistema</a:t>
            </a:r>
          </a:p>
          <a:p>
            <a:pPr algn="just"/>
            <a:r>
              <a:t>Assegurar a gestão do equipamento e de configurações</a:t>
            </a:r>
          </a:p>
        </p:txBody>
      </p:sp>
      <p:sp>
        <p:nvSpPr>
          <p:cNvPr id="141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iagrama da Arquitectura do Sist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Diagrama da Arquitectura do Sistema</a:t>
            </a:r>
          </a:p>
        </p:txBody>
      </p:sp>
      <p:sp>
        <p:nvSpPr>
          <p:cNvPr id="144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45" name="66609988_1431623203645237_3132181591544037376_n.png" descr="66609988_1431623203645237_313218159154403737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1474" y="2251967"/>
            <a:ext cx="9001852" cy="6337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Base de Dados</a:t>
            </a:r>
          </a:p>
        </p:txBody>
      </p:sp>
      <p:sp>
        <p:nvSpPr>
          <p:cNvPr id="14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49" name="Base de dados relacional implementada em PostgreSQL"/>
          <p:cNvSpPr txBox="1"/>
          <p:nvPr>
            <p:ph type="body" sz="quarter" idx="1"/>
          </p:nvPr>
        </p:nvSpPr>
        <p:spPr>
          <a:xfrm>
            <a:off x="952500" y="2590800"/>
            <a:ext cx="9613504" cy="1609428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Base de dados relacional implementada em PostgreSQL</a:t>
            </a:r>
          </a:p>
        </p:txBody>
      </p:sp>
      <p:pic>
        <p:nvPicPr>
          <p:cNvPr id="150" name="09-04-2013_postgresql-2013-01-281.jpg" descr="09-04-2013_postgresql-2013-01-2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3800" y="2032545"/>
            <a:ext cx="19431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67361233_458167701642880_6245127158440656896_n.png" descr="67361233_458167701642880_6245127158440656896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2849" y="3938018"/>
            <a:ext cx="7822561" cy="5507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Base de Dados</a:t>
            </a:r>
          </a:p>
        </p:txBody>
      </p:sp>
      <p:sp>
        <p:nvSpPr>
          <p:cNvPr id="154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55" name="66315599_456375555095934_5805751303980187648_n.png" descr="66315599_456375555095934_580575130398018764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800" y="2391376"/>
            <a:ext cx="11325200" cy="6698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rquitectura do Sistem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API</a:t>
            </a:r>
          </a:p>
        </p:txBody>
      </p:sp>
      <p:sp>
        <p:nvSpPr>
          <p:cNvPr id="15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9" name="API implementada em Java com base na framework Spring MVC"/>
          <p:cNvSpPr txBox="1"/>
          <p:nvPr>
            <p:ph type="body" sz="quarter" idx="1"/>
          </p:nvPr>
        </p:nvSpPr>
        <p:spPr>
          <a:xfrm>
            <a:off x="952500" y="2249992"/>
            <a:ext cx="9405080" cy="2470944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API implementada em Java com base na framework Spring MVC</a:t>
            </a:r>
          </a:p>
        </p:txBody>
      </p:sp>
      <p:pic>
        <p:nvPicPr>
          <p:cNvPr id="160" name="Java.png" descr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0243" y="2235348"/>
            <a:ext cx="2402195" cy="1351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pring-framework.png" descr="spring-framewo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1138" y="4046951"/>
            <a:ext cx="2402195" cy="1659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67077916_920505688298966_5192247352101961728_n.png" descr="67077916_920505688298966_5192247352101961728_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91430" y="4276449"/>
            <a:ext cx="7016477" cy="4940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