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9" r:id="rId3"/>
    <p:sldId id="260" r:id="rId4"/>
    <p:sldId id="257" r:id="rId5"/>
    <p:sldId id="262" r:id="rId6"/>
    <p:sldId id="263" r:id="rId7"/>
    <p:sldId id="258" r:id="rId8"/>
  </p:sldIdLst>
  <p:sldSz cx="12192000" cy="6858000"/>
  <p:notesSz cx="6858000" cy="9144000"/>
  <p:custDataLst>
    <p:tags r:id="rId10"/>
  </p:custDataLst>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8" d="100"/>
          <a:sy n="118" d="100"/>
        </p:scale>
        <p:origin x="-276"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847AB-3B75-FF4A-B0A2-6BEB5C2F7506}" type="datetimeFigureOut">
              <a:rPr lang="en-US" smtClean="0"/>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9A84A-733A-0C47-AC2B-F0C70F83A7E9}" type="slidenum">
              <a:rPr lang="en-US" smtClean="0"/>
              <a:t>‹#›</a:t>
            </a:fld>
            <a:endParaRPr lang="en-US"/>
          </a:p>
        </p:txBody>
      </p:sp>
    </p:spTree>
    <p:extLst>
      <p:ext uri="{BB962C8B-B14F-4D97-AF65-F5344CB8AC3E}">
        <p14:creationId xmlns:p14="http://schemas.microsoft.com/office/powerpoint/2010/main" val="2228475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B70817-87F3-4EA4-9AD5-E91426480B93}" type="slidenum">
              <a:rPr lang="id-ID" smtClean="0"/>
              <a:t>1</a:t>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B9A84A-733A-0C47-AC2B-F0C70F83A7E9}" type="slidenum">
              <a:rPr lang="en-US" smtClean="0"/>
              <a:t>4</a:t>
            </a:fld>
            <a:endParaRPr lang="en-US"/>
          </a:p>
        </p:txBody>
      </p:sp>
    </p:spTree>
    <p:extLst>
      <p:ext uri="{BB962C8B-B14F-4D97-AF65-F5344CB8AC3E}">
        <p14:creationId xmlns:p14="http://schemas.microsoft.com/office/powerpoint/2010/main" val="779854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F194469-7ABC-A792-66B5-81D8F0D18F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A0BC6F0-99CC-73E8-F8A9-B34F61E179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99081A8-BF3A-1BE1-0A52-94B4905058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9C892DF1-DB38-0B32-3239-E2E1C5D4F5E2}"/>
              </a:ext>
            </a:extLst>
          </p:cNvPr>
          <p:cNvSpPr>
            <a:spLocks noGrp="1"/>
          </p:cNvSpPr>
          <p:nvPr>
            <p:ph type="sldNum" sz="quarter" idx="5"/>
          </p:nvPr>
        </p:nvSpPr>
        <p:spPr/>
        <p:txBody>
          <a:bodyPr/>
          <a:lstStyle/>
          <a:p>
            <a:fld id="{0DB9A84A-733A-0C47-AC2B-F0C70F83A7E9}" type="slidenum">
              <a:rPr lang="en-US" smtClean="0"/>
              <a:t>5</a:t>
            </a:fld>
            <a:endParaRPr lang="en-US"/>
          </a:p>
        </p:txBody>
      </p:sp>
    </p:spTree>
    <p:extLst>
      <p:ext uri="{BB962C8B-B14F-4D97-AF65-F5344CB8AC3E}">
        <p14:creationId xmlns:p14="http://schemas.microsoft.com/office/powerpoint/2010/main" val="3451128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0003945-462B-EADD-C54C-D473EFF431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D378F7C8-8227-D848-75B9-6925396813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019D5D6-5C51-EDF8-C717-7393A77E06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B5A19598-F73D-8333-AE96-6AAA36CA9209}"/>
              </a:ext>
            </a:extLst>
          </p:cNvPr>
          <p:cNvSpPr>
            <a:spLocks noGrp="1"/>
          </p:cNvSpPr>
          <p:nvPr>
            <p:ph type="sldNum" sz="quarter" idx="5"/>
          </p:nvPr>
        </p:nvSpPr>
        <p:spPr/>
        <p:txBody>
          <a:bodyPr/>
          <a:lstStyle/>
          <a:p>
            <a:fld id="{0DB9A84A-733A-0C47-AC2B-F0C70F83A7E9}" type="slidenum">
              <a:rPr lang="en-US" smtClean="0"/>
              <a:t>6</a:t>
            </a:fld>
            <a:endParaRPr lang="en-US"/>
          </a:p>
        </p:txBody>
      </p:sp>
    </p:spTree>
    <p:extLst>
      <p:ext uri="{BB962C8B-B14F-4D97-AF65-F5344CB8AC3E}">
        <p14:creationId xmlns:p14="http://schemas.microsoft.com/office/powerpoint/2010/main" val="4858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4" name="Picture 11" descr="PPT inside"/>
          <p:cNvPicPr>
            <a:picLocks noChangeAspect="1" noChangeArrowheads="1"/>
          </p:cNvPicPr>
          <p:nvPr userDrawn="1"/>
        </p:nvPicPr>
        <p:blipFill>
          <a:blip r:embed="rId2" cstate="screen"/>
          <a:srcRect/>
          <a:stretch>
            <a:fillRect/>
          </a:stretch>
        </p:blipFill>
        <p:spPr bwMode="auto">
          <a:xfrm>
            <a:off x="0" y="1"/>
            <a:ext cx="121920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hasCustomPrompt="1"/>
          </p:nvPr>
        </p:nvSpPr>
        <p:spPr>
          <a:xfrm>
            <a:off x="1066469" y="1"/>
            <a:ext cx="10059063" cy="873125"/>
          </a:xfrm>
          <a:prstGeom prst="rect">
            <a:avLst/>
          </a:prstGeom>
        </p:spPr>
        <p:txBody>
          <a:bodyPr anchor="ctr"/>
          <a:lstStyle>
            <a:lvl1pPr>
              <a:defRPr/>
            </a:lvl1pPr>
          </a:lstStyle>
          <a:p>
            <a:r>
              <a:rPr lang="en-US" dirty="0"/>
              <a:t>Title Here</a:t>
            </a:r>
            <a:endParaRPr lang="en-IN" dirty="0"/>
          </a:p>
        </p:txBody>
      </p:sp>
      <p:sp>
        <p:nvSpPr>
          <p:cNvPr id="6" name="TextBox 5"/>
          <p:cNvSpPr txBox="1"/>
          <p:nvPr userDrawn="1"/>
        </p:nvSpPr>
        <p:spPr>
          <a:xfrm>
            <a:off x="536713" y="6500191"/>
            <a:ext cx="8927444" cy="230832"/>
          </a:xfrm>
          <a:prstGeom prst="rect">
            <a:avLst/>
          </a:prstGeom>
          <a:noFill/>
        </p:spPr>
        <p:txBody>
          <a:bodyPr wrap="none" rtlCol="0">
            <a:spAutoFit/>
          </a:bodyPr>
          <a:lstStyle/>
          <a:p>
            <a:r>
              <a:rPr lang="en-IN" sz="900" dirty="0">
                <a:solidFill>
                  <a:schemeClr val="accent6">
                    <a:lumMod val="75000"/>
                  </a:schemeClr>
                </a:solidFill>
                <a:latin typeface="Segoe UI" panose="020B0502040204020203" pitchFamily="34" charset="0"/>
                <a:cs typeface="Segoe UI" panose="020B0502040204020203" pitchFamily="34" charset="0"/>
              </a:rPr>
              <a:t>Humility | Entrepreneurship | Teamwork &amp; Respect for Individual | Deliver the Promise | Learning &amp; Inner Excellence | Social Responsibility | Financial Prudence - Frugality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11" descr="PPT inside"/>
          <p:cNvPicPr>
            <a:picLocks noChangeAspect="1" noChangeArrowheads="1"/>
          </p:cNvPicPr>
          <p:nvPr userDrawn="1"/>
        </p:nvPicPr>
        <p:blipFill>
          <a:blip r:embed="rId2" cstate="screen"/>
          <a:srcRect/>
          <a:stretch>
            <a:fillRect/>
          </a:stretch>
        </p:blipFill>
        <p:spPr bwMode="auto">
          <a:xfrm>
            <a:off x="0" y="1"/>
            <a:ext cx="121920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hasCustomPrompt="1"/>
          </p:nvPr>
        </p:nvSpPr>
        <p:spPr>
          <a:xfrm>
            <a:off x="1066469" y="1"/>
            <a:ext cx="10059063" cy="873125"/>
          </a:xfrm>
          <a:prstGeom prst="rect">
            <a:avLst/>
          </a:prstGeom>
        </p:spPr>
        <p:txBody>
          <a:bodyPr anchor="ctr"/>
          <a:lstStyle>
            <a:lvl1pPr>
              <a:defRPr/>
            </a:lvl1pPr>
          </a:lstStyle>
          <a:p>
            <a:r>
              <a:rPr lang="en-US" dirty="0"/>
              <a:t>Title Here</a:t>
            </a:r>
            <a:endParaRPr lang="en-IN" dirty="0"/>
          </a:p>
        </p:txBody>
      </p:sp>
      <p:sp>
        <p:nvSpPr>
          <p:cNvPr id="5" name="TextBox 4"/>
          <p:cNvSpPr txBox="1"/>
          <p:nvPr userDrawn="1"/>
        </p:nvSpPr>
        <p:spPr>
          <a:xfrm>
            <a:off x="536713" y="6500191"/>
            <a:ext cx="8927444" cy="230832"/>
          </a:xfrm>
          <a:prstGeom prst="rect">
            <a:avLst/>
          </a:prstGeom>
          <a:noFill/>
        </p:spPr>
        <p:txBody>
          <a:bodyPr wrap="none" rtlCol="0">
            <a:spAutoFit/>
          </a:bodyPr>
          <a:lstStyle/>
          <a:p>
            <a:r>
              <a:rPr lang="en-IN" sz="900" dirty="0">
                <a:solidFill>
                  <a:schemeClr val="accent6">
                    <a:lumMod val="75000"/>
                  </a:schemeClr>
                </a:solidFill>
                <a:latin typeface="Segoe UI" panose="020B0502040204020203" pitchFamily="34" charset="0"/>
                <a:cs typeface="Segoe UI" panose="020B0502040204020203" pitchFamily="34" charset="0"/>
              </a:rPr>
              <a:t>Humility | Entrepreneurship | Teamwork &amp; Respect for Individual | Deliver the Promise | Learning &amp; Inner Excellence | Social Responsibility | Financial Prudence - Frugality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ounded Rectangle 2"/>
          <p:cNvSpPr/>
          <p:nvPr userDrawn="1"/>
        </p:nvSpPr>
        <p:spPr bwMode="auto">
          <a:xfrm>
            <a:off x="0" y="0"/>
            <a:ext cx="12192000" cy="6858000"/>
          </a:xfrm>
          <a:prstGeom prst="roundRect">
            <a:avLst>
              <a:gd name="adj" fmla="val 0"/>
            </a:avLst>
          </a:prstGeom>
          <a:solidFill>
            <a:srgbClr val="154074"/>
          </a:solidFill>
          <a:ln>
            <a:noFill/>
          </a:ln>
        </p:spPr>
        <p:txBody>
          <a:bodyPr lIns="0" tIns="0" rIns="0" bIns="0" rtlCol="0" anchor="ctr"/>
          <a:lstStyle/>
          <a:p>
            <a:pPr algn="ctr"/>
            <a:endParaRPr lang="en-IN"/>
          </a:p>
        </p:txBody>
      </p:sp>
      <p:sp>
        <p:nvSpPr>
          <p:cNvPr id="4" name="TextBox 3"/>
          <p:cNvSpPr txBox="1"/>
          <p:nvPr userDrawn="1"/>
        </p:nvSpPr>
        <p:spPr>
          <a:xfrm>
            <a:off x="1618588" y="3743412"/>
            <a:ext cx="4523762" cy="1323439"/>
          </a:xfrm>
          <a:prstGeom prst="rect">
            <a:avLst/>
          </a:prstGeom>
          <a:noFill/>
        </p:spPr>
        <p:txBody>
          <a:bodyPr wrap="square" rtlCol="0">
            <a:spAutoFit/>
          </a:bodyPr>
          <a:lstStyle/>
          <a:p>
            <a:r>
              <a:rPr lang="en-US" sz="8000" b="1" spc="300" dirty="0">
                <a:solidFill>
                  <a:schemeClr val="bg1"/>
                </a:solidFill>
                <a:latin typeface="Allura" panose="02000000000000000000" pitchFamily="2" charset="0"/>
                <a:ea typeface="Montserrat" charset="0"/>
                <a:cs typeface="Montserrat" charset="0"/>
              </a:rPr>
              <a:t>Thank you</a:t>
            </a:r>
          </a:p>
        </p:txBody>
      </p:sp>
      <p:cxnSp>
        <p:nvCxnSpPr>
          <p:cNvPr id="5" name="Straight Connector 4"/>
          <p:cNvCxnSpPr/>
          <p:nvPr userDrawn="1"/>
        </p:nvCxnSpPr>
        <p:spPr>
          <a:xfrm flipH="1">
            <a:off x="0" y="4576765"/>
            <a:ext cx="1673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92423" y="2226729"/>
            <a:ext cx="7799577" cy="470007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entagon 13"/>
          <p:cNvSpPr/>
          <p:nvPr userDrawn="1"/>
        </p:nvSpPr>
        <p:spPr bwMode="auto">
          <a:xfrm rot="16200000">
            <a:off x="11485560" y="6447395"/>
            <a:ext cx="409731" cy="411480"/>
          </a:xfrm>
          <a:prstGeom prst="homePlate">
            <a:avLst>
              <a:gd name="adj" fmla="val 28395"/>
            </a:avLst>
          </a:prstGeom>
          <a:gradFill>
            <a:gsLst>
              <a:gs pos="0">
                <a:schemeClr val="accent1"/>
              </a:gs>
              <a:gs pos="100000">
                <a:schemeClr val="accent2"/>
              </a:gs>
            </a:gsLst>
            <a:lin ang="2700000" scaled="0"/>
          </a:gradFill>
          <a:ln>
            <a:noFill/>
          </a:ln>
        </p:spPr>
        <p:txBody>
          <a:bodyPr lIns="0" tIns="0" rIns="0" bIns="0" rtlCol="0" anchor="ctr"/>
          <a:lstStyle/>
          <a:p>
            <a:pPr algn="ctr"/>
            <a:endParaRPr lang="en-US" sz="1100" dirty="0"/>
          </a:p>
        </p:txBody>
      </p:sp>
      <p:sp>
        <p:nvSpPr>
          <p:cNvPr id="15" name="Rectangle 14"/>
          <p:cNvSpPr/>
          <p:nvPr userDrawn="1"/>
        </p:nvSpPr>
        <p:spPr>
          <a:xfrm>
            <a:off x="11514095" y="6537179"/>
            <a:ext cx="351378" cy="261610"/>
          </a:xfrm>
          <a:prstGeom prst="rect">
            <a:avLst/>
          </a:prstGeom>
        </p:spPr>
        <p:txBody>
          <a:bodyPr wrap="none">
            <a:spAutoFit/>
          </a:bodyPr>
          <a:lstStyle/>
          <a:p>
            <a:pPr algn="ctr"/>
            <a:fld id="{260E2A6B-A809-4840-BF14-8648BC0BDF87}" type="slidenum">
              <a:rPr lang="id-ID" sz="1100" b="1" i="0" smtClean="0">
                <a:solidFill>
                  <a:schemeClr val="bg1"/>
                </a:solidFill>
                <a:latin typeface="+mn-lt"/>
                <a:ea typeface="Titillium" charset="0"/>
                <a:cs typeface="Titillium" charset="0"/>
              </a:rPr>
              <a:t>‹#›</a:t>
            </a:fld>
            <a:endParaRPr lang="en-US" sz="11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lnSpc>
          <a:spcPct val="90000"/>
        </a:lnSpc>
        <a:spcBef>
          <a:spcPct val="0"/>
        </a:spcBef>
        <a:buNone/>
        <a:defRPr sz="2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12189253" cy="6858000"/>
          </a:xfrm>
          <a:prstGeom prst="rect">
            <a:avLst/>
          </a:prstGeom>
          <a:solidFill>
            <a:schemeClr val="bg1"/>
          </a:solidFill>
          <a:ln>
            <a:noFill/>
          </a:ln>
        </p:spPr>
        <p:txBody>
          <a:bodyPr lIns="0" tIns="0" rIns="0" bIns="0" rtlCol="0" anchor="ctr"/>
          <a:lstStyle/>
          <a:p>
            <a:pPr algn="ctr"/>
            <a:endParaRPr lang="en-IN" dirty="0"/>
          </a:p>
        </p:txBody>
      </p:sp>
      <p:grpSp>
        <p:nvGrpSpPr>
          <p:cNvPr id="3" name="Group 2"/>
          <p:cNvGrpSpPr/>
          <p:nvPr/>
        </p:nvGrpSpPr>
        <p:grpSpPr>
          <a:xfrm flipH="1">
            <a:off x="4003185" y="-69685"/>
            <a:ext cx="8153400" cy="7517335"/>
            <a:chOff x="0" y="0"/>
            <a:chExt cx="7909378" cy="7517335"/>
          </a:xfrm>
        </p:grpSpPr>
        <p:sp>
          <p:nvSpPr>
            <p:cNvPr id="4" name="Freeform 3"/>
            <p:cNvSpPr/>
            <p:nvPr/>
          </p:nvSpPr>
          <p:spPr>
            <a:xfrm>
              <a:off x="0" y="0"/>
              <a:ext cx="7909378" cy="6858000"/>
            </a:xfrm>
            <a:custGeom>
              <a:avLst/>
              <a:gdLst>
                <a:gd name="connsiteX0" fmla="*/ 0 w 7909378"/>
                <a:gd name="connsiteY0" fmla="*/ 0 h 6858000"/>
                <a:gd name="connsiteX1" fmla="*/ 3932040 w 7909378"/>
                <a:gd name="connsiteY1" fmla="*/ 0 h 6858000"/>
                <a:gd name="connsiteX2" fmla="*/ 7909378 w 7909378"/>
                <a:gd name="connsiteY2" fmla="*/ 6858000 h 6858000"/>
                <a:gd name="connsiteX3" fmla="*/ 0 w 790937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909378" h="6858000">
                  <a:moveTo>
                    <a:pt x="0" y="0"/>
                  </a:moveTo>
                  <a:lnTo>
                    <a:pt x="3932040" y="0"/>
                  </a:lnTo>
                  <a:lnTo>
                    <a:pt x="7909378" y="6858000"/>
                  </a:lnTo>
                  <a:lnTo>
                    <a:pt x="0" y="6858000"/>
                  </a:lnTo>
                  <a:close/>
                </a:path>
              </a:pathLst>
            </a:custGeom>
            <a:gradFill>
              <a:gsLst>
                <a:gs pos="2000">
                  <a:srgbClr val="FAA519">
                    <a:alpha val="54902"/>
                  </a:srgbClr>
                </a:gs>
                <a:gs pos="49138">
                  <a:srgbClr val="FF0000"/>
                </a:gs>
                <a:gs pos="100000">
                  <a:srgbClr val="003974">
                    <a:alpha val="9098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Freeform 4"/>
            <p:cNvSpPr/>
            <p:nvPr/>
          </p:nvSpPr>
          <p:spPr>
            <a:xfrm rot="19786510">
              <a:off x="6713062" y="2051373"/>
              <a:ext cx="660039" cy="5335414"/>
            </a:xfrm>
            <a:custGeom>
              <a:avLst/>
              <a:gdLst>
                <a:gd name="connsiteX0" fmla="*/ 29321 w 660039"/>
                <a:gd name="connsiteY0" fmla="*/ 0 h 5335414"/>
                <a:gd name="connsiteX1" fmla="*/ 660039 w 660039"/>
                <a:gd name="connsiteY1" fmla="*/ 367453 h 5335414"/>
                <a:gd name="connsiteX2" fmla="*/ 660038 w 660039"/>
                <a:gd name="connsiteY2" fmla="*/ 5335414 h 5335414"/>
                <a:gd name="connsiteX3" fmla="*/ 0 w 660039"/>
                <a:gd name="connsiteY3" fmla="*/ 4950879 h 5335414"/>
                <a:gd name="connsiteX4" fmla="*/ 0 w 660039"/>
                <a:gd name="connsiteY4" fmla="*/ 0 h 5335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039" h="5335414">
                  <a:moveTo>
                    <a:pt x="29321" y="0"/>
                  </a:moveTo>
                  <a:lnTo>
                    <a:pt x="660039" y="367453"/>
                  </a:lnTo>
                  <a:lnTo>
                    <a:pt x="660038" y="5335414"/>
                  </a:lnTo>
                  <a:lnTo>
                    <a:pt x="0" y="4950879"/>
                  </a:lnTo>
                  <a:lnTo>
                    <a:pt x="0" y="0"/>
                  </a:lnTo>
                  <a:close/>
                </a:path>
              </a:pathLst>
            </a:cu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Freeform 5"/>
            <p:cNvSpPr/>
            <p:nvPr/>
          </p:nvSpPr>
          <p:spPr>
            <a:xfrm rot="19786510">
              <a:off x="5480337" y="882920"/>
              <a:ext cx="820480" cy="6634415"/>
            </a:xfrm>
            <a:custGeom>
              <a:avLst/>
              <a:gdLst>
                <a:gd name="connsiteX0" fmla="*/ 29321 w 660039"/>
                <a:gd name="connsiteY0" fmla="*/ 0 h 5335414"/>
                <a:gd name="connsiteX1" fmla="*/ 660039 w 660039"/>
                <a:gd name="connsiteY1" fmla="*/ 367453 h 5335414"/>
                <a:gd name="connsiteX2" fmla="*/ 660038 w 660039"/>
                <a:gd name="connsiteY2" fmla="*/ 5335414 h 5335414"/>
                <a:gd name="connsiteX3" fmla="*/ 0 w 660039"/>
                <a:gd name="connsiteY3" fmla="*/ 4950879 h 5335414"/>
                <a:gd name="connsiteX4" fmla="*/ 0 w 660039"/>
                <a:gd name="connsiteY4" fmla="*/ 0 h 5335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039" h="5335414">
                  <a:moveTo>
                    <a:pt x="29321" y="0"/>
                  </a:moveTo>
                  <a:lnTo>
                    <a:pt x="660039" y="367453"/>
                  </a:lnTo>
                  <a:lnTo>
                    <a:pt x="660038" y="5335414"/>
                  </a:lnTo>
                  <a:lnTo>
                    <a:pt x="0" y="4950879"/>
                  </a:lnTo>
                  <a:lnTo>
                    <a:pt x="0" y="0"/>
                  </a:lnTo>
                  <a:close/>
                </a:path>
              </a:pathLst>
            </a:cu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286" y="2612004"/>
            <a:ext cx="3869935" cy="1236880"/>
          </a:xfrm>
          <a:prstGeom prst="rect">
            <a:avLst/>
          </a:prstGeom>
        </p:spPr>
      </p:pic>
      <p:sp>
        <p:nvSpPr>
          <p:cNvPr id="11" name="TextBox 10"/>
          <p:cNvSpPr txBox="1"/>
          <p:nvPr/>
        </p:nvSpPr>
        <p:spPr>
          <a:xfrm>
            <a:off x="1637388" y="4033448"/>
            <a:ext cx="2059731" cy="369332"/>
          </a:xfrm>
          <a:prstGeom prst="rect">
            <a:avLst/>
          </a:prstGeom>
          <a:noFill/>
        </p:spPr>
        <p:txBody>
          <a:bodyPr wrap="none" rtlCol="0">
            <a:spAutoFit/>
          </a:bodyPr>
          <a:lstStyle/>
          <a:p>
            <a:r>
              <a:rPr lang="en-IN" dirty="0">
                <a:solidFill>
                  <a:srgbClr val="154074"/>
                </a:solidFill>
                <a:latin typeface="Segoe UI" panose="020B0502040204020203" pitchFamily="34" charset="0"/>
                <a:cs typeface="Segoe UI" panose="020B0502040204020203" pitchFamily="34" charset="0"/>
              </a:rPr>
              <a:t>www.</a:t>
            </a:r>
            <a:r>
              <a:rPr lang="en-IN" b="1" dirty="0">
                <a:solidFill>
                  <a:srgbClr val="154074"/>
                </a:solidFill>
                <a:latin typeface="Segoe UI" panose="020B0502040204020203" pitchFamily="34" charset="0"/>
                <a:cs typeface="Segoe UI" panose="020B0502040204020203" pitchFamily="34" charset="0"/>
              </a:rPr>
              <a:t>gmrgroup</a:t>
            </a:r>
            <a:r>
              <a:rPr lang="en-IN" dirty="0">
                <a:solidFill>
                  <a:srgbClr val="154074"/>
                </a:solidFill>
                <a:latin typeface="Segoe UI" panose="020B0502040204020203" pitchFamily="34" charset="0"/>
                <a:cs typeface="Segoe UI" panose="020B0502040204020203" pitchFamily="34" charset="0"/>
              </a:rPr>
              <a:t>.in</a:t>
            </a:r>
          </a:p>
        </p:txBody>
      </p:sp>
      <p:sp>
        <p:nvSpPr>
          <p:cNvPr id="12" name="Title 1"/>
          <p:cNvSpPr txBox="1"/>
          <p:nvPr/>
        </p:nvSpPr>
        <p:spPr>
          <a:xfrm>
            <a:off x="7467885" y="2524715"/>
            <a:ext cx="4493260" cy="3976657"/>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sz="2400" b="1" noProof="1">
                <a:solidFill>
                  <a:schemeClr val="bg1"/>
                </a:solidFill>
                <a:latin typeface="Segoe UI" panose="020B0502040204020203" pitchFamily="34" charset="0"/>
                <a:ea typeface="Tahoma" panose="020B0604030504040204" pitchFamily="34" charset="0"/>
                <a:cs typeface="Segoe UI" panose="020B0502040204020203" pitchFamily="34" charset="0"/>
              </a:rPr>
              <a:t>Medi-Diagnos: Revolutionizing Telemedicine for Enhanced Healthcare Accessibility</a:t>
            </a:r>
          </a:p>
          <a:p>
            <a:endParaRPr lang="en-US" sz="2400" b="1" noProof="1">
              <a:solidFill>
                <a:schemeClr val="bg1"/>
              </a:solidFill>
              <a:latin typeface="Segoe UI" panose="020B0502040204020203" pitchFamily="34" charset="0"/>
              <a:ea typeface="Tahoma" panose="020B0604030504040204" pitchFamily="34" charset="0"/>
              <a:cs typeface="Segoe UI" panose="020B0502040204020203" pitchFamily="34" charset="0"/>
            </a:endParaRPr>
          </a:p>
          <a:p>
            <a:r>
              <a:rPr lang="en-US" sz="2400" noProof="1">
                <a:solidFill>
                  <a:schemeClr val="bg1"/>
                </a:solidFill>
                <a:latin typeface="Segoe UI" panose="020B0502040204020203" pitchFamily="34" charset="0"/>
                <a:ea typeface="Tahoma" panose="020B0604030504040204" pitchFamily="34" charset="0"/>
                <a:cs typeface="Segoe UI" panose="020B0502040204020203" pitchFamily="34" charset="0"/>
              </a:rPr>
              <a:t>Names of the students :</a:t>
            </a:r>
          </a:p>
          <a:p>
            <a:r>
              <a:rPr lang="en-US" sz="2400" noProof="1">
                <a:solidFill>
                  <a:schemeClr val="bg1"/>
                </a:solidFill>
                <a:latin typeface="Segoe UI" panose="020B0502040204020203" pitchFamily="34" charset="0"/>
                <a:ea typeface="Tahoma" panose="020B0604030504040204" pitchFamily="34" charset="0"/>
                <a:cs typeface="Segoe UI" panose="020B0502040204020203" pitchFamily="34" charset="0"/>
              </a:rPr>
              <a:t>CH.D.S.S.Kiran</a:t>
            </a:r>
          </a:p>
          <a:p>
            <a:r>
              <a:rPr lang="en-US" sz="2400" noProof="1">
                <a:solidFill>
                  <a:schemeClr val="bg1"/>
                </a:solidFill>
                <a:latin typeface="Segoe UI" panose="020B0502040204020203" pitchFamily="34" charset="0"/>
                <a:ea typeface="Tahoma" panose="020B0604030504040204" pitchFamily="34" charset="0"/>
                <a:cs typeface="Segoe UI" panose="020B0502040204020203" pitchFamily="34" charset="0"/>
              </a:rPr>
              <a:t>G.LIKASH</a:t>
            </a:r>
          </a:p>
          <a:p>
            <a:endParaRPr lang="en-US" sz="2400" noProof="1">
              <a:solidFill>
                <a:schemeClr val="bg1"/>
              </a:solidFill>
              <a:latin typeface="Segoe UI" panose="020B0502040204020203" pitchFamily="34" charset="0"/>
              <a:ea typeface="Tahoma" panose="020B0604030504040204" pitchFamily="34" charset="0"/>
              <a:cs typeface="Segoe UI" panose="020B0502040204020203" pitchFamily="34" charset="0"/>
            </a:endParaRPr>
          </a:p>
          <a:p>
            <a:r>
              <a:rPr lang="en-US" sz="2400" noProof="1">
                <a:solidFill>
                  <a:schemeClr val="bg1"/>
                </a:solidFill>
                <a:latin typeface="Segoe UI" panose="020B0502040204020203" pitchFamily="34" charset="0"/>
                <a:ea typeface="Tahoma" panose="020B0604030504040204" pitchFamily="34" charset="0"/>
                <a:cs typeface="Segoe UI" panose="020B0502040204020203" pitchFamily="34" charset="0"/>
              </a:rPr>
              <a:t>Name of the mentor:</a:t>
            </a:r>
          </a:p>
          <a:p>
            <a:r>
              <a:rPr lang="en-US" sz="2400" noProof="1">
                <a:solidFill>
                  <a:schemeClr val="bg1"/>
                </a:solidFill>
                <a:latin typeface="Segoe UI" panose="020B0502040204020203" pitchFamily="34" charset="0"/>
                <a:ea typeface="Tahoma" panose="020B0604030504040204" pitchFamily="34" charset="0"/>
                <a:cs typeface="Segoe UI" panose="020B0502040204020203" pitchFamily="34" charset="0"/>
              </a:rPr>
              <a:t>Dr. A. V. Ramana, HoD CSE</a:t>
            </a:r>
          </a:p>
          <a:p>
            <a:r>
              <a:rPr lang="en-US" sz="2400" noProof="1">
                <a:solidFill>
                  <a:schemeClr val="bg1"/>
                </a:solidFill>
                <a:latin typeface="Segoe UI" panose="020B0502040204020203" pitchFamily="34" charset="0"/>
                <a:ea typeface="Tahoma" panose="020B0604030504040204" pitchFamily="34" charset="0"/>
                <a:cs typeface="Segoe UI" panose="020B0502040204020203" pitchFamily="34" charset="0"/>
              </a:rPr>
              <a:t>Dr.K.Srividya, HoD CSE-AI&amp;ML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E16C7C2-8927-4CFB-79C5-93B31DA7AC94}"/>
              </a:ext>
            </a:extLst>
          </p:cNvPr>
          <p:cNvSpPr>
            <a:spLocks noGrp="1"/>
          </p:cNvSpPr>
          <p:nvPr>
            <p:ph type="title"/>
          </p:nvPr>
        </p:nvSpPr>
        <p:spPr/>
        <p:txBody>
          <a:bodyPr/>
          <a:lstStyle/>
          <a:p>
            <a:r>
              <a:rPr lang="en-US" i="0" dirty="0" smtClean="0">
                <a:effectLst/>
                <a:latin typeface="Times New Roman" panose="02020603050405020304" pitchFamily="18" charset="0"/>
                <a:cs typeface="Times New Roman" pitchFamily="18" charset="0"/>
              </a:rPr>
              <a:t>MEDI-</a:t>
            </a:r>
            <a:r>
              <a:rPr lang="en-US" i="0" dirty="0" err="1" smtClean="0">
                <a:effectLst/>
                <a:latin typeface="Times New Roman" panose="02020603050405020304" pitchFamily="18" charset="0"/>
                <a:cs typeface="Times New Roman" pitchFamily="18" charset="0"/>
              </a:rPr>
              <a:t>Diagnos</a:t>
            </a:r>
            <a:r>
              <a:rPr lang="en-US" i="0" dirty="0" smtClean="0">
                <a:effectLst/>
                <a:latin typeface="Times New Roman" panose="02020603050405020304" pitchFamily="18" charset="0"/>
                <a:cs typeface="Times New Roman" pitchFamily="18" charset="0"/>
              </a:rPr>
              <a:t> : </a:t>
            </a:r>
            <a:r>
              <a:rPr lang="en-US" i="0" dirty="0">
                <a:effectLst/>
                <a:latin typeface="Times New Roman" panose="02020603050405020304" pitchFamily="18" charset="0"/>
                <a:cs typeface="Times New Roman" pitchFamily="18" charset="0"/>
              </a:rPr>
              <a:t>The Future of </a:t>
            </a:r>
            <a:r>
              <a:rPr lang="en-US" i="0" dirty="0" smtClean="0">
                <a:effectLst/>
                <a:latin typeface="Times New Roman" panose="02020603050405020304" pitchFamily="18" charset="0"/>
                <a:cs typeface="Times New Roman" pitchFamily="18" charset="0"/>
              </a:rPr>
              <a:t>Diagnosis</a:t>
            </a:r>
            <a:endParaRPr lang="en-IN" dirty="0">
              <a:latin typeface="Times New Roman" pitchFamily="18" charset="0"/>
              <a:cs typeface="Times New Roman" pitchFamily="18" charset="0"/>
            </a:endParaRPr>
          </a:p>
        </p:txBody>
      </p:sp>
      <p:sp>
        <p:nvSpPr>
          <p:cNvPr id="2" name="TextBox 37">
            <a:extLst>
              <a:ext uri="{FF2B5EF4-FFF2-40B4-BE49-F238E27FC236}">
                <a16:creationId xmlns:a16="http://schemas.microsoft.com/office/drawing/2014/main" xmlns="" id="{89A54189-7923-588D-F521-E0B04827F33D}"/>
              </a:ext>
            </a:extLst>
          </p:cNvPr>
          <p:cNvSpPr txBox="1"/>
          <p:nvPr/>
        </p:nvSpPr>
        <p:spPr>
          <a:xfrm>
            <a:off x="4641609" y="873126"/>
            <a:ext cx="2908782" cy="699422"/>
          </a:xfrm>
          <a:prstGeom prst="rect">
            <a:avLst/>
          </a:prstGeom>
        </p:spPr>
        <p:txBody>
          <a:bodyPr wrap="square" lIns="0" tIns="0" rIns="0" bIns="0" rtlCol="0" anchor="t">
            <a:spAutoFit/>
          </a:bodyPr>
          <a:lstStyle/>
          <a:p>
            <a:pPr algn="ctr">
              <a:lnSpc>
                <a:spcPts val="6299"/>
              </a:lnSpc>
            </a:pPr>
            <a:r>
              <a:rPr lang="en-US" sz="3200" b="1" dirty="0">
                <a:solidFill>
                  <a:srgbClr val="24225C"/>
                </a:solidFill>
                <a:latin typeface="Times New Roman" pitchFamily="18" charset="0"/>
                <a:cs typeface="Times New Roman" pitchFamily="18" charset="0"/>
              </a:rPr>
              <a:t>Introduction</a:t>
            </a:r>
          </a:p>
        </p:txBody>
      </p:sp>
      <p:sp>
        <p:nvSpPr>
          <p:cNvPr id="4" name="TextBox 38">
            <a:extLst>
              <a:ext uri="{FF2B5EF4-FFF2-40B4-BE49-F238E27FC236}">
                <a16:creationId xmlns:a16="http://schemas.microsoft.com/office/drawing/2014/main" xmlns="" id="{C8220663-83CF-2925-F263-374F8C27C9D2}"/>
              </a:ext>
            </a:extLst>
          </p:cNvPr>
          <p:cNvSpPr txBox="1"/>
          <p:nvPr/>
        </p:nvSpPr>
        <p:spPr>
          <a:xfrm>
            <a:off x="398206" y="1836558"/>
            <a:ext cx="11395588" cy="3962751"/>
          </a:xfrm>
          <a:prstGeom prst="rect">
            <a:avLst/>
          </a:prstGeom>
        </p:spPr>
        <p:txBody>
          <a:bodyPr wrap="square" lIns="0" tIns="0" rIns="0" bIns="0" rtlCol="0" anchor="t">
            <a:spAutoFit/>
          </a:bodyPr>
          <a:lstStyle/>
          <a:p>
            <a:pPr algn="just">
              <a:lnSpc>
                <a:spcPts val="3120"/>
              </a:lnSpc>
            </a:pPr>
            <a:r>
              <a:rPr lang="en-US" sz="2400" dirty="0">
                <a:latin typeface="Times New Roman" pitchFamily="18" charset="0"/>
                <a:cs typeface="Times New Roman" pitchFamily="18" charset="0"/>
              </a:rPr>
              <a:t>In an era marked by technological advancement, the landscape of healthcare is evolving rapidly, with telemedicine emerging as a transformative solution. </a:t>
            </a:r>
            <a:r>
              <a:rPr lang="en-US" sz="2400" b="1" dirty="0">
                <a:latin typeface="Times New Roman" pitchFamily="18" charset="0"/>
                <a:cs typeface="Times New Roman" pitchFamily="18" charset="0"/>
              </a:rPr>
              <a:t>Medi-</a:t>
            </a:r>
            <a:r>
              <a:rPr lang="en-US" sz="2400" b="1" dirty="0" err="1">
                <a:latin typeface="Times New Roman" pitchFamily="18" charset="0"/>
                <a:cs typeface="Times New Roman" pitchFamily="18" charset="0"/>
              </a:rPr>
              <a:t>Diagnos</a:t>
            </a:r>
            <a:r>
              <a:rPr lang="en-US" sz="2400" dirty="0">
                <a:latin typeface="Times New Roman" pitchFamily="18" charset="0"/>
                <a:cs typeface="Times New Roman" pitchFamily="18" charset="0"/>
              </a:rPr>
              <a:t> stands at the forefront of this evolution, leveraging cutting-edge AI and ML technologies to redefine medical care accessibility and precision.</a:t>
            </a:r>
          </a:p>
          <a:p>
            <a:pPr algn="just">
              <a:lnSpc>
                <a:spcPts val="3120"/>
              </a:lnSpc>
            </a:pPr>
            <a:endParaRPr lang="en-US" sz="2400" dirty="0">
              <a:latin typeface="Times New Roman" pitchFamily="18" charset="0"/>
              <a:cs typeface="Times New Roman" pitchFamily="18" charset="0"/>
            </a:endParaRPr>
          </a:p>
          <a:p>
            <a:pPr algn="just">
              <a:lnSpc>
                <a:spcPts val="3120"/>
              </a:lnSpc>
            </a:pPr>
            <a:r>
              <a:rPr lang="en-US" sz="2400" dirty="0">
                <a:latin typeface="Times New Roman" pitchFamily="18" charset="0"/>
                <a:cs typeface="Times New Roman" pitchFamily="18" charset="0"/>
              </a:rPr>
              <a:t>Rooted in the premise of addressing healthcare barriers in remote regions, particularly in India, this innovative platform streamlines the diagnostic process, offering personalized treatment planning and multi-language medical support. From oral health to diabetes management, Medi-</a:t>
            </a:r>
            <a:r>
              <a:rPr lang="en-US" sz="2400" dirty="0" err="1">
                <a:latin typeface="Times New Roman" pitchFamily="18" charset="0"/>
                <a:cs typeface="Times New Roman" pitchFamily="18" charset="0"/>
              </a:rPr>
              <a:t>Diagnos</a:t>
            </a:r>
            <a:r>
              <a:rPr lang="en-US" sz="2400" dirty="0">
                <a:latin typeface="Times New Roman" pitchFamily="18" charset="0"/>
                <a:cs typeface="Times New Roman" pitchFamily="18" charset="0"/>
              </a:rPr>
              <a:t> caters to diverse medical needs, empowering both doctors and patients with efficient, accurate, and inclusive healthcare solutions.</a:t>
            </a:r>
          </a:p>
        </p:txBody>
      </p:sp>
    </p:spTree>
    <p:extLst>
      <p:ext uri="{BB962C8B-B14F-4D97-AF65-F5344CB8AC3E}">
        <p14:creationId xmlns:p14="http://schemas.microsoft.com/office/powerpoint/2010/main" val="1231558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ED1C264-2C2E-F92C-0E2E-C9F06AF9399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xmlns="" id="{6DA2C035-D8DE-95F8-4F60-355B60E5DE6C}"/>
              </a:ext>
            </a:extLst>
          </p:cNvPr>
          <p:cNvSpPr>
            <a:spLocks noGrp="1"/>
          </p:cNvSpPr>
          <p:nvPr>
            <p:ph type="title"/>
          </p:nvPr>
        </p:nvSpPr>
        <p:spPr>
          <a:xfrm>
            <a:off x="1066469" y="1"/>
            <a:ext cx="10059063" cy="981848"/>
          </a:xfrm>
        </p:spPr>
        <p:txBody>
          <a:bodyPr/>
          <a:lstStyle/>
          <a:p>
            <a:r>
              <a:rPr lang="en-US" dirty="0" smtClean="0">
                <a:latin typeface="Times New Roman" panose="02020603050405020304" pitchFamily="18" charset="0"/>
                <a:cs typeface="Times New Roman" pitchFamily="18" charset="0"/>
              </a:rPr>
              <a:t>MEDI-</a:t>
            </a:r>
            <a:r>
              <a:rPr lang="en-US" dirty="0" err="1" smtClean="0">
                <a:latin typeface="Times New Roman" panose="02020603050405020304" pitchFamily="18" charset="0"/>
                <a:cs typeface="Times New Roman" pitchFamily="18" charset="0"/>
              </a:rPr>
              <a:t>Diagnos</a:t>
            </a:r>
            <a:r>
              <a:rPr lang="en-US" dirty="0" smtClean="0">
                <a:latin typeface="Times New Roman" panose="02020603050405020304" pitchFamily="18" charset="0"/>
                <a:cs typeface="Times New Roman" pitchFamily="18" charset="0"/>
              </a:rPr>
              <a:t> : </a:t>
            </a:r>
            <a:r>
              <a:rPr lang="en-US" dirty="0">
                <a:latin typeface="Times New Roman" panose="02020603050405020304" pitchFamily="18" charset="0"/>
                <a:cs typeface="Times New Roman" pitchFamily="18" charset="0"/>
              </a:rPr>
              <a:t>The Future of Diagnosis</a:t>
            </a:r>
            <a:endParaRPr lang="en-IN" dirty="0">
              <a:latin typeface="Times New Roman" pitchFamily="18" charset="0"/>
              <a:cs typeface="Times New Roman" pitchFamily="18" charset="0"/>
            </a:endParaRPr>
          </a:p>
        </p:txBody>
      </p:sp>
      <p:sp>
        <p:nvSpPr>
          <p:cNvPr id="2" name="TextBox 37">
            <a:extLst>
              <a:ext uri="{FF2B5EF4-FFF2-40B4-BE49-F238E27FC236}">
                <a16:creationId xmlns:a16="http://schemas.microsoft.com/office/drawing/2014/main" xmlns="" id="{7F9B2329-9EF6-5EAE-905E-C154475EBCD6}"/>
              </a:ext>
            </a:extLst>
          </p:cNvPr>
          <p:cNvSpPr txBox="1"/>
          <p:nvPr/>
        </p:nvSpPr>
        <p:spPr>
          <a:xfrm>
            <a:off x="4641609" y="873126"/>
            <a:ext cx="2908782" cy="699422"/>
          </a:xfrm>
          <a:prstGeom prst="rect">
            <a:avLst/>
          </a:prstGeom>
        </p:spPr>
        <p:txBody>
          <a:bodyPr wrap="square" lIns="0" tIns="0" rIns="0" bIns="0" rtlCol="0" anchor="t">
            <a:spAutoFit/>
          </a:bodyPr>
          <a:lstStyle/>
          <a:p>
            <a:pPr algn="ctr">
              <a:lnSpc>
                <a:spcPts val="6299"/>
              </a:lnSpc>
            </a:pPr>
            <a:r>
              <a:rPr lang="en-US" sz="3200" b="1" dirty="0">
                <a:solidFill>
                  <a:srgbClr val="24225C"/>
                </a:solidFill>
                <a:latin typeface="Times New Roman" pitchFamily="18" charset="0"/>
                <a:cs typeface="Times New Roman" pitchFamily="18" charset="0"/>
              </a:rPr>
              <a:t>Project Details</a:t>
            </a:r>
          </a:p>
        </p:txBody>
      </p:sp>
      <p:sp>
        <p:nvSpPr>
          <p:cNvPr id="4" name="TextBox 38">
            <a:extLst>
              <a:ext uri="{FF2B5EF4-FFF2-40B4-BE49-F238E27FC236}">
                <a16:creationId xmlns:a16="http://schemas.microsoft.com/office/drawing/2014/main" xmlns="" id="{4BB668A6-922C-F466-97CE-8B54D7B02D5F}"/>
              </a:ext>
            </a:extLst>
          </p:cNvPr>
          <p:cNvSpPr txBox="1"/>
          <p:nvPr/>
        </p:nvSpPr>
        <p:spPr>
          <a:xfrm>
            <a:off x="398206" y="1572548"/>
            <a:ext cx="11395587" cy="3948197"/>
          </a:xfrm>
          <a:prstGeom prst="rect">
            <a:avLst/>
          </a:prstGeom>
        </p:spPr>
        <p:txBody>
          <a:bodyPr wrap="square" lIns="0" tIns="0" rIns="0" bIns="0" rtlCol="0" anchor="t">
            <a:spAutoFit/>
          </a:bodyPr>
          <a:lstStyle/>
          <a:p>
            <a:pPr algn="just">
              <a:lnSpc>
                <a:spcPts val="3120"/>
              </a:lnSpc>
            </a:pPr>
            <a:r>
              <a:rPr lang="en-US" sz="2400" b="1" dirty="0">
                <a:latin typeface="Times New Roman" pitchFamily="18" charset="0"/>
                <a:cs typeface="Times New Roman" pitchFamily="18" charset="0"/>
              </a:rPr>
              <a:t>Medi-</a:t>
            </a:r>
            <a:r>
              <a:rPr lang="en-US" sz="2400" b="1" dirty="0" err="1">
                <a:latin typeface="Times New Roman" pitchFamily="18" charset="0"/>
                <a:cs typeface="Times New Roman" pitchFamily="18" charset="0"/>
              </a:rPr>
              <a:t>Diagnos</a:t>
            </a:r>
            <a:r>
              <a:rPr lang="en-US" sz="2400" dirty="0">
                <a:latin typeface="Times New Roman" pitchFamily="18" charset="0"/>
                <a:cs typeface="Times New Roman" pitchFamily="18" charset="0"/>
              </a:rPr>
              <a:t>, a pioneering telemedicine platform, focuses on enhancing healthcare accessibility and effectiveness, particularly in remote regions like India. The platform aims to streamline diagnosis, reduce errors, and optimize treatment outcomes through advanced AI and ML technologies. Offering specialized medical departments and multi-language support, Medi-</a:t>
            </a:r>
            <a:r>
              <a:rPr lang="en-US" sz="2400" dirty="0" err="1">
                <a:latin typeface="Times New Roman" pitchFamily="18" charset="0"/>
                <a:cs typeface="Times New Roman" pitchFamily="18" charset="0"/>
              </a:rPr>
              <a:t>Diagnos</a:t>
            </a:r>
            <a:r>
              <a:rPr lang="en-US" sz="2400" dirty="0">
                <a:latin typeface="Times New Roman" pitchFamily="18" charset="0"/>
                <a:cs typeface="Times New Roman" pitchFamily="18" charset="0"/>
              </a:rPr>
              <a:t> ensures comprehensive healthcare access for both patients and doctors.</a:t>
            </a:r>
          </a:p>
          <a:p>
            <a:pPr algn="just">
              <a:lnSpc>
                <a:spcPts val="3120"/>
              </a:lnSpc>
            </a:pPr>
            <a:r>
              <a:rPr lang="en-US" sz="2400" dirty="0">
                <a:latin typeface="Times New Roman" pitchFamily="18" charset="0"/>
                <a:cs typeface="Times New Roman" pitchFamily="18" charset="0"/>
              </a:rPr>
              <a:t>Integrating cutting-edge technologies like protein DNA analysis, Medi-</a:t>
            </a:r>
            <a:r>
              <a:rPr lang="en-US" sz="2400" dirty="0" err="1">
                <a:latin typeface="Times New Roman" pitchFamily="18" charset="0"/>
                <a:cs typeface="Times New Roman" pitchFamily="18" charset="0"/>
              </a:rPr>
              <a:t>Diagnos</a:t>
            </a:r>
            <a:r>
              <a:rPr lang="en-US" sz="2400" dirty="0">
                <a:latin typeface="Times New Roman" pitchFamily="18" charset="0"/>
                <a:cs typeface="Times New Roman" pitchFamily="18" charset="0"/>
              </a:rPr>
              <a:t> empowers healthcare providers with accurate insights. Its user-friendly interface targets medical practitioners, doctors, scientists, and patients, revolutionizing healthcare delivery. By breaking language barriers and leveraging innovative solutions, Medi-</a:t>
            </a:r>
            <a:r>
              <a:rPr lang="en-US" sz="2400" dirty="0" err="1">
                <a:latin typeface="Times New Roman" pitchFamily="18" charset="0"/>
                <a:cs typeface="Times New Roman" pitchFamily="18" charset="0"/>
              </a:rPr>
              <a:t>Diagnos</a:t>
            </a:r>
            <a:r>
              <a:rPr lang="en-US" sz="2400" dirty="0">
                <a:latin typeface="Times New Roman" pitchFamily="18" charset="0"/>
                <a:cs typeface="Times New Roman" pitchFamily="18" charset="0"/>
              </a:rPr>
              <a:t> strives to drive positive change in healthcare accessibility and quality globally.</a:t>
            </a:r>
          </a:p>
        </p:txBody>
      </p:sp>
    </p:spTree>
    <p:extLst>
      <p:ext uri="{BB962C8B-B14F-4D97-AF65-F5344CB8AC3E}">
        <p14:creationId xmlns:p14="http://schemas.microsoft.com/office/powerpoint/2010/main" val="2721357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
        <p:cNvGrpSpPr/>
        <p:nvPr/>
      </p:nvGrpSpPr>
      <p:grpSpPr>
        <a:xfrm>
          <a:off x="0" y="0"/>
          <a:ext cx="0" cy="0"/>
          <a:chOff x="0" y="0"/>
          <a:chExt cx="0" cy="0"/>
        </a:xfrm>
      </p:grpSpPr>
      <p:sp>
        <p:nvSpPr>
          <p:cNvPr id="18" name="Google Shape;18;p1"/>
          <p:cNvSpPr txBox="1">
            <a:spLocks noGrp="1"/>
          </p:cNvSpPr>
          <p:nvPr>
            <p:ph type="title"/>
          </p:nvPr>
        </p:nvSpPr>
        <p:spPr>
          <a:xfrm>
            <a:off x="1066469" y="1"/>
            <a:ext cx="10059000" cy="873000"/>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2400"/>
            </a:pPr>
            <a:r>
              <a:rPr lang="en-US" dirty="0" smtClean="0">
                <a:latin typeface="Times New Roman" pitchFamily="18" charset="0"/>
                <a:cs typeface="Times New Roman" pitchFamily="18" charset="0"/>
              </a:rPr>
              <a:t>MEDI-</a:t>
            </a:r>
            <a:r>
              <a:rPr lang="en-US" dirty="0" err="1" smtClean="0">
                <a:latin typeface="Times New Roman" panose="02020603050405020304" pitchFamily="18" charset="0"/>
                <a:cs typeface="Times New Roman" pitchFamily="18" charset="0"/>
              </a:rPr>
              <a:t>Diagnos</a:t>
            </a:r>
            <a:r>
              <a:rPr lang="en-US" dirty="0" smtClean="0">
                <a:latin typeface="Times New Roman" panose="02020603050405020304" pitchFamily="18" charset="0"/>
                <a:cs typeface="Times New Roman" pitchFamily="18" charset="0"/>
              </a:rPr>
              <a:t> : </a:t>
            </a:r>
            <a:r>
              <a:rPr lang="en-US" dirty="0">
                <a:latin typeface="Times New Roman" panose="02020603050405020304" pitchFamily="18" charset="0"/>
                <a:cs typeface="Times New Roman" pitchFamily="18" charset="0"/>
              </a:rPr>
              <a:t>The Future of Diagnosis</a:t>
            </a:r>
            <a:endParaRPr lang="en-US" dirty="0">
              <a:latin typeface="Times New Roman" pitchFamily="18" charset="0"/>
              <a:cs typeface="Times New Roman" pitchFamily="18" charset="0"/>
            </a:endParaRPr>
          </a:p>
        </p:txBody>
      </p:sp>
      <p:sp>
        <p:nvSpPr>
          <p:cNvPr id="19" name="Google Shape;19;p1"/>
          <p:cNvSpPr txBox="1"/>
          <p:nvPr/>
        </p:nvSpPr>
        <p:spPr>
          <a:xfrm>
            <a:off x="388343" y="981156"/>
            <a:ext cx="11415252" cy="2555999"/>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002060"/>
              </a:buClr>
              <a:buSzPts val="2400"/>
              <a:buFont typeface="Quattrocento Sans"/>
              <a:buNone/>
            </a:pPr>
            <a:r>
              <a:rPr lang="en-US" sz="2400" b="1" i="0" dirty="0">
                <a:solidFill>
                  <a:srgbClr val="002060"/>
                </a:solidFill>
                <a:latin typeface="Times New Roman" pitchFamily="18" charset="0"/>
                <a:ea typeface="Quattrocento Sans"/>
                <a:cs typeface="Times New Roman" pitchFamily="18" charset="0"/>
                <a:sym typeface="Quattrocento Sans"/>
              </a:rPr>
              <a:t>Objective of the Project: </a:t>
            </a:r>
            <a:endParaRPr dirty="0">
              <a:latin typeface="Times New Roman" pitchFamily="18" charset="0"/>
              <a:cs typeface="Times New Roman" pitchFamily="18" charset="0"/>
            </a:endParaRPr>
          </a:p>
          <a:p>
            <a:pPr marL="342900" indent="-342900" algn="just">
              <a:lnSpc>
                <a:spcPct val="150000"/>
              </a:lnSpc>
              <a:buClr>
                <a:schemeClr val="dk1"/>
              </a:buClr>
              <a:buSzPts val="1500"/>
              <a:buFont typeface="Noto Sans Symbols"/>
              <a:buChar char="⮚"/>
            </a:pPr>
            <a:r>
              <a:rPr lang="en-US" sz="1800" dirty="0">
                <a:latin typeface="Times New Roman" pitchFamily="18" charset="0"/>
                <a:cs typeface="Times New Roman" pitchFamily="18" charset="0"/>
              </a:rPr>
              <a:t>Deploy a comprehensive telemedicine platform accessible beyond hospital settings.</a:t>
            </a:r>
          </a:p>
          <a:p>
            <a:pPr marL="342900" indent="-342900" algn="just">
              <a:lnSpc>
                <a:spcPct val="150000"/>
              </a:lnSpc>
              <a:buClr>
                <a:schemeClr val="dk1"/>
              </a:buClr>
              <a:buSzPts val="1500"/>
              <a:buFont typeface="Noto Sans Symbols"/>
              <a:buChar char="⮚"/>
            </a:pPr>
            <a:r>
              <a:rPr lang="en-US" sz="1800" dirty="0">
                <a:latin typeface="Times New Roman" pitchFamily="18" charset="0"/>
                <a:cs typeface="Times New Roman" pitchFamily="18" charset="0"/>
              </a:rPr>
              <a:t>Facilitate accurate diagnosis and personalized treatment planning through advanced AI and ML technologies.</a:t>
            </a:r>
          </a:p>
          <a:p>
            <a:pPr marL="342900" indent="-342900" algn="just">
              <a:lnSpc>
                <a:spcPct val="150000"/>
              </a:lnSpc>
              <a:buClr>
                <a:schemeClr val="dk1"/>
              </a:buClr>
              <a:buSzPts val="1500"/>
              <a:buFont typeface="Noto Sans Symbols"/>
              <a:buChar char="⮚"/>
            </a:pPr>
            <a:r>
              <a:rPr lang="en-US" sz="1800" dirty="0">
                <a:latin typeface="Times New Roman" pitchFamily="18" charset="0"/>
                <a:cs typeface="Times New Roman" pitchFamily="18" charset="0"/>
              </a:rPr>
              <a:t>Provide multi-language medical assistance for improved accessibility and patient support.</a:t>
            </a:r>
          </a:p>
          <a:p>
            <a:pPr marL="342900" indent="-342900" algn="just">
              <a:lnSpc>
                <a:spcPct val="150000"/>
              </a:lnSpc>
              <a:buClr>
                <a:schemeClr val="dk1"/>
              </a:buClr>
              <a:buSzPts val="1500"/>
              <a:buFont typeface="Noto Sans Symbols"/>
              <a:buChar char="⮚"/>
            </a:pPr>
            <a:r>
              <a:rPr lang="en-US" sz="1800" dirty="0">
                <a:latin typeface="Times New Roman" pitchFamily="18" charset="0"/>
                <a:cs typeface="Times New Roman" pitchFamily="18" charset="0"/>
              </a:rPr>
              <a:t>Enhance medical diagnostics with innovative technologies, such as protein DNA analysis.</a:t>
            </a:r>
            <a:endParaRPr lang="en-US" dirty="0">
              <a:latin typeface="Times New Roman" pitchFamily="18" charset="0"/>
              <a:cs typeface="Times New Roman" pitchFamily="18" charset="0"/>
            </a:endParaRPr>
          </a:p>
        </p:txBody>
      </p:sp>
      <p:sp>
        <p:nvSpPr>
          <p:cNvPr id="2" name="Google Shape;19;p1">
            <a:extLst>
              <a:ext uri="{FF2B5EF4-FFF2-40B4-BE49-F238E27FC236}">
                <a16:creationId xmlns:a16="http://schemas.microsoft.com/office/drawing/2014/main" xmlns="" id="{788366C9-1396-0595-F22A-43D6DA7C89A5}"/>
              </a:ext>
            </a:extLst>
          </p:cNvPr>
          <p:cNvSpPr txBox="1"/>
          <p:nvPr/>
        </p:nvSpPr>
        <p:spPr>
          <a:xfrm>
            <a:off x="388343" y="3736258"/>
            <a:ext cx="11415252" cy="2555999"/>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002060"/>
              </a:buClr>
              <a:buSzPts val="2400"/>
              <a:buFont typeface="Quattrocento Sans"/>
              <a:buNone/>
            </a:pPr>
            <a:r>
              <a:rPr lang="en-US" sz="2400" b="1" i="0" dirty="0">
                <a:solidFill>
                  <a:srgbClr val="002060"/>
                </a:solidFill>
                <a:latin typeface="Times New Roman" pitchFamily="18" charset="0"/>
                <a:ea typeface="Quattrocento Sans"/>
                <a:cs typeface="Times New Roman" pitchFamily="18" charset="0"/>
                <a:sym typeface="Quattrocento Sans"/>
              </a:rPr>
              <a:t>Significance/Need of the Project: </a:t>
            </a:r>
          </a:p>
          <a:p>
            <a:pPr marL="342900" indent="-342900" algn="just">
              <a:lnSpc>
                <a:spcPct val="150000"/>
              </a:lnSpc>
              <a:buClr>
                <a:schemeClr val="dk1"/>
              </a:buClr>
              <a:buSzPts val="1500"/>
              <a:buFont typeface="Noto Sans Symbols"/>
              <a:buChar char="⮚"/>
            </a:pPr>
            <a:r>
              <a:rPr lang="en-US" sz="1800" dirty="0">
                <a:latin typeface="Times New Roman" pitchFamily="18" charset="0"/>
                <a:cs typeface="Times New Roman" pitchFamily="18" charset="0"/>
              </a:rPr>
              <a:t>Revolutionize healthcare accessibility for doctors, enabling accurate diagnosis and personalized treatment planning through a comprehensive telemedicine platform like Medi-</a:t>
            </a:r>
            <a:r>
              <a:rPr lang="en-US" sz="1800" dirty="0" err="1">
                <a:latin typeface="Times New Roman" pitchFamily="18" charset="0"/>
                <a:cs typeface="Times New Roman" pitchFamily="18" charset="0"/>
              </a:rPr>
              <a:t>Diagnos</a:t>
            </a:r>
            <a:r>
              <a:rPr lang="en-US" sz="1800" dirty="0">
                <a:latin typeface="Times New Roman" pitchFamily="18" charset="0"/>
                <a:cs typeface="Times New Roman" pitchFamily="18" charset="0"/>
              </a:rPr>
              <a:t>.</a:t>
            </a:r>
          </a:p>
          <a:p>
            <a:pPr marL="342900" indent="-342900" algn="just">
              <a:lnSpc>
                <a:spcPct val="150000"/>
              </a:lnSpc>
              <a:buClr>
                <a:schemeClr val="dk1"/>
              </a:buClr>
              <a:buSzPts val="1500"/>
              <a:buFont typeface="Noto Sans Symbols"/>
              <a:buChar char="⮚"/>
            </a:pPr>
            <a:r>
              <a:rPr lang="en-US" sz="1800" dirty="0">
                <a:latin typeface="Times New Roman" pitchFamily="18" charset="0"/>
                <a:cs typeface="Times New Roman" pitchFamily="18" charset="0"/>
              </a:rPr>
              <a:t>Empower patients with improved access to healthcare services, facilitating accurate diagnosis, personalized treatment planning, and multi-language medical assistance, all accessible from the comfort of their homes.</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
          <a:extLst>
            <a:ext uri="{FF2B5EF4-FFF2-40B4-BE49-F238E27FC236}">
              <a16:creationId xmlns:a16="http://schemas.microsoft.com/office/drawing/2014/main" xmlns="" id="{F6E23064-19CB-9721-FA94-DE67D2F4864C}"/>
            </a:ext>
          </a:extLst>
        </p:cNvPr>
        <p:cNvGrpSpPr/>
        <p:nvPr/>
      </p:nvGrpSpPr>
      <p:grpSpPr>
        <a:xfrm>
          <a:off x="0" y="0"/>
          <a:ext cx="0" cy="0"/>
          <a:chOff x="0" y="0"/>
          <a:chExt cx="0" cy="0"/>
        </a:xfrm>
      </p:grpSpPr>
      <p:sp>
        <p:nvSpPr>
          <p:cNvPr id="18" name="Google Shape;18;p1">
            <a:extLst>
              <a:ext uri="{FF2B5EF4-FFF2-40B4-BE49-F238E27FC236}">
                <a16:creationId xmlns:a16="http://schemas.microsoft.com/office/drawing/2014/main" xmlns="" id="{2FEC93AA-A58E-9B49-04E5-1AC35E6E4FB5}"/>
              </a:ext>
            </a:extLst>
          </p:cNvPr>
          <p:cNvSpPr txBox="1">
            <a:spLocks noGrp="1"/>
          </p:cNvSpPr>
          <p:nvPr>
            <p:ph type="title"/>
          </p:nvPr>
        </p:nvSpPr>
        <p:spPr>
          <a:xfrm>
            <a:off x="1066469" y="1"/>
            <a:ext cx="10059000" cy="873000"/>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2400"/>
            </a:pPr>
            <a:r>
              <a:rPr lang="en-US" dirty="0" smtClean="0">
                <a:latin typeface="Times New Roman" panose="02020603050405020304" pitchFamily="18" charset="0"/>
                <a:cs typeface="Times New Roman" pitchFamily="18" charset="0"/>
              </a:rPr>
              <a:t>MEDI-</a:t>
            </a:r>
            <a:r>
              <a:rPr lang="en-US" dirty="0" err="1" smtClean="0">
                <a:latin typeface="Times New Roman" panose="02020603050405020304" pitchFamily="18" charset="0"/>
                <a:cs typeface="Times New Roman" pitchFamily="18" charset="0"/>
              </a:rPr>
              <a:t>Diagnos</a:t>
            </a:r>
            <a:r>
              <a:rPr lang="en-US" dirty="0" smtClean="0">
                <a:latin typeface="Times New Roman" panose="02020603050405020304" pitchFamily="18" charset="0"/>
                <a:cs typeface="Times New Roman" pitchFamily="18" charset="0"/>
              </a:rPr>
              <a:t> : </a:t>
            </a:r>
            <a:r>
              <a:rPr lang="en-US" dirty="0">
                <a:latin typeface="Times New Roman" panose="02020603050405020304" pitchFamily="18" charset="0"/>
                <a:cs typeface="Times New Roman" pitchFamily="18" charset="0"/>
              </a:rPr>
              <a:t>The Future of Diagnosis</a:t>
            </a:r>
            <a:endParaRPr dirty="0">
              <a:latin typeface="Times New Roman" pitchFamily="18" charset="0"/>
              <a:cs typeface="Times New Roman" pitchFamily="18" charset="0"/>
            </a:endParaRPr>
          </a:p>
        </p:txBody>
      </p:sp>
      <p:sp>
        <p:nvSpPr>
          <p:cNvPr id="19" name="Google Shape;19;p1">
            <a:extLst>
              <a:ext uri="{FF2B5EF4-FFF2-40B4-BE49-F238E27FC236}">
                <a16:creationId xmlns:a16="http://schemas.microsoft.com/office/drawing/2014/main" xmlns="" id="{CDCAE87B-7AEF-2A4C-1098-E0BD9D2D5926}"/>
              </a:ext>
            </a:extLst>
          </p:cNvPr>
          <p:cNvSpPr txBox="1"/>
          <p:nvPr/>
        </p:nvSpPr>
        <p:spPr>
          <a:xfrm>
            <a:off x="56117" y="2162838"/>
            <a:ext cx="12135883" cy="2255210"/>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002060"/>
              </a:buClr>
              <a:buSzPts val="2400"/>
              <a:buFont typeface="Quattrocento Sans"/>
              <a:buNone/>
            </a:pPr>
            <a:r>
              <a:rPr lang="en-US" sz="2400" b="1" i="0" dirty="0">
                <a:solidFill>
                  <a:srgbClr val="002060"/>
                </a:solidFill>
                <a:latin typeface="Times New Roman" pitchFamily="18" charset="0"/>
                <a:ea typeface="Quattrocento Sans"/>
                <a:cs typeface="Times New Roman" pitchFamily="18" charset="0"/>
                <a:sym typeface="Quattrocento Sans"/>
              </a:rPr>
              <a:t>Technologies used and  Working Procedure: </a:t>
            </a:r>
          </a:p>
          <a:p>
            <a:pPr marL="342900" indent="-342900" algn="just">
              <a:lnSpc>
                <a:spcPct val="150000"/>
              </a:lnSpc>
              <a:buClr>
                <a:schemeClr val="dk1"/>
              </a:buClr>
              <a:buSzPts val="1500"/>
              <a:buFont typeface="Noto Sans Symbols"/>
              <a:buChar char="⮚"/>
            </a:pPr>
            <a:r>
              <a:rPr lang="en-US" sz="1600" b="1" dirty="0">
                <a:latin typeface="Times New Roman" pitchFamily="18" charset="0"/>
                <a:cs typeface="Times New Roman" pitchFamily="18" charset="0"/>
              </a:rPr>
              <a:t>AI,DL and ML: </a:t>
            </a:r>
            <a:r>
              <a:rPr lang="en-US" sz="1600" dirty="0">
                <a:latin typeface="Times New Roman" pitchFamily="18" charset="0"/>
                <a:cs typeface="Times New Roman" pitchFamily="18" charset="0"/>
              </a:rPr>
              <a:t>Utilizing advanced AI ,DL, ML algorithms, including neural networks such as CNNs, RNNs, LSTM, and GRU, for accurate diagnosis and personalized treatment planning.</a:t>
            </a:r>
          </a:p>
          <a:p>
            <a:pPr marL="342900" indent="-342900" algn="just">
              <a:lnSpc>
                <a:spcPct val="150000"/>
              </a:lnSpc>
              <a:buClr>
                <a:schemeClr val="dk1"/>
              </a:buClr>
              <a:buSzPts val="1500"/>
              <a:buFont typeface="Noto Sans Symbols"/>
              <a:buChar char="⮚"/>
            </a:pPr>
            <a:r>
              <a:rPr lang="en-US" sz="1600" b="1" dirty="0">
                <a:latin typeface="Times New Roman" pitchFamily="18" charset="0"/>
                <a:cs typeface="Times New Roman" pitchFamily="18" charset="0"/>
              </a:rPr>
              <a:t>Multi-Language Support: </a:t>
            </a:r>
            <a:r>
              <a:rPr lang="en-US" sz="1600" dirty="0">
                <a:latin typeface="Times New Roman" pitchFamily="18" charset="0"/>
                <a:cs typeface="Times New Roman" pitchFamily="18" charset="0"/>
              </a:rPr>
              <a:t>Incorporating language processing technologies to offer multi-language medical assistance, ensuring accessibility to healthcare services for diverse populations.</a:t>
            </a:r>
          </a:p>
          <a:p>
            <a:pPr marL="342900" indent="-342900" algn="just">
              <a:lnSpc>
                <a:spcPct val="150000"/>
              </a:lnSpc>
              <a:buClr>
                <a:schemeClr val="dk1"/>
              </a:buClr>
              <a:buSzPts val="1500"/>
              <a:buFont typeface="Noto Sans Symbols"/>
              <a:buChar char="⮚"/>
            </a:pPr>
            <a:r>
              <a:rPr lang="en-US" sz="1600" b="1" dirty="0">
                <a:latin typeface="Times New Roman" pitchFamily="18" charset="0"/>
                <a:cs typeface="Times New Roman" pitchFamily="18" charset="0"/>
              </a:rPr>
              <a:t>Data Integration: </a:t>
            </a:r>
            <a:r>
              <a:rPr lang="en-US" sz="1600" dirty="0">
                <a:latin typeface="Times New Roman" pitchFamily="18" charset="0"/>
                <a:cs typeface="Times New Roman" pitchFamily="18" charset="0"/>
              </a:rPr>
              <a:t>Integrating data from various sources to provide a holistic view of patients' health, allowing for better-informed decision-making by healthcare professionals</a:t>
            </a:r>
            <a:r>
              <a:rPr lang="en-US" sz="1600" b="1"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342900" indent="-342900" algn="just">
              <a:lnSpc>
                <a:spcPct val="150000"/>
              </a:lnSpc>
              <a:buClr>
                <a:schemeClr val="dk1"/>
              </a:buClr>
              <a:buSzPts val="1500"/>
              <a:buFont typeface="Noto Sans Symbols"/>
              <a:buChar char="⮚"/>
            </a:pPr>
            <a:r>
              <a:rPr lang="en-US" sz="1600" b="1" dirty="0">
                <a:latin typeface="Times New Roman" pitchFamily="18" charset="0"/>
                <a:cs typeface="Times New Roman" pitchFamily="18" charset="0"/>
              </a:rPr>
              <a:t>Web Development: </a:t>
            </a:r>
            <a:r>
              <a:rPr lang="en-US" sz="1600" dirty="0">
                <a:latin typeface="Times New Roman" pitchFamily="18" charset="0"/>
                <a:cs typeface="Times New Roman" pitchFamily="18" charset="0"/>
              </a:rPr>
              <a:t>Built on the Python-Django framework, HTML, CSS, and JavaScript, the web application facilitates seamless interaction between patients and healthcare providers. </a:t>
            </a:r>
          </a:p>
          <a:p>
            <a:pPr marL="342900" indent="-342900" algn="just">
              <a:lnSpc>
                <a:spcPct val="150000"/>
              </a:lnSpc>
              <a:buClr>
                <a:schemeClr val="dk1"/>
              </a:buClr>
              <a:buSzPts val="1500"/>
              <a:buFont typeface="Noto Sans Symbols"/>
              <a:buChar char="⮚"/>
            </a:pPr>
            <a:r>
              <a:rPr lang="en-US" sz="1600" b="1" dirty="0">
                <a:latin typeface="Times New Roman" pitchFamily="18" charset="0"/>
                <a:cs typeface="Times New Roman" pitchFamily="18" charset="0"/>
              </a:rPr>
              <a:t>Security Measures: </a:t>
            </a:r>
            <a:r>
              <a:rPr lang="en-US" sz="1600" dirty="0">
                <a:latin typeface="Times New Roman" pitchFamily="18" charset="0"/>
                <a:cs typeface="Times New Roman" pitchFamily="18" charset="0"/>
              </a:rPr>
              <a:t>Implementing robust encryption protocols and adherence to stringent data protection regulations to safeguard patients' sensitive health data.</a:t>
            </a:r>
          </a:p>
          <a:p>
            <a:pPr marL="342900" indent="-342900" algn="just">
              <a:lnSpc>
                <a:spcPct val="150000"/>
              </a:lnSpc>
              <a:buClr>
                <a:schemeClr val="dk1"/>
              </a:buClr>
              <a:buSzPts val="1500"/>
              <a:buFont typeface="Noto Sans Symbols"/>
              <a:buChar char="⮚"/>
            </a:pPr>
            <a:r>
              <a:rPr lang="en-US" sz="1600" dirty="0">
                <a:latin typeface="Times New Roman" pitchFamily="18" charset="0"/>
                <a:cs typeface="Times New Roman" pitchFamily="18" charset="0"/>
              </a:rPr>
              <a:t>C</a:t>
            </a:r>
            <a:r>
              <a:rPr lang="en-US" sz="1600" b="1" dirty="0">
                <a:latin typeface="Times New Roman" pitchFamily="18" charset="0"/>
                <a:cs typeface="Times New Roman" pitchFamily="18" charset="0"/>
              </a:rPr>
              <a:t>loud Computing: </a:t>
            </a:r>
            <a:r>
              <a:rPr lang="en-US" sz="1600" dirty="0">
                <a:latin typeface="Times New Roman" pitchFamily="18" charset="0"/>
                <a:cs typeface="Times New Roman" pitchFamily="18" charset="0"/>
              </a:rPr>
              <a:t>Leveraging cloud infrastructure to ensure scalability, flexibility, and reliability of the platform, facilitating seamless access to medical records and resources for both doctors and patients.</a:t>
            </a:r>
          </a:p>
        </p:txBody>
      </p:sp>
      <p:sp>
        <p:nvSpPr>
          <p:cNvPr id="3" name="Google Shape;19;p1">
            <a:extLst>
              <a:ext uri="{FF2B5EF4-FFF2-40B4-BE49-F238E27FC236}">
                <a16:creationId xmlns:a16="http://schemas.microsoft.com/office/drawing/2014/main" xmlns="" id="{48C80278-B748-C2D7-6C0B-A348495BE581}"/>
              </a:ext>
            </a:extLst>
          </p:cNvPr>
          <p:cNvSpPr txBox="1"/>
          <p:nvPr/>
        </p:nvSpPr>
        <p:spPr>
          <a:xfrm>
            <a:off x="388343" y="5401111"/>
            <a:ext cx="11415252" cy="1265515"/>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002060"/>
              </a:buClr>
              <a:buSzPts val="2400"/>
              <a:buFont typeface="Quattrocento Sans"/>
              <a:buNone/>
            </a:pPr>
            <a:r>
              <a:rPr lang="en-US" sz="2400" b="1" i="0" dirty="0">
                <a:solidFill>
                  <a:srgbClr val="002060"/>
                </a:solidFill>
                <a:latin typeface="Times New Roman" pitchFamily="18" charset="0"/>
                <a:ea typeface="Quattrocento Sans"/>
                <a:cs typeface="Times New Roman" pitchFamily="18" charset="0"/>
                <a:sym typeface="Quattrocento Sans"/>
              </a:rPr>
              <a:t>End Beneficiaries: </a:t>
            </a:r>
          </a:p>
          <a:p>
            <a:pPr marL="342900" indent="-342900" algn="just">
              <a:lnSpc>
                <a:spcPct val="150000"/>
              </a:lnSpc>
              <a:buClr>
                <a:schemeClr val="dk1"/>
              </a:buClr>
              <a:buSzPts val="1500"/>
              <a:buFont typeface="Noto Sans Symbols"/>
              <a:buChar char="⮚"/>
            </a:pPr>
            <a:r>
              <a:rPr lang="en-US" dirty="0">
                <a:latin typeface="Times New Roman" pitchFamily="18" charset="0"/>
                <a:cs typeface="Times New Roman" pitchFamily="18" charset="0"/>
              </a:rPr>
              <a:t>Patients, Doctors</a:t>
            </a:r>
          </a:p>
        </p:txBody>
      </p:sp>
    </p:spTree>
    <p:extLst>
      <p:ext uri="{BB962C8B-B14F-4D97-AF65-F5344CB8AC3E}">
        <p14:creationId xmlns:p14="http://schemas.microsoft.com/office/powerpoint/2010/main" val="117686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
          <a:extLst>
            <a:ext uri="{FF2B5EF4-FFF2-40B4-BE49-F238E27FC236}">
              <a16:creationId xmlns:a16="http://schemas.microsoft.com/office/drawing/2014/main" xmlns="" id="{3614C029-589B-D7FB-52EC-60C8A6A8C246}"/>
            </a:ext>
          </a:extLst>
        </p:cNvPr>
        <p:cNvGrpSpPr/>
        <p:nvPr/>
      </p:nvGrpSpPr>
      <p:grpSpPr>
        <a:xfrm>
          <a:off x="0" y="0"/>
          <a:ext cx="0" cy="0"/>
          <a:chOff x="0" y="0"/>
          <a:chExt cx="0" cy="0"/>
        </a:xfrm>
      </p:grpSpPr>
      <p:sp>
        <p:nvSpPr>
          <p:cNvPr id="18" name="Google Shape;18;p1">
            <a:extLst>
              <a:ext uri="{FF2B5EF4-FFF2-40B4-BE49-F238E27FC236}">
                <a16:creationId xmlns:a16="http://schemas.microsoft.com/office/drawing/2014/main" xmlns="" id="{1BC6D1EA-769F-7625-6606-7FC6ADB773F0}"/>
              </a:ext>
            </a:extLst>
          </p:cNvPr>
          <p:cNvSpPr txBox="1">
            <a:spLocks noGrp="1"/>
          </p:cNvSpPr>
          <p:nvPr>
            <p:ph type="title"/>
          </p:nvPr>
        </p:nvSpPr>
        <p:spPr>
          <a:xfrm>
            <a:off x="1066469" y="1"/>
            <a:ext cx="10059000" cy="873000"/>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2400"/>
            </a:pPr>
            <a:r>
              <a:rPr lang="en-US" dirty="0" smtClean="0">
                <a:latin typeface="Times New Roman" panose="02020603050405020304" pitchFamily="18" charset="0"/>
                <a:cs typeface="Times New Roman" pitchFamily="18" charset="0"/>
              </a:rPr>
              <a:t>MEDI-</a:t>
            </a:r>
            <a:r>
              <a:rPr lang="en-US" dirty="0" err="1" smtClean="0">
                <a:latin typeface="Times New Roman" panose="02020603050405020304" pitchFamily="18" charset="0"/>
                <a:cs typeface="Times New Roman" pitchFamily="18" charset="0"/>
              </a:rPr>
              <a:t>Diagnos</a:t>
            </a:r>
            <a:r>
              <a:rPr lang="en-US" dirty="0" smtClean="0">
                <a:latin typeface="Times New Roman" panose="02020603050405020304" pitchFamily="18" charset="0"/>
                <a:cs typeface="Times New Roman" pitchFamily="18" charset="0"/>
              </a:rPr>
              <a:t> : </a:t>
            </a:r>
            <a:r>
              <a:rPr lang="en-US" dirty="0">
                <a:latin typeface="Times New Roman" panose="02020603050405020304" pitchFamily="18" charset="0"/>
                <a:cs typeface="Times New Roman" pitchFamily="18" charset="0"/>
              </a:rPr>
              <a:t>The Future of Diagnosis</a:t>
            </a:r>
            <a:endParaRPr dirty="0">
              <a:latin typeface="Times New Roman" pitchFamily="18" charset="0"/>
              <a:cs typeface="Times New Roman" pitchFamily="18" charset="0"/>
            </a:endParaRPr>
          </a:p>
        </p:txBody>
      </p:sp>
      <p:sp>
        <p:nvSpPr>
          <p:cNvPr id="43" name="TextBox 37">
            <a:extLst>
              <a:ext uri="{FF2B5EF4-FFF2-40B4-BE49-F238E27FC236}">
                <a16:creationId xmlns:a16="http://schemas.microsoft.com/office/drawing/2014/main" xmlns="" id="{B2E6D367-EA00-C8E6-B97F-895E0C0A2A73}"/>
              </a:ext>
            </a:extLst>
          </p:cNvPr>
          <p:cNvSpPr txBox="1"/>
          <p:nvPr/>
        </p:nvSpPr>
        <p:spPr>
          <a:xfrm>
            <a:off x="172028" y="873001"/>
            <a:ext cx="3452524" cy="699422"/>
          </a:xfrm>
          <a:prstGeom prst="rect">
            <a:avLst/>
          </a:prstGeom>
        </p:spPr>
        <p:txBody>
          <a:bodyPr wrap="square" lIns="0" tIns="0" rIns="0" bIns="0" rtlCol="0" anchor="t">
            <a:spAutoFit/>
          </a:bodyPr>
          <a:lstStyle/>
          <a:p>
            <a:pPr algn="ctr">
              <a:lnSpc>
                <a:spcPts val="6299"/>
              </a:lnSpc>
            </a:pPr>
            <a:r>
              <a:rPr lang="en-US" sz="3200" b="1" dirty="0">
                <a:solidFill>
                  <a:srgbClr val="24225C"/>
                </a:solidFill>
                <a:latin typeface="Times New Roman" pitchFamily="18" charset="0"/>
                <a:cs typeface="Times New Roman" pitchFamily="18" charset="0"/>
              </a:rPr>
              <a:t>Block Diagram: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652" y="1222712"/>
            <a:ext cx="10604486" cy="4813786"/>
          </a:xfrm>
          <a:prstGeom prst="rect">
            <a:avLst/>
          </a:prstGeom>
        </p:spPr>
      </p:pic>
    </p:spTree>
    <p:extLst>
      <p:ext uri="{BB962C8B-B14F-4D97-AF65-F5344CB8AC3E}">
        <p14:creationId xmlns:p14="http://schemas.microsoft.com/office/powerpoint/2010/main" val="2437762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AY_IGNORE_UCW" val="true"/>
  <p:tag name="PPT/SLIDES/SLIDE2.XML" val="3591075719"/>
  <p:tag name="PPT/SLIDES/SLIDE1.XML" val="260989984"/>
  <p:tag name="PPT/SLIDES/SLIDE3.XML" val="456135271"/>
  <p:tag name="PPT/SLIDEMASTERS/SLIDEMASTER1.XML" val="488977863"/>
  <p:tag name="PPT/SLIDELAYOUTS/SLIDELAYOUT3.XML" val="3731141218"/>
  <p:tag name="PPT/NOTESSLIDES/NOTESSLIDE1.XML" val="3540973617"/>
  <p:tag name="PPT/SLIDELAYOUTS/SLIDELAYOUT1.XML" val="2211696078"/>
  <p:tag name="PPT/SLIDELAYOUTS/SLIDELAYOUT2.XML" val="3793459898"/>
  <p:tag name="PPT/NOTESSLIDES/NOTESSLIDE2.XML" val="3880568026"/>
  <p:tag name="PPT/THEME/THEME1.XML" val="2253350240"/>
  <p:tag name="PPT/NOTESMASTERS/NOTESMASTER1.XML" val="3848122198"/>
  <p:tag name="PPT/MEDIA/IMAGE2.PNG" val="1618858742"/>
  <p:tag name="PPT/THEME/THEME2.XML" val="2446211811"/>
  <p:tag name="PPT/MEDIA/IMAGE3.PNG" val="4009339218"/>
  <p:tag name="PPT/MEDIA/IMAGE1.JPEG" val="252845879"/>
</p:tagLst>
</file>

<file path=ppt/theme/theme1.xml><?xml version="1.0" encoding="utf-8"?>
<a:theme xmlns:a="http://schemas.openxmlformats.org/drawingml/2006/main" name="Office Theme">
  <a:themeElements>
    <a:clrScheme name="Custom 3">
      <a:dk1>
        <a:srgbClr val="000000"/>
      </a:dk1>
      <a:lt1>
        <a:srgbClr val="FFFFFF"/>
      </a:lt1>
      <a:dk2>
        <a:srgbClr val="000000"/>
      </a:dk2>
      <a:lt2>
        <a:srgbClr val="FFFFFF"/>
      </a:lt2>
      <a:accent1>
        <a:srgbClr val="002060"/>
      </a:accent1>
      <a:accent2>
        <a:srgbClr val="FF0000"/>
      </a:accent2>
      <a:accent3>
        <a:srgbClr val="FAA519"/>
      </a:accent3>
      <a:accent4>
        <a:srgbClr val="002060"/>
      </a:accent4>
      <a:accent5>
        <a:srgbClr val="48A1FA"/>
      </a:accent5>
      <a:accent6>
        <a:srgbClr val="034A90"/>
      </a:accent6>
      <a:hlink>
        <a:srgbClr val="0563C1"/>
      </a:hlink>
      <a:folHlink>
        <a:srgbClr val="2B569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gradFill>
          <a:gsLst>
            <a:gs pos="0">
              <a:schemeClr val="accent1"/>
            </a:gs>
            <a:gs pos="100000">
              <a:schemeClr val="accent2"/>
            </a:gs>
          </a:gsLst>
          <a:lin ang="2700000" scaled="0"/>
        </a:gradFill>
        <a:ln>
          <a:noFill/>
        </a:ln>
      </a:spPr>
      <a:bodyPr lIns="0" tIns="0" rIns="0" bIns="0"/>
      <a:lstStyle>
        <a:defPPr>
          <a:defRPr/>
        </a:defPPr>
      </a:lstStyle>
    </a:spDef>
    <a:lnDef>
      <a:spPr>
        <a:ln w="25400">
          <a:gradFill>
            <a:gsLst>
              <a:gs pos="0">
                <a:schemeClr val="accent1"/>
              </a:gs>
              <a:gs pos="100000">
                <a:schemeClr val="accent2"/>
              </a:gs>
            </a:gsLst>
            <a:lin ang="2700000" scaled="0"/>
          </a:gra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582</Words>
  <Application>Microsoft Office PowerPoint</Application>
  <PresentationFormat>Custom</PresentationFormat>
  <Paragraphs>44</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MEDI-Diagnos : The Future of Diagnosis</vt:lpstr>
      <vt:lpstr>MEDI-Diagnos : The Future of Diagnosis</vt:lpstr>
      <vt:lpstr>MEDI-Diagnos : The Future of Diagnosis</vt:lpstr>
      <vt:lpstr>MEDI-Diagnos : The Future of Diagnosis</vt:lpstr>
      <vt:lpstr>MEDI-Diagnos : The Future of Diagnosis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Akram Shaik</dc:creator>
  <cp:lastModifiedBy>DELL</cp:lastModifiedBy>
  <cp:revision>10</cp:revision>
  <dcterms:modified xsi:type="dcterms:W3CDTF">2024-02-27T13:05:43Z</dcterms:modified>
</cp:coreProperties>
</file>