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63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7" r:id="rId17"/>
    <p:sldId id="26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6" y="96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데이터베이스 하나를 세 단계로 나누고</a:t>
            </a:r>
            <a:r>
              <a:rPr lang="en-US" altLang="ko-KR"/>
              <a:t>,</a:t>
            </a:r>
            <a:r>
              <a:rPr lang="ko-KR" altLang="en-US"/>
              <a:t> 각단계별로 다른 추상화를 제공하면 데이터베이스를 효과적으로 관리가 가능하다 내부단계에서 외부 단계로 갈수록 추상화 레벨이 높아진다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데이터사전</a:t>
            </a:r>
            <a:r>
              <a:rPr lang="en-US" altLang="ko-KR"/>
              <a:t>-</a:t>
            </a:r>
            <a:r>
              <a:rPr lang="ko-KR" altLang="en-US"/>
              <a:t> 데이터베이스 전반에 대한 정보를 제공하는 테이블 및 뷰들의 집합</a:t>
            </a:r>
            <a:endParaRPr lang="ko-KR" altLang="en-US"/>
          </a:p>
          <a:p>
            <a:pPr>
              <a:defRPr/>
            </a:pPr>
            <a:r>
              <a:rPr lang="ko-KR" altLang="en-US"/>
              <a:t>인스턴스 </a:t>
            </a:r>
            <a:r>
              <a:rPr lang="en-US" altLang="ko-KR"/>
              <a:t>-</a:t>
            </a:r>
            <a:r>
              <a:rPr lang="ko-KR" altLang="en-US"/>
              <a:t> 스키마에 대한 실제 데이터를 의미하며 인스턴스들이 모여 데이터베이스 상태가 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77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342" y="3848100"/>
            <a:ext cx="12335858" cy="81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800"/>
              <a:t>전공지식나누기</a:t>
            </a:r>
            <a:endParaRPr lang="ko-KR" altLang="en-US" sz="4800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52600" y="4610100"/>
            <a:ext cx="14554200" cy="17635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데이터베이스 </a:t>
            </a:r>
            <a:r>
              <a:rPr lang="en-US" altLang="ko-KR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-</a:t>
            </a:r>
            <a:r>
              <a:rPr lang="ko-KR" altLang="en-US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 </a:t>
            </a:r>
            <a:r>
              <a:rPr lang="en-US" altLang="ko-KR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3</a:t>
            </a:r>
            <a:r>
              <a:rPr lang="ko-KR" altLang="en-US" sz="7800" b="1" kern="0" spc="100">
                <a:solidFill>
                  <a:srgbClr val="ffffff"/>
                </a:solidFill>
                <a:latin typeface="Pretendard Black"/>
                <a:cs typeface="Pretendard Black"/>
              </a:rPr>
              <a:t>단계구조</a:t>
            </a:r>
            <a:r>
              <a:rPr lang="ko-KR" altLang="en-US" sz="11000" kern="0" spc="100">
                <a:solidFill>
                  <a:srgbClr val="ffffff"/>
                </a:solidFill>
                <a:latin typeface="Pretendard Black"/>
                <a:cs typeface="Pretendard Black"/>
              </a:rPr>
              <a:t> </a:t>
            </a:r>
            <a:endParaRPr lang="ko-KR" altLang="en-US" sz="11000" kern="0" spc="100">
              <a:solidFill>
                <a:srgbClr val="ffffff"/>
              </a:solidFill>
              <a:latin typeface="Pretendard Black"/>
              <a:cs typeface="Pretendard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7249" y="6362700"/>
            <a:ext cx="10727352" cy="42729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프론트엔드 </a:t>
            </a:r>
            <a:r>
              <a:rPr lang="en-US" altLang="ko-KR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1</a:t>
            </a: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조</a:t>
            </a:r>
            <a:endParaRPr lang="ko-KR" altLang="en-US" sz="55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  <a:p>
            <a:pPr algn="r">
              <a:defRPr/>
            </a:pP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최지우</a:t>
            </a:r>
            <a:endParaRPr lang="ko-KR" altLang="en-US" sz="55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  <a:p>
            <a:pPr algn="r">
              <a:defRPr/>
            </a:pP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정희수</a:t>
            </a:r>
            <a:endParaRPr lang="ko-KR" altLang="en-US" sz="55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  <a:p>
            <a:pPr algn="r">
              <a:defRPr/>
            </a:pP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발표자 </a:t>
            </a:r>
            <a:r>
              <a:rPr lang="en-US" altLang="ko-KR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:</a:t>
            </a:r>
            <a:r>
              <a:rPr lang="ko-KR" altLang="en-US" sz="55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 황은혜</a:t>
            </a:r>
            <a:endParaRPr lang="ko-KR" altLang="en-US" sz="55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  <a:p>
            <a:pPr algn="r">
              <a:defRPr/>
            </a:pPr>
            <a:endParaRPr lang="ko-KR" altLang="en-US" sz="55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879" y="2019300"/>
            <a:ext cx="14553520" cy="18354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97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멋쟁이사자처럼</a:t>
            </a:r>
            <a:endParaRPr lang="en-US" sz="9700" b="1" kern="0" spc="-300">
              <a:solidFill>
                <a:srgbClr val="1c1b1a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001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스키마 구성도</a:t>
            </a:r>
            <a:endParaRPr lang="ko-KR" altLang="en-US" sz="5300" b="1">
              <a:solidFill>
                <a:srgbClr val="eb5800"/>
              </a:solidFill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3390900"/>
            <a:ext cx="13639800" cy="6096000"/>
          </a:xfrm>
          <a:prstGeom prst="rect">
            <a:avLst/>
          </a:prstGeom>
        </p:spPr>
      </p:pic>
      <p:sp>
        <p:nvSpPr>
          <p:cNvPr id="1008" name=""/>
          <p:cNvSpPr/>
          <p:nvPr/>
        </p:nvSpPr>
        <p:spPr>
          <a:xfrm>
            <a:off x="14020800" y="8420100"/>
            <a:ext cx="2438400" cy="13716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6868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외부 스키마</a:t>
            </a:r>
            <a:r>
              <a:rPr lang="en-US" altLang="ko-KR" sz="5300" b="1">
                <a:solidFill>
                  <a:srgbClr val="eb5800"/>
                </a:solidFill>
              </a:rPr>
              <a:t> (External Schema)</a:t>
            </a:r>
            <a:endParaRPr lang="en-US" altLang="ko-KR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외부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사용자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에서 바라보는 스키마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하나의 외부 스키마를 여러 개의 응용 프로그램이나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사용자가 공용가능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같은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에 대해서도 서로 다른 관점을 정의할 수 있도록 허용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33909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99822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개념 스키마</a:t>
            </a:r>
            <a:r>
              <a:rPr lang="en-US" altLang="ko-KR" sz="5300" b="1">
                <a:solidFill>
                  <a:srgbClr val="eb5800"/>
                </a:solidFill>
              </a:rPr>
              <a:t> (Coneptual Schema)</a:t>
            </a:r>
            <a:endParaRPr lang="en-US" altLang="ko-KR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전체적인 개념을 정의하는 것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의 전체 조직에 대한 논리적인 구조로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물리적인 구현을 고려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X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각 데이터베이스에 한 개의 개념 스키마만 존재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33909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9906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내부 스키마</a:t>
            </a:r>
            <a:r>
              <a:rPr lang="en-US" altLang="ko-KR" sz="5300" b="1">
                <a:solidFill>
                  <a:srgbClr val="eb5800"/>
                </a:solidFill>
              </a:rPr>
              <a:t> (Internal Schema)</a:t>
            </a:r>
            <a:endParaRPr lang="en-US" altLang="ko-KR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447799" y="4000499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 내부를 정의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물리적 저장장치의 입장에서 본 데이터베이스 구조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데이터를 물리적으로 어떻게 저장할지에 대해 정의한 것으로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저장 스키마 라고도 부름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46863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7" name=""/>
          <p:cNvSpPr txBox="1"/>
          <p:nvPr/>
        </p:nvSpPr>
        <p:spPr>
          <a:xfrm>
            <a:off x="1143000" y="1790700"/>
            <a:ext cx="8001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데이터 독립성</a:t>
            </a:r>
            <a:endParaRPr lang="ko-KR" altLang="en-US" sz="5300" b="1">
              <a:solidFill>
                <a:srgbClr val="eb5800"/>
              </a:solidFill>
            </a:endParaRPr>
          </a:p>
        </p:txBody>
      </p:sp>
      <p:sp>
        <p:nvSpPr>
          <p:cNvPr id="1008" name="Content Placeholder 2"/>
          <p:cNvSpPr/>
          <p:nvPr/>
        </p:nvSpPr>
        <p:spPr>
          <a:xfrm>
            <a:off x="1447799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데이터베이스 내의 데이터, 데이터를 사용하는 사용자 및 응용 프로그램,       데이터베이스의 저장 구조가 서로 영향을 받지 않는 성질을 의미한다.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10" name=""/>
          <p:cNvGraphicFramePr>
            <a:graphicFrameLocks noGrp="1"/>
          </p:cNvGraphicFramePr>
          <p:nvPr/>
        </p:nvGraphicFramePr>
        <p:xfrm>
          <a:off x="2971800" y="5600700"/>
          <a:ext cx="11734800" cy="3657600"/>
        </p:xfrm>
        <a:graphic>
          <a:graphicData uri="http://schemas.openxmlformats.org/drawingml/2006/table">
            <a:tbl>
              <a:tblPr firstRow="1" bandRow="1">
                <a:tableStyleId>{4BBA2D1F-E88D-431A-877F-97C11ED6EE09}</a:tableStyleId>
              </a:tblPr>
              <a:tblGrid>
                <a:gridCol w="5867400"/>
                <a:gridCol w="5867400"/>
              </a:tblGrid>
              <a:tr h="1371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500"/>
                    </a:p>
                    <a:p>
                      <a:pPr algn="ctr">
                        <a:defRPr/>
                      </a:pPr>
                      <a:r>
                        <a:rPr lang="ko-KR" altLang="en-US" sz="3500"/>
                        <a:t>논리적 독립성</a:t>
                      </a:r>
                      <a:endParaRPr lang="ko-KR" altLang="en-US" sz="3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500"/>
                    </a:p>
                    <a:p>
                      <a:pPr algn="ctr">
                        <a:defRPr/>
                      </a:pPr>
                      <a:r>
                        <a:rPr lang="ko-KR" altLang="en-US" sz="3500"/>
                        <a:t>물리적 독립성</a:t>
                      </a:r>
                      <a:endParaRPr lang="ko-KR" altLang="en-US" sz="3500"/>
                    </a:p>
                  </a:txBody>
                  <a:tcPr marL="91440" marR="91440"/>
                </a:tc>
              </a:tr>
              <a:tr h="2286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500" b="1"/>
                    </a:p>
                    <a:p>
                      <a:pPr algn="ctr">
                        <a:defRPr/>
                      </a:pPr>
                      <a:r>
                        <a:rPr lang="ko-KR" altLang="en-US" sz="3500" b="1"/>
                        <a:t>개념 스키마가 변경되어도, 외부 스키마에 영향을 주지 않음</a:t>
                      </a:r>
                      <a:endParaRPr lang="ko-KR" altLang="en-US" sz="3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500" b="1"/>
                    </a:p>
                    <a:p>
                      <a:pPr algn="ctr">
                        <a:defRPr/>
                      </a:pPr>
                      <a:r>
                        <a:rPr lang="ko-KR" altLang="en-US" sz="3500" b="1"/>
                        <a:t>내부 스키마가 변경되어도, 개념 스키마 / 외부 스키마에 영향을 주지 않음</a:t>
                      </a:r>
                      <a:endParaRPr lang="ko-KR" altLang="en-US" sz="3500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graphicFrame>
        <p:nvGraphicFramePr>
          <p:cNvPr id="1006" name=""/>
          <p:cNvGraphicFramePr>
            <a:graphicFrameLocks noGrp="1"/>
          </p:cNvGraphicFramePr>
          <p:nvPr/>
        </p:nvGraphicFramePr>
        <p:xfrm>
          <a:off x="1977388" y="2345892"/>
          <a:ext cx="13872211" cy="6988607"/>
        </p:xfrm>
        <a:graphic>
          <a:graphicData uri="http://schemas.openxmlformats.org/drawingml/2006/table">
            <a:tbl>
              <a:tblPr firstRow="1" bandRow="1">
                <a:tableStyleId>{4BBA2D1F-E88D-431A-877F-97C11ED6EE09}</a:tableStyleId>
              </a:tblPr>
              <a:tblGrid>
                <a:gridCol w="3466055"/>
                <a:gridCol w="3469005"/>
                <a:gridCol w="3469005"/>
                <a:gridCol w="3468144"/>
              </a:tblGrid>
              <a:tr h="9423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/>
                    </a:p>
                    <a:p>
                      <a:pPr algn="ctr">
                        <a:defRPr/>
                      </a:pPr>
                      <a:r>
                        <a:rPr lang="ko-KR" altLang="en-US" sz="2900"/>
                        <a:t>외부 스키마</a:t>
                      </a:r>
                      <a:endParaRPr lang="ko-KR" altLang="en-US" sz="2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/>
                    </a:p>
                    <a:p>
                      <a:pPr algn="ctr">
                        <a:defRPr/>
                      </a:pPr>
                      <a:r>
                        <a:rPr lang="ko-KR" altLang="en-US" sz="2900"/>
                        <a:t>개념 스키마</a:t>
                      </a:r>
                      <a:endParaRPr lang="ko-KR" altLang="en-US" sz="2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/>
                    </a:p>
                    <a:p>
                      <a:pPr algn="ctr">
                        <a:defRPr/>
                      </a:pPr>
                      <a:r>
                        <a:rPr lang="ko-KR" altLang="en-US" sz="2900"/>
                        <a:t>내부 스키마</a:t>
                      </a:r>
                      <a:endParaRPr lang="ko-KR" altLang="en-US" sz="2900"/>
                    </a:p>
                  </a:txBody>
                  <a:tcPr marL="91440" marR="91440"/>
                </a:tc>
              </a:tr>
              <a:tr h="11072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다른명칭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서브스키마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스키마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저장스키마</a:t>
                      </a:r>
                      <a:endParaRPr lang="ko-KR" altLang="en-US" sz="2900" b="1"/>
                    </a:p>
                  </a:txBody>
                  <a:tcPr marL="91440" marR="91440"/>
                </a:tc>
              </a:tr>
              <a:tr h="16255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대상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900" b="1"/>
                        <a:t>사용자</a:t>
                      </a:r>
                      <a:r>
                        <a:rPr lang="en-US" altLang="ko-KR" sz="2900" b="1"/>
                        <a:t>,</a:t>
                      </a:r>
                      <a:endParaRPr lang="en-US" altLang="ko-KR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응용프로그래머의 관점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900" b="1"/>
                        <a:t> 데이터베이스관리자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관점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시스템 프로그래머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시스템 설계자 관점</a:t>
                      </a:r>
                      <a:endParaRPr lang="ko-KR" altLang="en-US" sz="2900" b="1"/>
                    </a:p>
                  </a:txBody>
                  <a:tcPr marL="91440" marR="91440"/>
                </a:tc>
              </a:tr>
              <a:tr h="18375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특징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응용프로그램이 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데이터베이스 일부를 보는 관점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900" b="1"/>
                    </a:p>
                    <a:p>
                      <a:pPr algn="ctr">
                        <a:defRPr/>
                      </a:pPr>
                      <a:r>
                        <a:rPr lang="en-US" altLang="ko-KR" sz="2900" b="1"/>
                        <a:t>DB</a:t>
                      </a:r>
                      <a:r>
                        <a:rPr lang="ko-KR" altLang="en-US" sz="2900" b="1"/>
                        <a:t>자체의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전체적인 논리적 구조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물리적 저장장치의 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입장에서 본 실제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데이터베이스 구조</a:t>
                      </a:r>
                      <a:endParaRPr lang="ko-KR" altLang="en-US" sz="2900" b="1"/>
                    </a:p>
                  </a:txBody>
                  <a:tcPr marL="91440" marR="91440"/>
                </a:tc>
              </a:tr>
              <a:tr h="13128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용도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사용자 뷰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전체적인 뷰</a:t>
                      </a:r>
                      <a:endParaRPr lang="ko-KR" altLang="en-US" sz="29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레코드의 물리적 </a:t>
                      </a:r>
                      <a:endParaRPr lang="ko-KR" altLang="en-US" sz="2900" b="1"/>
                    </a:p>
                    <a:p>
                      <a:pPr algn="ctr">
                        <a:defRPr/>
                      </a:pPr>
                      <a:r>
                        <a:rPr lang="ko-KR" altLang="en-US" sz="2900" b="1"/>
                        <a:t>구조</a:t>
                      </a:r>
                      <a:endParaRPr lang="ko-KR" altLang="en-US" sz="2900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77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4990" y="925082"/>
            <a:ext cx="2524963" cy="97540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000" kern="0" spc="100">
                <a:solidFill>
                  <a:srgbClr val="1c1b1a"/>
                </a:solidFill>
                <a:latin typeface="Pretendard"/>
                <a:cs typeface="Pretendard"/>
              </a:rPr>
              <a:t>멋쟁이사자처럼</a:t>
            </a:r>
            <a:endParaRPr lang="en-US" sz="2000" kern="0" spc="100">
              <a:solidFill>
                <a:srgbClr val="1c1b1a"/>
              </a:solidFill>
              <a:latin typeface="Pretendard"/>
              <a:cs typeface="Pretendard"/>
            </a:endParaRPr>
          </a:p>
          <a:p>
            <a:pPr lvl="0">
              <a:defRPr/>
            </a:pPr>
            <a:r>
              <a:rPr lang="en-US" sz="2000" kern="0" spc="100">
                <a:solidFill>
                  <a:srgbClr val="1c1b1a"/>
                </a:solidFill>
                <a:latin typeface="Pretendard"/>
                <a:cs typeface="Pretendard"/>
              </a:rPr>
              <a:t>AT 남서울대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73280" y="3903695"/>
            <a:ext cx="17701064" cy="29199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1000" kern="0" spc="-300">
                <a:solidFill>
                  <a:srgbClr val="1c1b1a"/>
                </a:solidFill>
                <a:latin typeface="Pretendard Black"/>
                <a:cs typeface="Pretendard Black"/>
              </a:rPr>
              <a:t>Q&amp;A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3120848" y="7972486"/>
            <a:ext cx="12044018" cy="1125457"/>
            <a:chOff x="3120848" y="7972486"/>
            <a:chExt cx="12044018" cy="11254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120848" y="7972486"/>
              <a:ext cx="12044018" cy="11254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77554" y="8086143"/>
            <a:ext cx="13330613" cy="3606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rgbClr val="ff7710"/>
                </a:solidFill>
                <a:latin typeface="Pretendard"/>
                <a:cs typeface="Pretendard"/>
              </a:rPr>
              <a:t>발표자: </a:t>
            </a:r>
            <a:r>
              <a:rPr lang="ko-KR" altLang="en-US" sz="1800">
                <a:solidFill>
                  <a:srgbClr val="ff7710"/>
                </a:solidFill>
                <a:latin typeface="Pretendard"/>
                <a:cs typeface="Pretendard"/>
              </a:rPr>
              <a:t>황은혜</a:t>
            </a:r>
            <a:endParaRPr lang="ko-KR" altLang="en-US" sz="1800">
              <a:solidFill>
                <a:srgbClr val="ff7710"/>
              </a:solidFill>
              <a:latin typeface="Pretendard"/>
              <a:cs typeface="Pretendard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3879559" y="8512545"/>
            <a:ext cx="10481553" cy="14286"/>
            <a:chOff x="3879559" y="8512545"/>
            <a:chExt cx="10481553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879559" y="8512545"/>
              <a:ext cx="10481553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3202426" y="6610776"/>
            <a:ext cx="11880862" cy="21429"/>
            <a:chOff x="3202426" y="6610776"/>
            <a:chExt cx="1188086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02426" y="6610776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3202426" y="3178502"/>
            <a:ext cx="11880862" cy="21429"/>
            <a:chOff x="3202426" y="3178502"/>
            <a:chExt cx="11880862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202426" y="3178502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8774493" y="1849889"/>
            <a:ext cx="736729" cy="736729"/>
            <a:chOff x="8774493" y="1849889"/>
            <a:chExt cx="736729" cy="736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774493" y="1849889"/>
              <a:ext cx="736729" cy="7367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7407519" y="1024630"/>
            <a:ext cx="863588" cy="451173"/>
            <a:chOff x="7407519" y="1024630"/>
            <a:chExt cx="863588" cy="4511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407519" y="1024630"/>
              <a:ext cx="863588" cy="451173"/>
            </a:xfrm>
            <a:prstGeom prst="rect">
              <a:avLst/>
            </a:prstGeom>
          </p:spPr>
        </p:pic>
      </p:grpSp>
      <p:sp>
        <p:nvSpPr>
          <p:cNvPr id="1007" name=""/>
          <p:cNvSpPr txBox="1"/>
          <p:nvPr/>
        </p:nvSpPr>
        <p:spPr>
          <a:xfrm>
            <a:off x="7802880" y="5600700"/>
            <a:ext cx="2682240" cy="6648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800"/>
              <a:t>감사합니다</a:t>
            </a:r>
            <a:r>
              <a:rPr lang="en-US" altLang="ko-KR" sz="3800"/>
              <a:t>.</a:t>
            </a:r>
            <a:endParaRPr lang="en-US" altLang="ko-KR" sz="3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1c1b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9771" y="8331477"/>
            <a:ext cx="2071429" cy="3934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ff7710"/>
                </a:solidFill>
                <a:latin typeface="Pretendard"/>
                <a:cs typeface="Pretendard"/>
              </a:rPr>
              <a:t> </a:t>
            </a:r>
            <a:r>
              <a:rPr lang="ko-KR" altLang="en-US" sz="2000">
                <a:solidFill>
                  <a:srgbClr val="ff7710"/>
                </a:solidFill>
                <a:latin typeface="Pretendard"/>
              </a:rPr>
              <a:t>데이터베이스</a:t>
            </a:r>
            <a:endParaRPr lang="ko-KR" altLang="en-US" sz="2000">
              <a:solidFill>
                <a:srgbClr val="ff7710"/>
              </a:solidFill>
              <a:latin typeface="Pretendar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067" y="2575743"/>
            <a:ext cx="12261263" cy="11079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6600" kern="0" spc="-200">
                <a:solidFill>
                  <a:srgbClr val="ff7710"/>
                </a:solidFill>
                <a:latin typeface="Pretendard Black"/>
                <a:cs typeface="Pretendard Black"/>
              </a:rPr>
              <a:t>DATABASE - 3</a:t>
            </a:r>
            <a:r>
              <a:rPr lang="ko-KR" altLang="en-US" sz="6600" kern="0" spc="-200">
                <a:solidFill>
                  <a:srgbClr val="ff7710"/>
                </a:solidFill>
                <a:latin typeface="Pretendard Black"/>
                <a:cs typeface="Pretendard Black"/>
              </a:rPr>
              <a:t>단계 구조</a:t>
            </a:r>
            <a:endParaRPr lang="ko-KR" altLang="en-US" sz="6600" kern="0" spc="-200">
              <a:solidFill>
                <a:srgbClr val="ff7710"/>
              </a:solidFill>
              <a:latin typeface="Pretendard Black"/>
              <a:cs typeface="Pretendard Black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900">
                <a:solidFill>
                  <a:srgbClr val="1c1b1a"/>
                </a:solidFill>
                <a:latin typeface="Pretendard ExtraBold"/>
                <a:cs typeface="Pretendard ExtraBold"/>
              </a:rPr>
              <a:t>CONTENTS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8610600" y="8331476"/>
            <a:ext cx="2157143" cy="3934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ff7710"/>
                </a:solidFill>
                <a:latin typeface="Pretendard"/>
                <a:cs typeface="Pretendard"/>
              </a:rPr>
              <a:t>3</a:t>
            </a:r>
            <a:r>
              <a:rPr lang="ko-KR" altLang="en-US" sz="2000">
                <a:solidFill>
                  <a:srgbClr val="ff7710"/>
                </a:solidFill>
                <a:latin typeface="Pretendard"/>
                <a:cs typeface="Pretendard"/>
              </a:rPr>
              <a:t>단계구조</a:t>
            </a:r>
            <a:endParaRPr lang="ko-KR" altLang="en-US" sz="2000">
              <a:solidFill>
                <a:srgbClr val="ff7710"/>
              </a:solidFill>
              <a:latin typeface="Pretendard"/>
              <a:cs typeface="Pretendar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0" y="8343900"/>
            <a:ext cx="2395085" cy="3934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ff7710"/>
                </a:solidFill>
                <a:latin typeface="Pretendard"/>
                <a:cs typeface="Pretendard"/>
              </a:rPr>
              <a:t>스키마</a:t>
            </a:r>
            <a:endParaRPr lang="ko-KR" altLang="en-US" sz="2000">
              <a:solidFill>
                <a:srgbClr val="ff7710"/>
              </a:solidFill>
              <a:latin typeface="Pretendard"/>
              <a:cs typeface="Pretendar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60381" y="8024771"/>
            <a:ext cx="2571432" cy="3934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altLang="ko-KR" sz="2000">
              <a:solidFill>
                <a:srgbClr val="ff7710"/>
              </a:solidFill>
              <a:latin typeface="Pretendard"/>
              <a:cs typeface="Pretendar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0000" y="6899583"/>
            <a:ext cx="1747641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01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8686800" y="6896100"/>
            <a:ext cx="2009657" cy="12157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02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877800" y="6972300"/>
            <a:ext cx="1841765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03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 rot="0">
            <a:off x="5851346" y="7941471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0668000" y="7886700"/>
            <a:ext cx="1616254" cy="21429"/>
            <a:chOff x="5492680" y="7840854"/>
            <a:chExt cx="1616254" cy="2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492680" y="7840854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1" y="3480435"/>
            <a:ext cx="15522136" cy="12820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900"/>
              <a:t>데이터베이스란 여러 사람들이 공유하고 사용할 목적으로 통합되는</a:t>
            </a:r>
            <a:endParaRPr lang="ko-KR" altLang="en-US" sz="3900"/>
          </a:p>
          <a:p>
            <a:pPr lvl="0">
              <a:defRPr/>
            </a:pPr>
            <a:r>
              <a:rPr lang="ko-KR" altLang="en-US" sz="3900"/>
              <a:t>데이터들의 모임이다</a:t>
            </a:r>
            <a:r>
              <a:rPr lang="en-US" altLang="ko-KR" sz="3900"/>
              <a:t>.</a:t>
            </a:r>
            <a:endParaRPr lang="en-US" altLang="ko-KR" sz="3900"/>
          </a:p>
        </p:txBody>
      </p:sp>
      <p:sp>
        <p:nvSpPr>
          <p:cNvPr id="1005" name=""/>
          <p:cNvSpPr txBox="1"/>
          <p:nvPr/>
        </p:nvSpPr>
        <p:spPr>
          <a:xfrm>
            <a:off x="1143000" y="1811655"/>
            <a:ext cx="6096000" cy="9010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데이터베이스란</a:t>
            </a:r>
            <a:r>
              <a:rPr lang="en-US" altLang="ko-KR" sz="5300" b="1">
                <a:solidFill>
                  <a:srgbClr val="eb5800"/>
                </a:solidFill>
              </a:rPr>
              <a:t>?</a:t>
            </a:r>
            <a:endParaRPr lang="en-US" altLang="ko-KR" sz="5300" b="1">
              <a:solidFill>
                <a:srgbClr val="eb5800"/>
              </a:solidFill>
            </a:endParaRPr>
          </a:p>
        </p:txBody>
      </p:sp>
      <p:pic>
        <p:nvPicPr>
          <p:cNvPr id="100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52600" y="5143500"/>
            <a:ext cx="8179726" cy="472440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10134600" y="7353300"/>
            <a:ext cx="7696200" cy="6438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 b="1">
                <a:solidFill>
                  <a:srgbClr val="3057b9"/>
                </a:solidFill>
              </a:rPr>
              <a:t>데이터를 모아둔 창고라고 생각하면 됨</a:t>
            </a:r>
            <a:endParaRPr lang="ko-KR" altLang="en-US" sz="3600" b="1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924300"/>
            <a:ext cx="15522136" cy="18249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800"/>
              <a:t>-</a:t>
            </a:r>
            <a:r>
              <a:rPr lang="ko-KR" altLang="en-US" sz="3800"/>
              <a:t> 개별 사용자 관점에서 바라보는 </a:t>
            </a:r>
            <a:r>
              <a:rPr lang="ko-KR" altLang="en-US" sz="3800" b="1"/>
              <a:t>외부단계 </a:t>
            </a:r>
            <a:r>
              <a:rPr lang="en-US" altLang="ko-KR" sz="3800" b="1"/>
              <a:t>(External level)</a:t>
            </a:r>
            <a:endParaRPr lang="en-US" altLang="ko-KR" sz="3800"/>
          </a:p>
          <a:p>
            <a:pPr lvl="0">
              <a:defRPr/>
            </a:pPr>
            <a:r>
              <a:rPr lang="en-US" altLang="ko-KR" sz="3800"/>
              <a:t>-</a:t>
            </a:r>
            <a:r>
              <a:rPr lang="ko-KR" altLang="en-US" sz="3800"/>
              <a:t> 조직 전체의 관점에서 바라보는 </a:t>
            </a:r>
            <a:r>
              <a:rPr lang="ko-KR" altLang="en-US" sz="3800" b="1"/>
              <a:t>개념단계 </a:t>
            </a:r>
            <a:r>
              <a:rPr lang="en-US" altLang="ko-KR" sz="3800" b="1"/>
              <a:t>(Conceptual level)</a:t>
            </a:r>
            <a:endParaRPr lang="en-US" altLang="ko-KR" sz="3800"/>
          </a:p>
          <a:p>
            <a:pPr lvl="0">
              <a:defRPr/>
            </a:pPr>
            <a:r>
              <a:rPr lang="en-US" altLang="ko-KR" sz="3800"/>
              <a:t>- </a:t>
            </a:r>
            <a:r>
              <a:rPr lang="ko-KR" altLang="en-US" sz="3800"/>
              <a:t>물리적인 저장 장치의 관점에서 </a:t>
            </a:r>
            <a:r>
              <a:rPr lang="ko-KR" altLang="en-US" sz="3800" b="1"/>
              <a:t>바라보는 내부단계 </a:t>
            </a:r>
            <a:r>
              <a:rPr lang="en-US" altLang="ko-KR" sz="3800" b="1"/>
              <a:t>(Internal level)</a:t>
            </a:r>
            <a:endParaRPr lang="en-US" altLang="ko-KR" sz="3800" b="1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001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300" b="1">
                <a:solidFill>
                  <a:srgbClr val="eb5800"/>
                </a:solidFill>
              </a:rPr>
              <a:t>3</a:t>
            </a:r>
            <a:r>
              <a:rPr lang="ko-KR" altLang="en-US" sz="5300" b="1">
                <a:solidFill>
                  <a:srgbClr val="eb5800"/>
                </a:solidFill>
              </a:rPr>
              <a:t>단계 데이터베이스 구조</a:t>
            </a:r>
            <a:endParaRPr lang="ko-KR" altLang="en-US" sz="5300" b="1">
              <a:solidFill>
                <a:srgbClr val="eb5800"/>
              </a:solidFill>
            </a:endParaRPr>
          </a:p>
        </p:txBody>
      </p:sp>
      <p:sp>
        <p:nvSpPr>
          <p:cNvPr id="1006" name=""/>
          <p:cNvSpPr/>
          <p:nvPr/>
        </p:nvSpPr>
        <p:spPr>
          <a:xfrm rot="21585038">
            <a:off x="10055932" y="7963063"/>
            <a:ext cx="915550" cy="6074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3a7b"/>
          </a:solidFill>
          <a:ln>
            <a:solidFill>
              <a:srgbClr val="3a3c8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dk2"/>
              </a:solidFill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1371599" y="7353300"/>
            <a:ext cx="8534400" cy="12744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900"/>
              <a:t>데이터베이스 하나를 세 단계로 나누고 </a:t>
            </a:r>
            <a:endParaRPr lang="ko-KR" altLang="en-US" sz="3900"/>
          </a:p>
          <a:p>
            <a:pPr>
              <a:defRPr/>
            </a:pPr>
            <a:r>
              <a:rPr lang="ko-KR" altLang="en-US" sz="3900"/>
              <a:t>각 단계별로 다른 추상화를 제공</a:t>
            </a:r>
            <a:endParaRPr lang="ko-KR" altLang="en-US" sz="3900"/>
          </a:p>
        </p:txBody>
      </p:sp>
      <p:sp>
        <p:nvSpPr>
          <p:cNvPr id="1009" name=""/>
          <p:cNvSpPr txBox="1"/>
          <p:nvPr/>
        </p:nvSpPr>
        <p:spPr>
          <a:xfrm>
            <a:off x="11734800" y="7402830"/>
            <a:ext cx="5486400" cy="1245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800"/>
              <a:t>데이터베이스</a:t>
            </a:r>
            <a:endParaRPr lang="ko-KR" altLang="en-US" sz="3800"/>
          </a:p>
          <a:p>
            <a:pPr>
              <a:defRPr/>
            </a:pPr>
            <a:r>
              <a:rPr lang="ko-KR" altLang="en-US" sz="3800"/>
              <a:t>효과적으로 관리 가능</a:t>
            </a:r>
            <a:endParaRPr lang="ko-KR" altLang="en-US" sz="3800"/>
          </a:p>
        </p:txBody>
      </p:sp>
      <p:sp>
        <p:nvSpPr>
          <p:cNvPr id="1010" name=""/>
          <p:cNvSpPr/>
          <p:nvPr/>
        </p:nvSpPr>
        <p:spPr>
          <a:xfrm>
            <a:off x="1066800" y="33147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1143000" y="1790700"/>
            <a:ext cx="6096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5300" b="1">
              <a:solidFill>
                <a:srgbClr val="eb5800"/>
              </a:solidFill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1143000" y="1790700"/>
            <a:ext cx="123444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300" b="1">
                <a:solidFill>
                  <a:srgbClr val="eb5800"/>
                </a:solidFill>
              </a:rPr>
              <a:t>3</a:t>
            </a:r>
            <a:r>
              <a:rPr lang="ko-KR" altLang="en-US" sz="5300" b="1">
                <a:solidFill>
                  <a:srgbClr val="eb5800"/>
                </a:solidFill>
              </a:rPr>
              <a:t>단계 데이터베이스 구조 </a:t>
            </a:r>
            <a:r>
              <a:rPr lang="en-US" altLang="ko-KR" sz="5300" b="1">
                <a:solidFill>
                  <a:srgbClr val="eb5800"/>
                </a:solidFill>
              </a:rPr>
              <a:t>-</a:t>
            </a:r>
            <a:r>
              <a:rPr lang="ko-KR" altLang="en-US" sz="5300" b="1">
                <a:solidFill>
                  <a:srgbClr val="eb5800"/>
                </a:solidFill>
              </a:rPr>
              <a:t> </a:t>
            </a:r>
            <a:r>
              <a:rPr lang="ko-KR" altLang="en-US" sz="4300" b="1">
                <a:solidFill>
                  <a:srgbClr val="eb5800"/>
                </a:solidFill>
              </a:rPr>
              <a:t>외부단계</a:t>
            </a:r>
            <a:endParaRPr lang="ko-KR" altLang="en-US" sz="4300" b="1">
              <a:solidFill>
                <a:srgbClr val="eb5800"/>
              </a:solidFill>
            </a:endParaRPr>
          </a:p>
        </p:txBody>
      </p:sp>
      <p:sp>
        <p:nvSpPr>
          <p:cNvPr id="1007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개별 사용자 관점에서 데이터베이스를 이해하고 표현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개별 사용자가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어떻게 보는가를 표현하므로 사용자마다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생각하고 있는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구조가 다름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외부 단계에서 사용자에게 필요한 데이터베이스를 정의한 것을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외부 스키마 라고 함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13" name=""/>
          <p:cNvSpPr/>
          <p:nvPr/>
        </p:nvSpPr>
        <p:spPr>
          <a:xfrm>
            <a:off x="1066800" y="33147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1143000" y="1790700"/>
            <a:ext cx="123444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300" b="1">
                <a:solidFill>
                  <a:srgbClr val="eb5800"/>
                </a:solidFill>
              </a:rPr>
              <a:t>3</a:t>
            </a:r>
            <a:r>
              <a:rPr lang="ko-KR" altLang="en-US" sz="5300" b="1">
                <a:solidFill>
                  <a:srgbClr val="eb5800"/>
                </a:solidFill>
              </a:rPr>
              <a:t>단계 데이터베이스 구조 </a:t>
            </a:r>
            <a:r>
              <a:rPr lang="en-US" altLang="ko-KR" sz="5300" b="1">
                <a:solidFill>
                  <a:srgbClr val="eb5800"/>
                </a:solidFill>
              </a:rPr>
              <a:t>-</a:t>
            </a:r>
            <a:r>
              <a:rPr lang="ko-KR" altLang="en-US" sz="5300" b="1">
                <a:solidFill>
                  <a:srgbClr val="eb5800"/>
                </a:solidFill>
              </a:rPr>
              <a:t> </a:t>
            </a:r>
            <a:r>
              <a:rPr lang="ko-KR" altLang="en-US" sz="4300" b="1">
                <a:solidFill>
                  <a:srgbClr val="eb5800"/>
                </a:solidFill>
              </a:rPr>
              <a:t>개념 단계</a:t>
            </a:r>
            <a:endParaRPr lang="ko-KR" altLang="en-US" sz="4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이용하는 사용자들의 관점을 통합하여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조직 전체의 관점에서 이해하고 표현함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관리 시스템이나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관리자는 데이터베이스의 일부분이 아닌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전체에 관심을 둔다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모든 사용자에게 필요한 데이터를 통합하여 전체 데이터베이스의 논리적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구조를 정의하는데 이를 개념 스키마라고 함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11" name=""/>
          <p:cNvSpPr/>
          <p:nvPr/>
        </p:nvSpPr>
        <p:spPr>
          <a:xfrm>
            <a:off x="1066800" y="33147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  <a:solidFill>
            <a:srgbClr val="808080">
              <a:alpha val="0"/>
            </a:srgbClr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  <a:grpFill/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123444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300" b="1">
                <a:solidFill>
                  <a:srgbClr val="eb5800"/>
                </a:solidFill>
              </a:rPr>
              <a:t>3</a:t>
            </a:r>
            <a:r>
              <a:rPr lang="ko-KR" altLang="en-US" sz="5300" b="1">
                <a:solidFill>
                  <a:srgbClr val="eb5800"/>
                </a:solidFill>
              </a:rPr>
              <a:t>단계 데이터베이스 구조 </a:t>
            </a:r>
            <a:r>
              <a:rPr lang="en-US" altLang="ko-KR" sz="5300" b="1">
                <a:solidFill>
                  <a:srgbClr val="eb5800"/>
                </a:solidFill>
              </a:rPr>
              <a:t>-</a:t>
            </a:r>
            <a:r>
              <a:rPr lang="ko-KR" altLang="en-US" sz="5300" b="1">
                <a:solidFill>
                  <a:srgbClr val="eb5800"/>
                </a:solidFill>
              </a:rPr>
              <a:t> </a:t>
            </a:r>
            <a:r>
              <a:rPr lang="ko-KR" altLang="en-US" sz="4300" b="1">
                <a:solidFill>
                  <a:srgbClr val="eb5800"/>
                </a:solidFill>
              </a:rPr>
              <a:t>내부 단계</a:t>
            </a:r>
            <a:endParaRPr lang="ko-KR" altLang="en-US" sz="4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447800" y="4152899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저장 장치의 관점에서 이해하고 표현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내부 단계에서는 전체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가 저장 장치에 실제로 저장되는 방법을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정의하여 이를 내부 스키마 라고 함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9" name=""/>
          <p:cNvSpPr/>
          <p:nvPr/>
        </p:nvSpPr>
        <p:spPr>
          <a:xfrm>
            <a:off x="952500" y="33909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0" name=""/>
          <p:cNvSpPr/>
          <p:nvPr/>
        </p:nvSpPr>
        <p:spPr>
          <a:xfrm>
            <a:off x="2057400" y="7429500"/>
            <a:ext cx="3048000" cy="1600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1" name=""/>
          <p:cNvSpPr txBox="1"/>
          <p:nvPr/>
        </p:nvSpPr>
        <p:spPr>
          <a:xfrm>
            <a:off x="2438400" y="7810499"/>
            <a:ext cx="2286000" cy="9410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800"/>
              <a:t>외부단계</a:t>
            </a:r>
            <a:endParaRPr lang="ko-KR" altLang="en-US" sz="2800"/>
          </a:p>
          <a:p>
            <a:pPr algn="ctr">
              <a:defRPr/>
            </a:pPr>
            <a:r>
              <a:rPr lang="en-US" altLang="ko-KR" sz="2800"/>
              <a:t>(</a:t>
            </a:r>
            <a:r>
              <a:rPr lang="ko-KR" altLang="en-US" sz="2800"/>
              <a:t>사용자 관점</a:t>
            </a:r>
            <a:r>
              <a:rPr lang="en-US" altLang="ko-KR" sz="2800"/>
              <a:t>)</a:t>
            </a:r>
            <a:endParaRPr lang="en-US" altLang="ko-KR" sz="2800"/>
          </a:p>
        </p:txBody>
      </p:sp>
      <p:sp>
        <p:nvSpPr>
          <p:cNvPr id="1013" name=""/>
          <p:cNvSpPr/>
          <p:nvPr/>
        </p:nvSpPr>
        <p:spPr>
          <a:xfrm>
            <a:off x="6934200" y="7429500"/>
            <a:ext cx="3048000" cy="1600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"/>
          <p:cNvSpPr/>
          <p:nvPr/>
        </p:nvSpPr>
        <p:spPr>
          <a:xfrm>
            <a:off x="11963400" y="7505700"/>
            <a:ext cx="3048000" cy="1600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 txBox="1"/>
          <p:nvPr/>
        </p:nvSpPr>
        <p:spPr>
          <a:xfrm>
            <a:off x="7162800" y="7810500"/>
            <a:ext cx="2743200" cy="94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/>
              <a:t>개념단계</a:t>
            </a:r>
            <a:endParaRPr lang="ko-KR" altLang="en-US" sz="2800"/>
          </a:p>
          <a:p>
            <a:pPr algn="ctr">
              <a:defRPr/>
            </a:pPr>
            <a:r>
              <a:rPr lang="en-US" altLang="ko-KR" sz="2800"/>
              <a:t>(</a:t>
            </a:r>
            <a:r>
              <a:rPr lang="ko-KR" altLang="en-US" sz="2800"/>
              <a:t>조직 전체관점</a:t>
            </a:r>
            <a:r>
              <a:rPr lang="en-US" altLang="ko-KR" sz="2800"/>
              <a:t>)</a:t>
            </a:r>
            <a:endParaRPr lang="en-US" altLang="ko-KR" sz="2800"/>
          </a:p>
        </p:txBody>
      </p:sp>
      <p:sp>
        <p:nvSpPr>
          <p:cNvPr id="1017" name=""/>
          <p:cNvSpPr txBox="1"/>
          <p:nvPr/>
        </p:nvSpPr>
        <p:spPr>
          <a:xfrm>
            <a:off x="12115800" y="7886700"/>
            <a:ext cx="2895600" cy="93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/>
              <a:t>내부단계</a:t>
            </a:r>
            <a:endParaRPr lang="ko-KR" altLang="en-US" sz="2800"/>
          </a:p>
          <a:p>
            <a:pPr algn="ctr">
              <a:defRPr/>
            </a:pPr>
            <a:r>
              <a:rPr lang="en-US" altLang="ko-KR" sz="2800"/>
              <a:t>(</a:t>
            </a:r>
            <a:r>
              <a:rPr lang="ko-KR" altLang="en-US" sz="2800"/>
              <a:t>저장 장치 관점</a:t>
            </a:r>
            <a:r>
              <a:rPr lang="en-US" altLang="ko-KR" sz="2800"/>
              <a:t>)</a:t>
            </a:r>
            <a:endParaRPr lang="en-US" altLang="ko-KR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" grpId="0" animBg="1"/>
      <p:bldP spid="1011" grpId="1" animBg="1"/>
      <p:bldP spid="1013" grpId="2" animBg="1"/>
      <p:bldP spid="1014" grpId="3" animBg="1"/>
      <p:bldP spid="1015" grpId="4" animBg="1"/>
      <p:bldP spid="1017" grpId="5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001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스키마</a:t>
            </a:r>
            <a:endParaRPr lang="ko-KR" altLang="en-US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데이터베이스 전체 또는 일부의 논리적인 구조를 표현한 것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를 구성하는 데이터 개체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속성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관계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 조작 시 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데이터 값들이 갖는 제약 조건 등에 관해 전반적으로 정의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33909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0205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4300" kern="0" spc="-100">
              <a:solidFill>
                <a:srgbClr val="ff7710"/>
              </a:solidFill>
              <a:latin typeface="Pretendard Black"/>
              <a:cs typeface="Pretendard Black"/>
            </a:endParaRPr>
          </a:p>
          <a:p>
            <a:pPr lvl="0">
              <a:defRPr/>
            </a:pP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2932" y="3238500"/>
            <a:ext cx="15522136" cy="15316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3800">
              <a:solidFill>
                <a:srgbClr val="000000"/>
              </a:solidFill>
              <a:latin typeface="Noto Sans CJK KR Regular"/>
              <a:cs typeface="Noto Sans CJK KR Regular"/>
            </a:endParaRPr>
          </a:p>
          <a:p>
            <a:pPr lvl="0">
              <a:defRPr/>
            </a:pPr>
            <a:endParaRPr lang="en-US" sz="3800"/>
          </a:p>
        </p:txBody>
      </p:sp>
      <p:sp>
        <p:nvSpPr>
          <p:cNvPr id="1005" name=""/>
          <p:cNvSpPr txBox="1"/>
          <p:nvPr/>
        </p:nvSpPr>
        <p:spPr>
          <a:xfrm>
            <a:off x="1143000" y="1790700"/>
            <a:ext cx="8001000" cy="89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 b="1">
                <a:solidFill>
                  <a:srgbClr val="eb5800"/>
                </a:solidFill>
              </a:rPr>
              <a:t>스키마 특징</a:t>
            </a:r>
            <a:endParaRPr lang="ko-KR" altLang="en-US" sz="5300" b="1">
              <a:solidFill>
                <a:srgbClr val="eb5800"/>
              </a:solidFill>
            </a:endParaRPr>
          </a:p>
        </p:txBody>
      </p:sp>
      <p:sp>
        <p:nvSpPr>
          <p:cNvPr id="1006" name="Content Placeholder 2"/>
          <p:cNvSpPr/>
          <p:nvPr/>
        </p:nvSpPr>
        <p:spPr>
          <a:xfrm>
            <a:off x="1524000" y="3695700"/>
            <a:ext cx="15392400" cy="5638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 사전에 저장 됨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시간이 지나도 변하지 않음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현실 세계의 특정한 부분을 모델로 만들어짐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데이터 구조의 특성을 의미하며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인스턴스에 의해 규정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7" name=""/>
          <p:cNvSpPr/>
          <p:nvPr/>
        </p:nvSpPr>
        <p:spPr>
          <a:xfrm>
            <a:off x="952500" y="3314700"/>
            <a:ext cx="16383000" cy="60960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a6a6a6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441</ep:Words>
  <ep:PresentationFormat>사용자 지정</ep:PresentationFormat>
  <ep:Paragraphs>81</ep:Paragraphs>
  <ep:Slides>16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2023-02-08T23:12:07.000</dcterms:created>
  <dc:creator>officegen</dc:creator>
  <cp:lastModifiedBy>cherr</cp:lastModifiedBy>
  <dcterms:modified xsi:type="dcterms:W3CDTF">2023-05-10T06:41:51.137</dcterms:modified>
  <cp:revision>94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