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12" r:id="rId4"/>
    <p:sldId id="317" r:id="rId5"/>
    <p:sldId id="327" r:id="rId6"/>
    <p:sldId id="331" r:id="rId7"/>
    <p:sldId id="330" r:id="rId8"/>
    <p:sldId id="314" r:id="rId9"/>
    <p:sldId id="328" r:id="rId10"/>
    <p:sldId id="329" r:id="rId11"/>
    <p:sldId id="313" r:id="rId12"/>
    <p:sldId id="315" r:id="rId13"/>
    <p:sldId id="320" r:id="rId14"/>
    <p:sldId id="319" r:id="rId15"/>
    <p:sldId id="321" r:id="rId16"/>
    <p:sldId id="322" r:id="rId17"/>
    <p:sldId id="323" r:id="rId18"/>
    <p:sldId id="336" r:id="rId19"/>
    <p:sldId id="337" r:id="rId20"/>
    <p:sldId id="338" r:id="rId21"/>
    <p:sldId id="339" r:id="rId22"/>
    <p:sldId id="316" r:id="rId23"/>
    <p:sldId id="333" r:id="rId24"/>
    <p:sldId id="332" r:id="rId25"/>
    <p:sldId id="325" r:id="rId26"/>
    <p:sldId id="340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10"/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A9FDF-A6CE-4526-AE54-982AFD4A882E}" v="126" dt="2023-05-08T06:56:23.369"/>
  </p1510:revLst>
</p1510:revInfo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48" autoAdjust="0"/>
  </p:normalViewPr>
  <p:slideViewPr>
    <p:cSldViewPr>
      <p:cViewPr varScale="1">
        <p:scale>
          <a:sx n="47" d="100"/>
          <a:sy n="47" d="100"/>
        </p:scale>
        <p:origin x="1138" y="48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A8C2C3-5A2B-48E7-9329-47E6731B0687}" type="datetime1">
              <a:rPr lang="ko-KR" altLang="en-US"/>
              <a:pPr lvl="0">
                <a:defRPr/>
              </a:pPr>
              <a:t>2023-05-09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A24D515-2181-4112-8A4E-91016B7461C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상태유지</a:t>
            </a:r>
            <a:r>
              <a:rPr lang="en-US" altLang="ko-KR" dirty="0"/>
              <a:t>(Stateful)</a:t>
            </a:r>
            <a:r>
              <a:rPr lang="ko-KR" altLang="en-US" dirty="0"/>
              <a:t> 프로토콜은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말그대로 상태가 유지 되기 때문에 반복해서 </a:t>
            </a:r>
            <a:r>
              <a:rPr lang="ko-KR" altLang="en-US" dirty="0" err="1"/>
              <a:t>빅맥을</a:t>
            </a:r>
            <a:r>
              <a:rPr lang="ko-KR" altLang="en-US" dirty="0"/>
              <a:t> 언급할 필요가 없고</a:t>
            </a:r>
            <a:endParaRPr lang="en-US" altLang="ko-KR" dirty="0"/>
          </a:p>
          <a:p>
            <a:r>
              <a:rPr lang="en-US" altLang="ko-KR" dirty="0"/>
              <a:t>But </a:t>
            </a:r>
            <a:r>
              <a:rPr lang="ko-KR" altLang="en-US" dirty="0"/>
              <a:t>중간에 오류 발생시 처음부터 다시 요청을 </a:t>
            </a:r>
            <a:r>
              <a:rPr lang="ko-KR" altLang="en-US" dirty="0" err="1"/>
              <a:t>시작해야합니다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44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: </a:t>
            </a:r>
            <a:r>
              <a:rPr lang="ko-KR" altLang="en-US" dirty="0"/>
              <a:t>요청</a:t>
            </a:r>
            <a:r>
              <a:rPr lang="en-US" altLang="ko-KR" dirty="0"/>
              <a:t>(Requests)</a:t>
            </a:r>
            <a:r>
              <a:rPr lang="ko-KR" altLang="en-US" dirty="0"/>
              <a:t>을 보내는 쪽</a:t>
            </a:r>
            <a:endParaRPr lang="en-US" altLang="ko-KR" dirty="0"/>
          </a:p>
          <a:p>
            <a:r>
              <a:rPr lang="ko-KR" altLang="en-US" dirty="0"/>
              <a:t>서버</a:t>
            </a:r>
            <a:r>
              <a:rPr lang="en-US" altLang="ko-KR" dirty="0"/>
              <a:t>: </a:t>
            </a:r>
            <a:r>
              <a:rPr lang="ko-KR" altLang="en-US" dirty="0"/>
              <a:t>응답</a:t>
            </a:r>
            <a:r>
              <a:rPr lang="en-US" altLang="ko-KR" dirty="0"/>
              <a:t>(Response)</a:t>
            </a:r>
            <a:r>
              <a:rPr lang="ko-KR" altLang="en-US" dirty="0"/>
              <a:t>을 보내는 쪽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클라이언트 즉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사용자가 브라우저를 통해서 어떠한 서비스를 </a:t>
            </a:r>
            <a:r>
              <a:rPr lang="en-US" altLang="ko-KR" b="0" i="0" dirty="0" err="1">
                <a:solidFill>
                  <a:srgbClr val="E6EDF3"/>
                </a:solidFill>
                <a:effectLst/>
                <a:latin typeface="-apple-system"/>
              </a:rPr>
              <a:t>url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을 통하거나 다른 것을 통해서 요청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(request)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을 하면 서버에서는 해당 요청사항에 맞는 결과를 찾아서 사용자에게 응답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(response)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하는 형태로 동작합니다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요청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: client -&gt;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응답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: server -&gt; client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07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메시지란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클라이언트와 서버 사이에서 데이터가 교환되는 방식을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 메시지에는 위와 같은 요청과 응답 두 가지 유형이 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47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메시지의 구조는 시작줄</a:t>
            </a:r>
            <a:r>
              <a:rPr lang="en-US" altLang="ko-KR" dirty="0"/>
              <a:t>, </a:t>
            </a:r>
            <a:r>
              <a:rPr lang="ko-KR" altLang="en-US" dirty="0"/>
              <a:t>헤더 </a:t>
            </a:r>
            <a:r>
              <a:rPr lang="en-US" altLang="ko-KR" dirty="0"/>
              <a:t>, </a:t>
            </a:r>
            <a:r>
              <a:rPr lang="ko-KR" altLang="en-US" dirty="0"/>
              <a:t>바디로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요청 메시지의 시작줄은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메서드와 요청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URL,HTTP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버전이 들어가고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응답 메시지의 시작줄에선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버전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상태 코드 및 사유 구절이 들어간다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-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헤더 부분에는 요청과 응답 메세지에 대한 추가적인 정보를 담고 있고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Key/Value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형식으로 나타낸다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바디에는</a:t>
            </a:r>
            <a:endParaRPr lang="en-US" altLang="ko-KR" dirty="0"/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전송하고 싶은 실질적인 데이터를 나타내고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헤더를 마치고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\n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후에 나타나는 게 바디부분이다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68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사진은 요청메시지의 예시이다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요청 메시지는 </a:t>
            </a:r>
            <a:r>
              <a:rPr lang="en-US" altLang="ko-KR" dirty="0"/>
              <a:t>GET</a:t>
            </a:r>
            <a:r>
              <a:rPr lang="ko-KR" altLang="en-US" dirty="0"/>
              <a:t>이라는 메서드를 사용한 요청 메시지이기 때문에 데이터를 담는 바디 값이 없고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시작줄과 헤더만 존재하는 걸 확인해 볼 수 있습니다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요청 메시지의 시작줄에는 </a:t>
            </a:r>
            <a:r>
              <a:rPr lang="en-US" altLang="ko-KR" dirty="0"/>
              <a:t>GET</a:t>
            </a:r>
            <a:r>
              <a:rPr lang="ko-KR" altLang="en-US" dirty="0"/>
              <a:t>이라는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메서드가 사용된 걸 확인할 수 있고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가운데 </a:t>
            </a:r>
            <a:r>
              <a:rPr lang="ko-KR" altLang="en-US" b="0" i="0" dirty="0" err="1">
                <a:solidFill>
                  <a:srgbClr val="E6EDF3"/>
                </a:solidFill>
                <a:effectLst/>
                <a:latin typeface="-apple-system"/>
              </a:rPr>
              <a:t>슬레시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path(&lt;-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그림에선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URL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생략됨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와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HTTP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버전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(1.1)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으로 이루어져 있다는 것 또한 확인해 볼 수 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endParaRPr lang="en-US" altLang="ko-KR" dirty="0"/>
          </a:p>
          <a:p>
            <a:r>
              <a:rPr lang="ko-KR" altLang="en-US" dirty="0"/>
              <a:t>요청 메서드에 관한 내용은 곧 구체적으로 나옵니다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67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응답 메시지의 예시를 보면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시작줄에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버전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상태 코드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(200)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 및 사유 구절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(OK)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이 들어와 있는 걸 확인해 볼 수 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한눈에 비교하면 이렇다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응답 메시지의 바디부분에 왜 데이터가 있는 건지는 요청 메서드를 이야기 하며 확인해보도록 하자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85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대표적인 요청 메서드로 존재하는 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자원에 대해 요청하는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 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새로운 자원을 생성하는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post 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존재하는 자원에 대해 변경하는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put 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존재하는 자원에 대해 삭제하는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가 있습니다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10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Get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같은 경우 </a:t>
            </a:r>
            <a:r>
              <a:rPr lang="ko-KR" altLang="en-US" dirty="0"/>
              <a:t>어떠한 데이터를 서버로 부터 받아</a:t>
            </a:r>
            <a:r>
              <a:rPr lang="en-US" altLang="ko-KR" dirty="0"/>
              <a:t>(GET)</a:t>
            </a:r>
            <a:r>
              <a:rPr lang="ko-KR" altLang="en-US" dirty="0"/>
              <a:t>올 때 혹은 </a:t>
            </a:r>
            <a:r>
              <a:rPr lang="ko-KR" altLang="en-US" dirty="0" err="1"/>
              <a:t>조회할때</a:t>
            </a:r>
            <a:r>
              <a:rPr lang="en-US" altLang="ko-KR" dirty="0"/>
              <a:t> </a:t>
            </a:r>
            <a:r>
              <a:rPr lang="ko-KR" altLang="en-US" dirty="0"/>
              <a:t>주로 사용하는 메서드입니다</a:t>
            </a:r>
            <a:endParaRPr lang="en-US" altLang="ko-KR" dirty="0"/>
          </a:p>
          <a:p>
            <a:r>
              <a:rPr lang="ko-KR" altLang="en-US" dirty="0"/>
              <a:t>데이터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없이 받아 오기만 할 때 사용되므로 위의 메시지 구조에서 바디 부분에 데이터가 있던 이유도 </a:t>
            </a:r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메서드를 이용해서 요청을 했기 때문입니다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메시지 바디를 사용해서 데이터를 전달할 수 있긴 하지만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 지원하지 않는 곳이 많아서 보통 메시지 바디를 사용하지 않습니다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</a:t>
            </a:r>
            <a:r>
              <a:rPr lang="ko-KR" altLang="en-US" dirty="0"/>
              <a:t> 같은 경우 데이터를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할 때 주로 사용되는 메서드 이므로 데이터를 실어 날라야 한다</a:t>
            </a:r>
            <a:r>
              <a:rPr lang="en-US" altLang="ko-KR" dirty="0"/>
              <a:t>. </a:t>
            </a:r>
            <a:r>
              <a:rPr lang="ko-KR" altLang="en-US" dirty="0"/>
              <a:t>바로 전 </a:t>
            </a:r>
            <a:r>
              <a:rPr lang="en-US" altLang="ko-KR" dirty="0"/>
              <a:t>ppt</a:t>
            </a:r>
            <a:r>
              <a:rPr lang="ko-KR" altLang="en-US" dirty="0"/>
              <a:t> 요청</a:t>
            </a:r>
            <a:r>
              <a:rPr lang="en-US" altLang="ko-KR" dirty="0"/>
              <a:t> </a:t>
            </a:r>
            <a:r>
              <a:rPr lang="ko-KR" altLang="en-US" dirty="0"/>
              <a:t>메시지의 바디 부분에 데이터가 담겨있던 이유도 </a:t>
            </a:r>
            <a:r>
              <a:rPr lang="en-US" altLang="ko-KR" dirty="0"/>
              <a:t>Post</a:t>
            </a:r>
            <a:r>
              <a:rPr lang="ko-KR" altLang="en-US" dirty="0"/>
              <a:t>메서드를 이용한 요청을 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Put</a:t>
            </a:r>
            <a:r>
              <a:rPr lang="ko-KR" altLang="en-US" dirty="0"/>
              <a:t>은 </a:t>
            </a:r>
            <a:r>
              <a:rPr lang="en-US" altLang="ko-KR" dirty="0"/>
              <a:t>Post</a:t>
            </a:r>
            <a:r>
              <a:rPr lang="ko-KR" altLang="en-US" dirty="0"/>
              <a:t>와 비슷하지만 데이터를 생성할 때만 사용되는 메서드이다</a:t>
            </a:r>
            <a:r>
              <a:rPr lang="en-US" altLang="ko-KR" dirty="0"/>
              <a:t>.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dirty="0"/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는 </a:t>
            </a:r>
            <a:r>
              <a:rPr lang="ko-KR" altLang="en-US" dirty="0"/>
              <a:t>특정 데이터를 서버에서 삭제 요청을 보낼 때만 쓰이는 메서드이다</a:t>
            </a:r>
            <a:r>
              <a:rPr lang="en-US" altLang="ko-KR" dirty="0"/>
              <a:t>. </a:t>
            </a:r>
            <a:r>
              <a:rPr lang="ko-KR" altLang="en-US" dirty="0"/>
              <a:t>얘 또한</a:t>
            </a:r>
            <a:r>
              <a:rPr lang="en-US" altLang="ko-KR" dirty="0"/>
              <a:t>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73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 같은 경우 데이터를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할 때 주로 사용되는 메서드 이므로 데이터를 실어 날라야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바로 전 </a:t>
            </a:r>
            <a:r>
              <a:rPr lang="en-US" altLang="ko-KR" dirty="0"/>
              <a:t>ppt</a:t>
            </a:r>
            <a:r>
              <a:rPr lang="ko-KR" altLang="en-US" dirty="0"/>
              <a:t> 요청</a:t>
            </a:r>
            <a:r>
              <a:rPr lang="en-US" altLang="ko-KR" dirty="0"/>
              <a:t> </a:t>
            </a:r>
            <a:r>
              <a:rPr lang="ko-KR" altLang="en-US" dirty="0"/>
              <a:t>메시지의 바디 부분에 데이터가 담겨있던 이유도 </a:t>
            </a:r>
            <a:r>
              <a:rPr lang="en-US" altLang="ko-KR" dirty="0"/>
              <a:t>Post</a:t>
            </a:r>
            <a:r>
              <a:rPr lang="ko-KR" altLang="en-US" dirty="0"/>
              <a:t>메서드를 이용한 요청을 했기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2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79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Put</a:t>
            </a:r>
            <a:r>
              <a:rPr lang="ko-KR" altLang="en-US" dirty="0"/>
              <a:t>은 </a:t>
            </a:r>
            <a:r>
              <a:rPr lang="en-US" altLang="ko-KR" dirty="0"/>
              <a:t>Post</a:t>
            </a:r>
            <a:r>
              <a:rPr lang="ko-KR" altLang="en-US" dirty="0"/>
              <a:t>와 비슷하지만 데이터를 생성할 때만 사용되는 메서드입니다</a:t>
            </a:r>
            <a:r>
              <a:rPr lang="en-US" altLang="ko-KR" dirty="0"/>
              <a:t>. Post</a:t>
            </a:r>
            <a:r>
              <a:rPr lang="ko-KR" altLang="en-US" dirty="0"/>
              <a:t>에 밀려서 잘 사용하지는 않는다고 합니다</a:t>
            </a:r>
            <a:endParaRPr lang="en-US" altLang="ko-KR" dirty="0"/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8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Delete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는 </a:t>
            </a:r>
            <a:r>
              <a:rPr lang="ko-KR" altLang="en-US" dirty="0"/>
              <a:t>특정 데이터를 서버에서 삭제 요청을 보낼 때만 쓰이는 메서드입니다</a:t>
            </a:r>
            <a:r>
              <a:rPr lang="en-US" altLang="ko-KR" dirty="0"/>
              <a:t>. </a:t>
            </a:r>
            <a:r>
              <a:rPr lang="ko-KR" altLang="en-US" dirty="0"/>
              <a:t>이것 또한</a:t>
            </a:r>
            <a:r>
              <a:rPr lang="en-US" altLang="ko-KR" dirty="0"/>
              <a:t> Post</a:t>
            </a:r>
            <a:r>
              <a:rPr lang="ko-KR" altLang="en-US" dirty="0"/>
              <a:t>에 밀려서 잘 사용하지는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PATH</a:t>
            </a:r>
            <a:r>
              <a:rPr lang="ko-KR" altLang="en-US" dirty="0"/>
              <a:t>또한 </a:t>
            </a:r>
            <a:r>
              <a:rPr lang="en-US" altLang="ko-KR" dirty="0"/>
              <a:t>put</a:t>
            </a:r>
            <a:r>
              <a:rPr lang="ko-KR" altLang="en-US" dirty="0"/>
              <a:t>처럼 변경 가능한 리소스의 부분 업데이트에 사용됩니다 하지만 </a:t>
            </a:r>
            <a:r>
              <a:rPr lang="en-US" altLang="ko-KR" dirty="0"/>
              <a:t>PUT</a:t>
            </a:r>
            <a:r>
              <a:rPr lang="ko-KR" altLang="en-US" dirty="0"/>
              <a:t>에서 밀려서 잘 사용하지 않는다고 합니다</a:t>
            </a:r>
            <a:r>
              <a:rPr lang="en-US" altLang="ko-KR" dirty="0"/>
              <a:t>.</a:t>
            </a:r>
          </a:p>
          <a:p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30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HTTP</a:t>
            </a:r>
            <a:r>
              <a:rPr lang="ko-KR" altLang="en-US" dirty="0"/>
              <a:t>의 </a:t>
            </a:r>
            <a:r>
              <a:rPr lang="ko-KR" altLang="en-US" dirty="0" err="1"/>
              <a:t>상태코드입니다</a:t>
            </a:r>
            <a:r>
              <a:rPr lang="ko-KR" altLang="en-US" dirty="0"/>
              <a:t> 아마 성공은 말 그대로 성공이기 때문에 </a:t>
            </a:r>
            <a:endParaRPr lang="en-US" altLang="ko-KR" dirty="0"/>
          </a:p>
          <a:p>
            <a:r>
              <a:rPr lang="ko-KR" altLang="en-US" dirty="0"/>
              <a:t>원래 사용하려던 창을 사용하느라 다들 </a:t>
            </a:r>
            <a:r>
              <a:rPr lang="ko-KR" altLang="en-US" dirty="0" err="1"/>
              <a:t>주의깊게</a:t>
            </a:r>
            <a:r>
              <a:rPr lang="ko-KR" altLang="en-US" dirty="0"/>
              <a:t> 보실 일이 없어서 잘 </a:t>
            </a:r>
            <a:r>
              <a:rPr lang="ko-KR" altLang="en-US" dirty="0" err="1"/>
              <a:t>모르실거라고</a:t>
            </a:r>
            <a:r>
              <a:rPr lang="ko-KR" altLang="en-US" dirty="0"/>
              <a:t> 생각하지만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200</a:t>
            </a:r>
            <a:r>
              <a:rPr lang="ko-KR" altLang="en-US" dirty="0" err="1"/>
              <a:t>번대에</a:t>
            </a:r>
            <a:r>
              <a:rPr lang="ko-KR" altLang="en-US" dirty="0"/>
              <a:t> 성공에 대한 상태코드들이 </a:t>
            </a:r>
            <a:r>
              <a:rPr lang="ko-KR" altLang="en-US" dirty="0" err="1"/>
              <a:t>있구요</a:t>
            </a:r>
            <a:r>
              <a:rPr lang="ko-KR" altLang="en-US" dirty="0"/>
              <a:t> 보시는 것처럼 </a:t>
            </a:r>
            <a:r>
              <a:rPr lang="en-US" altLang="ko-KR" dirty="0"/>
              <a:t>200 </a:t>
            </a:r>
            <a:r>
              <a:rPr lang="ko-KR" altLang="en-US" dirty="0"/>
              <a:t>성공</a:t>
            </a:r>
            <a:endParaRPr lang="en-US" altLang="ko-KR" dirty="0"/>
          </a:p>
          <a:p>
            <a:r>
              <a:rPr lang="en-US" altLang="ko-KR" dirty="0"/>
              <a:t>201 </a:t>
            </a:r>
            <a:r>
              <a:rPr lang="ko-KR" altLang="en-US" dirty="0"/>
              <a:t>요청이 성공했고 새로운 리소스가 생성됨 </a:t>
            </a:r>
            <a:r>
              <a:rPr lang="en-US" altLang="ko-KR" dirty="0"/>
              <a:t>202 </a:t>
            </a:r>
            <a:r>
              <a:rPr lang="ko-KR" altLang="en-US" dirty="0"/>
              <a:t>요청을 받았으나 아직 처리하진 않음</a:t>
            </a:r>
            <a:endParaRPr lang="en-US" altLang="ko-KR" dirty="0"/>
          </a:p>
          <a:p>
            <a:r>
              <a:rPr lang="ko-KR" altLang="en-US" dirty="0"/>
              <a:t>등등이 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98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다음에 나올 것은 보시는 것처럼 창이 제대로 뜨지 않죠</a:t>
            </a:r>
            <a:r>
              <a:rPr lang="en-US" altLang="ko-KR" dirty="0"/>
              <a:t>?  </a:t>
            </a:r>
          </a:p>
          <a:p>
            <a:r>
              <a:rPr lang="ko-KR" altLang="en-US" dirty="0"/>
              <a:t>아마 </a:t>
            </a:r>
            <a:r>
              <a:rPr lang="en-US" altLang="ko-KR" dirty="0"/>
              <a:t>Spring </a:t>
            </a:r>
            <a:r>
              <a:rPr lang="ko-KR" altLang="en-US" dirty="0"/>
              <a:t>강의 들으시면서 저처럼 </a:t>
            </a:r>
            <a:r>
              <a:rPr lang="ko-KR" altLang="en-US" dirty="0" err="1"/>
              <a:t>백엔드</a:t>
            </a:r>
            <a:r>
              <a:rPr lang="ko-KR" altLang="en-US" dirty="0"/>
              <a:t> 하시는 분들은</a:t>
            </a:r>
            <a:endParaRPr lang="en-US" altLang="ko-KR" dirty="0"/>
          </a:p>
          <a:p>
            <a:r>
              <a:rPr lang="ko-KR" altLang="en-US" dirty="0"/>
              <a:t>익숙한 </a:t>
            </a:r>
            <a:r>
              <a:rPr lang="ko-KR" altLang="en-US" dirty="0" err="1"/>
              <a:t>화면이실거라고</a:t>
            </a:r>
            <a:r>
              <a:rPr lang="ko-KR" altLang="en-US" dirty="0"/>
              <a:t> 생각합니다 </a:t>
            </a:r>
            <a:r>
              <a:rPr lang="en-US" altLang="ko-KR" dirty="0"/>
              <a:t>8080</a:t>
            </a:r>
            <a:r>
              <a:rPr lang="ko-KR" altLang="en-US" dirty="0"/>
              <a:t>과 </a:t>
            </a:r>
            <a:r>
              <a:rPr lang="en-US" altLang="ko-KR" dirty="0"/>
              <a:t>404 </a:t>
            </a:r>
            <a:r>
              <a:rPr lang="ko-KR" altLang="en-US" dirty="0" err="1"/>
              <a:t>스프링부트</a:t>
            </a:r>
            <a:r>
              <a:rPr lang="ko-KR" altLang="en-US" dirty="0"/>
              <a:t> 강의에</a:t>
            </a:r>
            <a:endParaRPr lang="en-US" altLang="ko-KR" dirty="0"/>
          </a:p>
          <a:p>
            <a:r>
              <a:rPr lang="ko-KR" altLang="en-US" dirty="0"/>
              <a:t>나오는 실습 화면에서 오류가 난 사진을 </a:t>
            </a:r>
            <a:r>
              <a:rPr lang="ko-KR" altLang="en-US" dirty="0" err="1"/>
              <a:t>캡쳐떠왔구요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넘김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11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요청 오류에 관한 것들이 </a:t>
            </a:r>
            <a:r>
              <a:rPr lang="en-US" altLang="ko-KR" dirty="0"/>
              <a:t>400</a:t>
            </a:r>
            <a:r>
              <a:rPr lang="ko-KR" altLang="en-US" dirty="0" err="1"/>
              <a:t>번대에</a:t>
            </a:r>
            <a:r>
              <a:rPr lang="ko-KR" altLang="en-US" dirty="0"/>
              <a:t> 오류입니다</a:t>
            </a:r>
            <a:endParaRPr lang="en-US" altLang="ko-KR" dirty="0"/>
          </a:p>
          <a:p>
            <a:r>
              <a:rPr lang="ko-KR" altLang="en-US" dirty="0"/>
              <a:t>요청 오류로는 서버가 요청의 구문을 인식하지 못하는 </a:t>
            </a:r>
            <a:r>
              <a:rPr lang="en-US" altLang="ko-KR" dirty="0"/>
              <a:t>400</a:t>
            </a:r>
          </a:p>
          <a:p>
            <a:r>
              <a:rPr lang="ko-KR" altLang="en-US" dirty="0"/>
              <a:t>인증을 필요로 하는 요청 인증실패를 의미하는 </a:t>
            </a:r>
            <a:r>
              <a:rPr lang="en-US" altLang="ko-KR" dirty="0"/>
              <a:t>401</a:t>
            </a:r>
          </a:p>
          <a:p>
            <a:r>
              <a:rPr lang="ko-KR" altLang="en-US" dirty="0"/>
              <a:t>서버가 요청을 거부하는 </a:t>
            </a:r>
            <a:r>
              <a:rPr lang="en-US" altLang="ko-KR" dirty="0"/>
              <a:t>403 </a:t>
            </a:r>
            <a:r>
              <a:rPr lang="ko-KR" altLang="en-US" dirty="0"/>
              <a:t>등이 있지만 다들 제일 많이 </a:t>
            </a:r>
            <a:endParaRPr lang="en-US" altLang="ko-KR" dirty="0"/>
          </a:p>
          <a:p>
            <a:r>
              <a:rPr lang="ko-KR" altLang="en-US" dirty="0"/>
              <a:t>접하신 오류는 주로 </a:t>
            </a:r>
            <a:r>
              <a:rPr lang="en-US" altLang="ko-KR" dirty="0"/>
              <a:t>404</a:t>
            </a:r>
            <a:r>
              <a:rPr lang="ko-KR" altLang="en-US" dirty="0"/>
              <a:t>번이라고 생각하구요 </a:t>
            </a:r>
            <a:endParaRPr lang="en-US" altLang="ko-KR" dirty="0"/>
          </a:p>
          <a:p>
            <a:r>
              <a:rPr lang="ko-KR" altLang="en-US" dirty="0"/>
              <a:t>서버가 요청한 리소스를 찾을 수 </a:t>
            </a:r>
            <a:r>
              <a:rPr lang="ko-KR" altLang="en-US" dirty="0" err="1"/>
              <a:t>없다는것을</a:t>
            </a:r>
            <a:r>
              <a:rPr lang="ko-KR" altLang="en-US" dirty="0"/>
              <a:t> 의미하는 </a:t>
            </a:r>
            <a:r>
              <a:rPr lang="ko-KR" altLang="en-US" dirty="0" err="1"/>
              <a:t>요청오류입니다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40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위에서 설명했던 </a:t>
            </a:r>
            <a:r>
              <a:rPr lang="en-US" altLang="ko-KR" dirty="0"/>
              <a:t>HTTP </a:t>
            </a:r>
            <a:r>
              <a:rPr lang="ko-KR" altLang="en-US" dirty="0"/>
              <a:t>동작 방식에서 </a:t>
            </a:r>
            <a:r>
              <a:rPr lang="en-US" altLang="ko-KR" dirty="0"/>
              <a:t>URL, </a:t>
            </a:r>
            <a:r>
              <a:rPr lang="ko-KR" altLang="en-US" dirty="0"/>
              <a:t>요청 메서드</a:t>
            </a:r>
            <a:r>
              <a:rPr lang="en-US" altLang="ko-KR" dirty="0"/>
              <a:t>, </a:t>
            </a:r>
            <a:r>
              <a:rPr lang="ko-KR" altLang="en-US" dirty="0"/>
              <a:t>상태코드를 조합하여</a:t>
            </a:r>
            <a:endParaRPr lang="en-US" altLang="ko-KR" dirty="0"/>
          </a:p>
          <a:p>
            <a:r>
              <a:rPr lang="ko-KR" altLang="en-US" dirty="0"/>
              <a:t>간단히 표현하면 클라이언트는 </a:t>
            </a:r>
            <a:r>
              <a:rPr lang="en-US" altLang="ko-KR" dirty="0"/>
              <a:t>URL</a:t>
            </a:r>
            <a:r>
              <a:rPr lang="ko-KR" altLang="en-US" dirty="0"/>
              <a:t>과 </a:t>
            </a:r>
            <a:r>
              <a:rPr lang="ko-KR" altLang="en-US" dirty="0" err="1"/>
              <a:t>요청메서드를</a:t>
            </a:r>
            <a:r>
              <a:rPr lang="ko-KR" altLang="en-US" dirty="0"/>
              <a:t> 서버에 요청하고 </a:t>
            </a:r>
            <a:endParaRPr lang="en-US" altLang="ko-KR" dirty="0"/>
          </a:p>
          <a:p>
            <a:r>
              <a:rPr lang="ko-KR" altLang="en-US" dirty="0"/>
              <a:t>서버는 상태코드와 응답 바디를 반환하면서 </a:t>
            </a:r>
            <a:endParaRPr lang="en-US" altLang="ko-KR" dirty="0"/>
          </a:p>
          <a:p>
            <a:r>
              <a:rPr lang="ko-KR" altLang="en-US" dirty="0"/>
              <a:t>위와 같은 그림이 나옵니다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61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91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한국어로 대화하기 위해서는 문법과 발음</a:t>
            </a:r>
            <a:r>
              <a:rPr lang="en-US" altLang="ko-KR" dirty="0"/>
              <a:t>, </a:t>
            </a:r>
            <a:r>
              <a:rPr lang="ko-KR" altLang="en-US" dirty="0"/>
              <a:t>표기를 알아야 다른 사람과 한국어로 대화 할 수 있듯이</a:t>
            </a:r>
            <a:endParaRPr lang="en-US" altLang="ko-KR" dirty="0"/>
          </a:p>
          <a:p>
            <a:r>
              <a:rPr lang="ko-KR" altLang="en-US" dirty="0"/>
              <a:t>프로토콜이란 컴퓨터 내부에서</a:t>
            </a:r>
            <a:r>
              <a:rPr lang="en-US" altLang="ko-KR" dirty="0"/>
              <a:t>, </a:t>
            </a:r>
            <a:r>
              <a:rPr lang="ko-KR" altLang="en-US" dirty="0"/>
              <a:t>혹은 컴퓨터 사이에서 데이터를 교환하기 위한 규칙체계</a:t>
            </a:r>
            <a:r>
              <a:rPr lang="en-US" altLang="ko-KR" dirty="0"/>
              <a:t>(=</a:t>
            </a:r>
            <a:r>
              <a:rPr lang="ko-KR" altLang="en-US" dirty="0"/>
              <a:t>한국어의 문법</a:t>
            </a:r>
            <a:r>
              <a:rPr lang="en-US" altLang="ko-KR" dirty="0"/>
              <a:t>, </a:t>
            </a:r>
            <a:r>
              <a:rPr lang="ko-KR" altLang="en-US" dirty="0"/>
              <a:t>발음</a:t>
            </a:r>
            <a:r>
              <a:rPr lang="en-US" altLang="ko-KR" dirty="0"/>
              <a:t>, </a:t>
            </a:r>
            <a:r>
              <a:rPr lang="ko-KR" altLang="en-US" dirty="0"/>
              <a:t>표기와 같은 것</a:t>
            </a:r>
            <a:r>
              <a:rPr lang="en-US" altLang="ko-KR" dirty="0"/>
              <a:t>!)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7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 각 계층마다 프로토콜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계층의 프로토콜에는 보이는 바와 같은 프로토콜 등이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응용계층의 프로토콜들 중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프로토콜은 </a:t>
            </a:r>
            <a:r>
              <a:rPr lang="en-US" altLang="ko-KR" b="0" i="0" dirty="0">
                <a:solidFill>
                  <a:srgbClr val="4A5568"/>
                </a:solidFill>
                <a:effectLst/>
                <a:latin typeface="notokr"/>
              </a:rPr>
              <a:t> </a:t>
            </a:r>
            <a:r>
              <a:rPr lang="en-US" altLang="ko-KR" b="1" i="0" dirty="0">
                <a:solidFill>
                  <a:srgbClr val="FF6600"/>
                </a:solidFill>
                <a:effectLst/>
                <a:latin typeface="notokr"/>
              </a:rPr>
              <a:t>HTML</a:t>
            </a:r>
            <a:r>
              <a:rPr lang="ko-KR" altLang="en-US" b="1" i="0" dirty="0">
                <a:solidFill>
                  <a:srgbClr val="FF6600"/>
                </a:solidFill>
                <a:effectLst/>
                <a:latin typeface="notokr"/>
              </a:rPr>
              <a:t>과 같은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웹 문서를 주고 받을 때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FTP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프로토콜은 파일을 주고 받을 때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,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SMTP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프로토콜은 메일을 주고 받을 때 사용합니다</a:t>
            </a:r>
            <a:endParaRPr lang="en-US" altLang="ko-KR" b="0" i="0" dirty="0">
              <a:solidFill>
                <a:srgbClr val="E6EDF3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이중에서 오늘 발표할 건 웹 문서를 주고 받을 때 사용되는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HTTP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프로토콜입니다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7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A5568"/>
                </a:solidFill>
                <a:effectLst/>
                <a:latin typeface="notokr"/>
              </a:rPr>
              <a:t>HTTP</a:t>
            </a: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는 기본적으로 </a:t>
            </a:r>
            <a:r>
              <a:rPr lang="en-US" altLang="ko-KR" b="0" i="0" dirty="0">
                <a:solidFill>
                  <a:srgbClr val="4A5568"/>
                </a:solidFill>
                <a:effectLst/>
                <a:latin typeface="notokr"/>
              </a:rPr>
              <a:t>countless </a:t>
            </a: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방식으로 작동합니다</a:t>
            </a:r>
            <a:r>
              <a:rPr lang="en-US" altLang="ko-KR" b="0" i="0" dirty="0">
                <a:solidFill>
                  <a:srgbClr val="4A5568"/>
                </a:solidFill>
                <a:effectLst/>
                <a:latin typeface="notokr"/>
              </a:rPr>
              <a:t>. </a:t>
            </a: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실제로 요청을 주고 받을 때는 보이는 그림처럼 연결을 유지하고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19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응답을 주고 나면 서버와의 연결을 끊는 비 연결성 프로토콜이라는 특징이 있습니다 </a:t>
            </a:r>
            <a:endParaRPr lang="en-US" altLang="ko-KR" b="0" i="0" dirty="0">
              <a:solidFill>
                <a:srgbClr val="4A5568"/>
              </a:solidFill>
              <a:effectLst/>
              <a:latin typeface="noto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4A5568"/>
                </a:solidFill>
                <a:effectLst/>
                <a:latin typeface="notokr"/>
              </a:rPr>
              <a:t>때문에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불특정 다수를 대상으로 하는 서비스에 적합한 방식이고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4A5568"/>
              </a:solidFill>
              <a:effectLst/>
              <a:latin typeface="noto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4A5568"/>
              </a:solidFill>
              <a:effectLst/>
              <a:latin typeface="noto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1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실제로 요청을 주고 받을 때만 그림에서 볼 수 있는 것처럼 연결을 유지함으로써 </a:t>
            </a:r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서버가 연결을 유지하는 자원을 최소한으로 줄여줍니다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즉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최소한의 자원으로 서버 유지가 가능하다는 장점이 있습니다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663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서버가 클라이언트의 상태를 보존하지 않는 </a:t>
            </a:r>
            <a:r>
              <a:rPr lang="ko-KR" altLang="en-US" dirty="0" err="1"/>
              <a:t>무상태</a:t>
            </a:r>
            <a:r>
              <a:rPr lang="ko-KR" altLang="en-US" dirty="0"/>
              <a:t> 프로토콜입니다</a:t>
            </a:r>
            <a:endParaRPr lang="en-US" altLang="ko-KR" dirty="0"/>
          </a:p>
          <a:p>
            <a:r>
              <a:rPr lang="ko-KR" altLang="en-US" dirty="0" err="1"/>
              <a:t>무상태</a:t>
            </a:r>
            <a:r>
              <a:rPr lang="ko-KR" altLang="en-US" dirty="0"/>
              <a:t> 프로토콜은 상태를 보존하지 않기 때문에 햄버거시</a:t>
            </a:r>
            <a:endParaRPr lang="en-US" altLang="ko-KR" dirty="0"/>
          </a:p>
          <a:p>
            <a:r>
              <a:rPr lang="ko-KR" altLang="en-US" dirty="0" err="1"/>
              <a:t>빅맥을</a:t>
            </a:r>
            <a:r>
              <a:rPr lang="ko-KR" altLang="en-US" dirty="0"/>
              <a:t> 주문하고 추가로 요청이 있을 때 마다 </a:t>
            </a:r>
            <a:r>
              <a:rPr lang="ko-KR" altLang="en-US" dirty="0" err="1"/>
              <a:t>빅맥</a:t>
            </a:r>
            <a:r>
              <a:rPr lang="ko-KR" altLang="en-US" dirty="0"/>
              <a:t> 주문한걸 다시 한번 더 알려주어야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무상태</a:t>
            </a:r>
            <a:r>
              <a:rPr lang="ko-KR" altLang="en-US" dirty="0"/>
              <a:t> 프로토콜의 장점은 데이터를 저장해두지 않아도 되기 때문에 응답 서버를 변경하기 용이 </a:t>
            </a:r>
            <a:endParaRPr lang="en-US" altLang="ko-KR" dirty="0"/>
          </a:p>
          <a:p>
            <a:r>
              <a:rPr lang="ko-KR" altLang="en-US" dirty="0"/>
              <a:t>단 클라이언트가 많은 데이터를 </a:t>
            </a:r>
            <a:r>
              <a:rPr lang="ko-KR" altLang="en-US" dirty="0" err="1"/>
              <a:t>보내야한다는</a:t>
            </a:r>
            <a:r>
              <a:rPr lang="ko-KR" altLang="en-US" dirty="0"/>
              <a:t> 단점이 존재 </a:t>
            </a:r>
            <a:r>
              <a:rPr lang="en-US" altLang="ko-KR" dirty="0"/>
              <a:t>-&gt;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단점을 해결하기 위해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(cookie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Session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이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등장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)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1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무상태</a:t>
            </a:r>
            <a:r>
              <a:rPr lang="ko-KR" altLang="en-US" dirty="0"/>
              <a:t> 프로토콜의 장점은 데이터를 저장해두지 않아도 되기 때문에 응답 서버를 변경하기 용이 </a:t>
            </a:r>
            <a:endParaRPr lang="en-US" altLang="ko-KR" dirty="0"/>
          </a:p>
          <a:p>
            <a:r>
              <a:rPr lang="ko-KR" altLang="en-US" dirty="0"/>
              <a:t>단 클라이언트가 많은 데이터를 </a:t>
            </a:r>
            <a:r>
              <a:rPr lang="ko-KR" altLang="en-US" dirty="0" err="1"/>
              <a:t>보내야한다는</a:t>
            </a:r>
            <a:r>
              <a:rPr lang="ko-KR" altLang="en-US" dirty="0"/>
              <a:t> 단점이 존재 </a:t>
            </a:r>
            <a:r>
              <a:rPr lang="en-US" altLang="ko-KR" dirty="0"/>
              <a:t>-&gt;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단점을 해결하기 위해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(cookie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Session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이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E6EDF3"/>
                </a:solidFill>
                <a:effectLst/>
                <a:latin typeface="-apple-system"/>
              </a:rPr>
              <a:t>등장</a:t>
            </a:r>
            <a:r>
              <a:rPr lang="en-US" altLang="ko-KR" b="0" i="0" dirty="0">
                <a:solidFill>
                  <a:srgbClr val="E6EDF3"/>
                </a:solidFill>
                <a:effectLst/>
                <a:latin typeface="-apple-system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이러한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HTTP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특징을 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stateless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라고 하는데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Connectless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부터 파생되는 특징이라고 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A24D515-2181-4112-8A4E-91016B7461C9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6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810" y="3418943"/>
            <a:ext cx="12335857" cy="291997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1000" kern="0" spc="-300">
                <a:solidFill>
                  <a:srgbClr val="1C1B1A"/>
                </a:solidFill>
                <a:latin typeface="Pretendard Black"/>
                <a:cs typeface="Pretendard Black"/>
              </a:rPr>
              <a:t>AT 남서울대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1294170" y="799043"/>
            <a:ext cx="1359149" cy="710074"/>
            <a:chOff x="1294170" y="799043"/>
            <a:chExt cx="1359149" cy="710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94170" y="799043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887200" y="6367813"/>
            <a:ext cx="6733116" cy="347787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11000" b="1" kern="0" spc="600" dirty="0">
                <a:solidFill>
                  <a:srgbClr val="FFFFFF"/>
                </a:solidFill>
                <a:latin typeface="나눔고딕"/>
                <a:ea typeface="나눔고딕"/>
              </a:rPr>
              <a:t>HTTP</a:t>
            </a:r>
          </a:p>
          <a:p>
            <a:pPr lvl="0">
              <a:defRPr/>
            </a:pPr>
            <a:r>
              <a:rPr lang="ko-KR" altLang="en-US" sz="11000" b="1" kern="0" spc="600" dirty="0">
                <a:solidFill>
                  <a:srgbClr val="FFFFFF"/>
                </a:solidFill>
                <a:latin typeface="나눔고딕"/>
                <a:ea typeface="나눔고딕"/>
              </a:rPr>
              <a:t>프로토콜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5238" y="1724990"/>
            <a:ext cx="14553519" cy="292949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1000" b="1" kern="0" spc="-300">
                <a:solidFill>
                  <a:srgbClr val="1C1B1A"/>
                </a:solidFill>
                <a:latin typeface="Pretendard Black"/>
                <a:cs typeface="Pretendard Black"/>
              </a:rPr>
              <a:t>멋쟁이사자처럼</a:t>
            </a:r>
          </a:p>
          <a:p>
            <a:pPr lvl="0">
              <a:defRPr/>
            </a:pP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2087694" y="8106751"/>
            <a:ext cx="1131251" cy="1131251"/>
            <a:chOff x="2087694" y="8106751"/>
            <a:chExt cx="1131251" cy="11312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16738" y="1284413"/>
            <a:ext cx="1103378" cy="1103378"/>
            <a:chOff x="15916738" y="1284413"/>
            <a:chExt cx="1103378" cy="11033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5916738" y="1284413"/>
              <a:ext cx="1103378" cy="1103378"/>
            </a:xfrm>
            <a:prstGeom prst="rect">
              <a:avLst/>
            </a:prstGeom>
          </p:spPr>
        </p:pic>
      </p:grpSp>
      <p:sp>
        <p:nvSpPr>
          <p:cNvPr id="3" name="Object 6"/>
          <p:cNvSpPr txBox="1"/>
          <p:nvPr/>
        </p:nvSpPr>
        <p:spPr>
          <a:xfrm>
            <a:off x="12869043" y="7730482"/>
            <a:ext cx="4304716" cy="36386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r">
              <a:defRPr/>
            </a:pP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Stateful(</a:t>
            </a:r>
            <a:r>
              <a:rPr lang="ko-KR" altLang="en-US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상태유지 프로토콜</a:t>
            </a:r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chemeClr val="tx1">
                  <a:lumMod val="65000"/>
                  <a:lumOff val="35000"/>
                </a:schemeClr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BE795-D7BF-4532-288D-DF33F969839D}"/>
              </a:ext>
            </a:extLst>
          </p:cNvPr>
          <p:cNvSpPr/>
          <p:nvPr/>
        </p:nvSpPr>
        <p:spPr>
          <a:xfrm>
            <a:off x="3886200" y="56007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BE928D81-BC2A-23B9-45BD-C8A254E4C5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t="1830"/>
          <a:stretch/>
        </p:blipFill>
        <p:spPr>
          <a:xfrm>
            <a:off x="2971800" y="2933700"/>
            <a:ext cx="11430000" cy="67498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909425-157D-4D1C-2223-9094D71C6F6D}"/>
              </a:ext>
            </a:extLst>
          </p:cNvPr>
          <p:cNvSpPr/>
          <p:nvPr/>
        </p:nvSpPr>
        <p:spPr>
          <a:xfrm>
            <a:off x="11811000" y="422910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DE9C4-0FE3-4A35-81C0-AEC5DE272521}"/>
              </a:ext>
            </a:extLst>
          </p:cNvPr>
          <p:cNvSpPr txBox="1"/>
          <p:nvPr/>
        </p:nvSpPr>
        <p:spPr>
          <a:xfrm>
            <a:off x="12420600" y="414992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FF7710"/>
                </a:solidFill>
              </a:rPr>
              <a:t>빅맥</a:t>
            </a:r>
            <a:r>
              <a:rPr lang="ko-KR" altLang="en-US" sz="2400" b="1" dirty="0">
                <a:solidFill>
                  <a:srgbClr val="FF7710"/>
                </a:solidFill>
              </a:rPr>
              <a:t> 세트 </a:t>
            </a:r>
            <a:r>
              <a:rPr lang="en-US" altLang="ko-KR" sz="2400" b="1" dirty="0">
                <a:solidFill>
                  <a:srgbClr val="FF7710"/>
                </a:solidFill>
              </a:rPr>
              <a:t>2</a:t>
            </a:r>
            <a:r>
              <a:rPr lang="ko-KR" altLang="en-US" sz="2400" b="1" dirty="0">
                <a:solidFill>
                  <a:srgbClr val="FF771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75233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B3F9D0C8-0E83-1492-1FBE-56F5E5948D19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3DBCE726-B4A0-4FB6-C10F-398370F29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A35D7871-C649-F1D4-9ACE-1A030E308C59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AEF86C6A-F0BE-4248-E560-E678A4603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3" name="Object 9">
            <a:extLst>
              <a:ext uri="{FF2B5EF4-FFF2-40B4-BE49-F238E27FC236}">
                <a16:creationId xmlns:a16="http://schemas.microsoft.com/office/drawing/2014/main" id="{EAD11B53-ECF1-E151-88A2-4FD6B2061C12}"/>
              </a:ext>
            </a:extLst>
          </p:cNvPr>
          <p:cNvSpPr txBox="1"/>
          <p:nvPr/>
        </p:nvSpPr>
        <p:spPr>
          <a:xfrm>
            <a:off x="1219200" y="163830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동작방식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서버와 클라이언트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CE14C029-1D91-F7A3-7868-D2CAB0F60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3" y="3695700"/>
            <a:ext cx="12878754" cy="460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4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타입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D11FD3-B0E3-A32D-50C0-0EB6CA824576}"/>
              </a:ext>
            </a:extLst>
          </p:cNvPr>
          <p:cNvSpPr txBox="1"/>
          <p:nvPr/>
        </p:nvSpPr>
        <p:spPr>
          <a:xfrm>
            <a:off x="1828800" y="3467100"/>
            <a:ext cx="15656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요청</a:t>
            </a:r>
            <a:r>
              <a:rPr lang="en-US" altLang="ko-KR" sz="4800" dirty="0"/>
              <a:t>(Request)</a:t>
            </a:r>
          </a:p>
          <a:p>
            <a:r>
              <a:rPr lang="en-US" altLang="ko-KR" sz="4800" dirty="0"/>
              <a:t>     --&gt; </a:t>
            </a:r>
            <a:r>
              <a:rPr lang="ko-KR" altLang="en-US" sz="4800" dirty="0"/>
              <a:t>사용자가 서버에게 원하는 </a:t>
            </a:r>
            <a:r>
              <a:rPr lang="ko-KR" altLang="en-US" sz="4800" kern="0" spc="-100" dirty="0">
                <a:solidFill>
                  <a:srgbClr val="FF7710"/>
                </a:solidFill>
                <a:latin typeface="Pretendard Black" pitchFamily="34" charset="0"/>
              </a:rPr>
              <a:t>데이터를 요구할 때</a:t>
            </a:r>
            <a:r>
              <a:rPr lang="ko-KR" altLang="en-US" sz="4800" dirty="0"/>
              <a:t> </a:t>
            </a:r>
            <a:endParaRPr lang="en-US" altLang="ko-KR" sz="4800" dirty="0"/>
          </a:p>
          <a:p>
            <a:endParaRPr lang="en-US" altLang="ko-KR" sz="4800" dirty="0"/>
          </a:p>
          <a:p>
            <a:endParaRPr lang="en-US" altLang="ko-KR" sz="4800" dirty="0"/>
          </a:p>
          <a:p>
            <a:r>
              <a:rPr lang="ko-KR" altLang="en-US" sz="4800" dirty="0"/>
              <a:t>응답</a:t>
            </a:r>
            <a:r>
              <a:rPr lang="en-US" altLang="ko-KR" sz="4800" dirty="0"/>
              <a:t>(Response)</a:t>
            </a:r>
          </a:p>
          <a:p>
            <a:r>
              <a:rPr lang="en-US" altLang="ko-KR" sz="4800" dirty="0"/>
              <a:t>    --&gt; </a:t>
            </a:r>
            <a:r>
              <a:rPr lang="ko-KR" altLang="en-US" sz="4800" dirty="0"/>
              <a:t>서버가 요청 받은 대로</a:t>
            </a:r>
            <a:r>
              <a:rPr lang="ko-KR" altLang="en-US" sz="48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사용자에게 데이터를 줄 때</a:t>
            </a:r>
            <a:r>
              <a:rPr lang="ko-KR" altLang="en-US" sz="4800" dirty="0"/>
              <a:t> 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9072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구조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6" name="그림 5" descr="도표이(가) 표시된 사진&#10;&#10;자동 생성된 설명">
            <a:extLst>
              <a:ext uri="{FF2B5EF4-FFF2-40B4-BE49-F238E27FC236}">
                <a16:creationId xmlns:a16="http://schemas.microsoft.com/office/drawing/2014/main" id="{B66E82EE-6611-64F4-08FB-765DC3F3A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62" y="3238500"/>
            <a:ext cx="1600326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90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(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요청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B89A94DF-4431-B0C8-B6FE-FB0A68E28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18" y="2291862"/>
            <a:ext cx="15669440" cy="7263438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A88A0CFC-33AC-FFD7-1589-8FCFB1152745}"/>
              </a:ext>
            </a:extLst>
          </p:cNvPr>
          <p:cNvSpPr txBox="1"/>
          <p:nvPr/>
        </p:nvSpPr>
        <p:spPr>
          <a:xfrm>
            <a:off x="3083560" y="5196055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시작줄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--&gt;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5266643-F608-A332-3D04-84FCA2E95F8B}"/>
              </a:ext>
            </a:extLst>
          </p:cNvPr>
          <p:cNvSpPr txBox="1"/>
          <p:nvPr/>
        </p:nvSpPr>
        <p:spPr>
          <a:xfrm>
            <a:off x="3200400" y="6316726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헤더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-----&gt;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54681-6DFE-FDE5-00EE-A0B445A018D1}"/>
              </a:ext>
            </a:extLst>
          </p:cNvPr>
          <p:cNvSpPr/>
          <p:nvPr/>
        </p:nvSpPr>
        <p:spPr>
          <a:xfrm>
            <a:off x="6458154" y="7703410"/>
            <a:ext cx="4267200" cy="204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C155AA-B2BB-0AD0-B04E-123B737CD330}"/>
              </a:ext>
            </a:extLst>
          </p:cNvPr>
          <p:cNvSpPr/>
          <p:nvPr/>
        </p:nvSpPr>
        <p:spPr>
          <a:xfrm>
            <a:off x="7796856" y="7429500"/>
            <a:ext cx="1230304" cy="273910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7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1F810E-2417-8E13-9EAB-4DC43E856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130666"/>
            <a:ext cx="12110245" cy="735159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(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응답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A88A0CFC-33AC-FFD7-1589-8FCFB1152745}"/>
              </a:ext>
            </a:extLst>
          </p:cNvPr>
          <p:cNvSpPr txBox="1"/>
          <p:nvPr/>
        </p:nvSpPr>
        <p:spPr>
          <a:xfrm>
            <a:off x="2601285" y="3887821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시작줄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--&gt;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5266643-F608-A332-3D04-84FCA2E95F8B}"/>
              </a:ext>
            </a:extLst>
          </p:cNvPr>
          <p:cNvSpPr txBox="1"/>
          <p:nvPr/>
        </p:nvSpPr>
        <p:spPr>
          <a:xfrm>
            <a:off x="2819400" y="4766473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헤더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-----&gt;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554681-6DFE-FDE5-00EE-A0B445A018D1}"/>
              </a:ext>
            </a:extLst>
          </p:cNvPr>
          <p:cNvSpPr/>
          <p:nvPr/>
        </p:nvSpPr>
        <p:spPr>
          <a:xfrm>
            <a:off x="7772400" y="8754587"/>
            <a:ext cx="4267200" cy="754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64ACB0-1202-8C96-F3DD-439CF0E26BB8}"/>
              </a:ext>
            </a:extLst>
          </p:cNvPr>
          <p:cNvSpPr/>
          <p:nvPr/>
        </p:nvSpPr>
        <p:spPr>
          <a:xfrm>
            <a:off x="8838962" y="8267700"/>
            <a:ext cx="1230304" cy="486887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13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메시지 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(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응답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/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요청 비교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0345DAD2-E36F-11D0-1269-E3C7A7ADD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3" y="2721104"/>
            <a:ext cx="17650773" cy="60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07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2295813" y="3467100"/>
            <a:ext cx="16230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GET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존재하는 자원에 대한 </a:t>
            </a:r>
            <a:r>
              <a:rPr lang="ko-KR" altLang="en-US" sz="4000" b="1" i="0" dirty="0">
                <a:solidFill>
                  <a:srgbClr val="313130"/>
                </a:solidFill>
                <a:effectLst/>
                <a:latin typeface="Noto Sans KR"/>
              </a:rPr>
              <a:t>요청</a:t>
            </a: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4000" b="0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POST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새로운 자원을 </a:t>
            </a:r>
            <a:r>
              <a:rPr lang="ko-KR" altLang="en-US" sz="4000" b="1" i="0" dirty="0">
                <a:solidFill>
                  <a:srgbClr val="313130"/>
                </a:solidFill>
                <a:effectLst/>
                <a:latin typeface="Noto Sans KR"/>
              </a:rPr>
              <a:t>생성</a:t>
            </a:r>
            <a:endParaRPr lang="ko-KR" altLang="en-US" sz="4000" b="0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PUT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존재하는 자원에 대한 </a:t>
            </a:r>
            <a:r>
              <a:rPr lang="ko-KR" altLang="en-US" sz="4000" b="1" i="0" dirty="0">
                <a:solidFill>
                  <a:srgbClr val="313130"/>
                </a:solidFill>
                <a:effectLst/>
                <a:latin typeface="Noto Sans KR"/>
              </a:rPr>
              <a:t>변경</a:t>
            </a:r>
            <a:endParaRPr lang="ko-KR" altLang="en-US" sz="4000" b="0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DELETE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존재하는 자원에 대한 </a:t>
            </a:r>
            <a:r>
              <a:rPr lang="ko-KR" altLang="en-US" sz="4000" b="1" i="0" dirty="0">
                <a:solidFill>
                  <a:srgbClr val="313130"/>
                </a:solidFill>
                <a:effectLst/>
                <a:latin typeface="Noto Sans KR"/>
              </a:rPr>
              <a:t>삭제</a:t>
            </a:r>
            <a:endParaRPr lang="ko-KR" altLang="en-US" sz="4000" b="0" i="0" dirty="0">
              <a:solidFill>
                <a:srgbClr val="313130"/>
              </a:solidFill>
              <a:effectLst/>
              <a:latin typeface="Noto Sans KR"/>
            </a:endParaRPr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1391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609600" y="2350943"/>
            <a:ext cx="169926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GET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특정 리소스를 받기 위한 요청이다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리소스의 생성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 및 삭제 등에 사용해서는 안된다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 조회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서버에 전달하고 싶은 데이터는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query(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쿼리 파라미터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쿼리 스트링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통해서 전달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바디를 사용해서 데이터를 전달할 수 있지만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지원하지 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marR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않는 곳이 많아서 권장하지 않는다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전달→서버도착→응답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데이터 전송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4495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609600" y="2350943"/>
            <a:ext cx="162306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dirty="0">
                <a:solidFill>
                  <a:srgbClr val="313130"/>
                </a:solidFill>
                <a:latin typeface="Noto Sans KR"/>
              </a:rPr>
              <a:t>POST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리소스를 생성하거나 컨트롤러를 실행하는 데 사용한다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요청 데이터 처리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바디를 통해 서버로 요청 데이터 전달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서버는 요청 데이터 처리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바디를 통해 들어온 데이터를 처리하는 모든 기능을 수행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주로 전달된 데이터로 신규 리소스 등록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프로세스 처리에 사용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메세지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전달→신규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리소스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생성→응답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데이터 전송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952500" marR="0" indent="-57150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리소스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URI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POST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요청이 오면 요청 데이터를 어떻게 처리할지 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marR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리소스마다 따로 정해야 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660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3478082" y="6795621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491990" y="6765981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01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314286" y="7990229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프로토콜이란</a:t>
            </a:r>
            <a:r>
              <a:rPr lang="en-US" altLang="ko-KR" sz="2000" dirty="0">
                <a:solidFill>
                  <a:srgbClr val="FF7710"/>
                </a:solidFill>
                <a:latin typeface="Pretendard" pitchFamily="34" charset="0"/>
              </a:rPr>
              <a:t>?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92067" y="2575743"/>
            <a:ext cx="12261263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kern="0" spc="-200" dirty="0">
                <a:solidFill>
                  <a:srgbClr val="FF7710"/>
                </a:solidFill>
                <a:latin typeface="Pretendard Black" pitchFamily="34" charset="0"/>
              </a:rPr>
              <a:t>HTTP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32265" y="6311449"/>
            <a:ext cx="15656292" cy="21429"/>
            <a:chOff x="1332265" y="6311449"/>
            <a:chExt cx="15656292" cy="2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2265" y="6311449"/>
              <a:ext cx="15656292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4286" y="6136990"/>
            <a:ext cx="1757402" cy="389394"/>
            <a:chOff x="1314286" y="6136990"/>
            <a:chExt cx="1757402" cy="3893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4286" y="6136990"/>
              <a:ext cx="1757402" cy="3893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7964" y="6168650"/>
            <a:ext cx="2270046" cy="5099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dirty="0">
                <a:solidFill>
                  <a:srgbClr val="1C1B1A"/>
                </a:solidFill>
                <a:latin typeface="Pretendard ExtraBold" pitchFamily="34" charset="0"/>
                <a:cs typeface="Pretendard ExtraBold" pitchFamily="34" charset="0"/>
              </a:rPr>
              <a:t>CONTENTS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521783" y="7881375"/>
            <a:ext cx="1616254" cy="21429"/>
            <a:chOff x="2693933" y="7866251"/>
            <a:chExt cx="1616254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693933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26203" y="5848706"/>
            <a:ext cx="944534" cy="944534"/>
            <a:chOff x="16126203" y="5848706"/>
            <a:chExt cx="944534" cy="9445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26203" y="5848706"/>
              <a:ext cx="944534" cy="944534"/>
            </a:xfrm>
            <a:prstGeom prst="rect">
              <a:avLst/>
            </a:prstGeom>
          </p:spPr>
        </p:pic>
      </p:grpSp>
      <p:sp>
        <p:nvSpPr>
          <p:cNvPr id="33" name="Object 2"/>
          <p:cNvSpPr txBox="1"/>
          <p:nvPr/>
        </p:nvSpPr>
        <p:spPr>
          <a:xfrm>
            <a:off x="3464127" y="7988439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FF7710"/>
                </a:solidFill>
                <a:latin typeface="Pretendard" pitchFamily="34" charset="0"/>
              </a:rPr>
              <a:t>http </a:t>
            </a:r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특징</a:t>
            </a:r>
            <a:endParaRPr lang="en-US" dirty="0"/>
          </a:p>
        </p:txBody>
      </p:sp>
      <p:sp>
        <p:nvSpPr>
          <p:cNvPr id="18" name="Object 17"/>
          <p:cNvSpPr txBox="1"/>
          <p:nvPr/>
        </p:nvSpPr>
        <p:spPr>
          <a:xfrm>
            <a:off x="5459485" y="6788899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03</a:t>
            </a:r>
            <a:endParaRPr lang="en-US" dirty="0"/>
          </a:p>
        </p:txBody>
      </p:sp>
      <p:sp>
        <p:nvSpPr>
          <p:cNvPr id="19" name="Object 2"/>
          <p:cNvSpPr txBox="1"/>
          <p:nvPr/>
        </p:nvSpPr>
        <p:spPr>
          <a:xfrm>
            <a:off x="5435386" y="8001045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FF7710"/>
                </a:solidFill>
                <a:latin typeface="Pretendard" pitchFamily="34" charset="0"/>
              </a:rPr>
              <a:t>http</a:t>
            </a:r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 동작방식</a:t>
            </a:r>
            <a:endParaRPr lang="en-US" dirty="0"/>
          </a:p>
        </p:txBody>
      </p:sp>
      <p:pic>
        <p:nvPicPr>
          <p:cNvPr id="20" name="Object 2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4547965" y="7866251"/>
            <a:ext cx="1616254" cy="21429"/>
          </a:xfrm>
          <a:prstGeom prst="rect">
            <a:avLst/>
          </a:prstGeom>
        </p:spPr>
      </p:pic>
      <p:sp>
        <p:nvSpPr>
          <p:cNvPr id="6" name="Object 17">
            <a:extLst>
              <a:ext uri="{FF2B5EF4-FFF2-40B4-BE49-F238E27FC236}">
                <a16:creationId xmlns:a16="http://schemas.microsoft.com/office/drawing/2014/main" id="{EA79C310-2F51-E7D8-645F-BB7FD2062AAC}"/>
              </a:ext>
            </a:extLst>
          </p:cNvPr>
          <p:cNvSpPr txBox="1"/>
          <p:nvPr/>
        </p:nvSpPr>
        <p:spPr>
          <a:xfrm>
            <a:off x="7406544" y="6765981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04</a:t>
            </a:r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A74387B-F099-E4F8-4553-C284C05A18AB}"/>
              </a:ext>
            </a:extLst>
          </p:cNvPr>
          <p:cNvSpPr txBox="1"/>
          <p:nvPr/>
        </p:nvSpPr>
        <p:spPr>
          <a:xfrm>
            <a:off x="7346463" y="7982132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메시지 구조</a:t>
            </a:r>
            <a:endParaRPr lang="en-US" dirty="0"/>
          </a:p>
        </p:txBody>
      </p:sp>
      <p:pic>
        <p:nvPicPr>
          <p:cNvPr id="9" name="Object 22">
            <a:extLst>
              <a:ext uri="{FF2B5EF4-FFF2-40B4-BE49-F238E27FC236}">
                <a16:creationId xmlns:a16="http://schemas.microsoft.com/office/drawing/2014/main" id="{E6884E0D-F4AC-693C-0FE1-D92E14F409F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6423707" y="7866251"/>
            <a:ext cx="1616254" cy="21429"/>
          </a:xfrm>
          <a:prstGeom prst="rect">
            <a:avLst/>
          </a:prstGeom>
        </p:spPr>
      </p:pic>
      <p:sp>
        <p:nvSpPr>
          <p:cNvPr id="11" name="Object 17">
            <a:extLst>
              <a:ext uri="{FF2B5EF4-FFF2-40B4-BE49-F238E27FC236}">
                <a16:creationId xmlns:a16="http://schemas.microsoft.com/office/drawing/2014/main" id="{05E5D6E9-EF89-070E-745E-69A678B737EC}"/>
              </a:ext>
            </a:extLst>
          </p:cNvPr>
          <p:cNvSpPr txBox="1"/>
          <p:nvPr/>
        </p:nvSpPr>
        <p:spPr>
          <a:xfrm>
            <a:off x="9343472" y="6788898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05</a:t>
            </a:r>
            <a:endParaRPr lang="en-US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77B5AE6-E256-7A47-3247-34C97756048A}"/>
              </a:ext>
            </a:extLst>
          </p:cNvPr>
          <p:cNvSpPr txBox="1"/>
          <p:nvPr/>
        </p:nvSpPr>
        <p:spPr>
          <a:xfrm>
            <a:off x="9412051" y="7982132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메서드</a:t>
            </a:r>
            <a:endParaRPr lang="en-US" dirty="0"/>
          </a:p>
        </p:txBody>
      </p:sp>
      <p:pic>
        <p:nvPicPr>
          <p:cNvPr id="13" name="Object 22">
            <a:extLst>
              <a:ext uri="{FF2B5EF4-FFF2-40B4-BE49-F238E27FC236}">
                <a16:creationId xmlns:a16="http://schemas.microsoft.com/office/drawing/2014/main" id="{22A0BAE6-13C5-3659-D5CF-D7057C1F181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8468338" y="7866252"/>
            <a:ext cx="1616254" cy="21429"/>
          </a:xfrm>
          <a:prstGeom prst="rect">
            <a:avLst/>
          </a:prstGeom>
        </p:spPr>
      </p:pic>
      <p:sp>
        <p:nvSpPr>
          <p:cNvPr id="4" name="Object 17">
            <a:extLst>
              <a:ext uri="{FF2B5EF4-FFF2-40B4-BE49-F238E27FC236}">
                <a16:creationId xmlns:a16="http://schemas.microsoft.com/office/drawing/2014/main" id="{48DA39D3-01C0-42CC-4FE9-248110308E07}"/>
              </a:ext>
            </a:extLst>
          </p:cNvPr>
          <p:cNvSpPr txBox="1"/>
          <p:nvPr/>
        </p:nvSpPr>
        <p:spPr>
          <a:xfrm>
            <a:off x="11348900" y="6785328"/>
            <a:ext cx="164827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06</a:t>
            </a:r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2DF5F615-7763-FD1A-CD2E-7F8557C60525}"/>
              </a:ext>
            </a:extLst>
          </p:cNvPr>
          <p:cNvSpPr txBox="1"/>
          <p:nvPr/>
        </p:nvSpPr>
        <p:spPr>
          <a:xfrm>
            <a:off x="11348900" y="7990229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FF7710"/>
                </a:solidFill>
                <a:latin typeface="Pretendard" pitchFamily="34" charset="0"/>
              </a:rPr>
              <a:t>상태코드</a:t>
            </a:r>
            <a:endParaRPr lang="en-US" dirty="0"/>
          </a:p>
        </p:txBody>
      </p:sp>
      <p:pic>
        <p:nvPicPr>
          <p:cNvPr id="15" name="Object 22">
            <a:extLst>
              <a:ext uri="{FF2B5EF4-FFF2-40B4-BE49-F238E27FC236}">
                <a16:creationId xmlns:a16="http://schemas.microsoft.com/office/drawing/2014/main" id="{3DFF896B-5F89-A7CB-2950-F09320B8719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0450975" y="7866973"/>
            <a:ext cx="1616254" cy="214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609600" y="2350943"/>
            <a:ext cx="16230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dirty="0">
                <a:solidFill>
                  <a:srgbClr val="313130"/>
                </a:solidFill>
                <a:latin typeface="Noto Sans KR"/>
              </a:rPr>
              <a:t>PUT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변경 가능한 리소스를 업데이트하는 데 사용되며 항상 리소스 식별 정보를 포함해야 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리소스가 있으면 대체 없으면 생성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쉽게 말하면 덮어버리는 것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클라이언트가 리소스 위치를 알고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URI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(POST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차이점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 수정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37138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요청 메서드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D3830EBC-D21C-632B-87C3-C34F8056066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6C8CF6AC-8D0D-67F4-E963-ACB70ACE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149C9748-6315-0462-4EE4-27A370267DD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CE2B869B-82BD-E71A-EE1D-C4A3D601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01C601-C587-86FC-1A33-9BE6E2CDA423}"/>
              </a:ext>
            </a:extLst>
          </p:cNvPr>
          <p:cNvSpPr txBox="1"/>
          <p:nvPr/>
        </p:nvSpPr>
        <p:spPr>
          <a:xfrm>
            <a:off x="609600" y="2350943"/>
            <a:ext cx="162306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i="0" dirty="0">
                <a:solidFill>
                  <a:srgbClr val="313130"/>
                </a:solidFill>
                <a:effectLst/>
                <a:latin typeface="Noto Sans KR"/>
              </a:rPr>
              <a:t>DELETE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특정 리소스를 제거하는 데 사용한다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dirty="0">
                <a:solidFill>
                  <a:srgbClr val="313130"/>
                </a:solidFill>
                <a:latin typeface="Noto Sans KR"/>
              </a:rPr>
              <a:t>PATH</a:t>
            </a:r>
            <a:r>
              <a:rPr lang="ko-KR" altLang="en-US" sz="4000" b="0" i="0" dirty="0">
                <a:solidFill>
                  <a:srgbClr val="313130"/>
                </a:solidFill>
                <a:effectLst/>
                <a:latin typeface="Noto Sans KR"/>
              </a:rPr>
              <a:t> </a:t>
            </a:r>
            <a:r>
              <a:rPr lang="en-US" altLang="ko-KR" sz="4000" b="0" i="0" dirty="0">
                <a:solidFill>
                  <a:srgbClr val="313130"/>
                </a:solidFill>
                <a:effectLst/>
                <a:latin typeface="Noto Sans KR"/>
              </a:rPr>
              <a:t>: </a:t>
            </a: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변경 가능한 리소스의 부분 업데이트에 사용되며 항상 리소스 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식별 정보를 포함해야 한다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PUT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사용해 전체 객체를 업데이트하는 것이 관례여서 거의 </a:t>
            </a:r>
            <a:endParaRPr lang="en-US" altLang="ko-KR" sz="40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사용되지 않는다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 부분변경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8100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리소스 수정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4000" b="1" i="0" dirty="0">
              <a:solidFill>
                <a:srgbClr val="31313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66495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상태코드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249A27B4-9EC9-B6BC-970C-A5954E32338D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0D5C6D6B-CBE0-05E2-78DD-7C15AE601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3E3A1B28-103E-0D4D-16E4-7890C4FD8F58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4FD9E3D0-023B-1CC3-D730-A90D4395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1DC2948-C2F0-FA8A-B865-2948B28D96BE}"/>
              </a:ext>
            </a:extLst>
          </p:cNvPr>
          <p:cNvSpPr txBox="1"/>
          <p:nvPr/>
        </p:nvSpPr>
        <p:spPr>
          <a:xfrm>
            <a:off x="1143000" y="2434916"/>
            <a:ext cx="15697200" cy="5942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2xx (</a:t>
            </a:r>
            <a:r>
              <a:rPr lang="ko-KR" altLang="en-US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성공</a:t>
            </a:r>
            <a:r>
              <a:rPr lang="en-US" altLang="ko-KR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200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성공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서버가 요청을 제대로 처리함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201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생성됨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요청이 성공했으며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새로운 리소스가 생성됨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202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허용됨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요청을 받았으나 아직 처리하진 않음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204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컨텐츠 없음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요청을 처리했지만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컨텐츠를 제공하지 않음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205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컨텐츠 재설정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요청을 처리했지만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컨텐츠를 표시하지 않음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그리고 문서를 재 설정할 것을 요구함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206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일부 성공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요청의 일부만 성공적으로 처리함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750304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상태코드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249A27B4-9EC9-B6BC-970C-A5954E32338D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0D5C6D6B-CBE0-05E2-78DD-7C15AE601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3E3A1B28-103E-0D4D-16E4-7890C4FD8F58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4FD9E3D0-023B-1CC3-D730-A90D4395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66915CA-4D27-ABA5-4E15-47B28B4FD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16" y="2312843"/>
            <a:ext cx="16994681" cy="70869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4944670-65F4-6E66-8656-BE91C0B815C0}"/>
              </a:ext>
            </a:extLst>
          </p:cNvPr>
          <p:cNvSpPr/>
          <p:nvPr/>
        </p:nvSpPr>
        <p:spPr>
          <a:xfrm>
            <a:off x="10725354" y="6667500"/>
            <a:ext cx="2381046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1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상태코드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249A27B4-9EC9-B6BC-970C-A5954E32338D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0D5C6D6B-CBE0-05E2-78DD-7C15AE601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3E3A1B28-103E-0D4D-16E4-7890C4FD8F58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4FD9E3D0-023B-1CC3-D730-A90D4395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D88AA15-4D1B-04DB-1216-A8A8DF503C45}"/>
              </a:ext>
            </a:extLst>
          </p:cNvPr>
          <p:cNvSpPr txBox="1"/>
          <p:nvPr/>
        </p:nvSpPr>
        <p:spPr>
          <a:xfrm>
            <a:off x="685800" y="2312843"/>
            <a:ext cx="17221200" cy="7419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4xx (</a:t>
            </a:r>
            <a:r>
              <a:rPr lang="ko-KR" altLang="en-US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요청 오류</a:t>
            </a:r>
            <a:r>
              <a:rPr lang="en-US" altLang="ko-KR" sz="4000" b="1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400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잘못된 요청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서버가 요청의 구문을 인식하지 못함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주로 헤더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포멧이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HTTP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규약에 맞지 않을 경우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401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 없음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인증을 필요로 하는 요청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인증 실패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403 (Forbidden,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금지됨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서버가 요청을 거부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인가 실패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404 (Not Found,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찾을 수 없음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서버가 요청한 리소스를 찾을 수 없음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405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허용하지 않는 방법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요청에 지정된 방법을 사용할 수 없음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들어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POST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방식으로 요청을 받는 서버에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GET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요청을 보내는 경우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5xx (</a:t>
            </a:r>
            <a:r>
              <a:rPr lang="ko-KR" altLang="en-US" sz="4000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서버 오류</a:t>
            </a:r>
            <a:r>
              <a:rPr lang="en-US" altLang="ko-KR" sz="4000" kern="0" spc="0" dirty="0">
                <a:solidFill>
                  <a:srgbClr val="212529"/>
                </a:solidFill>
                <a:effectLst/>
                <a:latin typeface="-apple-system"/>
                <a:ea typeface="-apple-system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R="0" lvl="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500 (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내부 서버 오류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):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서버에 오류가 발생하여 요청을 수행할 수 없음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52380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B3F9D0C8-0E83-1492-1FBE-56F5E5948D19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3DBCE726-B4A0-4FB6-C10F-398370F29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A35D7871-C649-F1D4-9ACE-1A030E308C59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AEF86C6A-F0BE-4248-E560-E678A4603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3" name="Object 9">
            <a:extLst>
              <a:ext uri="{FF2B5EF4-FFF2-40B4-BE49-F238E27FC236}">
                <a16:creationId xmlns:a16="http://schemas.microsoft.com/office/drawing/2014/main" id="{EAD11B53-ECF1-E151-88A2-4FD6B2061C12}"/>
              </a:ext>
            </a:extLst>
          </p:cNvPr>
          <p:cNvSpPr txBox="1"/>
          <p:nvPr/>
        </p:nvSpPr>
        <p:spPr>
          <a:xfrm>
            <a:off x="1219200" y="163830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동작 방식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서버와 클라이언트 최종 정리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CE14C029-1D91-F7A3-7868-D2CAB0F60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3" y="3695700"/>
            <a:ext cx="12878754" cy="460638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BDFBC1BF-F4CF-675C-A000-3E2A5210DEEE}"/>
              </a:ext>
            </a:extLst>
          </p:cNvPr>
          <p:cNvSpPr txBox="1"/>
          <p:nvPr/>
        </p:nvSpPr>
        <p:spPr>
          <a:xfrm>
            <a:off x="7543800" y="3720620"/>
            <a:ext cx="942659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URL + </a:t>
            </a:r>
            <a:r>
              <a:rPr lang="ko-KR" altLang="en-US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요청 메서드</a:t>
            </a:r>
            <a:endParaRPr lang="en-US" altLang="ko-KR" sz="2800" b="1" kern="0" spc="-100" dirty="0">
              <a:solidFill>
                <a:srgbClr val="92D05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0B26E60E-7486-5D1D-1BEC-6DFB8766F520}"/>
              </a:ext>
            </a:extLst>
          </p:cNvPr>
          <p:cNvSpPr txBox="1"/>
          <p:nvPr/>
        </p:nvSpPr>
        <p:spPr>
          <a:xfrm>
            <a:off x="8382000" y="7200900"/>
            <a:ext cx="942659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상태 코드 </a:t>
            </a:r>
            <a:r>
              <a:rPr lang="en-US" altLang="ko-KR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+ </a:t>
            </a:r>
            <a:r>
              <a:rPr lang="ko-KR" altLang="en-US" sz="2800" b="1" kern="0" spc="-100" dirty="0">
                <a:solidFill>
                  <a:srgbClr val="92D050"/>
                </a:solidFill>
                <a:latin typeface="Pretendard Black" pitchFamily="34" charset="0"/>
                <a:cs typeface="Pretendard Black" pitchFamily="34" charset="0"/>
              </a:rPr>
              <a:t>응답 바디</a:t>
            </a:r>
            <a:endParaRPr lang="en-US" altLang="ko-KR" sz="2800" b="1" kern="0" spc="-100" dirty="0">
              <a:solidFill>
                <a:srgbClr val="92D050"/>
              </a:solidFill>
              <a:latin typeface="Pretendard Black" pitchFamily="34" charset="0"/>
              <a:cs typeface="Pretendard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1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0" y="3238500"/>
            <a:ext cx="5029200" cy="270843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17000" kern="0" spc="-300" dirty="0">
                <a:solidFill>
                  <a:srgbClr val="1C1B1A"/>
                </a:solidFill>
                <a:latin typeface="Pretendard Black"/>
                <a:cs typeface="Pretendard Black"/>
              </a:rPr>
              <a:t>Q&amp;A</a:t>
            </a:r>
            <a:endParaRPr lang="en-US" sz="170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94170" y="799043"/>
            <a:ext cx="1359149" cy="710074"/>
            <a:chOff x="1294170" y="799043"/>
            <a:chExt cx="1359149" cy="710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94170" y="799043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896600" y="8345450"/>
            <a:ext cx="7571316" cy="178510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11000" b="1" kern="0" spc="600" dirty="0">
                <a:solidFill>
                  <a:srgbClr val="FFFFFF"/>
                </a:solidFill>
                <a:latin typeface="나눔고딕"/>
                <a:ea typeface="나눔고딕"/>
              </a:rPr>
              <a:t>감사합니다</a:t>
            </a:r>
          </a:p>
        </p:txBody>
      </p:sp>
      <p:grpSp>
        <p:nvGrpSpPr>
          <p:cNvPr id="1002" name="그룹 1002"/>
          <p:cNvGrpSpPr/>
          <p:nvPr/>
        </p:nvGrpSpPr>
        <p:grpSpPr>
          <a:xfrm>
            <a:off x="2087694" y="8106751"/>
            <a:ext cx="1131251" cy="1131251"/>
            <a:chOff x="2087694" y="8106751"/>
            <a:chExt cx="1131251" cy="11312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16738" y="1284413"/>
            <a:ext cx="1103378" cy="1103378"/>
            <a:chOff x="15916738" y="1284413"/>
            <a:chExt cx="1103378" cy="11033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5916738" y="1284413"/>
              <a:ext cx="1103378" cy="1103378"/>
            </a:xfrm>
            <a:prstGeom prst="rect">
              <a:avLst/>
            </a:prstGeom>
          </p:spPr>
        </p:pic>
      </p:grpSp>
      <p:sp>
        <p:nvSpPr>
          <p:cNvPr id="3" name="Object 6"/>
          <p:cNvSpPr txBox="1"/>
          <p:nvPr/>
        </p:nvSpPr>
        <p:spPr>
          <a:xfrm>
            <a:off x="12869043" y="7730482"/>
            <a:ext cx="4304716" cy="36386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 algn="r">
              <a:defRPr/>
            </a:pP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63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프로토콜이란</a:t>
            </a:r>
            <a:r>
              <a:rPr lang="en-US" altLang="ko-KR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?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9067C-E627-AA2D-F4D4-71EE71BA4A8E}"/>
              </a:ext>
            </a:extLst>
          </p:cNvPr>
          <p:cNvSpPr txBox="1"/>
          <p:nvPr/>
        </p:nvSpPr>
        <p:spPr>
          <a:xfrm>
            <a:off x="1298762" y="2717553"/>
            <a:ext cx="10986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컴퓨터 내부</a:t>
            </a:r>
            <a:r>
              <a:rPr lang="en-US" altLang="ko-KR" sz="3600" dirty="0"/>
              <a:t>, </a:t>
            </a:r>
            <a:r>
              <a:rPr lang="ko-KR" altLang="en-US" sz="3600" dirty="0"/>
              <a:t>또는  컴퓨터 사이에서 데이터의 교환방식을 정의하는</a:t>
            </a:r>
            <a:r>
              <a:rPr lang="ko-KR" altLang="en-US" sz="3600" dirty="0">
                <a:solidFill>
                  <a:srgbClr val="FF0000"/>
                </a:solidFill>
              </a:rPr>
              <a:t> </a:t>
            </a:r>
            <a:r>
              <a:rPr lang="ko-KR" altLang="en-US" sz="3600" kern="0" spc="-100" dirty="0">
                <a:solidFill>
                  <a:srgbClr val="FF7710"/>
                </a:solidFill>
                <a:latin typeface="Pretendard Black" pitchFamily="34" charset="0"/>
              </a:rPr>
              <a:t>규칙체계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688E6745-A45C-F80D-1282-C42B2B42D0E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7648E0FA-EB4D-92C8-C619-AAE2DD3D7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8" name="그룹 1004">
            <a:extLst>
              <a:ext uri="{FF2B5EF4-FFF2-40B4-BE49-F238E27FC236}">
                <a16:creationId xmlns:a16="http://schemas.microsoft.com/office/drawing/2014/main" id="{98C2864F-1A97-AEF5-D9D5-796BEBC7648F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5FA0F51A-3992-BA6A-C8C6-F9671210D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92F63D-C248-C740-421A-610ABA61ABFE}"/>
              </a:ext>
            </a:extLst>
          </p:cNvPr>
          <p:cNvSpPr/>
          <p:nvPr/>
        </p:nvSpPr>
        <p:spPr>
          <a:xfrm>
            <a:off x="2895600" y="4572000"/>
            <a:ext cx="4343400" cy="4118110"/>
          </a:xfrm>
          <a:prstGeom prst="rect">
            <a:avLst/>
          </a:prstGeom>
          <a:solidFill>
            <a:schemeClr val="bg1"/>
          </a:solidFill>
          <a:ln w="38100">
            <a:solidFill>
              <a:srgbClr val="FF77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EB5FC-5641-0BFB-99DA-6A5D0675AA3B}"/>
              </a:ext>
            </a:extLst>
          </p:cNvPr>
          <p:cNvSpPr txBox="1"/>
          <p:nvPr/>
        </p:nvSpPr>
        <p:spPr>
          <a:xfrm>
            <a:off x="4353578" y="413378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한국어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EA1D4E-EEB2-CC29-6EA4-C3B0776A2070}"/>
              </a:ext>
            </a:extLst>
          </p:cNvPr>
          <p:cNvSpPr/>
          <p:nvPr/>
        </p:nvSpPr>
        <p:spPr>
          <a:xfrm>
            <a:off x="3449356" y="4991100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77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E04E86-8BBE-E0FE-4ECA-D6DDDDDE214C}"/>
              </a:ext>
            </a:extLst>
          </p:cNvPr>
          <p:cNvSpPr/>
          <p:nvPr/>
        </p:nvSpPr>
        <p:spPr>
          <a:xfrm>
            <a:off x="5309555" y="5893522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77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03DE111-5598-9897-D34D-D3CF050CE32C}"/>
              </a:ext>
            </a:extLst>
          </p:cNvPr>
          <p:cNvSpPr/>
          <p:nvPr/>
        </p:nvSpPr>
        <p:spPr>
          <a:xfrm>
            <a:off x="3639856" y="6827295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77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3A5B5-9D60-6798-6C43-8DFDCEB22F38}"/>
              </a:ext>
            </a:extLst>
          </p:cNvPr>
          <p:cNvSpPr txBox="1"/>
          <p:nvPr/>
        </p:nvSpPr>
        <p:spPr>
          <a:xfrm>
            <a:off x="3757456" y="5449276"/>
            <a:ext cx="107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DB031-E975-6D2E-52DC-7551DC09E57E}"/>
              </a:ext>
            </a:extLst>
          </p:cNvPr>
          <p:cNvSpPr txBox="1"/>
          <p:nvPr/>
        </p:nvSpPr>
        <p:spPr>
          <a:xfrm>
            <a:off x="5615879" y="6411945"/>
            <a:ext cx="107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발음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598D1-B1A2-5998-086F-83623F0C81DF}"/>
              </a:ext>
            </a:extLst>
          </p:cNvPr>
          <p:cNvSpPr txBox="1"/>
          <p:nvPr/>
        </p:nvSpPr>
        <p:spPr>
          <a:xfrm>
            <a:off x="3955153" y="7331787"/>
            <a:ext cx="107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표기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C66ED5-477B-5729-58B1-923297186B05}"/>
              </a:ext>
            </a:extLst>
          </p:cNvPr>
          <p:cNvSpPr/>
          <p:nvPr/>
        </p:nvSpPr>
        <p:spPr>
          <a:xfrm>
            <a:off x="11049002" y="4506687"/>
            <a:ext cx="4343400" cy="411811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89B4AB1-5EEF-0242-FEB6-0FB84B579CCA}"/>
              </a:ext>
            </a:extLst>
          </p:cNvPr>
          <p:cNvSpPr/>
          <p:nvPr/>
        </p:nvSpPr>
        <p:spPr>
          <a:xfrm>
            <a:off x="11764533" y="4973142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709E94A-CF99-4AE3-5E16-C971D53FC5AA}"/>
              </a:ext>
            </a:extLst>
          </p:cNvPr>
          <p:cNvSpPr/>
          <p:nvPr/>
        </p:nvSpPr>
        <p:spPr>
          <a:xfrm>
            <a:off x="13236198" y="6686146"/>
            <a:ext cx="1427444" cy="1378019"/>
          </a:xfrm>
          <a:prstGeom prst="ellipse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F2992B-4505-CAFA-FC53-06EEC6505B25}"/>
              </a:ext>
            </a:extLst>
          </p:cNvPr>
          <p:cNvSpPr txBox="1"/>
          <p:nvPr/>
        </p:nvSpPr>
        <p:spPr>
          <a:xfrm>
            <a:off x="12000719" y="5286235"/>
            <a:ext cx="155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  형식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E72A47-702B-64E6-4443-46D635959BFF}"/>
              </a:ext>
            </a:extLst>
          </p:cNvPr>
          <p:cNvSpPr txBox="1"/>
          <p:nvPr/>
        </p:nvSpPr>
        <p:spPr>
          <a:xfrm>
            <a:off x="13558620" y="6967027"/>
            <a:ext cx="107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 절차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E65DD-9D39-C368-1A05-0EEA173660E8}"/>
              </a:ext>
            </a:extLst>
          </p:cNvPr>
          <p:cNvSpPr txBox="1"/>
          <p:nvPr/>
        </p:nvSpPr>
        <p:spPr>
          <a:xfrm>
            <a:off x="11600215" y="3997693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2D050"/>
                </a:solidFill>
              </a:rPr>
              <a:t>&lt;</a:t>
            </a:r>
            <a:r>
              <a:rPr lang="ko-KR" altLang="en-US" sz="2400" b="1" dirty="0">
                <a:solidFill>
                  <a:srgbClr val="92D050"/>
                </a:solidFill>
              </a:rPr>
              <a:t>네트워크 아키텍처</a:t>
            </a:r>
            <a:r>
              <a:rPr lang="en-US" altLang="ko-KR" sz="2400" b="1" dirty="0">
                <a:solidFill>
                  <a:srgbClr val="92D050"/>
                </a:solidFill>
              </a:rPr>
              <a:t>&gt;</a:t>
            </a:r>
            <a:endParaRPr lang="ko-KR" altLang="en-US" sz="2400" b="1" dirty="0">
              <a:solidFill>
                <a:srgbClr val="92D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F5D421-08E9-D299-BB46-4B74CA203753}"/>
              </a:ext>
            </a:extLst>
          </p:cNvPr>
          <p:cNvSpPr txBox="1"/>
          <p:nvPr/>
        </p:nvSpPr>
        <p:spPr>
          <a:xfrm>
            <a:off x="8915400" y="4459358"/>
            <a:ext cx="284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C0C0C0"/>
                </a:highlight>
              </a:rPr>
              <a:t>프로토콜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401CC-3DC6-CE3C-A2EC-E98B3BFD461D}"/>
              </a:ext>
            </a:extLst>
          </p:cNvPr>
          <p:cNvSpPr txBox="1"/>
          <p:nvPr/>
        </p:nvSpPr>
        <p:spPr>
          <a:xfrm>
            <a:off x="15872460" y="8058606"/>
            <a:ext cx="284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C0C0C0"/>
                </a:highlight>
              </a:rPr>
              <a:t>프로토콜</a:t>
            </a: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6BF92B5-74C3-0484-2D39-49F9C502AFCE}"/>
              </a:ext>
            </a:extLst>
          </p:cNvPr>
          <p:cNvCxnSpPr>
            <a:cxnSpLocks/>
            <a:stCxn id="14" idx="2"/>
          </p:cNvCxnSpPr>
          <p:nvPr/>
        </p:nvCxnSpPr>
        <p:spPr>
          <a:xfrm rot="10800000">
            <a:off x="10500423" y="4717322"/>
            <a:ext cx="1264110" cy="9448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6B7D195-184A-8673-EC7B-6CF1AB296A90}"/>
              </a:ext>
            </a:extLst>
          </p:cNvPr>
          <p:cNvCxnSpPr>
            <a:cxnSpLocks/>
          </p:cNvCxnSpPr>
          <p:nvPr/>
        </p:nvCxnSpPr>
        <p:spPr>
          <a:xfrm>
            <a:off x="14686502" y="7418657"/>
            <a:ext cx="1163098" cy="7866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0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프로토콜의 종류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9067C-E627-AA2D-F4D4-71EE71BA4A8E}"/>
              </a:ext>
            </a:extLst>
          </p:cNvPr>
          <p:cNvSpPr txBox="1"/>
          <p:nvPr/>
        </p:nvSpPr>
        <p:spPr>
          <a:xfrm>
            <a:off x="1298762" y="2717553"/>
            <a:ext cx="1098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600" dirty="0">
              <a:solidFill>
                <a:srgbClr val="FF0000"/>
              </a:solidFill>
            </a:endParaRPr>
          </a:p>
        </p:txBody>
      </p:sp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688E6745-A45C-F80D-1282-C42B2B42D0EA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7648E0FA-EB4D-92C8-C619-AAE2DD3D7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8" name="그룹 1004">
            <a:extLst>
              <a:ext uri="{FF2B5EF4-FFF2-40B4-BE49-F238E27FC236}">
                <a16:creationId xmlns:a16="http://schemas.microsoft.com/office/drawing/2014/main" id="{98C2864F-1A97-AEF5-D9D5-796BEBC7648F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5FA0F51A-3992-BA6A-C8C6-F9671210D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FE02AB63-F458-0F30-2DEB-A19BE21C84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8" t="10053" r="1309" b="3603"/>
          <a:stretch/>
        </p:blipFill>
        <p:spPr>
          <a:xfrm>
            <a:off x="4038600" y="2476500"/>
            <a:ext cx="11125200" cy="76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 err="1">
                <a:latin typeface="Pretendard Black" pitchFamily="34" charset="0"/>
                <a:cs typeface="Pretendard Black" pitchFamily="34" charset="0"/>
              </a:rPr>
              <a:t>Connetionless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 (</a:t>
            </a:r>
            <a:r>
              <a:rPr lang="ko-KR" altLang="en-US" sz="4300" kern="0" spc="-100" dirty="0">
                <a:latin typeface="Pretendard Black" pitchFamily="34" charset="0"/>
                <a:cs typeface="Pretendard Black" pitchFamily="34" charset="0"/>
              </a:rPr>
              <a:t>비 연결성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)</a:t>
            </a:r>
          </a:p>
        </p:txBody>
      </p:sp>
      <p:pic>
        <p:nvPicPr>
          <p:cNvPr id="14" name="그림 13" descr="도표이(가) 표시된 사진&#10;&#10;자동 생성된 설명">
            <a:extLst>
              <a:ext uri="{FF2B5EF4-FFF2-40B4-BE49-F238E27FC236}">
                <a16:creationId xmlns:a16="http://schemas.microsoft.com/office/drawing/2014/main" id="{AE7153BA-839E-82C4-86AC-0DB830520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71631"/>
            <a:ext cx="12143657" cy="59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8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 err="1">
                <a:latin typeface="Pretendard Black" pitchFamily="34" charset="0"/>
                <a:cs typeface="Pretendard Black" pitchFamily="34" charset="0"/>
              </a:rPr>
              <a:t>Connetionless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 (</a:t>
            </a:r>
            <a:r>
              <a:rPr lang="ko-KR" altLang="en-US" sz="4300" kern="0" spc="-100" dirty="0">
                <a:latin typeface="Pretendard Black" pitchFamily="34" charset="0"/>
                <a:cs typeface="Pretendard Black" pitchFamily="34" charset="0"/>
              </a:rPr>
              <a:t>비 연결성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)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F2BF1DD5-BFC0-49FB-A3BA-2CF3523DC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450400"/>
            <a:ext cx="10876531" cy="54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 err="1">
                <a:latin typeface="Pretendard Black" pitchFamily="34" charset="0"/>
                <a:cs typeface="Pretendard Black" pitchFamily="34" charset="0"/>
              </a:rPr>
              <a:t>Connetionless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 (</a:t>
            </a:r>
            <a:r>
              <a:rPr lang="ko-KR" altLang="en-US" sz="4300" kern="0" spc="-100" dirty="0">
                <a:latin typeface="Pretendard Black" pitchFamily="34" charset="0"/>
                <a:cs typeface="Pretendard Black" pitchFamily="34" charset="0"/>
              </a:rPr>
              <a:t>비 연결성</a:t>
            </a:r>
            <a:r>
              <a:rPr lang="en-US" altLang="ko-KR" sz="4300" kern="0" spc="-100" dirty="0">
                <a:latin typeface="Pretendard Black" pitchFamily="34" charset="0"/>
                <a:cs typeface="Pretendard Black" pitchFamily="34" charset="0"/>
              </a:rPr>
              <a:t>)</a:t>
            </a:r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50D530B7-2DC2-5E4A-0E0B-09A4DFD98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382823"/>
            <a:ext cx="13031865" cy="58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7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38FFF8F-DA6C-FD8F-CC30-B365D23CB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4" y="3625540"/>
            <a:ext cx="12929841" cy="244616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FF6DD2C-346C-D8BB-DA8F-A007F5AB0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26" y="6672654"/>
            <a:ext cx="12873439" cy="2446161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Stateless (</a:t>
            </a:r>
            <a:r>
              <a:rPr lang="ko-KR" altLang="en-US" sz="4300" kern="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무상태</a:t>
            </a:r>
            <a:r>
              <a:rPr lang="ko-KR" altLang="en-US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 프로토콜</a:t>
            </a:r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chemeClr val="tx1">
                  <a:lumMod val="65000"/>
                  <a:lumOff val="35000"/>
                </a:schemeClr>
              </a:solidFill>
              <a:latin typeface="Pretendard Black" pitchFamily="34" charset="0"/>
              <a:cs typeface="Pretendard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4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31C9DBF3-C73A-36C3-403A-AF34AC4515E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9EE06A97-DB5A-4D2C-0E52-C70362769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4">
            <a:extLst>
              <a:ext uri="{FF2B5EF4-FFF2-40B4-BE49-F238E27FC236}">
                <a16:creationId xmlns:a16="http://schemas.microsoft.com/office/drawing/2014/main" id="{F09B70F9-C51A-332C-ED05-E58B5DBE9921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8C6EB562-33E3-590E-2563-B437ABED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905CC0CE-D740-E60E-0153-E85AD8A26C96}"/>
              </a:ext>
            </a:extLst>
          </p:cNvPr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HTTP</a:t>
            </a:r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프로토콜의 특징</a:t>
            </a:r>
            <a:endParaRPr lang="en-US" altLang="ko-KR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Stateless (</a:t>
            </a:r>
            <a:r>
              <a:rPr lang="ko-KR" altLang="en-US" sz="4300" kern="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무상태</a:t>
            </a:r>
            <a:r>
              <a:rPr lang="ko-KR" altLang="en-US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 프로토콜</a:t>
            </a:r>
            <a:r>
              <a:rPr lang="en-US" altLang="ko-KR" sz="4300" kern="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Black" pitchFamily="34" charset="0"/>
                <a:cs typeface="Pretendard Black" pitchFamily="34" charset="0"/>
              </a:rPr>
              <a:t>)</a:t>
            </a:r>
            <a:endParaRPr lang="en-US" sz="4300" kern="0" spc="-100" dirty="0">
              <a:solidFill>
                <a:schemeClr val="tx1">
                  <a:lumMod val="65000"/>
                  <a:lumOff val="35000"/>
                </a:schemeClr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pic>
        <p:nvPicPr>
          <p:cNvPr id="8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8784315A-4545-2E92-7487-7228DD9B1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162300"/>
            <a:ext cx="11582400" cy="67400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2EBE795-D7BF-4532-288D-DF33F969839D}"/>
              </a:ext>
            </a:extLst>
          </p:cNvPr>
          <p:cNvSpPr/>
          <p:nvPr/>
        </p:nvSpPr>
        <p:spPr>
          <a:xfrm>
            <a:off x="3886200" y="56007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8A128-F969-8B61-F74C-84A5B9748AC3}"/>
              </a:ext>
            </a:extLst>
          </p:cNvPr>
          <p:cNvSpPr txBox="1"/>
          <p:nvPr/>
        </p:nvSpPr>
        <p:spPr>
          <a:xfrm>
            <a:off x="4114800" y="5550877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FF7710"/>
                </a:solidFill>
              </a:rPr>
              <a:t>빅맥</a:t>
            </a:r>
            <a:r>
              <a:rPr lang="en-US" altLang="ko-KR" sz="2800" b="1" dirty="0">
                <a:solidFill>
                  <a:srgbClr val="FF7710"/>
                </a:solidFill>
              </a:rPr>
              <a:t> ,</a:t>
            </a:r>
            <a:r>
              <a:rPr lang="ko-KR" altLang="en-US" sz="2800" b="1" dirty="0">
                <a:solidFill>
                  <a:srgbClr val="FF7710"/>
                </a:solidFill>
              </a:rPr>
              <a:t>세트</a:t>
            </a:r>
            <a:r>
              <a:rPr lang="en-US" altLang="ko-KR" sz="2800" b="1" dirty="0">
                <a:solidFill>
                  <a:srgbClr val="FF7710"/>
                </a:solidFill>
              </a:rPr>
              <a:t>,</a:t>
            </a:r>
            <a:r>
              <a:rPr lang="ko-KR" altLang="en-US" sz="2800" b="1" dirty="0">
                <a:solidFill>
                  <a:srgbClr val="FF7710"/>
                </a:solidFill>
              </a:rPr>
              <a:t> </a:t>
            </a:r>
            <a:r>
              <a:rPr lang="en-US" altLang="ko-KR" sz="2800" b="1" dirty="0">
                <a:solidFill>
                  <a:srgbClr val="FF7710"/>
                </a:solidFill>
              </a:rPr>
              <a:t>2</a:t>
            </a:r>
            <a:r>
              <a:rPr lang="ko-KR" altLang="en-US" sz="2800" b="1" dirty="0">
                <a:solidFill>
                  <a:srgbClr val="FF771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33425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1625</Words>
  <Application>Microsoft Office PowerPoint</Application>
  <PresentationFormat>사용자 지정</PresentationFormat>
  <Paragraphs>255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0" baseType="lpstr">
      <vt:lpstr>-apple-system</vt:lpstr>
      <vt:lpstr>Noto Sans KR</vt:lpstr>
      <vt:lpstr>notokr</vt:lpstr>
      <vt:lpstr>Pretendard</vt:lpstr>
      <vt:lpstr>Pretendard Black</vt:lpstr>
      <vt:lpstr>Pretendard ExtraBold</vt:lpstr>
      <vt:lpstr>Pretendard Thin</vt:lpstr>
      <vt:lpstr>굴림</vt:lpstr>
      <vt:lpstr>나눔고딕</vt:lpstr>
      <vt:lpstr>맑은 고딕</vt:lpstr>
      <vt:lpstr>한컴바탕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95</cp:revision>
  <dcterms:created xsi:type="dcterms:W3CDTF">2023-02-08T23:12:07Z</dcterms:created>
  <dcterms:modified xsi:type="dcterms:W3CDTF">2023-05-08T16:17:35Z</dcterms:modified>
  <cp:version/>
</cp:coreProperties>
</file>