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65" r:id="rId8"/>
    <p:sldId id="263" r:id="rId9"/>
    <p:sldId id="296" r:id="rId10"/>
    <p:sldId id="297" r:id="rId11"/>
    <p:sldId id="300" r:id="rId12"/>
    <p:sldId id="298" r:id="rId13"/>
    <p:sldId id="301" r:id="rId14"/>
    <p:sldId id="299" r:id="rId15"/>
    <p:sldId id="302" r:id="rId16"/>
    <p:sldId id="303" r:id="rId17"/>
    <p:sldId id="260" r:id="rId18"/>
    <p:sldId id="261" r:id="rId19"/>
    <p:sldId id="304" r:id="rId20"/>
    <p:sldId id="281" r:id="rId21"/>
    <p:sldId id="259" r:id="rId22"/>
    <p:sldId id="273" r:id="rId23"/>
    <p:sldId id="275" r:id="rId24"/>
    <p:sldId id="274" r:id="rId25"/>
    <p:sldId id="276" r:id="rId26"/>
    <p:sldId id="277" r:id="rId27"/>
    <p:sldId id="278" r:id="rId28"/>
    <p:sldId id="279" r:id="rId29"/>
    <p:sldId id="280" r:id="rId30"/>
    <p:sldId id="292" r:id="rId31"/>
    <p:sldId id="290" r:id="rId32"/>
    <p:sldId id="283" r:id="rId33"/>
    <p:sldId id="291" r:id="rId34"/>
    <p:sldId id="293" r:id="rId35"/>
    <p:sldId id="294" r:id="rId36"/>
    <p:sldId id="295" r:id="rId37"/>
    <p:sldId id="262" r:id="rId3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17" autoAdjust="0"/>
  </p:normalViewPr>
  <p:slideViewPr>
    <p:cSldViewPr>
      <p:cViewPr varScale="1">
        <p:scale>
          <a:sx n="51" d="100"/>
          <a:sy n="51" d="100"/>
        </p:scale>
        <p:origin x="8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9B99-C57F-4665-8E46-AF77C03C10CC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7EA8E-5A30-49B9-8F99-0E963DBBF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8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-apple-system"/>
              </a:rPr>
              <a:t>DBMS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-apple-system"/>
              </a:rPr>
              <a:t>는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KR"/>
              </a:rPr>
              <a:t>데이터베이스를 관리하고 운영하는 소프트웨어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저희는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DBMS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중 가장 많이 사용하는 관계형 데이터베이스 관리 시스템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(RDBMS)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중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MySQL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을 기준으로 설명하겠습니다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solidFill>
                <a:srgbClr val="575757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575757"/>
                </a:solidFill>
                <a:effectLst/>
                <a:latin typeface="-apple-system"/>
              </a:rPr>
              <a:t>MySQL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-apple-system"/>
              </a:rPr>
              <a:t>은 가장 널리 사용되는 관계형 데이터베이스 관리 시스템입니다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-apple-system"/>
              </a:rPr>
              <a:t>. MySQL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-apple-system"/>
              </a:rPr>
              <a:t>에 관한 설명은 </a:t>
            </a:r>
            <a:r>
              <a:rPr lang="ko-KR" altLang="en-US" b="0" i="0" dirty="0" err="1">
                <a:solidFill>
                  <a:srgbClr val="575757"/>
                </a:solidFill>
                <a:effectLst/>
                <a:latin typeface="-apple-system"/>
              </a:rPr>
              <a:t>다다음</a:t>
            </a:r>
            <a:r>
              <a:rPr lang="ko-KR" altLang="en-US" b="0" i="0" dirty="0">
                <a:solidFill>
                  <a:srgbClr val="575757"/>
                </a:solidFill>
                <a:effectLst/>
                <a:latin typeface="-apple-system"/>
              </a:rPr>
              <a:t> 페이지에 있습니다</a:t>
            </a:r>
            <a:r>
              <a:rPr lang="en-US" altLang="ko-KR" b="0" i="0" dirty="0">
                <a:solidFill>
                  <a:srgbClr val="575757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7EA8E-5A30-49B9-8F99-0E963DBBFB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99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함수의 기본 형태는 </a:t>
            </a:r>
            <a:r>
              <a:rPr lang="en-US" altLang="ko-KR" dirty="0"/>
              <a:t>Group</a:t>
            </a:r>
            <a:r>
              <a:rPr lang="en-US" altLang="ko-KR" baseline="0" dirty="0"/>
              <a:t> by </a:t>
            </a:r>
            <a:r>
              <a:rPr lang="ko-KR" altLang="en-US" baseline="0" dirty="0" err="1"/>
              <a:t>컬럼명</a:t>
            </a:r>
            <a:r>
              <a:rPr lang="en-US" altLang="ko-KR" baseline="0" dirty="0"/>
              <a:t>1 ... ; </a:t>
            </a:r>
            <a:r>
              <a:rPr lang="ko-KR" altLang="en-US" baseline="0" dirty="0"/>
              <a:t>임</a:t>
            </a:r>
            <a:endParaRPr lang="en-US" altLang="ko-KR" baseline="0" dirty="0"/>
          </a:p>
          <a:p>
            <a:r>
              <a:rPr lang="ko-KR" altLang="en-US" dirty="0"/>
              <a:t>예제는 부서별 평균 급여를 구하는 예제인데 여기서 </a:t>
            </a:r>
            <a:r>
              <a:rPr lang="en-US" altLang="ko-KR" dirty="0" err="1"/>
              <a:t>deptno</a:t>
            </a:r>
            <a:r>
              <a:rPr lang="ko-KR" altLang="en-US" dirty="0"/>
              <a:t>는 부서별 번호이고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sal</a:t>
            </a:r>
            <a:r>
              <a:rPr lang="en-US" altLang="ko-KR" dirty="0"/>
              <a:t>)</a:t>
            </a:r>
            <a:r>
              <a:rPr lang="ko-KR" altLang="en-US" dirty="0"/>
              <a:t>은 평균 급여를 나타냄</a:t>
            </a:r>
            <a:endParaRPr lang="en-US" altLang="ko-KR" dirty="0"/>
          </a:p>
          <a:p>
            <a:r>
              <a:rPr lang="ko-KR" altLang="en-US" dirty="0"/>
              <a:t>부서별</a:t>
            </a:r>
            <a:r>
              <a:rPr lang="ko-KR" altLang="en-US" baseline="0" dirty="0"/>
              <a:t> 정보는 </a:t>
            </a:r>
            <a:r>
              <a:rPr lang="en-US" altLang="ko-KR" baseline="0" dirty="0" err="1"/>
              <a:t>emp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테이블에 있어서 </a:t>
            </a:r>
            <a:r>
              <a:rPr lang="en-US" altLang="ko-KR" baseline="0" dirty="0"/>
              <a:t>from</a:t>
            </a:r>
            <a:r>
              <a:rPr lang="ko-KR" altLang="en-US" baseline="0" dirty="0"/>
              <a:t>에 </a:t>
            </a:r>
            <a:r>
              <a:rPr lang="en-US" altLang="ko-KR" baseline="0" dirty="0" err="1"/>
              <a:t>emp</a:t>
            </a:r>
            <a:r>
              <a:rPr lang="en-US" altLang="ko-KR" baseline="0" dirty="0"/>
              <a:t> </a:t>
            </a:r>
            <a:r>
              <a:rPr lang="ko-KR" altLang="en-US" baseline="0" dirty="0"/>
              <a:t>테이블을 써주었고</a:t>
            </a:r>
            <a:endParaRPr lang="en-US" altLang="ko-KR" baseline="0" dirty="0"/>
          </a:p>
          <a:p>
            <a:r>
              <a:rPr lang="ko-KR" altLang="en-US" baseline="0" dirty="0"/>
              <a:t>부서별 평균 급여를 구하는 것이기에 </a:t>
            </a:r>
            <a:r>
              <a:rPr lang="en-US" altLang="ko-KR" baseline="0" dirty="0"/>
              <a:t>group by </a:t>
            </a:r>
            <a:r>
              <a:rPr lang="ko-KR" altLang="en-US" baseline="0" dirty="0"/>
              <a:t>절로 묶어서 부서끼리 묶어줌</a:t>
            </a:r>
            <a:endParaRPr lang="en-US" altLang="ko-KR" baseline="0" dirty="0"/>
          </a:p>
          <a:p>
            <a:r>
              <a:rPr lang="ko-KR" altLang="en-US" baseline="0" dirty="0"/>
              <a:t>결과는 </a:t>
            </a:r>
            <a:r>
              <a:rPr lang="en-US" altLang="ko-KR" baseline="0" dirty="0"/>
              <a:t>(</a:t>
            </a:r>
            <a:r>
              <a:rPr lang="ko-KR" altLang="en-US" baseline="0" dirty="0"/>
              <a:t>사진</a:t>
            </a:r>
            <a:r>
              <a:rPr lang="en-US" altLang="ko-KR" baseline="0" dirty="0"/>
              <a:t>)</a:t>
            </a:r>
            <a:r>
              <a:rPr lang="ko-KR" altLang="en-US" baseline="0" dirty="0"/>
              <a:t>처럼 나오게 됨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테이블명에</a:t>
            </a:r>
            <a:r>
              <a:rPr lang="ko-KR" altLang="en-US" dirty="0"/>
              <a:t> </a:t>
            </a:r>
            <a:r>
              <a:rPr lang="ko-KR" altLang="en-US" dirty="0" err="1"/>
              <a:t>필드값</a:t>
            </a:r>
            <a:r>
              <a:rPr lang="en-US" altLang="ko-KR" dirty="0"/>
              <a:t>1</a:t>
            </a:r>
            <a:r>
              <a:rPr lang="ko-KR" altLang="en-US" dirty="0"/>
              <a:t>을 필드명</a:t>
            </a:r>
            <a:r>
              <a:rPr lang="en-US" altLang="ko-KR" dirty="0"/>
              <a:t>1</a:t>
            </a:r>
            <a:r>
              <a:rPr lang="ko-KR" altLang="en-US" dirty="0"/>
              <a:t>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필드값</a:t>
            </a:r>
            <a:r>
              <a:rPr lang="en-US" altLang="ko-KR" baseline="0" dirty="0"/>
              <a:t>2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필드명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 삽임함</a:t>
            </a:r>
            <a:endParaRPr lang="en-US" altLang="ko-KR" baseline="0" dirty="0"/>
          </a:p>
          <a:p>
            <a:r>
              <a:rPr lang="en-US" altLang="ko-KR" baseline="0" dirty="0"/>
              <a:t>INSERT</a:t>
            </a:r>
            <a:r>
              <a:rPr lang="ko-KR" altLang="en-US" baseline="0" dirty="0"/>
              <a:t>문을 실행하면 결과에 따라 레코드 수가 추가됨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 err="1"/>
              <a:t>테이블명에</a:t>
            </a:r>
            <a:r>
              <a:rPr lang="ko-KR" altLang="en-US" dirty="0"/>
              <a:t> 필드의 순서대로 </a:t>
            </a:r>
            <a:r>
              <a:rPr lang="ko-KR" altLang="en-US" dirty="0" err="1"/>
              <a:t>필드값</a:t>
            </a:r>
            <a:r>
              <a:rPr lang="en-US" altLang="ko-KR" dirty="0"/>
              <a:t>1, </a:t>
            </a:r>
            <a:r>
              <a:rPr lang="ko-KR" altLang="en-US" dirty="0" err="1"/>
              <a:t>필드값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err="1"/>
              <a:t>삽임함</a:t>
            </a:r>
            <a:endParaRPr lang="en-US" altLang="ko-KR" dirty="0"/>
          </a:p>
          <a:p>
            <a:r>
              <a:rPr lang="ko-KR" altLang="en-US" dirty="0"/>
              <a:t>테이블 필드에 개수에 맞게 </a:t>
            </a:r>
            <a:r>
              <a:rPr lang="ko-KR" altLang="en-US" dirty="0" err="1"/>
              <a:t>필드값</a:t>
            </a:r>
            <a:r>
              <a:rPr lang="en-US" altLang="ko-KR" dirty="0"/>
              <a:t>1, </a:t>
            </a:r>
            <a:r>
              <a:rPr lang="ko-KR" altLang="en-US" dirty="0" err="1"/>
              <a:t>필드값</a:t>
            </a:r>
            <a:r>
              <a:rPr lang="en-US" altLang="ko-KR" dirty="0"/>
              <a:t>2, ... </a:t>
            </a:r>
            <a:r>
              <a:rPr lang="ko-KR" altLang="en-US" dirty="0"/>
              <a:t>가 설정되어야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테이블명의 </a:t>
            </a:r>
            <a:r>
              <a:rPr lang="ko-KR" altLang="en-US" dirty="0" err="1"/>
              <a:t>필드명</a:t>
            </a:r>
            <a:r>
              <a:rPr lang="en-US" altLang="ko-KR" dirty="0"/>
              <a:t>1</a:t>
            </a:r>
            <a:r>
              <a:rPr lang="ko-KR" altLang="en-US" dirty="0"/>
              <a:t>의 모든 필드를 수정할값을 수정함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테이블명의 </a:t>
            </a:r>
            <a:r>
              <a:rPr lang="ko-KR" altLang="en-US" dirty="0" err="1"/>
              <a:t>필드명</a:t>
            </a:r>
            <a:r>
              <a:rPr lang="en-US" altLang="ko-KR" dirty="0"/>
              <a:t>2</a:t>
            </a:r>
            <a:r>
              <a:rPr lang="ko-KR" altLang="en-US" dirty="0"/>
              <a:t>가 필드값</a:t>
            </a:r>
            <a:r>
              <a:rPr lang="en-US" altLang="ko-KR" dirty="0"/>
              <a:t>2</a:t>
            </a:r>
            <a:r>
              <a:rPr lang="ko-KR" altLang="en-US" dirty="0"/>
              <a:t>인 필드명</a:t>
            </a:r>
            <a:r>
              <a:rPr lang="en-US" altLang="ko-KR" dirty="0"/>
              <a:t>1</a:t>
            </a:r>
            <a:r>
              <a:rPr lang="ko-KR" altLang="en-US" dirty="0"/>
              <a:t>의 필드를 수정할값으로 수정함</a:t>
            </a:r>
            <a:endParaRPr lang="en-US" altLang="ko-KR" dirty="0"/>
          </a:p>
          <a:p>
            <a:r>
              <a:rPr lang="en-US" altLang="ko-KR" dirty="0"/>
              <a:t>(select</a:t>
            </a:r>
            <a:r>
              <a:rPr lang="ko-KR" altLang="en-US" dirty="0"/>
              <a:t>절과 동일하게 </a:t>
            </a:r>
            <a:r>
              <a:rPr lang="en-US" altLang="ko-KR" dirty="0"/>
              <a:t>where</a:t>
            </a:r>
            <a:r>
              <a:rPr lang="ko-KR" altLang="en-US" dirty="0"/>
              <a:t>절을 사용하여 수정할 값의 조건을 설정할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테이블명의 모든 데이터를 삭제함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필드명</a:t>
            </a:r>
            <a:r>
              <a:rPr lang="en-US" altLang="ko-KR" dirty="0"/>
              <a:t>2</a:t>
            </a:r>
            <a:r>
              <a:rPr lang="ko-KR" altLang="en-US" dirty="0"/>
              <a:t>가 필드값</a:t>
            </a:r>
            <a:r>
              <a:rPr lang="en-US" altLang="ko-KR" dirty="0"/>
              <a:t>2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필드명</a:t>
            </a:r>
            <a:r>
              <a:rPr lang="en-US" altLang="ko-KR" dirty="0"/>
              <a:t>3</a:t>
            </a:r>
            <a:r>
              <a:rPr lang="ko-KR" altLang="en-US" dirty="0"/>
              <a:t>이 필드값</a:t>
            </a:r>
            <a:r>
              <a:rPr lang="en-US" altLang="ko-KR" dirty="0"/>
              <a:t>3</a:t>
            </a:r>
            <a:r>
              <a:rPr lang="ko-KR" altLang="en-US" dirty="0"/>
              <a:t>인 테이블명의 데이터를 삭제함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권리자가 사용자에게</a:t>
            </a:r>
            <a:r>
              <a:rPr lang="ko-KR" altLang="en-US" baseline="0" dirty="0"/>
              <a:t> 테이블에 대한 권한 내용을 부여함</a:t>
            </a:r>
            <a:endParaRPr lang="en-US" altLang="ko-KR" baseline="0" dirty="0"/>
          </a:p>
          <a:p>
            <a:r>
              <a:rPr lang="ko-KR" altLang="en-US" baseline="0" dirty="0"/>
              <a:t>예시</a:t>
            </a:r>
            <a:endParaRPr lang="en-US" altLang="ko-KR" baseline="0" dirty="0"/>
          </a:p>
          <a:p>
            <a:r>
              <a:rPr lang="ko-KR" altLang="en-US" baseline="0" dirty="0"/>
              <a:t>접속 권한을 부여하는 예시</a:t>
            </a:r>
            <a:endParaRPr lang="en-US" altLang="ko-KR" baseline="0" dirty="0"/>
          </a:p>
          <a:p>
            <a:r>
              <a:rPr lang="ko-KR" altLang="en-US" dirty="0"/>
              <a:t>데이터</a:t>
            </a:r>
            <a:r>
              <a:rPr lang="ko-KR" altLang="en-US" baseline="0" dirty="0"/>
              <a:t> 추가 권한을 부여하는 예시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※ROLE </a:t>
            </a:r>
            <a:r>
              <a:rPr lang="ko-KR" altLang="en-US" dirty="0"/>
              <a:t>종류</a:t>
            </a:r>
          </a:p>
          <a:p>
            <a:r>
              <a:rPr lang="en-US" altLang="ko-KR" dirty="0"/>
              <a:t>CONNECT : DB </a:t>
            </a:r>
            <a:r>
              <a:rPr lang="ko-KR" altLang="en-US" dirty="0"/>
              <a:t>접속 권한</a:t>
            </a:r>
          </a:p>
          <a:p>
            <a:r>
              <a:rPr lang="en-US" altLang="ko-KR" dirty="0"/>
              <a:t>RESOURCE : </a:t>
            </a:r>
            <a:r>
              <a:rPr lang="ko-KR" altLang="en-US" dirty="0" err="1"/>
              <a:t>테이블이라든지</a:t>
            </a:r>
            <a:r>
              <a:rPr lang="ko-KR" altLang="en-US" dirty="0"/>
              <a:t> </a:t>
            </a:r>
            <a:r>
              <a:rPr lang="ko-KR" altLang="en-US" dirty="0" err="1"/>
              <a:t>인덱스라든지</a:t>
            </a:r>
            <a:r>
              <a:rPr lang="ko-KR" altLang="en-US" dirty="0"/>
              <a:t> 생성할 수 있는 권한</a:t>
            </a:r>
          </a:p>
          <a:p>
            <a:r>
              <a:rPr lang="en-US" altLang="ko-KR" dirty="0"/>
              <a:t>CREATE VIEW : </a:t>
            </a:r>
            <a:r>
              <a:rPr lang="ko-KR" altLang="en-US" dirty="0"/>
              <a:t>뷰 생성 권한</a:t>
            </a:r>
          </a:p>
          <a:p>
            <a:r>
              <a:rPr lang="en-US" altLang="ko-KR" dirty="0"/>
              <a:t>DBA : </a:t>
            </a:r>
            <a:r>
              <a:rPr lang="ko-KR" altLang="en-US" dirty="0"/>
              <a:t>모든 권한</a:t>
            </a:r>
            <a:r>
              <a:rPr lang="en-US" altLang="ko-KR" dirty="0"/>
              <a:t>(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관리자가 사용자에게 부여했던 테이블에 대한 권한을 박탈함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r>
              <a:rPr lang="ko-KR" altLang="en-US" dirty="0"/>
              <a:t>접속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권환을</a:t>
            </a:r>
            <a:r>
              <a:rPr lang="ko-KR" altLang="en-US" baseline="0" dirty="0"/>
              <a:t> 회수하는 예시</a:t>
            </a:r>
            <a:endParaRPr lang="en-US" altLang="ko-KR" baseline="0" dirty="0"/>
          </a:p>
          <a:p>
            <a:r>
              <a:rPr lang="ko-KR" altLang="en-US" baseline="0" dirty="0"/>
              <a:t>데이터 추가 권한을 회수하는 예시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COMMIT</a:t>
            </a:r>
            <a:r>
              <a:rPr lang="ko-KR" altLang="en-US" sz="12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은</a:t>
            </a:r>
            <a:r>
              <a:rPr lang="en-US" altLang="ko-KR" sz="12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INSERT, UPDATE, DELETE </a:t>
            </a:r>
            <a:r>
              <a:rPr lang="ko-KR" altLang="en-US" sz="12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이후에 </a:t>
            </a:r>
            <a:r>
              <a:rPr lang="en-US" altLang="ko-KR" sz="12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COMMIT</a:t>
            </a:r>
            <a:r>
              <a:rPr lang="ko-KR" altLang="en-US" sz="12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으로 연산들의 집합을 실행함</a:t>
            </a:r>
            <a:endParaRPr lang="en-US" altLang="ko-KR" sz="12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endParaRPr lang="en-US" altLang="ko-KR" dirty="0"/>
          </a:p>
          <a:p>
            <a:r>
              <a:rPr lang="en-US" altLang="ko-KR" dirty="0"/>
              <a:t>ROLLBACK</a:t>
            </a:r>
            <a:r>
              <a:rPr lang="ko-KR" altLang="en-US" dirty="0"/>
              <a:t>은 이전 </a:t>
            </a:r>
            <a:r>
              <a:rPr lang="en-US" altLang="ko-KR" dirty="0"/>
              <a:t>COMMIT </a:t>
            </a:r>
            <a:r>
              <a:rPr lang="ko-KR" altLang="en-US" dirty="0"/>
              <a:t>시점으로 돌아감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여러 프로그래밍 언어를 위한 다양한 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-apple-system"/>
              </a:rPr>
              <a:t>API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를 제공합니다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-apple-system"/>
              </a:rPr>
              <a:t>.</a:t>
            </a:r>
          </a:p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-apple-system"/>
              </a:rPr>
              <a:t>다양한 운영체제에서 사용할 수 있습니다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7EA8E-5A30-49B9-8F99-0E963DBBFB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74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9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0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테이블명에</a:t>
            </a:r>
            <a:r>
              <a:rPr lang="ko-KR" altLang="en-US" dirty="0"/>
              <a:t> </a:t>
            </a:r>
            <a:r>
              <a:rPr lang="ko-KR" altLang="en-US" dirty="0" err="1"/>
              <a:t>필드값</a:t>
            </a:r>
            <a:r>
              <a:rPr lang="en-US" altLang="ko-KR" dirty="0"/>
              <a:t>1</a:t>
            </a:r>
            <a:r>
              <a:rPr lang="ko-KR" altLang="en-US" dirty="0"/>
              <a:t>을 필드명</a:t>
            </a:r>
            <a:r>
              <a:rPr lang="en-US" altLang="ko-KR" dirty="0"/>
              <a:t>1</a:t>
            </a:r>
            <a:r>
              <a:rPr lang="ko-KR" altLang="en-US" dirty="0"/>
              <a:t>에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필드값</a:t>
            </a:r>
            <a:r>
              <a:rPr lang="en-US" altLang="ko-KR" baseline="0" dirty="0"/>
              <a:t>2</a:t>
            </a:r>
            <a:r>
              <a:rPr lang="ko-KR" altLang="en-US" baseline="0" dirty="0"/>
              <a:t>를 </a:t>
            </a:r>
            <a:r>
              <a:rPr lang="ko-KR" altLang="en-US" baseline="0" dirty="0" err="1"/>
              <a:t>필드명</a:t>
            </a:r>
            <a:r>
              <a:rPr lang="en-US" altLang="ko-KR" baseline="0" dirty="0"/>
              <a:t>2</a:t>
            </a:r>
            <a:r>
              <a:rPr lang="ko-KR" altLang="en-US" baseline="0" dirty="0"/>
              <a:t>에 삽임함</a:t>
            </a:r>
            <a:endParaRPr lang="en-US" altLang="ko-KR" baseline="0" dirty="0"/>
          </a:p>
          <a:p>
            <a:r>
              <a:rPr lang="en-US" altLang="ko-KR" baseline="0" dirty="0"/>
              <a:t>INSERT</a:t>
            </a:r>
            <a:r>
              <a:rPr lang="ko-KR" altLang="en-US" baseline="0" dirty="0"/>
              <a:t>문을 실행하면 결과에 따라 레코드 수가 추가됨</a:t>
            </a:r>
            <a:endParaRPr lang="en-US" altLang="ko-KR" baseline="0" dirty="0"/>
          </a:p>
          <a:p>
            <a:endParaRPr lang="en-US" altLang="ko-KR" dirty="0"/>
          </a:p>
          <a:p>
            <a:r>
              <a:rPr lang="ko-KR" altLang="en-US" dirty="0" err="1"/>
              <a:t>테이블명에</a:t>
            </a:r>
            <a:r>
              <a:rPr lang="ko-KR" altLang="en-US" dirty="0"/>
              <a:t> 필드의 순서대로 </a:t>
            </a:r>
            <a:r>
              <a:rPr lang="ko-KR" altLang="en-US" dirty="0" err="1"/>
              <a:t>필드값</a:t>
            </a:r>
            <a:r>
              <a:rPr lang="en-US" altLang="ko-KR" dirty="0"/>
              <a:t>1, </a:t>
            </a:r>
            <a:r>
              <a:rPr lang="ko-KR" altLang="en-US" dirty="0" err="1"/>
              <a:t>필드값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err="1"/>
              <a:t>삽임함</a:t>
            </a:r>
            <a:endParaRPr lang="en-US" altLang="ko-KR" dirty="0"/>
          </a:p>
          <a:p>
            <a:r>
              <a:rPr lang="ko-KR" altLang="en-US" dirty="0"/>
              <a:t>테이블 필드에 개수에 맞게 </a:t>
            </a:r>
            <a:r>
              <a:rPr lang="ko-KR" altLang="en-US" dirty="0" err="1"/>
              <a:t>필드값</a:t>
            </a:r>
            <a:r>
              <a:rPr lang="en-US" altLang="ko-KR" dirty="0"/>
              <a:t>1, </a:t>
            </a:r>
            <a:r>
              <a:rPr lang="ko-KR" altLang="en-US" dirty="0" err="1"/>
              <a:t>필드값</a:t>
            </a:r>
            <a:r>
              <a:rPr lang="en-US" altLang="ko-KR" dirty="0"/>
              <a:t>2, ... </a:t>
            </a:r>
            <a:r>
              <a:rPr lang="ko-KR" altLang="en-US" dirty="0"/>
              <a:t>가 설정되어야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8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WHERE </a:t>
            </a:r>
            <a:r>
              <a:rPr lang="ko-KR" altLang="en-US" dirty="0"/>
              <a:t>절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9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FROM </a:t>
            </a:r>
            <a:r>
              <a:rPr lang="ko-KR" altLang="en-US" dirty="0"/>
              <a:t>절 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RDBMS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에서는 모든 데이터가 테이블에 저장됩니다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</a:p>
          <a:p>
            <a:pPr algn="l"/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이 구조가 가장 기본적이고 중요한 구성이기 때문에 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RDBMS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는 테이블로 이루어져 있으며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800" b="1" i="0" dirty="0">
                <a:solidFill>
                  <a:srgbClr val="333333"/>
                </a:solidFill>
                <a:effectLst/>
                <a:latin typeface="Noto Sans KR"/>
              </a:rPr>
              <a:t>테이블은 열과 행으로 구성되어 있다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는 것을 파악했다면</a:t>
            </a:r>
            <a:endParaRPr lang="en-US" altLang="ko-KR" sz="18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RDBMS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oto Sans KR"/>
              </a:rPr>
              <a:t>를 어느정도 이해했다고 할 수 있습니다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7EA8E-5A30-49B9-8F99-0E963DBBFB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2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3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88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8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14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9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9040E-7869-480F-B1B3-6054B5CB58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5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884" y="2209443"/>
            <a:ext cx="1233585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SQL</a:t>
            </a:r>
            <a:endParaRPr lang="en-US" sz="180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61975" y="6519291"/>
            <a:ext cx="1375351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1000" kern="0" spc="100" dirty="0" err="1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백엔드</a:t>
            </a:r>
            <a:r>
              <a:rPr lang="ko-KR" altLang="en-US" sz="11000" kern="0" spc="100" dirty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 </a:t>
            </a:r>
            <a:r>
              <a:rPr lang="en-US" altLang="ko-KR" sz="11000" kern="0" spc="100" dirty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1</a:t>
            </a:r>
            <a:r>
              <a:rPr lang="ko-KR" altLang="en-US" sz="11000" kern="0" spc="100" dirty="0">
                <a:solidFill>
                  <a:srgbClr val="FFFFFF"/>
                </a:solidFill>
                <a:latin typeface="Pretendard Black" pitchFamily="34" charset="0"/>
                <a:cs typeface="Pretendard Black" pitchFamily="34" charset="0"/>
              </a:rPr>
              <a:t>조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781800" y="8238844"/>
            <a:ext cx="1072735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6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발표자 </a:t>
            </a:r>
            <a:r>
              <a:rPr lang="en-US" altLang="ko-KR" sz="36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:</a:t>
            </a:r>
            <a:r>
              <a:rPr lang="ko-KR" altLang="en-US" sz="36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 김지훈</a:t>
            </a:r>
            <a:endParaRPr lang="en-US"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295238" y="1906092"/>
            <a:ext cx="1455351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전공지식 나누기</a:t>
            </a:r>
            <a:endParaRPr lang="en-US" sz="44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BA14A7-C504-BECD-909A-51EC1DE43452}"/>
              </a:ext>
            </a:extLst>
          </p:cNvPr>
          <p:cNvSpPr/>
          <p:nvPr/>
        </p:nvSpPr>
        <p:spPr>
          <a:xfrm>
            <a:off x="933800" y="2135675"/>
            <a:ext cx="16383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ALTER TABLE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테이블을 변경함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ALTER TABLE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DROP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ALTER TABLE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MODIFY COLUMN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필드타입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23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3800" y="2135675"/>
            <a:ext cx="16383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DROP DATABASE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데이터베이스를 삭제함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DROP DATABASE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데이터베이스명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0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BB4D07-8FB5-DC90-E803-56D6F83BC6D6}"/>
              </a:ext>
            </a:extLst>
          </p:cNvPr>
          <p:cNvSpPr/>
          <p:nvPr/>
        </p:nvSpPr>
        <p:spPr>
          <a:xfrm>
            <a:off x="933800" y="2135675"/>
            <a:ext cx="16383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DROP TABLE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테이블을 삭제함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DROP TABLE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81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3800" y="2135675"/>
            <a:ext cx="16383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TRUNCATE TABLE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테이블의 데이터를 삭제함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TRUCATE TABLE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91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98762" y="1558790"/>
            <a:ext cx="9426592" cy="16927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예제 테이블</a:t>
            </a:r>
            <a:endParaRPr lang="en-US" sz="43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DEPT,</a:t>
            </a:r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 </a:t>
            </a:r>
            <a:r>
              <a:rPr lang="en-US" altLang="ko-KR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EMP, SALGRADE</a:t>
            </a:r>
            <a:endParaRPr lang="en-US" sz="4300" kern="0" spc="-100" dirty="0">
              <a:solidFill>
                <a:srgbClr val="1C1B1A"/>
              </a:solidFill>
              <a:latin typeface="Pretendard Black" pitchFamily="34" charset="0"/>
              <a:cs typeface="Pretendard Black" pitchFamily="34" charset="0"/>
            </a:endParaRP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98762" y="3240418"/>
            <a:ext cx="7845238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CREATE TABLE DEPT (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DEPTNO DECIMAL(2),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DNAME VARCHAR(14),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LOC VARCHAR(13),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CONSTRAINT PK_DEPT PRIMARY KEY (DEPTNO) 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CREATE TABLE SALGRADE ( 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GRADE TINYINT,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LOSAL SMALLINT,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HISAL SMALLINT 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</a:t>
            </a:r>
            <a:endParaRPr lang="en-US" sz="2800" dirty="0"/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F6F5063D-D3EE-74A1-6CB1-CBCD96F01BA7}"/>
              </a:ext>
            </a:extLst>
          </p:cNvPr>
          <p:cNvSpPr txBox="1"/>
          <p:nvPr/>
        </p:nvSpPr>
        <p:spPr>
          <a:xfrm>
            <a:off x="9142857" y="3240418"/>
            <a:ext cx="7845238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CREATE TABLE EMP (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EMPNO DECIMAL(4),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ENAME VARCHAR(10),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JOB VARCHAR(9),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MGR DECIMAL(4),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HIREDATE DATE,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SAL DECIMAL(7,2),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COMM DECIMAL(7,2),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DEPTNO DECIMAL(2),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CONSTRAINT PK_EMP PRIMARY KEY (EMPNO),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   CONSTRAINT FK_DEPTNO FOREIGN KEY (DEPTNO) REFERENCES DEPT(DEPTNO)</a:t>
            </a:r>
          </a:p>
          <a:p>
            <a:r>
              <a:rPr lang="en-US" sz="2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예제 데이터</a:t>
            </a:r>
            <a:r>
              <a:rPr 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  <a:p>
            <a:r>
              <a:rPr 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INSERT </a:t>
            </a:r>
            <a:r>
              <a:rPr lang="ko-KR" altLang="en-US" sz="4300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문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98762" y="3240418"/>
            <a:ext cx="23464768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DEPT VALUES (10,'ACCOUNTING','NEW YORK');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DEPT VALUES (20,'RESEARCH','DALLAS');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DEPT VALUES (30,'SALES','CHICAGO');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DEPT VALUES (40,'OPERATIONS','BOSTON');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(7369,'SMITH','CLERK',7902,STR_TO_DATE('17-12-1980','%d-%m-%Y'),800,NULL,20);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(7499,'ALLEN','SALESMAN',7698,STR_TO_DATE('20-2-1981','%d-%m-%Y'),1600,300,30);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(7521,'WARD','SALESMAN',7698,STR_TO_DATE('22-2-1981','%d-%m-%Y'),1250,500,30);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(7566,'JONES','MANAGER',7839,STR_TO_DATE('2-4-1981','%d-%m-%Y'),2975,NULL,20);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(7654,'MARTIN','SALESMAN',7698,STR_TO_DATE('28-9-1981','%d-%m-%Y'),1250,1400,30);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(7698,'BLAKE','MANAGER',7839,STR_TO_DATE('1-5-1981','%d-%m-%Y'),2850,NULL,30);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(7782,'CLARK','MANAGER',7839,STR_TO_DATE('9-6-1981','%d-%m-%Y'),2450,NULL,10);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(7788,'SCOTT','ANALYST',7566,STR_TO_DATE('13-7-1987','%d-%m-%Y')-85,3000,NULL,20);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(7839,'KING','PRESIDENT',NULL,STR_TO_DATE('17-11-1981','%d-%m-%Y'),5000,NULL,10);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(7844,'TURNER','SALESMAN',7698,STR_TO_DATE('8-9-1981','%d-%m-%Y'),1500,0,30);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(7876,'ADAMS','CLERK',7788,STR_TO_DATE('13-7-1987', '%d-%m-%Y'),1100,NULL,20);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(7900,'JAMES','CLERK',7698,STR_TO_DATE('3-12-1981','%d-%m-%Y'),950,NULL,30);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(7902,'FORD','ANALYST',7566,STR_TO_DATE('3-12-1981','%d-%m-%Y'),3000,NULL,20);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EMP VALUES (7934,'MILLER','CLERK',7782,STR_TO_DATE('23-1-1982','%d-%m-%Y'),1300,NULL,10);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SALGRADE VALUES (1,700,1200);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SALGRADE VALUES (2,1201,1400);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SALGRADE VALUES (3,1401,2000);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SALGRADE VALUES (4,2001,3000);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INSERT INTO SALGRADE VALUES (5,3001,9999);</a:t>
            </a:r>
          </a:p>
          <a:p>
            <a:r>
              <a:rPr lang="en-US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COMMIT;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98762" y="1558790"/>
            <a:ext cx="9426592" cy="103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예제 테이블</a:t>
            </a:r>
            <a:endParaRPr lang="en-US" sz="4300" kern="0" spc="-100" dirty="0">
              <a:solidFill>
                <a:srgbClr val="1C1B1A"/>
              </a:solidFill>
              <a:latin typeface="Pretendard Black" pitchFamily="34" charset="0"/>
              <a:cs typeface="Pretendard Black" pitchFamily="34" charset="0"/>
            </a:endParaRP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29C6F4C-9B8C-55A9-27BB-B06BA1BF6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18" y="3251561"/>
            <a:ext cx="6530176" cy="2349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94B145-E1EE-7718-6C23-CD4680D65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232285"/>
            <a:ext cx="10531012" cy="54959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FAFB2A-263F-6049-8473-82E3BE4E1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63" y="6153291"/>
            <a:ext cx="4683581" cy="2858523"/>
          </a:xfrm>
          <a:prstGeom prst="rect">
            <a:avLst/>
          </a:prstGeom>
        </p:spPr>
      </p:pic>
      <p:sp>
        <p:nvSpPr>
          <p:cNvPr id="15" name="Object 16">
            <a:extLst>
              <a:ext uri="{FF2B5EF4-FFF2-40B4-BE49-F238E27FC236}">
                <a16:creationId xmlns:a16="http://schemas.microsoft.com/office/drawing/2014/main" id="{46D1BB71-43F0-4F0D-DA71-A4EB37015003}"/>
              </a:ext>
            </a:extLst>
          </p:cNvPr>
          <p:cNvSpPr txBox="1"/>
          <p:nvPr/>
        </p:nvSpPr>
        <p:spPr>
          <a:xfrm>
            <a:off x="907963" y="2628313"/>
            <a:ext cx="23464768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dirty="0"/>
              <a:t>[DEPT]                                                           [EMP]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[SALGRAGE]</a:t>
            </a:r>
          </a:p>
        </p:txBody>
      </p:sp>
    </p:spTree>
    <p:extLst>
      <p:ext uri="{BB962C8B-B14F-4D97-AF65-F5344CB8AC3E}">
        <p14:creationId xmlns:p14="http://schemas.microsoft.com/office/powerpoint/2010/main" val="32283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2000" y="1562100"/>
            <a:ext cx="16840200" cy="59554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DML(Data Manipulation Language)</a:t>
            </a: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정의된 데이터베이스에 입력된 레코드를 조회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수정하거나 삭제하는 등의 역할을 하는 언어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( = 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테이블에 있는 행과 열을 조작하는 언어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데이터베이스 사용자가 </a:t>
            </a:r>
            <a:r>
              <a:rPr lang="ko-KR" altLang="en-US" sz="4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질의어를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통하여 저장된 데이터를 실질적으로 처리하는 데 사용하는 언어</a:t>
            </a: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종류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: SELECT, INSERT, UPDATE, DELETE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9"/>
          <p:cNvSpPr txBox="1"/>
          <p:nvPr/>
        </p:nvSpPr>
        <p:spPr>
          <a:xfrm>
            <a:off x="685800" y="1714500"/>
            <a:ext cx="16992600" cy="62940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8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SELECT (</a:t>
            </a:r>
            <a:r>
              <a:rPr lang="ko-KR" altLang="en-US" sz="38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그룹 함수 </a:t>
            </a:r>
            <a:r>
              <a:rPr lang="en-US" altLang="ko-KR" sz="38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= </a:t>
            </a:r>
            <a:r>
              <a:rPr lang="ko-KR" altLang="en-US" sz="3800" b="1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복수행</a:t>
            </a:r>
            <a:r>
              <a:rPr lang="ko-KR" altLang="en-US" sz="38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함수</a:t>
            </a:r>
            <a:r>
              <a:rPr lang="en-US" altLang="ko-KR" sz="38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)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:</a:t>
            </a:r>
            <a:r>
              <a:rPr lang="en-US" altLang="ko-KR" sz="38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테이블의 전체 행을 하나 이상의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컬럼을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기준으로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컬럼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값에 따라 그룹화하여 그룹별로 결과를 출력하는 함수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그룹 함수 종류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: Count, Max, Min, Sum, </a:t>
            </a:r>
            <a:r>
              <a:rPr lang="en-US" altLang="ko-KR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Avg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en-US" altLang="ko-KR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Stddev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Variance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등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그룹 함수 규칙</a:t>
            </a:r>
            <a:endParaRPr lang="en-US" altLang="ko-KR" sz="3500" b="1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그룹 함수는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NULL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값이 있는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컬럼은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조회에 포함시키지 않음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Count, Max, Min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은 문자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숫자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날짜 데이터 모두에게 사용 가능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Sum, </a:t>
            </a:r>
            <a:r>
              <a:rPr 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Avg</a:t>
            </a: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Stddev</a:t>
            </a: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Variance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는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Number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만 사용 가능</a:t>
            </a:r>
            <a:endParaRPr lang="en-US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0917" y="1558790"/>
            <a:ext cx="5608237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그룹 함수</a:t>
            </a: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 </a:t>
            </a:r>
            <a:r>
              <a:rPr lang="ko-KR" alt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예제</a:t>
            </a:r>
            <a:endParaRPr lang="en-US" sz="4300" kern="0" spc="-100" dirty="0">
              <a:solidFill>
                <a:srgbClr val="FF7710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783786" y="2520036"/>
            <a:ext cx="16589814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기본 형태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GROUP BY </a:t>
            </a:r>
            <a:r>
              <a:rPr lang="ko-KR" altLang="en-US" sz="3500" b="1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컬럼명</a:t>
            </a: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 ... ;</a:t>
            </a:r>
          </a:p>
          <a:p>
            <a:pPr>
              <a:spcBef>
                <a:spcPts val="2400"/>
              </a:spcBef>
            </a:pPr>
            <a:endParaRPr lang="en-US" altLang="ko-KR" sz="3500" b="1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부서별 평균 급여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0" y="5524500"/>
            <a:ext cx="4674777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800097" y="5905500"/>
            <a:ext cx="91440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DEPTNO, AVG(SAL)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EMP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GROUP BY DEPTNO;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3914324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653695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944140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2260857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05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507000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06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533257" y="8024771"/>
            <a:ext cx="2071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RDBMS</a:t>
            </a:r>
            <a:endParaRPr lang="en-US"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057964" y="2095500"/>
            <a:ext cx="1226126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800" kern="0" spc="-200" dirty="0">
                <a:solidFill>
                  <a:srgbClr val="FF7710"/>
                </a:solidFill>
                <a:latin typeface="Pretendard Black" pitchFamily="34" charset="0"/>
              </a:rPr>
              <a:t>SQL</a:t>
            </a:r>
            <a:endParaRPr lang="en-US" sz="8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3914324" y="8024771"/>
            <a:ext cx="21571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DDL</a:t>
            </a:r>
            <a:endParaRPr lang="en-US" sz="2000" dirty="0"/>
          </a:p>
        </p:txBody>
      </p:sp>
      <p:sp>
        <p:nvSpPr>
          <p:cNvPr id="12" name="Object 12"/>
          <p:cNvSpPr txBox="1"/>
          <p:nvPr/>
        </p:nvSpPr>
        <p:spPr>
          <a:xfrm>
            <a:off x="6684076" y="8024771"/>
            <a:ext cx="291781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DML</a:t>
            </a:r>
            <a:endParaRPr lang="en-US" sz="2000" dirty="0"/>
          </a:p>
        </p:txBody>
      </p:sp>
      <p:sp>
        <p:nvSpPr>
          <p:cNvPr id="13" name="Object 13"/>
          <p:cNvSpPr txBox="1"/>
          <p:nvPr/>
        </p:nvSpPr>
        <p:spPr>
          <a:xfrm>
            <a:off x="9466238" y="8024771"/>
            <a:ext cx="215714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DCL</a:t>
            </a:r>
            <a:endParaRPr lang="en-US" sz="2000" dirty="0"/>
          </a:p>
        </p:txBody>
      </p:sp>
      <p:sp>
        <p:nvSpPr>
          <p:cNvPr id="14" name="Object 14"/>
          <p:cNvSpPr txBox="1"/>
          <p:nvPr/>
        </p:nvSpPr>
        <p:spPr>
          <a:xfrm>
            <a:off x="12273238" y="8024771"/>
            <a:ext cx="2071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FF7710"/>
                </a:solidFill>
                <a:latin typeface="Pretendard" pitchFamily="34" charset="0"/>
              </a:rPr>
              <a:t>Join</a:t>
            </a:r>
            <a:endParaRPr lang="en-US" sz="2000" dirty="0"/>
          </a:p>
        </p:txBody>
      </p:sp>
      <p:sp>
        <p:nvSpPr>
          <p:cNvPr id="15" name="Object 15"/>
          <p:cNvSpPr txBox="1"/>
          <p:nvPr/>
        </p:nvSpPr>
        <p:spPr>
          <a:xfrm>
            <a:off x="15060381" y="8024771"/>
            <a:ext cx="2571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 err="1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SubQuery</a:t>
            </a:r>
            <a:endParaRPr lang="en-US" sz="2000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693933" y="786625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2680" y="7840854"/>
            <a:ext cx="1616254" cy="21429"/>
            <a:chOff x="5492680" y="7840854"/>
            <a:chExt cx="1616254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1426" y="7866251"/>
            <a:ext cx="1616254" cy="21429"/>
            <a:chOff x="8291426" y="7866251"/>
            <a:chExt cx="1616254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291426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0173" y="7866251"/>
            <a:ext cx="1616254" cy="21429"/>
            <a:chOff x="11090173" y="7866251"/>
            <a:chExt cx="1616254" cy="2142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109017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888919" y="7866251"/>
            <a:ext cx="1616254" cy="21429"/>
            <a:chOff x="13888919" y="7866251"/>
            <a:chExt cx="1616254" cy="2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3888919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grpSp>
        <p:nvGrpSpPr>
          <p:cNvPr id="4" name="그룹 1002">
            <a:extLst>
              <a:ext uri="{FF2B5EF4-FFF2-40B4-BE49-F238E27FC236}">
                <a16:creationId xmlns:a16="http://schemas.microsoft.com/office/drawing/2014/main" id="{2EF67F36-130E-0061-B9D8-19208BFFB1BB}"/>
              </a:ext>
            </a:extLst>
          </p:cNvPr>
          <p:cNvGrpSpPr/>
          <p:nvPr/>
        </p:nvGrpSpPr>
        <p:grpSpPr>
          <a:xfrm>
            <a:off x="2947149" y="999227"/>
            <a:ext cx="1131251" cy="1131251"/>
            <a:chOff x="2087694" y="8106751"/>
            <a:chExt cx="1131251" cy="1131251"/>
          </a:xfrm>
        </p:grpSpPr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F2C73703-BDF8-A11A-E302-B3BDF90B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7" name="그룹 1002">
            <a:extLst>
              <a:ext uri="{FF2B5EF4-FFF2-40B4-BE49-F238E27FC236}">
                <a16:creationId xmlns:a16="http://schemas.microsoft.com/office/drawing/2014/main" id="{1A7A9E16-30C6-70CE-11F5-5E7EA159D1BD}"/>
              </a:ext>
            </a:extLst>
          </p:cNvPr>
          <p:cNvGrpSpPr/>
          <p:nvPr/>
        </p:nvGrpSpPr>
        <p:grpSpPr>
          <a:xfrm>
            <a:off x="3612530" y="2271975"/>
            <a:ext cx="1131251" cy="1131251"/>
            <a:chOff x="2087694" y="8106751"/>
            <a:chExt cx="1131251" cy="1131251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73E17C8-68E2-003F-E2A4-7E9F20894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22" name="그룹 1002">
            <a:extLst>
              <a:ext uri="{FF2B5EF4-FFF2-40B4-BE49-F238E27FC236}">
                <a16:creationId xmlns:a16="http://schemas.microsoft.com/office/drawing/2014/main" id="{27B0F602-851E-BA37-63F3-EABAEA5128EE}"/>
              </a:ext>
            </a:extLst>
          </p:cNvPr>
          <p:cNvGrpSpPr/>
          <p:nvPr/>
        </p:nvGrpSpPr>
        <p:grpSpPr>
          <a:xfrm>
            <a:off x="2947149" y="3584384"/>
            <a:ext cx="1131251" cy="1131251"/>
            <a:chOff x="2087694" y="8106751"/>
            <a:chExt cx="1131251" cy="1131251"/>
          </a:xfrm>
        </p:grpSpPr>
        <p:pic>
          <p:nvPicPr>
            <p:cNvPr id="24" name="Object 9">
              <a:extLst>
                <a:ext uri="{FF2B5EF4-FFF2-40B4-BE49-F238E27FC236}">
                  <a16:creationId xmlns:a16="http://schemas.microsoft.com/office/drawing/2014/main" id="{C5AE39D5-D192-D9E5-4C0B-366151DF8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933800" y="2135675"/>
            <a:ext cx="16383000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INSERT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데이터를 삽입하는 역할을 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INSERT INTO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(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1,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2 ... )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VALUES (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필드값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1,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필드값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2, ... )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6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INSERT INTO TEST_DB VALUES (1, '</a:t>
            </a:r>
            <a:r>
              <a:rPr lang="en-US" altLang="ko-KR" sz="36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mysql</a:t>
            </a:r>
            <a:r>
              <a:rPr lang="en-US" altLang="ko-KR" sz="36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', '2023-05-21', 10);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693A2F-17A6-AF37-AB66-035E326E0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36" y="7893900"/>
            <a:ext cx="10405094" cy="1452563"/>
          </a:xfrm>
          <a:prstGeom prst="rect">
            <a:avLst/>
          </a:prstGeom>
        </p:spPr>
      </p:pic>
      <p:grpSp>
        <p:nvGrpSpPr>
          <p:cNvPr id="9" name="그룹 1001">
            <a:extLst>
              <a:ext uri="{FF2B5EF4-FFF2-40B4-BE49-F238E27FC236}">
                <a16:creationId xmlns:a16="http://schemas.microsoft.com/office/drawing/2014/main" id="{35D89193-BDE0-2E02-C292-399A057D63B6}"/>
              </a:ext>
            </a:extLst>
          </p:cNvPr>
          <p:cNvGrpSpPr/>
          <p:nvPr/>
        </p:nvGrpSpPr>
        <p:grpSpPr>
          <a:xfrm>
            <a:off x="-17557" y="0"/>
            <a:ext cx="18285714" cy="1150529"/>
            <a:chOff x="0" y="0"/>
            <a:chExt cx="18285714" cy="1150529"/>
          </a:xfrm>
        </p:grpSpPr>
        <p:pic>
          <p:nvPicPr>
            <p:cNvPr id="10" name="Object 2">
              <a:extLst>
                <a:ext uri="{FF2B5EF4-FFF2-40B4-BE49-F238E27FC236}">
                  <a16:creationId xmlns:a16="http://schemas.microsoft.com/office/drawing/2014/main" id="{448D3766-5B5A-A4F6-61EB-AF2A1CF13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4" name="그룹 1004">
            <a:extLst>
              <a:ext uri="{FF2B5EF4-FFF2-40B4-BE49-F238E27FC236}">
                <a16:creationId xmlns:a16="http://schemas.microsoft.com/office/drawing/2014/main" id="{8509E99C-4752-6C77-D4D3-BDAA958AC37E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32944EE8-B412-7E2A-2167-760B7F0A4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8200" y="2130600"/>
            <a:ext cx="16666014" cy="630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3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UPDATE</a:t>
            </a:r>
            <a:r>
              <a:rPr lang="en-US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데이터를 수정하는 역할을 함</a:t>
            </a:r>
            <a:endParaRPr lang="en-US" altLang="ko-KR" sz="3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UPDATE [</a:t>
            </a:r>
            <a:r>
              <a:rPr lang="ko-KR" altLang="en-US" sz="3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</a:t>
            </a:r>
          </a:p>
          <a:p>
            <a:pPr>
              <a:spcBef>
                <a:spcPts val="2400"/>
              </a:spcBef>
            </a:pP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SET [</a:t>
            </a:r>
            <a:r>
              <a:rPr lang="ko-KR" altLang="en-US" sz="3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1] = [</a:t>
            </a:r>
            <a:r>
              <a:rPr lang="ko-KR" altLang="en-US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수정할 값</a:t>
            </a: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</a:t>
            </a:r>
          </a:p>
          <a:p>
            <a:pPr>
              <a:spcBef>
                <a:spcPts val="2400"/>
              </a:spcBef>
            </a:pP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[</a:t>
            </a:r>
            <a:r>
              <a:rPr lang="ko-KR" altLang="en-US" sz="3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2] = [</a:t>
            </a:r>
            <a:r>
              <a:rPr lang="ko-KR" altLang="en-US" sz="3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필드값</a:t>
            </a: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2]</a:t>
            </a:r>
          </a:p>
          <a:p>
            <a:pPr>
              <a:spcBef>
                <a:spcPts val="2400"/>
              </a:spcBef>
            </a:pPr>
            <a:endParaRPr lang="en-US" altLang="ko-KR" sz="3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UPDATE TEST_DB SET NAME = "</a:t>
            </a:r>
            <a:r>
              <a:rPr lang="en-US" altLang="ko-KR" sz="3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likelion</a:t>
            </a:r>
            <a:r>
              <a:rPr lang="en-US" altLang="ko-KR" sz="3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", ROOMNUM=12 WHERE ID = 1;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10224-2469-496A-063D-DC72ABE8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11" y="8440020"/>
            <a:ext cx="11132502" cy="1608028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E8A8977-A05C-1B5D-EB3D-BF18C90D01FF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3C5CA526-309A-F798-3C40-FE4C21C2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790CFC6F-D440-DF8F-160B-931F73C35E9F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2C8BBD95-3882-A621-76F5-6863C8F6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4725" y="2174000"/>
            <a:ext cx="15697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DELETE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데이터를 삭제하는 역할을 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DELETE FROM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DELETE FROM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2] =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필드값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2]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AND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3] = [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필드값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3]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8600" y="3238500"/>
            <a:ext cx="17830800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000"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dirty="0"/>
          </a:p>
        </p:txBody>
      </p:sp>
      <p:sp>
        <p:nvSpPr>
          <p:cNvPr id="14" name="Object 9"/>
          <p:cNvSpPr txBox="1"/>
          <p:nvPr/>
        </p:nvSpPr>
        <p:spPr>
          <a:xfrm>
            <a:off x="685800" y="1790700"/>
            <a:ext cx="16840200" cy="65402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DCL(Data Control Language)</a:t>
            </a: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데이터베이스에 접근하거나 객체에 권한을 주는 등의 역할을 하는 언어</a:t>
            </a: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데이터를 제어하는 언어</a:t>
            </a: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데이터의 보안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43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무결성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회복 등을 정의하는데 사용함</a:t>
            </a: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endParaRPr lang="en-US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종류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: GRANT, REVOKE, COMMIT, ROLLBACK</a:t>
            </a:r>
            <a:endParaRPr lang="en-US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Object 12"/>
          <p:cNvSpPr txBox="1"/>
          <p:nvPr/>
        </p:nvSpPr>
        <p:spPr>
          <a:xfrm>
            <a:off x="968562" y="1812790"/>
            <a:ext cx="16430438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GRANT</a:t>
            </a: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특정 데이터베이스 사용자에게 특정 작업에 대한 수행 권한을 부여함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기본 형태</a:t>
            </a:r>
            <a:endParaRPr lang="en-US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GRANT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권한 내용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ON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TO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사용자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[WITH GRANT OPTION];</a:t>
            </a:r>
          </a:p>
        </p:txBody>
      </p:sp>
      <p:sp>
        <p:nvSpPr>
          <p:cNvPr id="17" name="Object 12"/>
          <p:cNvSpPr txBox="1"/>
          <p:nvPr/>
        </p:nvSpPr>
        <p:spPr>
          <a:xfrm>
            <a:off x="1066800" y="5905500"/>
            <a:ext cx="16430438" cy="2323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GRANT CONNECT TO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계정명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;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GRANT INSERT ON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계정명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1,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TO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계정명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28600" y="3238500"/>
            <a:ext cx="17830800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sz="2000"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43000" y="1765300"/>
            <a:ext cx="1630680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REVOKE</a:t>
            </a: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특정 데이터베이스 사용자에게 특정 작업에 대한 권한을 박탈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,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회수함</a:t>
            </a:r>
            <a:b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</a:b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기본 형태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REVOKE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권한 내용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ON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사용자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[CASCADE];</a:t>
            </a:r>
          </a:p>
        </p:txBody>
      </p:sp>
      <p:sp>
        <p:nvSpPr>
          <p:cNvPr id="16" name="Object 12"/>
          <p:cNvSpPr txBox="1"/>
          <p:nvPr/>
        </p:nvSpPr>
        <p:spPr>
          <a:xfrm>
            <a:off x="1066800" y="5905500"/>
            <a:ext cx="16430438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REVOKE CONNECT FROM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계정명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;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REVOKE INSERT ON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계정명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1,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계정명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90600" y="3771900"/>
            <a:ext cx="163830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COMMIT</a:t>
            </a: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트랜잭션의 작업이 정상적으로 완료되었음을 관리자에게 알려줌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ROLLBACK</a:t>
            </a:r>
            <a:r>
              <a:rPr 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트랜잭션의 작업이 비정상적으로 종료되었을 때 원래의 상태로 복구함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90E4413-04E2-63B0-3AD6-3EC1EA62D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600" y="3409010"/>
            <a:ext cx="9660636" cy="5385803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C4E89C4-6DC0-9584-5DC4-F29D75CF6243}"/>
              </a:ext>
            </a:extLst>
          </p:cNvPr>
          <p:cNvSpPr txBox="1">
            <a:spLocks/>
          </p:cNvSpPr>
          <p:nvPr/>
        </p:nvSpPr>
        <p:spPr>
          <a:xfrm>
            <a:off x="1051560" y="5143500"/>
            <a:ext cx="6664731" cy="523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700" dirty="0">
                <a:solidFill>
                  <a:schemeClr val="tx1"/>
                </a:solidFill>
              </a:rPr>
              <a:t>- </a:t>
            </a:r>
            <a:r>
              <a:rPr lang="ko-KR" altLang="en-US" sz="2700" dirty="0">
                <a:solidFill>
                  <a:schemeClr val="tx1"/>
                </a:solidFill>
              </a:rPr>
              <a:t>두 개 테이블에서 중복된 값을 가져온다</a:t>
            </a:r>
            <a:r>
              <a:rPr lang="en-US" altLang="ko-KR" sz="2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79F137-A4EC-D90B-9DCE-8C96BD825F37}"/>
              </a:ext>
            </a:extLst>
          </p:cNvPr>
          <p:cNvSpPr txBox="1">
            <a:spLocks/>
          </p:cNvSpPr>
          <p:nvPr/>
        </p:nvSpPr>
        <p:spPr>
          <a:xfrm>
            <a:off x="1051560" y="2593145"/>
            <a:ext cx="6664731" cy="163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100" dirty="0"/>
              <a:t>INNER JOIN</a:t>
            </a:r>
            <a:endParaRPr lang="ko-KR" altLang="en-US" sz="5100" dirty="0"/>
          </a:p>
        </p:txBody>
      </p:sp>
    </p:spTree>
    <p:extLst>
      <p:ext uri="{BB962C8B-B14F-4D97-AF65-F5344CB8AC3E}">
        <p14:creationId xmlns:p14="http://schemas.microsoft.com/office/powerpoint/2010/main" val="181864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C2E19B-4D35-5FFB-E6ED-034A52759238}"/>
              </a:ext>
            </a:extLst>
          </p:cNvPr>
          <p:cNvSpPr/>
          <p:nvPr/>
        </p:nvSpPr>
        <p:spPr>
          <a:xfrm>
            <a:off x="689954" y="4984954"/>
            <a:ext cx="91440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E.ENAME, D.DNAME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EMP E,DEPT D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E.DEPTNO = D.DEPTNO;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10F5EC-DC06-54A4-5B12-A23580931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3400" y="2549580"/>
            <a:ext cx="4390263" cy="7028746"/>
          </a:xfrm>
          <a:prstGeom prst="rect">
            <a:avLst/>
          </a:prstGeom>
        </p:spPr>
      </p:pic>
      <p:sp>
        <p:nvSpPr>
          <p:cNvPr id="16" name="Object 9">
            <a:extLst>
              <a:ext uri="{FF2B5EF4-FFF2-40B4-BE49-F238E27FC236}">
                <a16:creationId xmlns:a16="http://schemas.microsoft.com/office/drawing/2014/main" id="{B8F62051-FF10-7312-C184-9E472EE8EC68}"/>
              </a:ext>
            </a:extLst>
          </p:cNvPr>
          <p:cNvSpPr txBox="1"/>
          <p:nvPr/>
        </p:nvSpPr>
        <p:spPr>
          <a:xfrm>
            <a:off x="689954" y="1790700"/>
            <a:ext cx="16840200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Inner Join </a:t>
            </a:r>
            <a:r>
              <a:rPr lang="ko-KR" alt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예제</a:t>
            </a:r>
            <a:endParaRPr lang="en-US" altLang="ko-KR" sz="4300" kern="0" spc="-100" dirty="0">
              <a:solidFill>
                <a:srgbClr val="FF7710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사원 이름과 부서 이름</a:t>
            </a:r>
            <a:r>
              <a:rPr lang="en-US" sz="4300" kern="0" spc="-100" dirty="0">
                <a:latin typeface="새굴림" panose="02030600000101010101" pitchFamily="18" charset="-127"/>
                <a:ea typeface="새굴림" panose="02030600000101010101" pitchFamily="18" charset="-127"/>
                <a:cs typeface="Pretendard Black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21E08B-AE95-196F-DB93-8A6C3020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1490789"/>
            <a:ext cx="6615261" cy="8243316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36060892-0BBC-6631-C56C-FA8168ED4008}"/>
              </a:ext>
            </a:extLst>
          </p:cNvPr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49E7F884-F906-ADD8-1C66-9213E2F29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53A784EF-C17F-87B1-BA95-24710AA2FD2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80B56625-DC69-25C7-500D-26B592F1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4132BFD8-BDA6-BCB5-9C2B-0AB4D48355A1}"/>
              </a:ext>
            </a:extLst>
          </p:cNvPr>
          <p:cNvSpPr txBox="1">
            <a:spLocks/>
          </p:cNvSpPr>
          <p:nvPr/>
        </p:nvSpPr>
        <p:spPr>
          <a:xfrm>
            <a:off x="1051560" y="2593145"/>
            <a:ext cx="7482841" cy="163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dirty="0"/>
              <a:t>OUTER</a:t>
            </a:r>
            <a:r>
              <a:rPr lang="ko-KR" altLang="en-US" sz="5400" dirty="0"/>
              <a:t> </a:t>
            </a:r>
            <a:r>
              <a:rPr lang="en-US" altLang="ko-KR" sz="5400" dirty="0"/>
              <a:t>JOIN(LEFT,RIGHT)</a:t>
            </a:r>
            <a:endParaRPr lang="ko-KR" altLang="en-US" sz="51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4ADF8DB-0025-EEE9-4E5A-D1EFF7FAA358}"/>
              </a:ext>
            </a:extLst>
          </p:cNvPr>
          <p:cNvSpPr txBox="1">
            <a:spLocks/>
          </p:cNvSpPr>
          <p:nvPr/>
        </p:nvSpPr>
        <p:spPr>
          <a:xfrm>
            <a:off x="1051560" y="5143500"/>
            <a:ext cx="7025640" cy="5239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- </a:t>
            </a:r>
            <a:r>
              <a:rPr lang="ko-KR" altLang="en-US" sz="2800" dirty="0">
                <a:solidFill>
                  <a:schemeClr val="tx1"/>
                </a:solidFill>
              </a:rPr>
              <a:t>두 테이블의 같은 값만 출력하는 것이 아닌 한 쪽에 데이터도 같이 출력하는 것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altLang="ko-KR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altLang="ko-KR" sz="2800" dirty="0">
                <a:solidFill>
                  <a:schemeClr val="tx1"/>
                </a:solidFill>
              </a:rPr>
              <a:t>- </a:t>
            </a:r>
            <a:r>
              <a:rPr lang="ko-KR" altLang="en-US" sz="2800" dirty="0">
                <a:solidFill>
                  <a:schemeClr val="tx1"/>
                </a:solidFill>
              </a:rPr>
              <a:t>왼쪽에 있는 데이터를 가져오려면 </a:t>
            </a:r>
            <a:r>
              <a:rPr lang="en-US" altLang="ko-KR" sz="2800" dirty="0">
                <a:solidFill>
                  <a:schemeClr val="tx1"/>
                </a:solidFill>
              </a:rPr>
              <a:t>LEFT, </a:t>
            </a:r>
            <a:r>
              <a:rPr lang="ko-KR" altLang="en-US" sz="2800" dirty="0">
                <a:solidFill>
                  <a:schemeClr val="tx1"/>
                </a:solidFill>
              </a:rPr>
              <a:t>오른쪽에 있는 데이터를 가져오려면 </a:t>
            </a:r>
            <a:r>
              <a:rPr lang="en-US" altLang="ko-KR" sz="2800" dirty="0">
                <a:solidFill>
                  <a:schemeClr val="tx1"/>
                </a:solidFill>
              </a:rPr>
              <a:t>RIGHT.</a:t>
            </a:r>
          </a:p>
        </p:txBody>
      </p:sp>
    </p:spTree>
    <p:extLst>
      <p:ext uri="{BB962C8B-B14F-4D97-AF65-F5344CB8AC3E}">
        <p14:creationId xmlns:p14="http://schemas.microsoft.com/office/powerpoint/2010/main" val="54808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187" y="249225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9187" y="1911341"/>
            <a:ext cx="1584623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RDBMS </a:t>
            </a:r>
          </a:p>
          <a:p>
            <a:r>
              <a:rPr lang="en-US" altLang="ko-KR" sz="5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: </a:t>
            </a:r>
            <a:r>
              <a:rPr lang="ko-KR" altLang="en-US" sz="5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관계형 데이터베이스 관리 시스템</a:t>
            </a:r>
            <a:endParaRPr lang="en-US" sz="5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C549167-AA8B-A43B-3FBD-0D19C575C443}"/>
              </a:ext>
            </a:extLst>
          </p:cNvPr>
          <p:cNvGrpSpPr/>
          <p:nvPr/>
        </p:nvGrpSpPr>
        <p:grpSpPr>
          <a:xfrm>
            <a:off x="5321809" y="4250316"/>
            <a:ext cx="6290061" cy="3920290"/>
            <a:chOff x="4823500" y="4423610"/>
            <a:chExt cx="6290061" cy="392029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395CFB-B372-CA9A-996E-8AE44F438758}"/>
                </a:ext>
              </a:extLst>
            </p:cNvPr>
            <p:cNvSpPr/>
            <p:nvPr/>
          </p:nvSpPr>
          <p:spPr>
            <a:xfrm>
              <a:off x="5550961" y="5626634"/>
              <a:ext cx="5562600" cy="2717266"/>
            </a:xfrm>
            <a:custGeom>
              <a:avLst/>
              <a:gdLst>
                <a:gd name="connsiteX0" fmla="*/ 0 w 5562600"/>
                <a:gd name="connsiteY0" fmla="*/ 1358633 h 2717266"/>
                <a:gd name="connsiteX1" fmla="*/ 2781300 w 5562600"/>
                <a:gd name="connsiteY1" fmla="*/ 0 h 2717266"/>
                <a:gd name="connsiteX2" fmla="*/ 5562600 w 5562600"/>
                <a:gd name="connsiteY2" fmla="*/ 1358633 h 2717266"/>
                <a:gd name="connsiteX3" fmla="*/ 2781300 w 5562600"/>
                <a:gd name="connsiteY3" fmla="*/ 2717266 h 2717266"/>
                <a:gd name="connsiteX4" fmla="*/ 0 w 5562600"/>
                <a:gd name="connsiteY4" fmla="*/ 1358633 h 27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600" h="2717266" extrusionOk="0">
                  <a:moveTo>
                    <a:pt x="0" y="1358633"/>
                  </a:moveTo>
                  <a:cubicBezTo>
                    <a:pt x="-37866" y="837433"/>
                    <a:pt x="1248009" y="123046"/>
                    <a:pt x="2781300" y="0"/>
                  </a:cubicBezTo>
                  <a:cubicBezTo>
                    <a:pt x="4447316" y="-68829"/>
                    <a:pt x="5584773" y="597443"/>
                    <a:pt x="5562600" y="1358633"/>
                  </a:cubicBezTo>
                  <a:cubicBezTo>
                    <a:pt x="5862528" y="2041466"/>
                    <a:pt x="4315089" y="2769176"/>
                    <a:pt x="2781300" y="2717266"/>
                  </a:cubicBezTo>
                  <a:cubicBezTo>
                    <a:pt x="1315591" y="2828730"/>
                    <a:pt x="-128359" y="1976437"/>
                    <a:pt x="0" y="1358633"/>
                  </a:cubicBez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34779923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C61E2D-4C46-0007-EC40-E008CC10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790624">
              <a:off x="4823500" y="4423610"/>
              <a:ext cx="2304762" cy="2304762"/>
            </a:xfrm>
            <a:prstGeom prst="rect">
              <a:avLst/>
            </a:prstGeom>
          </p:spPr>
        </p:pic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27B35C67-EED2-2CE0-3945-F2A1E04CF3AA}"/>
                </a:ext>
              </a:extLst>
            </p:cNvPr>
            <p:cNvSpPr txBox="1"/>
            <p:nvPr/>
          </p:nvSpPr>
          <p:spPr>
            <a:xfrm>
              <a:off x="6581603" y="6116393"/>
              <a:ext cx="4531958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0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MySQL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C2E19B-4D35-5FFB-E6ED-034A52759238}"/>
              </a:ext>
            </a:extLst>
          </p:cNvPr>
          <p:cNvSpPr/>
          <p:nvPr/>
        </p:nvSpPr>
        <p:spPr>
          <a:xfrm>
            <a:off x="732817" y="5091674"/>
            <a:ext cx="91440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E.ENAME,M.ENAME 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EMP E LEFT JOIN EMP M 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ON E.MGR = M.EMPNO;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8F62051-FF10-7312-C184-9E472EE8EC68}"/>
              </a:ext>
            </a:extLst>
          </p:cNvPr>
          <p:cNvSpPr txBox="1"/>
          <p:nvPr/>
        </p:nvSpPr>
        <p:spPr>
          <a:xfrm>
            <a:off x="689954" y="1790700"/>
            <a:ext cx="16840200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Left Join </a:t>
            </a:r>
            <a:r>
              <a:rPr lang="ko-KR" alt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예제</a:t>
            </a:r>
            <a:endParaRPr lang="en-US" altLang="ko-KR" sz="4300" kern="0" spc="-100" dirty="0">
              <a:solidFill>
                <a:srgbClr val="FF7710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사원 이름과 부서 이름</a:t>
            </a:r>
            <a:r>
              <a:rPr lang="en-US" sz="4300" kern="0" spc="-100" dirty="0">
                <a:latin typeface="새굴림" panose="02030600000101010101" pitchFamily="18" charset="-127"/>
                <a:ea typeface="새굴림" panose="02030600000101010101" pitchFamily="18" charset="-127"/>
                <a:cs typeface="Pretendard Black" pitchFamily="34" charset="0"/>
              </a:rPr>
              <a:t> </a:t>
            </a:r>
          </a:p>
          <a:p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42B794-1583-303B-DE8E-2F325100D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9600" y="3189537"/>
            <a:ext cx="3167063" cy="612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3800" y="2135675"/>
            <a:ext cx="16383000" cy="740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SUBQUERY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하나의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SQL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문 안에 포함되어 있는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SQL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문을 말함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FROM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= (SELECT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FROM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WHERE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조건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)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], (SELECT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FROM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WHERE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조건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조건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59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C2E19B-4D35-5FFB-E6ED-034A52759238}"/>
              </a:ext>
            </a:extLst>
          </p:cNvPr>
          <p:cNvSpPr/>
          <p:nvPr/>
        </p:nvSpPr>
        <p:spPr>
          <a:xfrm>
            <a:off x="720434" y="4610100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EMPNO, ENAME, SAL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EMP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SAL &gt; (SELECT AVG(SAL)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         FROM EMP)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ORDER BY SAL DESC;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8F62051-FF10-7312-C184-9E472EE8EC68}"/>
              </a:ext>
            </a:extLst>
          </p:cNvPr>
          <p:cNvSpPr txBox="1"/>
          <p:nvPr/>
        </p:nvSpPr>
        <p:spPr>
          <a:xfrm>
            <a:off x="689954" y="1790700"/>
            <a:ext cx="16840200" cy="1723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4300" kern="0" spc="-100" dirty="0" err="1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SubQuery</a:t>
            </a: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</a:t>
            </a:r>
            <a:r>
              <a:rPr lang="ko-KR" alt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예제</a:t>
            </a:r>
            <a:r>
              <a:rPr lang="en-US" altLang="ko-KR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1</a:t>
            </a:r>
          </a:p>
          <a:p>
            <a:pPr>
              <a:spcBef>
                <a:spcPts val="2400"/>
              </a:spcBef>
            </a:pP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평균 급여보다 더 많은 급여를 받은 사원의 사원 번호</a:t>
            </a:r>
            <a:r>
              <a:rPr lang="en-US" altLang="ko-KR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이름</a:t>
            </a:r>
            <a:r>
              <a:rPr lang="en-US" altLang="ko-KR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급여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98EF01-B1B7-E547-7D4B-74F20110A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5304" y="4413304"/>
            <a:ext cx="6615113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36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C2E19B-4D35-5FFB-E6ED-034A52759238}"/>
              </a:ext>
            </a:extLst>
          </p:cNvPr>
          <p:cNvSpPr/>
          <p:nvPr/>
        </p:nvSpPr>
        <p:spPr>
          <a:xfrm>
            <a:off x="674714" y="4154420"/>
            <a:ext cx="9144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SELECT E.ENAME, D.DNAME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FROM EMP E, 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(   SELECT DEPTNO, DNAME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   FROM DEPT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   WHERE DEPTNO = 10) D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WHERE E.DEPTNO = D.DEPTNO;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8F62051-FF10-7312-C184-9E472EE8EC68}"/>
              </a:ext>
            </a:extLst>
          </p:cNvPr>
          <p:cNvSpPr txBox="1"/>
          <p:nvPr/>
        </p:nvSpPr>
        <p:spPr>
          <a:xfrm>
            <a:off x="689954" y="1790700"/>
            <a:ext cx="16840200" cy="1723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4300" kern="0" spc="-100" dirty="0" err="1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SubQuery</a:t>
            </a:r>
            <a:r>
              <a:rPr lang="en-US" altLang="ko-KR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 </a:t>
            </a:r>
            <a:r>
              <a:rPr lang="ko-KR" alt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예제</a:t>
            </a:r>
            <a:r>
              <a:rPr lang="en-US" altLang="ko-KR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2</a:t>
            </a:r>
          </a:p>
          <a:p>
            <a:pPr>
              <a:spcBef>
                <a:spcPts val="2400"/>
              </a:spcBef>
            </a:pP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부서 번호가 </a:t>
            </a:r>
            <a:r>
              <a:rPr lang="en-US" altLang="ko-KR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10</a:t>
            </a:r>
            <a:r>
              <a:rPr lang="ko-KR" altLang="en-US" sz="4300" i="0" dirty="0">
                <a:solidFill>
                  <a:srgbClr val="000000"/>
                </a:solidFill>
                <a:effectLst/>
                <a:latin typeface="새굴림" panose="02030600000101010101" pitchFamily="18" charset="-127"/>
                <a:ea typeface="새굴림" panose="02030600000101010101" pitchFamily="18" charset="-127"/>
              </a:rPr>
              <a:t>인 부서에서 근무하는 사원의 이름과 부서 이름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9B5343-E14C-17F0-2C06-CE45314DE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4681537"/>
            <a:ext cx="818011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05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멋쟁이사자처럼</a:t>
            </a:r>
          </a:p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AT 남서울대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20848" y="7972486"/>
            <a:ext cx="12044018" cy="1125457"/>
            <a:chOff x="3120848" y="7972486"/>
            <a:chExt cx="12044018" cy="11254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0848" y="7972486"/>
              <a:ext cx="12044018" cy="11254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7555" y="8086143"/>
            <a:ext cx="13330613" cy="477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발표자: ○○○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588565" y="8697696"/>
            <a:ext cx="7662876" cy="428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전화 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ㅣ 010-1234-5678                  </a:t>
            </a:r>
            <a:r>
              <a:rPr lang="en-US" sz="16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메일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 ㅣemail@email.com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945033-071E-45B6-826C-71480DB257D7}"/>
              </a:ext>
            </a:extLst>
          </p:cNvPr>
          <p:cNvSpPr/>
          <p:nvPr/>
        </p:nvSpPr>
        <p:spPr>
          <a:xfrm>
            <a:off x="1281555" y="1850998"/>
            <a:ext cx="16205204" cy="7810937"/>
          </a:xfrm>
          <a:custGeom>
            <a:avLst/>
            <a:gdLst>
              <a:gd name="connsiteX0" fmla="*/ 0 w 16205204"/>
              <a:gd name="connsiteY0" fmla="*/ 0 h 7810937"/>
              <a:gd name="connsiteX1" fmla="*/ 16205204 w 16205204"/>
              <a:gd name="connsiteY1" fmla="*/ 0 h 7810937"/>
              <a:gd name="connsiteX2" fmla="*/ 16205204 w 16205204"/>
              <a:gd name="connsiteY2" fmla="*/ 7810937 h 7810937"/>
              <a:gd name="connsiteX3" fmla="*/ 0 w 16205204"/>
              <a:gd name="connsiteY3" fmla="*/ 7810937 h 7810937"/>
              <a:gd name="connsiteX4" fmla="*/ 0 w 16205204"/>
              <a:gd name="connsiteY4" fmla="*/ 0 h 7810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5204" h="7810937" extrusionOk="0">
                <a:moveTo>
                  <a:pt x="0" y="0"/>
                </a:moveTo>
                <a:cubicBezTo>
                  <a:pt x="6143188" y="152750"/>
                  <a:pt x="13059659" y="-69816"/>
                  <a:pt x="16205204" y="0"/>
                </a:cubicBezTo>
                <a:cubicBezTo>
                  <a:pt x="16146389" y="3895578"/>
                  <a:pt x="16293635" y="5348979"/>
                  <a:pt x="16205204" y="7810937"/>
                </a:cubicBezTo>
                <a:cubicBezTo>
                  <a:pt x="8455991" y="7940185"/>
                  <a:pt x="1865416" y="7924761"/>
                  <a:pt x="0" y="7810937"/>
                </a:cubicBezTo>
                <a:cubicBezTo>
                  <a:pt x="-81561" y="6451641"/>
                  <a:pt x="96734" y="3876504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83612646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187" y="249225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E950D6-9D5B-4635-85CB-092328BCC805}"/>
              </a:ext>
            </a:extLst>
          </p:cNvPr>
          <p:cNvGrpSpPr/>
          <p:nvPr/>
        </p:nvGrpSpPr>
        <p:grpSpPr>
          <a:xfrm>
            <a:off x="324174" y="1160688"/>
            <a:ext cx="2968018" cy="1710499"/>
            <a:chOff x="5550961" y="5626634"/>
            <a:chExt cx="5562600" cy="271726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2508F1E-674F-B2C4-5D1D-EC4566878991}"/>
                </a:ext>
              </a:extLst>
            </p:cNvPr>
            <p:cNvSpPr/>
            <p:nvPr/>
          </p:nvSpPr>
          <p:spPr>
            <a:xfrm>
              <a:off x="5550961" y="5626634"/>
              <a:ext cx="5562600" cy="2717266"/>
            </a:xfrm>
            <a:custGeom>
              <a:avLst/>
              <a:gdLst>
                <a:gd name="connsiteX0" fmla="*/ 0 w 5562600"/>
                <a:gd name="connsiteY0" fmla="*/ 0 h 2717266"/>
                <a:gd name="connsiteX1" fmla="*/ 528447 w 5562600"/>
                <a:gd name="connsiteY1" fmla="*/ 0 h 2717266"/>
                <a:gd name="connsiteX2" fmla="*/ 1112520 w 5562600"/>
                <a:gd name="connsiteY2" fmla="*/ 0 h 2717266"/>
                <a:gd name="connsiteX3" fmla="*/ 1919097 w 5562600"/>
                <a:gd name="connsiteY3" fmla="*/ 0 h 2717266"/>
                <a:gd name="connsiteX4" fmla="*/ 2614422 w 5562600"/>
                <a:gd name="connsiteY4" fmla="*/ 0 h 2717266"/>
                <a:gd name="connsiteX5" fmla="*/ 3420999 w 5562600"/>
                <a:gd name="connsiteY5" fmla="*/ 0 h 2717266"/>
                <a:gd name="connsiteX6" fmla="*/ 4227576 w 5562600"/>
                <a:gd name="connsiteY6" fmla="*/ 0 h 2717266"/>
                <a:gd name="connsiteX7" fmla="*/ 4756023 w 5562600"/>
                <a:gd name="connsiteY7" fmla="*/ 0 h 2717266"/>
                <a:gd name="connsiteX8" fmla="*/ 5562600 w 5562600"/>
                <a:gd name="connsiteY8" fmla="*/ 0 h 2717266"/>
                <a:gd name="connsiteX9" fmla="*/ 5562600 w 5562600"/>
                <a:gd name="connsiteY9" fmla="*/ 624971 h 2717266"/>
                <a:gd name="connsiteX10" fmla="*/ 5562600 w 5562600"/>
                <a:gd name="connsiteY10" fmla="*/ 1249942 h 2717266"/>
                <a:gd name="connsiteX11" fmla="*/ 5562600 w 5562600"/>
                <a:gd name="connsiteY11" fmla="*/ 1874914 h 2717266"/>
                <a:gd name="connsiteX12" fmla="*/ 5562600 w 5562600"/>
                <a:gd name="connsiteY12" fmla="*/ 2717266 h 2717266"/>
                <a:gd name="connsiteX13" fmla="*/ 4811649 w 5562600"/>
                <a:gd name="connsiteY13" fmla="*/ 2717266 h 2717266"/>
                <a:gd name="connsiteX14" fmla="*/ 4116324 w 5562600"/>
                <a:gd name="connsiteY14" fmla="*/ 2717266 h 2717266"/>
                <a:gd name="connsiteX15" fmla="*/ 3309747 w 5562600"/>
                <a:gd name="connsiteY15" fmla="*/ 2717266 h 2717266"/>
                <a:gd name="connsiteX16" fmla="*/ 2725674 w 5562600"/>
                <a:gd name="connsiteY16" fmla="*/ 2717266 h 2717266"/>
                <a:gd name="connsiteX17" fmla="*/ 1919097 w 5562600"/>
                <a:gd name="connsiteY17" fmla="*/ 2717266 h 2717266"/>
                <a:gd name="connsiteX18" fmla="*/ 1168146 w 5562600"/>
                <a:gd name="connsiteY18" fmla="*/ 2717266 h 2717266"/>
                <a:gd name="connsiteX19" fmla="*/ 0 w 5562600"/>
                <a:gd name="connsiteY19" fmla="*/ 2717266 h 2717266"/>
                <a:gd name="connsiteX20" fmla="*/ 0 w 5562600"/>
                <a:gd name="connsiteY20" fmla="*/ 1983604 h 2717266"/>
                <a:gd name="connsiteX21" fmla="*/ 0 w 5562600"/>
                <a:gd name="connsiteY21" fmla="*/ 1331460 h 2717266"/>
                <a:gd name="connsiteX22" fmla="*/ 0 w 5562600"/>
                <a:gd name="connsiteY22" fmla="*/ 706489 h 2717266"/>
                <a:gd name="connsiteX23" fmla="*/ 0 w 5562600"/>
                <a:gd name="connsiteY23" fmla="*/ 0 h 27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62600" h="2717266" fill="none" extrusionOk="0">
                  <a:moveTo>
                    <a:pt x="0" y="0"/>
                  </a:moveTo>
                  <a:cubicBezTo>
                    <a:pt x="155863" y="-12495"/>
                    <a:pt x="301728" y="-2375"/>
                    <a:pt x="528447" y="0"/>
                  </a:cubicBezTo>
                  <a:cubicBezTo>
                    <a:pt x="755166" y="2375"/>
                    <a:pt x="914058" y="23437"/>
                    <a:pt x="1112520" y="0"/>
                  </a:cubicBezTo>
                  <a:cubicBezTo>
                    <a:pt x="1310982" y="-23437"/>
                    <a:pt x="1519345" y="29578"/>
                    <a:pt x="1919097" y="0"/>
                  </a:cubicBezTo>
                  <a:cubicBezTo>
                    <a:pt x="2318849" y="-29578"/>
                    <a:pt x="2425562" y="9370"/>
                    <a:pt x="2614422" y="0"/>
                  </a:cubicBezTo>
                  <a:cubicBezTo>
                    <a:pt x="2803282" y="-9370"/>
                    <a:pt x="3039347" y="30928"/>
                    <a:pt x="3420999" y="0"/>
                  </a:cubicBezTo>
                  <a:cubicBezTo>
                    <a:pt x="3802651" y="-30928"/>
                    <a:pt x="3912039" y="38604"/>
                    <a:pt x="4227576" y="0"/>
                  </a:cubicBezTo>
                  <a:cubicBezTo>
                    <a:pt x="4543113" y="-38604"/>
                    <a:pt x="4606398" y="4857"/>
                    <a:pt x="4756023" y="0"/>
                  </a:cubicBezTo>
                  <a:cubicBezTo>
                    <a:pt x="4905648" y="-4857"/>
                    <a:pt x="5193744" y="28968"/>
                    <a:pt x="5562600" y="0"/>
                  </a:cubicBezTo>
                  <a:cubicBezTo>
                    <a:pt x="5578865" y="301853"/>
                    <a:pt x="5571314" y="316220"/>
                    <a:pt x="5562600" y="624971"/>
                  </a:cubicBezTo>
                  <a:cubicBezTo>
                    <a:pt x="5553886" y="933722"/>
                    <a:pt x="5545556" y="1017065"/>
                    <a:pt x="5562600" y="1249942"/>
                  </a:cubicBezTo>
                  <a:cubicBezTo>
                    <a:pt x="5579644" y="1482819"/>
                    <a:pt x="5565995" y="1708751"/>
                    <a:pt x="5562600" y="1874914"/>
                  </a:cubicBezTo>
                  <a:cubicBezTo>
                    <a:pt x="5559205" y="2041077"/>
                    <a:pt x="5570231" y="2495365"/>
                    <a:pt x="5562600" y="2717266"/>
                  </a:cubicBezTo>
                  <a:cubicBezTo>
                    <a:pt x="5247343" y="2724657"/>
                    <a:pt x="5129423" y="2740239"/>
                    <a:pt x="4811649" y="2717266"/>
                  </a:cubicBezTo>
                  <a:cubicBezTo>
                    <a:pt x="4493875" y="2694293"/>
                    <a:pt x="4449778" y="2707873"/>
                    <a:pt x="4116324" y="2717266"/>
                  </a:cubicBezTo>
                  <a:cubicBezTo>
                    <a:pt x="3782871" y="2726659"/>
                    <a:pt x="3630351" y="2698018"/>
                    <a:pt x="3309747" y="2717266"/>
                  </a:cubicBezTo>
                  <a:cubicBezTo>
                    <a:pt x="2989143" y="2736514"/>
                    <a:pt x="2900565" y="2712909"/>
                    <a:pt x="2725674" y="2717266"/>
                  </a:cubicBezTo>
                  <a:cubicBezTo>
                    <a:pt x="2550783" y="2721623"/>
                    <a:pt x="2167312" y="2688161"/>
                    <a:pt x="1919097" y="2717266"/>
                  </a:cubicBezTo>
                  <a:cubicBezTo>
                    <a:pt x="1670882" y="2746371"/>
                    <a:pt x="1394459" y="2685370"/>
                    <a:pt x="1168146" y="2717266"/>
                  </a:cubicBezTo>
                  <a:cubicBezTo>
                    <a:pt x="941833" y="2749162"/>
                    <a:pt x="469036" y="2666232"/>
                    <a:pt x="0" y="2717266"/>
                  </a:cubicBezTo>
                  <a:cubicBezTo>
                    <a:pt x="33256" y="2439999"/>
                    <a:pt x="-11986" y="2317975"/>
                    <a:pt x="0" y="1983604"/>
                  </a:cubicBezTo>
                  <a:cubicBezTo>
                    <a:pt x="11986" y="1649233"/>
                    <a:pt x="27348" y="1625817"/>
                    <a:pt x="0" y="1331460"/>
                  </a:cubicBezTo>
                  <a:cubicBezTo>
                    <a:pt x="-27348" y="1037103"/>
                    <a:pt x="-8761" y="871039"/>
                    <a:pt x="0" y="706489"/>
                  </a:cubicBezTo>
                  <a:cubicBezTo>
                    <a:pt x="8761" y="541939"/>
                    <a:pt x="14239" y="222558"/>
                    <a:pt x="0" y="0"/>
                  </a:cubicBezTo>
                  <a:close/>
                </a:path>
                <a:path w="5562600" h="2717266" stroke="0" extrusionOk="0">
                  <a:moveTo>
                    <a:pt x="0" y="0"/>
                  </a:moveTo>
                  <a:cubicBezTo>
                    <a:pt x="347547" y="-13105"/>
                    <a:pt x="424389" y="13047"/>
                    <a:pt x="750951" y="0"/>
                  </a:cubicBezTo>
                  <a:cubicBezTo>
                    <a:pt x="1077513" y="-13047"/>
                    <a:pt x="1100925" y="-12249"/>
                    <a:pt x="1446276" y="0"/>
                  </a:cubicBezTo>
                  <a:cubicBezTo>
                    <a:pt x="1791627" y="12249"/>
                    <a:pt x="1835011" y="5542"/>
                    <a:pt x="1974723" y="0"/>
                  </a:cubicBezTo>
                  <a:cubicBezTo>
                    <a:pt x="2114435" y="-5542"/>
                    <a:pt x="2513241" y="-22119"/>
                    <a:pt x="2781300" y="0"/>
                  </a:cubicBezTo>
                  <a:cubicBezTo>
                    <a:pt x="3049359" y="22119"/>
                    <a:pt x="3267801" y="-21676"/>
                    <a:pt x="3420999" y="0"/>
                  </a:cubicBezTo>
                  <a:cubicBezTo>
                    <a:pt x="3574197" y="21676"/>
                    <a:pt x="3881945" y="16541"/>
                    <a:pt x="4171950" y="0"/>
                  </a:cubicBezTo>
                  <a:cubicBezTo>
                    <a:pt x="4461955" y="-16541"/>
                    <a:pt x="5048056" y="-25283"/>
                    <a:pt x="5562600" y="0"/>
                  </a:cubicBezTo>
                  <a:cubicBezTo>
                    <a:pt x="5542882" y="162269"/>
                    <a:pt x="5587097" y="331107"/>
                    <a:pt x="5562600" y="597799"/>
                  </a:cubicBezTo>
                  <a:cubicBezTo>
                    <a:pt x="5538103" y="864491"/>
                    <a:pt x="5556776" y="1048642"/>
                    <a:pt x="5562600" y="1249942"/>
                  </a:cubicBezTo>
                  <a:cubicBezTo>
                    <a:pt x="5568424" y="1451242"/>
                    <a:pt x="5572969" y="1646474"/>
                    <a:pt x="5562600" y="1983604"/>
                  </a:cubicBezTo>
                  <a:cubicBezTo>
                    <a:pt x="5552231" y="2320734"/>
                    <a:pt x="5552247" y="2441799"/>
                    <a:pt x="5562600" y="2717266"/>
                  </a:cubicBezTo>
                  <a:cubicBezTo>
                    <a:pt x="5248025" y="2683723"/>
                    <a:pt x="4973893" y="2688649"/>
                    <a:pt x="4811649" y="2717266"/>
                  </a:cubicBezTo>
                  <a:cubicBezTo>
                    <a:pt x="4649405" y="2745883"/>
                    <a:pt x="4420767" y="2729314"/>
                    <a:pt x="4227576" y="2717266"/>
                  </a:cubicBezTo>
                  <a:cubicBezTo>
                    <a:pt x="4034385" y="2705218"/>
                    <a:pt x="3645346" y="2753405"/>
                    <a:pt x="3420999" y="2717266"/>
                  </a:cubicBezTo>
                  <a:cubicBezTo>
                    <a:pt x="3196652" y="2681127"/>
                    <a:pt x="3010873" y="2702701"/>
                    <a:pt x="2725674" y="2717266"/>
                  </a:cubicBezTo>
                  <a:cubicBezTo>
                    <a:pt x="2440475" y="2731831"/>
                    <a:pt x="2241690" y="2748161"/>
                    <a:pt x="2030349" y="2717266"/>
                  </a:cubicBezTo>
                  <a:cubicBezTo>
                    <a:pt x="1819008" y="2686371"/>
                    <a:pt x="1442396" y="2751205"/>
                    <a:pt x="1223772" y="2717266"/>
                  </a:cubicBezTo>
                  <a:cubicBezTo>
                    <a:pt x="1005148" y="2683327"/>
                    <a:pt x="264407" y="2672144"/>
                    <a:pt x="0" y="2717266"/>
                  </a:cubicBezTo>
                  <a:cubicBezTo>
                    <a:pt x="-25299" y="2563352"/>
                    <a:pt x="1984" y="2323573"/>
                    <a:pt x="0" y="2119467"/>
                  </a:cubicBezTo>
                  <a:cubicBezTo>
                    <a:pt x="-1984" y="1915361"/>
                    <a:pt x="-34357" y="1763838"/>
                    <a:pt x="0" y="1412978"/>
                  </a:cubicBezTo>
                  <a:cubicBezTo>
                    <a:pt x="34357" y="1062118"/>
                    <a:pt x="30120" y="944621"/>
                    <a:pt x="0" y="706489"/>
                  </a:cubicBezTo>
                  <a:cubicBezTo>
                    <a:pt x="-30120" y="468357"/>
                    <a:pt x="7931" y="14785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noFill/>
              <a:extLst>
                <a:ext uri="{C807C97D-BFC1-408E-A445-0C87EB9F89A2}">
                  <ask:lineSketchStyleProps xmlns:ask="http://schemas.microsoft.com/office/drawing/2018/sketchyshapes" sd="163477992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65B2698D-988F-7784-5C80-4E0507808905}"/>
                </a:ext>
              </a:extLst>
            </p:cNvPr>
            <p:cNvSpPr txBox="1"/>
            <p:nvPr/>
          </p:nvSpPr>
          <p:spPr>
            <a:xfrm>
              <a:off x="6066282" y="6217885"/>
              <a:ext cx="4531959" cy="15347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MySQL</a:t>
              </a:r>
            </a:p>
          </p:txBody>
        </p:sp>
      </p:grpSp>
      <p:sp>
        <p:nvSpPr>
          <p:cNvPr id="2" name="Object 13">
            <a:extLst>
              <a:ext uri="{FF2B5EF4-FFF2-40B4-BE49-F238E27FC236}">
                <a16:creationId xmlns:a16="http://schemas.microsoft.com/office/drawing/2014/main" id="{6F753D1A-6AE4-8BDA-D28F-1E2FAD3A7012}"/>
              </a:ext>
            </a:extLst>
          </p:cNvPr>
          <p:cNvSpPr txBox="1"/>
          <p:nvPr/>
        </p:nvSpPr>
        <p:spPr>
          <a:xfrm>
            <a:off x="2895600" y="2718550"/>
            <a:ext cx="15846238" cy="6075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가장 널리 사용되는 </a:t>
            </a:r>
            <a:r>
              <a:rPr lang="en-US" altLang="ko-KR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RDBMS</a:t>
            </a:r>
            <a:endParaRPr lang="ko-KR" altLang="en-US" sz="4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오픈 소스 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latin typeface="Noto Sans CJK KR Regular" pitchFamily="34" charset="0"/>
                <a:cs typeface="Noto Sans CJK KR Regular" pitchFamily="34" charset="0"/>
              </a:rPr>
              <a:t>BUT</a:t>
            </a:r>
            <a:r>
              <a:rPr lang="en-US" altLang="ko-KR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 </a:t>
            </a: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상업적 사용 </a:t>
            </a:r>
            <a:r>
              <a:rPr lang="en-US" altLang="ko-KR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– </a:t>
            </a: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상업용 라이선스 구입</a:t>
            </a:r>
            <a:endParaRPr lang="en-US" altLang="ko-KR" sz="4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다중 사용자와 다중 스레드를 지원</a:t>
            </a: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다양한 </a:t>
            </a:r>
            <a:r>
              <a:rPr lang="en-US" altLang="ko-KR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API</a:t>
            </a: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를 제공</a:t>
            </a: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큰 데이터 집합을 빠르고 효과적으로 처리 가능</a:t>
            </a:r>
          </a:p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표준 </a:t>
            </a:r>
            <a:r>
              <a:rPr lang="en-US" altLang="ko-KR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SQL </a:t>
            </a:r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형식을 사용</a:t>
            </a:r>
            <a:endParaRPr lang="en-US" sz="44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A5073F-D1FE-A2B5-DEA0-C13D03534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679" y="1409700"/>
            <a:ext cx="12380321" cy="53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9187" y="249225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DF7BB9-C190-380F-DFF2-13CA8CE37D19}"/>
              </a:ext>
            </a:extLst>
          </p:cNvPr>
          <p:cNvGrpSpPr/>
          <p:nvPr/>
        </p:nvGrpSpPr>
        <p:grpSpPr>
          <a:xfrm>
            <a:off x="1143000" y="6896100"/>
            <a:ext cx="15980969" cy="3124200"/>
            <a:chOff x="707763" y="6896100"/>
            <a:chExt cx="15980969" cy="31242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586EB8-80DA-B183-4CD0-C14CCAFDE08F}"/>
                </a:ext>
              </a:extLst>
            </p:cNvPr>
            <p:cNvSpPr/>
            <p:nvPr/>
          </p:nvSpPr>
          <p:spPr>
            <a:xfrm>
              <a:off x="707763" y="6896100"/>
              <a:ext cx="2124078" cy="3124200"/>
            </a:xfrm>
            <a:custGeom>
              <a:avLst/>
              <a:gdLst>
                <a:gd name="connsiteX0" fmla="*/ 0 w 2124078"/>
                <a:gd name="connsiteY0" fmla="*/ 0 h 3124200"/>
                <a:gd name="connsiteX1" fmla="*/ 531020 w 2124078"/>
                <a:gd name="connsiteY1" fmla="*/ 0 h 3124200"/>
                <a:gd name="connsiteX2" fmla="*/ 1062039 w 2124078"/>
                <a:gd name="connsiteY2" fmla="*/ 0 h 3124200"/>
                <a:gd name="connsiteX3" fmla="*/ 1550577 w 2124078"/>
                <a:gd name="connsiteY3" fmla="*/ 0 h 3124200"/>
                <a:gd name="connsiteX4" fmla="*/ 2124078 w 2124078"/>
                <a:gd name="connsiteY4" fmla="*/ 0 h 3124200"/>
                <a:gd name="connsiteX5" fmla="*/ 2124078 w 2124078"/>
                <a:gd name="connsiteY5" fmla="*/ 531114 h 3124200"/>
                <a:gd name="connsiteX6" fmla="*/ 2124078 w 2124078"/>
                <a:gd name="connsiteY6" fmla="*/ 1155954 h 3124200"/>
                <a:gd name="connsiteX7" fmla="*/ 2124078 w 2124078"/>
                <a:gd name="connsiteY7" fmla="*/ 1749552 h 3124200"/>
                <a:gd name="connsiteX8" fmla="*/ 2124078 w 2124078"/>
                <a:gd name="connsiteY8" fmla="*/ 2374392 h 3124200"/>
                <a:gd name="connsiteX9" fmla="*/ 2124078 w 2124078"/>
                <a:gd name="connsiteY9" fmla="*/ 3124200 h 3124200"/>
                <a:gd name="connsiteX10" fmla="*/ 1550577 w 2124078"/>
                <a:gd name="connsiteY10" fmla="*/ 3124200 h 3124200"/>
                <a:gd name="connsiteX11" fmla="*/ 1062039 w 2124078"/>
                <a:gd name="connsiteY11" fmla="*/ 3124200 h 3124200"/>
                <a:gd name="connsiteX12" fmla="*/ 594742 w 2124078"/>
                <a:gd name="connsiteY12" fmla="*/ 3124200 h 3124200"/>
                <a:gd name="connsiteX13" fmla="*/ 0 w 2124078"/>
                <a:gd name="connsiteY13" fmla="*/ 3124200 h 3124200"/>
                <a:gd name="connsiteX14" fmla="*/ 0 w 2124078"/>
                <a:gd name="connsiteY14" fmla="*/ 2436876 h 3124200"/>
                <a:gd name="connsiteX15" fmla="*/ 0 w 2124078"/>
                <a:gd name="connsiteY15" fmla="*/ 1874520 h 3124200"/>
                <a:gd name="connsiteX16" fmla="*/ 0 w 2124078"/>
                <a:gd name="connsiteY16" fmla="*/ 1312164 h 3124200"/>
                <a:gd name="connsiteX17" fmla="*/ 0 w 2124078"/>
                <a:gd name="connsiteY17" fmla="*/ 718566 h 3124200"/>
                <a:gd name="connsiteX18" fmla="*/ 0 w 2124078"/>
                <a:gd name="connsiteY18" fmla="*/ 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4078" h="3124200" fill="none" extrusionOk="0">
                  <a:moveTo>
                    <a:pt x="0" y="0"/>
                  </a:moveTo>
                  <a:cubicBezTo>
                    <a:pt x="190724" y="-23603"/>
                    <a:pt x="268712" y="-4348"/>
                    <a:pt x="531020" y="0"/>
                  </a:cubicBezTo>
                  <a:cubicBezTo>
                    <a:pt x="793328" y="4348"/>
                    <a:pt x="890623" y="-11194"/>
                    <a:pt x="1062039" y="0"/>
                  </a:cubicBezTo>
                  <a:cubicBezTo>
                    <a:pt x="1233455" y="11194"/>
                    <a:pt x="1371744" y="23320"/>
                    <a:pt x="1550577" y="0"/>
                  </a:cubicBezTo>
                  <a:cubicBezTo>
                    <a:pt x="1729410" y="-23320"/>
                    <a:pt x="1988368" y="7067"/>
                    <a:pt x="2124078" y="0"/>
                  </a:cubicBezTo>
                  <a:cubicBezTo>
                    <a:pt x="2119601" y="175905"/>
                    <a:pt x="2112832" y="310219"/>
                    <a:pt x="2124078" y="531114"/>
                  </a:cubicBezTo>
                  <a:cubicBezTo>
                    <a:pt x="2135324" y="752009"/>
                    <a:pt x="2143983" y="962044"/>
                    <a:pt x="2124078" y="1155954"/>
                  </a:cubicBezTo>
                  <a:cubicBezTo>
                    <a:pt x="2104173" y="1349864"/>
                    <a:pt x="2141004" y="1556754"/>
                    <a:pt x="2124078" y="1749552"/>
                  </a:cubicBezTo>
                  <a:cubicBezTo>
                    <a:pt x="2107152" y="1942350"/>
                    <a:pt x="2103080" y="2165030"/>
                    <a:pt x="2124078" y="2374392"/>
                  </a:cubicBezTo>
                  <a:cubicBezTo>
                    <a:pt x="2145076" y="2583754"/>
                    <a:pt x="2153808" y="2852516"/>
                    <a:pt x="2124078" y="3124200"/>
                  </a:cubicBezTo>
                  <a:cubicBezTo>
                    <a:pt x="1844082" y="3112359"/>
                    <a:pt x="1781852" y="3129450"/>
                    <a:pt x="1550577" y="3124200"/>
                  </a:cubicBezTo>
                  <a:cubicBezTo>
                    <a:pt x="1319302" y="3118950"/>
                    <a:pt x="1182282" y="3112143"/>
                    <a:pt x="1062039" y="3124200"/>
                  </a:cubicBezTo>
                  <a:cubicBezTo>
                    <a:pt x="941796" y="3136257"/>
                    <a:pt x="746138" y="3122914"/>
                    <a:pt x="594742" y="3124200"/>
                  </a:cubicBezTo>
                  <a:cubicBezTo>
                    <a:pt x="443346" y="3125486"/>
                    <a:pt x="283812" y="3122790"/>
                    <a:pt x="0" y="3124200"/>
                  </a:cubicBezTo>
                  <a:cubicBezTo>
                    <a:pt x="16410" y="2923381"/>
                    <a:pt x="29604" y="2710432"/>
                    <a:pt x="0" y="2436876"/>
                  </a:cubicBezTo>
                  <a:cubicBezTo>
                    <a:pt x="-29604" y="2163320"/>
                    <a:pt x="-23161" y="2140354"/>
                    <a:pt x="0" y="1874520"/>
                  </a:cubicBezTo>
                  <a:cubicBezTo>
                    <a:pt x="23161" y="1608686"/>
                    <a:pt x="-18158" y="1556832"/>
                    <a:pt x="0" y="1312164"/>
                  </a:cubicBezTo>
                  <a:cubicBezTo>
                    <a:pt x="18158" y="1067496"/>
                    <a:pt x="12403" y="922115"/>
                    <a:pt x="0" y="718566"/>
                  </a:cubicBezTo>
                  <a:cubicBezTo>
                    <a:pt x="-12403" y="515017"/>
                    <a:pt x="16190" y="314509"/>
                    <a:pt x="0" y="0"/>
                  </a:cubicBezTo>
                  <a:close/>
                </a:path>
                <a:path w="2124078" h="3124200" stroke="0" extrusionOk="0">
                  <a:moveTo>
                    <a:pt x="0" y="0"/>
                  </a:moveTo>
                  <a:cubicBezTo>
                    <a:pt x="244739" y="13438"/>
                    <a:pt x="303887" y="11452"/>
                    <a:pt x="531020" y="0"/>
                  </a:cubicBezTo>
                  <a:cubicBezTo>
                    <a:pt x="758153" y="-11452"/>
                    <a:pt x="791756" y="-13370"/>
                    <a:pt x="1040798" y="0"/>
                  </a:cubicBezTo>
                  <a:cubicBezTo>
                    <a:pt x="1289840" y="13370"/>
                    <a:pt x="1359255" y="13002"/>
                    <a:pt x="1508095" y="0"/>
                  </a:cubicBezTo>
                  <a:cubicBezTo>
                    <a:pt x="1656935" y="-13002"/>
                    <a:pt x="1828989" y="-24842"/>
                    <a:pt x="2124078" y="0"/>
                  </a:cubicBezTo>
                  <a:cubicBezTo>
                    <a:pt x="2097551" y="185193"/>
                    <a:pt x="2104618" y="320689"/>
                    <a:pt x="2124078" y="531114"/>
                  </a:cubicBezTo>
                  <a:cubicBezTo>
                    <a:pt x="2143538" y="741539"/>
                    <a:pt x="2145440" y="885600"/>
                    <a:pt x="2124078" y="1093470"/>
                  </a:cubicBezTo>
                  <a:cubicBezTo>
                    <a:pt x="2102716" y="1301340"/>
                    <a:pt x="2138882" y="1569041"/>
                    <a:pt x="2124078" y="1718310"/>
                  </a:cubicBezTo>
                  <a:cubicBezTo>
                    <a:pt x="2109274" y="1867579"/>
                    <a:pt x="2115807" y="2127535"/>
                    <a:pt x="2124078" y="2343150"/>
                  </a:cubicBezTo>
                  <a:cubicBezTo>
                    <a:pt x="2132349" y="2558765"/>
                    <a:pt x="2130178" y="2942521"/>
                    <a:pt x="2124078" y="3124200"/>
                  </a:cubicBezTo>
                  <a:cubicBezTo>
                    <a:pt x="1944334" y="3139760"/>
                    <a:pt x="1771553" y="3101737"/>
                    <a:pt x="1614299" y="3124200"/>
                  </a:cubicBezTo>
                  <a:cubicBezTo>
                    <a:pt x="1457045" y="3146663"/>
                    <a:pt x="1322020" y="3108191"/>
                    <a:pt x="1104521" y="3124200"/>
                  </a:cubicBezTo>
                  <a:cubicBezTo>
                    <a:pt x="887022" y="3140209"/>
                    <a:pt x="681546" y="3133730"/>
                    <a:pt x="552260" y="3124200"/>
                  </a:cubicBezTo>
                  <a:cubicBezTo>
                    <a:pt x="422974" y="3114670"/>
                    <a:pt x="114545" y="3137842"/>
                    <a:pt x="0" y="3124200"/>
                  </a:cubicBezTo>
                  <a:cubicBezTo>
                    <a:pt x="18554" y="2894301"/>
                    <a:pt x="24598" y="2754347"/>
                    <a:pt x="0" y="2561844"/>
                  </a:cubicBezTo>
                  <a:cubicBezTo>
                    <a:pt x="-24598" y="2369341"/>
                    <a:pt x="13918" y="2221508"/>
                    <a:pt x="0" y="1968246"/>
                  </a:cubicBezTo>
                  <a:cubicBezTo>
                    <a:pt x="-13918" y="1714984"/>
                    <a:pt x="1300" y="1633554"/>
                    <a:pt x="0" y="1437132"/>
                  </a:cubicBezTo>
                  <a:cubicBezTo>
                    <a:pt x="-1300" y="1240710"/>
                    <a:pt x="-3040" y="956737"/>
                    <a:pt x="0" y="749808"/>
                  </a:cubicBezTo>
                  <a:cubicBezTo>
                    <a:pt x="3040" y="542879"/>
                    <a:pt x="-36364" y="182802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35817784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6B44C6-55D6-3DDE-C2B1-EEA574CD67D0}"/>
                </a:ext>
              </a:extLst>
            </p:cNvPr>
            <p:cNvSpPr/>
            <p:nvPr/>
          </p:nvSpPr>
          <p:spPr>
            <a:xfrm>
              <a:off x="2743265" y="6896100"/>
              <a:ext cx="13945467" cy="3086100"/>
            </a:xfrm>
            <a:custGeom>
              <a:avLst/>
              <a:gdLst>
                <a:gd name="connsiteX0" fmla="*/ 0 w 13945467"/>
                <a:gd name="connsiteY0" fmla="*/ 0 h 3086100"/>
                <a:gd name="connsiteX1" fmla="*/ 697273 w 13945467"/>
                <a:gd name="connsiteY1" fmla="*/ 0 h 3086100"/>
                <a:gd name="connsiteX2" fmla="*/ 1115637 w 13945467"/>
                <a:gd name="connsiteY2" fmla="*/ 0 h 3086100"/>
                <a:gd name="connsiteX3" fmla="*/ 1952365 w 13945467"/>
                <a:gd name="connsiteY3" fmla="*/ 0 h 3086100"/>
                <a:gd name="connsiteX4" fmla="*/ 2370729 w 13945467"/>
                <a:gd name="connsiteY4" fmla="*/ 0 h 3086100"/>
                <a:gd name="connsiteX5" fmla="*/ 3068003 w 13945467"/>
                <a:gd name="connsiteY5" fmla="*/ 0 h 3086100"/>
                <a:gd name="connsiteX6" fmla="*/ 4044185 w 13945467"/>
                <a:gd name="connsiteY6" fmla="*/ 0 h 3086100"/>
                <a:gd name="connsiteX7" fmla="*/ 4462549 w 13945467"/>
                <a:gd name="connsiteY7" fmla="*/ 0 h 3086100"/>
                <a:gd name="connsiteX8" fmla="*/ 4741459 w 13945467"/>
                <a:gd name="connsiteY8" fmla="*/ 0 h 3086100"/>
                <a:gd name="connsiteX9" fmla="*/ 5020368 w 13945467"/>
                <a:gd name="connsiteY9" fmla="*/ 0 h 3086100"/>
                <a:gd name="connsiteX10" fmla="*/ 5578187 w 13945467"/>
                <a:gd name="connsiteY10" fmla="*/ 0 h 3086100"/>
                <a:gd name="connsiteX11" fmla="*/ 6414915 w 13945467"/>
                <a:gd name="connsiteY11" fmla="*/ 0 h 3086100"/>
                <a:gd name="connsiteX12" fmla="*/ 7251643 w 13945467"/>
                <a:gd name="connsiteY12" fmla="*/ 0 h 3086100"/>
                <a:gd name="connsiteX13" fmla="*/ 8088371 w 13945467"/>
                <a:gd name="connsiteY13" fmla="*/ 0 h 3086100"/>
                <a:gd name="connsiteX14" fmla="*/ 8785644 w 13945467"/>
                <a:gd name="connsiteY14" fmla="*/ 0 h 3086100"/>
                <a:gd name="connsiteX15" fmla="*/ 9204008 w 13945467"/>
                <a:gd name="connsiteY15" fmla="*/ 0 h 3086100"/>
                <a:gd name="connsiteX16" fmla="*/ 9761827 w 13945467"/>
                <a:gd name="connsiteY16" fmla="*/ 0 h 3086100"/>
                <a:gd name="connsiteX17" fmla="*/ 10738010 w 13945467"/>
                <a:gd name="connsiteY17" fmla="*/ 0 h 3086100"/>
                <a:gd name="connsiteX18" fmla="*/ 11714192 w 13945467"/>
                <a:gd name="connsiteY18" fmla="*/ 0 h 3086100"/>
                <a:gd name="connsiteX19" fmla="*/ 12272011 w 13945467"/>
                <a:gd name="connsiteY19" fmla="*/ 0 h 3086100"/>
                <a:gd name="connsiteX20" fmla="*/ 12690375 w 13945467"/>
                <a:gd name="connsiteY20" fmla="*/ 0 h 3086100"/>
                <a:gd name="connsiteX21" fmla="*/ 12969284 w 13945467"/>
                <a:gd name="connsiteY21" fmla="*/ 0 h 3086100"/>
                <a:gd name="connsiteX22" fmla="*/ 13945467 w 13945467"/>
                <a:gd name="connsiteY22" fmla="*/ 0 h 3086100"/>
                <a:gd name="connsiteX23" fmla="*/ 13945467 w 13945467"/>
                <a:gd name="connsiteY23" fmla="*/ 586359 h 3086100"/>
                <a:gd name="connsiteX24" fmla="*/ 13945467 w 13945467"/>
                <a:gd name="connsiteY24" fmla="*/ 1110996 h 3086100"/>
                <a:gd name="connsiteX25" fmla="*/ 13945467 w 13945467"/>
                <a:gd name="connsiteY25" fmla="*/ 1759077 h 3086100"/>
                <a:gd name="connsiteX26" fmla="*/ 13945467 w 13945467"/>
                <a:gd name="connsiteY26" fmla="*/ 2283714 h 3086100"/>
                <a:gd name="connsiteX27" fmla="*/ 13945467 w 13945467"/>
                <a:gd name="connsiteY27" fmla="*/ 3086100 h 3086100"/>
                <a:gd name="connsiteX28" fmla="*/ 13387648 w 13945467"/>
                <a:gd name="connsiteY28" fmla="*/ 3086100 h 3086100"/>
                <a:gd name="connsiteX29" fmla="*/ 13108739 w 13945467"/>
                <a:gd name="connsiteY29" fmla="*/ 3086100 h 3086100"/>
                <a:gd name="connsiteX30" fmla="*/ 12132556 w 13945467"/>
                <a:gd name="connsiteY30" fmla="*/ 3086100 h 3086100"/>
                <a:gd name="connsiteX31" fmla="*/ 11295828 w 13945467"/>
                <a:gd name="connsiteY31" fmla="*/ 3086100 h 3086100"/>
                <a:gd name="connsiteX32" fmla="*/ 10738010 w 13945467"/>
                <a:gd name="connsiteY32" fmla="*/ 3086100 h 3086100"/>
                <a:gd name="connsiteX33" fmla="*/ 9761827 w 13945467"/>
                <a:gd name="connsiteY33" fmla="*/ 3086100 h 3086100"/>
                <a:gd name="connsiteX34" fmla="*/ 8785644 w 13945467"/>
                <a:gd name="connsiteY34" fmla="*/ 3086100 h 3086100"/>
                <a:gd name="connsiteX35" fmla="*/ 7948916 w 13945467"/>
                <a:gd name="connsiteY35" fmla="*/ 3086100 h 3086100"/>
                <a:gd name="connsiteX36" fmla="*/ 7112188 w 13945467"/>
                <a:gd name="connsiteY36" fmla="*/ 3086100 h 3086100"/>
                <a:gd name="connsiteX37" fmla="*/ 6275460 w 13945467"/>
                <a:gd name="connsiteY37" fmla="*/ 3086100 h 3086100"/>
                <a:gd name="connsiteX38" fmla="*/ 5717641 w 13945467"/>
                <a:gd name="connsiteY38" fmla="*/ 3086100 h 3086100"/>
                <a:gd name="connsiteX39" fmla="*/ 4880913 w 13945467"/>
                <a:gd name="connsiteY39" fmla="*/ 3086100 h 3086100"/>
                <a:gd name="connsiteX40" fmla="*/ 3904731 w 13945467"/>
                <a:gd name="connsiteY40" fmla="*/ 3086100 h 3086100"/>
                <a:gd name="connsiteX41" fmla="*/ 3625821 w 13945467"/>
                <a:gd name="connsiteY41" fmla="*/ 3086100 h 3086100"/>
                <a:gd name="connsiteX42" fmla="*/ 2789093 w 13945467"/>
                <a:gd name="connsiteY42" fmla="*/ 3086100 h 3086100"/>
                <a:gd name="connsiteX43" fmla="*/ 2370729 w 13945467"/>
                <a:gd name="connsiteY43" fmla="*/ 3086100 h 3086100"/>
                <a:gd name="connsiteX44" fmla="*/ 1952365 w 13945467"/>
                <a:gd name="connsiteY44" fmla="*/ 3086100 h 3086100"/>
                <a:gd name="connsiteX45" fmla="*/ 1394547 w 13945467"/>
                <a:gd name="connsiteY45" fmla="*/ 3086100 h 3086100"/>
                <a:gd name="connsiteX46" fmla="*/ 697273 w 13945467"/>
                <a:gd name="connsiteY46" fmla="*/ 3086100 h 3086100"/>
                <a:gd name="connsiteX47" fmla="*/ 0 w 13945467"/>
                <a:gd name="connsiteY47" fmla="*/ 3086100 h 3086100"/>
                <a:gd name="connsiteX48" fmla="*/ 0 w 13945467"/>
                <a:gd name="connsiteY48" fmla="*/ 2407158 h 3086100"/>
                <a:gd name="connsiteX49" fmla="*/ 0 w 13945467"/>
                <a:gd name="connsiteY49" fmla="*/ 1789938 h 3086100"/>
                <a:gd name="connsiteX50" fmla="*/ 0 w 13945467"/>
                <a:gd name="connsiteY50" fmla="*/ 1141857 h 3086100"/>
                <a:gd name="connsiteX51" fmla="*/ 0 w 13945467"/>
                <a:gd name="connsiteY51" fmla="*/ 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3945467" h="3086100" extrusionOk="0">
                  <a:moveTo>
                    <a:pt x="0" y="0"/>
                  </a:moveTo>
                  <a:cubicBezTo>
                    <a:pt x="143676" y="-6944"/>
                    <a:pt x="554316" y="-26288"/>
                    <a:pt x="697273" y="0"/>
                  </a:cubicBezTo>
                  <a:cubicBezTo>
                    <a:pt x="840230" y="26288"/>
                    <a:pt x="973925" y="9150"/>
                    <a:pt x="1115637" y="0"/>
                  </a:cubicBezTo>
                  <a:cubicBezTo>
                    <a:pt x="1257349" y="-9150"/>
                    <a:pt x="1652421" y="-27751"/>
                    <a:pt x="1952365" y="0"/>
                  </a:cubicBezTo>
                  <a:cubicBezTo>
                    <a:pt x="2252309" y="27751"/>
                    <a:pt x="2166171" y="-185"/>
                    <a:pt x="2370729" y="0"/>
                  </a:cubicBezTo>
                  <a:cubicBezTo>
                    <a:pt x="2575287" y="185"/>
                    <a:pt x="2797171" y="22037"/>
                    <a:pt x="3068003" y="0"/>
                  </a:cubicBezTo>
                  <a:cubicBezTo>
                    <a:pt x="3338835" y="-22037"/>
                    <a:pt x="3608472" y="36452"/>
                    <a:pt x="4044185" y="0"/>
                  </a:cubicBezTo>
                  <a:cubicBezTo>
                    <a:pt x="4479898" y="-36452"/>
                    <a:pt x="4374352" y="18417"/>
                    <a:pt x="4462549" y="0"/>
                  </a:cubicBezTo>
                  <a:cubicBezTo>
                    <a:pt x="4550746" y="-18417"/>
                    <a:pt x="4615842" y="-4213"/>
                    <a:pt x="4741459" y="0"/>
                  </a:cubicBezTo>
                  <a:cubicBezTo>
                    <a:pt x="4867076" y="4213"/>
                    <a:pt x="4947829" y="-10310"/>
                    <a:pt x="5020368" y="0"/>
                  </a:cubicBezTo>
                  <a:cubicBezTo>
                    <a:pt x="5092907" y="10310"/>
                    <a:pt x="5413574" y="8384"/>
                    <a:pt x="5578187" y="0"/>
                  </a:cubicBezTo>
                  <a:cubicBezTo>
                    <a:pt x="5742800" y="-8384"/>
                    <a:pt x="6239107" y="-20323"/>
                    <a:pt x="6414915" y="0"/>
                  </a:cubicBezTo>
                  <a:cubicBezTo>
                    <a:pt x="6590723" y="20323"/>
                    <a:pt x="7002785" y="9636"/>
                    <a:pt x="7251643" y="0"/>
                  </a:cubicBezTo>
                  <a:cubicBezTo>
                    <a:pt x="7500501" y="-9636"/>
                    <a:pt x="7888925" y="-35406"/>
                    <a:pt x="8088371" y="0"/>
                  </a:cubicBezTo>
                  <a:cubicBezTo>
                    <a:pt x="8287817" y="35406"/>
                    <a:pt x="8573028" y="26775"/>
                    <a:pt x="8785644" y="0"/>
                  </a:cubicBezTo>
                  <a:cubicBezTo>
                    <a:pt x="8998260" y="-26775"/>
                    <a:pt x="9113432" y="17"/>
                    <a:pt x="9204008" y="0"/>
                  </a:cubicBezTo>
                  <a:cubicBezTo>
                    <a:pt x="9294584" y="-17"/>
                    <a:pt x="9577999" y="14192"/>
                    <a:pt x="9761827" y="0"/>
                  </a:cubicBezTo>
                  <a:cubicBezTo>
                    <a:pt x="9945655" y="-14192"/>
                    <a:pt x="10421323" y="25669"/>
                    <a:pt x="10738010" y="0"/>
                  </a:cubicBezTo>
                  <a:cubicBezTo>
                    <a:pt x="11054697" y="-25669"/>
                    <a:pt x="11510671" y="-20986"/>
                    <a:pt x="11714192" y="0"/>
                  </a:cubicBezTo>
                  <a:cubicBezTo>
                    <a:pt x="11917713" y="20986"/>
                    <a:pt x="12057631" y="13121"/>
                    <a:pt x="12272011" y="0"/>
                  </a:cubicBezTo>
                  <a:cubicBezTo>
                    <a:pt x="12486391" y="-13121"/>
                    <a:pt x="12512145" y="13099"/>
                    <a:pt x="12690375" y="0"/>
                  </a:cubicBezTo>
                  <a:cubicBezTo>
                    <a:pt x="12868605" y="-13099"/>
                    <a:pt x="12876796" y="-10259"/>
                    <a:pt x="12969284" y="0"/>
                  </a:cubicBezTo>
                  <a:cubicBezTo>
                    <a:pt x="13061772" y="10259"/>
                    <a:pt x="13670795" y="-25917"/>
                    <a:pt x="13945467" y="0"/>
                  </a:cubicBezTo>
                  <a:cubicBezTo>
                    <a:pt x="13944494" y="236884"/>
                    <a:pt x="13930669" y="407718"/>
                    <a:pt x="13945467" y="586359"/>
                  </a:cubicBezTo>
                  <a:cubicBezTo>
                    <a:pt x="13960265" y="765000"/>
                    <a:pt x="13947903" y="901976"/>
                    <a:pt x="13945467" y="1110996"/>
                  </a:cubicBezTo>
                  <a:cubicBezTo>
                    <a:pt x="13943031" y="1320016"/>
                    <a:pt x="13922575" y="1447107"/>
                    <a:pt x="13945467" y="1759077"/>
                  </a:cubicBezTo>
                  <a:cubicBezTo>
                    <a:pt x="13968359" y="2071047"/>
                    <a:pt x="13948538" y="2134815"/>
                    <a:pt x="13945467" y="2283714"/>
                  </a:cubicBezTo>
                  <a:cubicBezTo>
                    <a:pt x="13942396" y="2432613"/>
                    <a:pt x="13955525" y="2863702"/>
                    <a:pt x="13945467" y="3086100"/>
                  </a:cubicBezTo>
                  <a:cubicBezTo>
                    <a:pt x="13744357" y="3071331"/>
                    <a:pt x="13626262" y="3096430"/>
                    <a:pt x="13387648" y="3086100"/>
                  </a:cubicBezTo>
                  <a:cubicBezTo>
                    <a:pt x="13149034" y="3075770"/>
                    <a:pt x="13235534" y="3086860"/>
                    <a:pt x="13108739" y="3086100"/>
                  </a:cubicBezTo>
                  <a:cubicBezTo>
                    <a:pt x="12981944" y="3085340"/>
                    <a:pt x="12580677" y="3093279"/>
                    <a:pt x="12132556" y="3086100"/>
                  </a:cubicBezTo>
                  <a:cubicBezTo>
                    <a:pt x="11684435" y="3078921"/>
                    <a:pt x="11631218" y="3051750"/>
                    <a:pt x="11295828" y="3086100"/>
                  </a:cubicBezTo>
                  <a:cubicBezTo>
                    <a:pt x="10960438" y="3120450"/>
                    <a:pt x="10899425" y="3101160"/>
                    <a:pt x="10738010" y="3086100"/>
                  </a:cubicBezTo>
                  <a:cubicBezTo>
                    <a:pt x="10576595" y="3071040"/>
                    <a:pt x="9973520" y="3071770"/>
                    <a:pt x="9761827" y="3086100"/>
                  </a:cubicBezTo>
                  <a:cubicBezTo>
                    <a:pt x="9550134" y="3100430"/>
                    <a:pt x="9173077" y="3112929"/>
                    <a:pt x="8785644" y="3086100"/>
                  </a:cubicBezTo>
                  <a:cubicBezTo>
                    <a:pt x="8398211" y="3059271"/>
                    <a:pt x="8364810" y="3058062"/>
                    <a:pt x="7948916" y="3086100"/>
                  </a:cubicBezTo>
                  <a:cubicBezTo>
                    <a:pt x="7533022" y="3114138"/>
                    <a:pt x="7426011" y="3071586"/>
                    <a:pt x="7112188" y="3086100"/>
                  </a:cubicBezTo>
                  <a:cubicBezTo>
                    <a:pt x="6798365" y="3100614"/>
                    <a:pt x="6587578" y="3086470"/>
                    <a:pt x="6275460" y="3086100"/>
                  </a:cubicBezTo>
                  <a:cubicBezTo>
                    <a:pt x="5963342" y="3085730"/>
                    <a:pt x="5946089" y="3076416"/>
                    <a:pt x="5717641" y="3086100"/>
                  </a:cubicBezTo>
                  <a:cubicBezTo>
                    <a:pt x="5489193" y="3095784"/>
                    <a:pt x="5199249" y="3113542"/>
                    <a:pt x="4880913" y="3086100"/>
                  </a:cubicBezTo>
                  <a:cubicBezTo>
                    <a:pt x="4562577" y="3058658"/>
                    <a:pt x="4238293" y="3113574"/>
                    <a:pt x="3904731" y="3086100"/>
                  </a:cubicBezTo>
                  <a:cubicBezTo>
                    <a:pt x="3571169" y="3058626"/>
                    <a:pt x="3702544" y="3074747"/>
                    <a:pt x="3625821" y="3086100"/>
                  </a:cubicBezTo>
                  <a:cubicBezTo>
                    <a:pt x="3549098" y="3097454"/>
                    <a:pt x="2973224" y="3120347"/>
                    <a:pt x="2789093" y="3086100"/>
                  </a:cubicBezTo>
                  <a:cubicBezTo>
                    <a:pt x="2604962" y="3051853"/>
                    <a:pt x="2552539" y="3082613"/>
                    <a:pt x="2370729" y="3086100"/>
                  </a:cubicBezTo>
                  <a:cubicBezTo>
                    <a:pt x="2188919" y="3089587"/>
                    <a:pt x="2079207" y="3076828"/>
                    <a:pt x="1952365" y="3086100"/>
                  </a:cubicBezTo>
                  <a:cubicBezTo>
                    <a:pt x="1825523" y="3095372"/>
                    <a:pt x="1648559" y="3091087"/>
                    <a:pt x="1394547" y="3086100"/>
                  </a:cubicBezTo>
                  <a:cubicBezTo>
                    <a:pt x="1140535" y="3081113"/>
                    <a:pt x="927049" y="3060491"/>
                    <a:pt x="697273" y="3086100"/>
                  </a:cubicBezTo>
                  <a:cubicBezTo>
                    <a:pt x="467497" y="3111709"/>
                    <a:pt x="260841" y="3111780"/>
                    <a:pt x="0" y="3086100"/>
                  </a:cubicBezTo>
                  <a:cubicBezTo>
                    <a:pt x="1050" y="2899006"/>
                    <a:pt x="15368" y="2711341"/>
                    <a:pt x="0" y="2407158"/>
                  </a:cubicBezTo>
                  <a:cubicBezTo>
                    <a:pt x="-15368" y="2102975"/>
                    <a:pt x="-5600" y="2015890"/>
                    <a:pt x="0" y="1789938"/>
                  </a:cubicBezTo>
                  <a:cubicBezTo>
                    <a:pt x="5600" y="1563986"/>
                    <a:pt x="-26126" y="1438072"/>
                    <a:pt x="0" y="1141857"/>
                  </a:cubicBezTo>
                  <a:cubicBezTo>
                    <a:pt x="26126" y="845642"/>
                    <a:pt x="-55691" y="253491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79270020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3343412" y="7285133"/>
              <a:ext cx="13345320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이름을 지님</a:t>
              </a:r>
              <a:endParaRPr lang="en-US" altLang="ko-KR" sz="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endParaRPr>
            </a:p>
            <a:p>
              <a:r>
                <a:rPr lang="ko-KR" altLang="en-US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키</a:t>
              </a:r>
              <a:r>
                <a:rPr lang="en-US" altLang="ko-KR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(key)</a:t>
              </a:r>
              <a:r>
                <a:rPr lang="ko-KR" altLang="en-US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와 값</a:t>
              </a:r>
              <a:r>
                <a:rPr lang="en-US" altLang="ko-KR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(value)</a:t>
              </a:r>
              <a:r>
                <a:rPr lang="ko-KR" altLang="en-US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의 관계를 나타냄</a:t>
              </a:r>
              <a:endParaRPr lang="en-US" altLang="ko-KR" sz="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endParaRPr>
            </a:p>
            <a:p>
              <a:r>
                <a:rPr lang="ko-KR" altLang="en-US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행과 열</a:t>
              </a:r>
              <a:r>
                <a:rPr lang="en-US" altLang="ko-KR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, </a:t>
              </a:r>
              <a:r>
                <a:rPr lang="ko-KR" altLang="en-US" sz="4800" dirty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그리고 그것에 대응하는 값을 가짐</a:t>
              </a:r>
              <a:endParaRPr lang="en-US" sz="48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EB16FDF1-ACE9-5514-F487-B964C66F6741}"/>
                </a:ext>
              </a:extLst>
            </p:cNvPr>
            <p:cNvSpPr txBox="1"/>
            <p:nvPr/>
          </p:nvSpPr>
          <p:spPr>
            <a:xfrm>
              <a:off x="1349230" y="7580174"/>
              <a:ext cx="294480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5400" dirty="0">
                  <a:solidFill>
                    <a:schemeClr val="bg1"/>
                  </a:solidFill>
                  <a:latin typeface="Noto Sans CJK KR Regular" pitchFamily="34" charset="0"/>
                  <a:cs typeface="Noto Sans CJK KR Regular" pitchFamily="34" charset="0"/>
                </a:rPr>
                <a:t>특징</a:t>
              </a:r>
              <a:endParaRPr lang="en-US" sz="5400" dirty="0">
                <a:solidFill>
                  <a:schemeClr val="bg1"/>
                </a:solidFill>
                <a:latin typeface="Noto Sans CJK KR Regular" pitchFamily="34" charset="0"/>
                <a:cs typeface="Noto Sans CJK KR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72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2000" y="1562100"/>
            <a:ext cx="16840200" cy="43242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2400"/>
              </a:spcBef>
            </a:pPr>
            <a:r>
              <a:rPr lang="en-US" sz="4300" kern="0" spc="-100" dirty="0">
                <a:solidFill>
                  <a:srgbClr val="FF7710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DDL(Data Definition Language)</a:t>
            </a: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데이터베이스를 정의하는 언어이며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데이터를 생성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수정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, </a:t>
            </a: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삭제하는 등의 데이터의 전체의 골격을 결정하는 역할을 하는 언어</a:t>
            </a: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endParaRPr lang="en-US" altLang="ko-KR" sz="43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  <a:cs typeface="Pretendard Black" pitchFamily="34" charset="0"/>
            </a:endParaRPr>
          </a:p>
          <a:p>
            <a:pPr>
              <a:spcBef>
                <a:spcPts val="2400"/>
              </a:spcBef>
            </a:pPr>
            <a:r>
              <a:rPr lang="ko-KR" altLang="en-US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종류</a:t>
            </a:r>
            <a:r>
              <a:rPr lang="en-US" altLang="ko-KR" sz="43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  <a:cs typeface="Pretendard Black" pitchFamily="34" charset="0"/>
              </a:rPr>
              <a:t>: CREATE, ALTER, DROP, TRUNCATE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08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3800" y="2135675"/>
            <a:ext cx="16383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CREATE DATABASE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새로운 데이터베이스를 생성함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CREATE DATABASE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데이터베이스명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</a:t>
            </a: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91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4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4725" y="2174000"/>
            <a:ext cx="15697200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CREATE</a:t>
            </a:r>
            <a:r>
              <a:rPr lang="ko-KR" altLang="en-US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</a:t>
            </a: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TABLE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새로운 테이블을 생성함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CREATE TABLE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테이블명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(</a:t>
            </a:r>
          </a:p>
          <a:p>
            <a:pPr>
              <a:spcBef>
                <a:spcPts val="2400"/>
              </a:spcBef>
            </a:pP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필드타입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1,</a:t>
            </a:r>
          </a:p>
          <a:p>
            <a:pPr>
              <a:spcBef>
                <a:spcPts val="2400"/>
              </a:spcBef>
            </a:pP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필드타입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2,</a:t>
            </a: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,,,)</a:t>
            </a:r>
          </a:p>
        </p:txBody>
      </p:sp>
    </p:spTree>
    <p:extLst>
      <p:ext uri="{BB962C8B-B14F-4D97-AF65-F5344CB8AC3E}">
        <p14:creationId xmlns:p14="http://schemas.microsoft.com/office/powerpoint/2010/main" val="224758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5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933800" y="2135675"/>
            <a:ext cx="163830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ko-KR" sz="3500" b="1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ALTER DATABASE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: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데이터베이스의 문자집합이나 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콜레이션을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 변경함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예시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ALTER DATABASE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데이터베이스명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CHARACTER SET = 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문자집합이름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  <a:p>
            <a:pPr>
              <a:spcBef>
                <a:spcPts val="2400"/>
              </a:spcBef>
            </a:pP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ALTER DATABASE [</a:t>
            </a:r>
            <a:r>
              <a:rPr lang="ko-KR" altLang="en-US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데이터베이스명</a:t>
            </a:r>
            <a:r>
              <a:rPr lang="en-US" altLang="ko-KR" sz="3500" kern="0" spc="-100" dirty="0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] COLLATE=</a:t>
            </a:r>
            <a:r>
              <a:rPr lang="ko-KR" altLang="en-US" sz="3500" kern="0" spc="-100" dirty="0" err="1">
                <a:solidFill>
                  <a:srgbClr val="1C1B1A"/>
                </a:solidFill>
                <a:latin typeface="새굴림" pitchFamily="18" charset="-127"/>
                <a:ea typeface="새굴림" pitchFamily="18" charset="-127"/>
              </a:rPr>
              <a:t>콜레이션이름</a:t>
            </a:r>
            <a:endParaRPr lang="en-US" altLang="ko-KR" sz="3500" kern="0" spc="-100" dirty="0">
              <a:solidFill>
                <a:srgbClr val="1C1B1A"/>
              </a:solidFill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98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CF12A3F1BFE6418CA032AC1AAF2B62" ma:contentTypeVersion="4" ma:contentTypeDescription="새 문서를 만듭니다." ma:contentTypeScope="" ma:versionID="12cdbaf4bbc162b1f91ecaddbfc8807e">
  <xsd:schema xmlns:xsd="http://www.w3.org/2001/XMLSchema" xmlns:xs="http://www.w3.org/2001/XMLSchema" xmlns:p="http://schemas.microsoft.com/office/2006/metadata/properties" xmlns:ns3="ea3ee337-e3e9-4b90-9d47-c87d826ad5c6" targetNamespace="http://schemas.microsoft.com/office/2006/metadata/properties" ma:root="true" ma:fieldsID="deca56c9f5ab3c4bbd77e65ae79d8001" ns3:_="">
    <xsd:import namespace="ea3ee337-e3e9-4b90-9d47-c87d826ad5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e337-e3e9-4b90-9d47-c87d826ad5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3ee337-e3e9-4b90-9d47-c87d826ad5c6" xsi:nil="true"/>
  </documentManagement>
</p:properties>
</file>

<file path=customXml/itemProps1.xml><?xml version="1.0" encoding="utf-8"?>
<ds:datastoreItem xmlns:ds="http://schemas.openxmlformats.org/officeDocument/2006/customXml" ds:itemID="{D182C5F9-25D5-4C39-8208-416569A88F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3ee337-e3e9-4b90-9d47-c87d826ad5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B450D-ED70-46A1-9CEA-2505585E1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89A479-A474-4997-93F1-E3B6D86E905A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ea3ee337-e3e9-4b90-9d47-c87d826ad5c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2016</Words>
  <Application>Microsoft Office PowerPoint</Application>
  <PresentationFormat>사용자 지정</PresentationFormat>
  <Paragraphs>327</Paragraphs>
  <Slides>34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7" baseType="lpstr">
      <vt:lpstr>-apple-system</vt:lpstr>
      <vt:lpstr>Noto Sans CJK KR Regular</vt:lpstr>
      <vt:lpstr>Noto Sans KR</vt:lpstr>
      <vt:lpstr>Pretendard</vt:lpstr>
      <vt:lpstr>Pretendard Black</vt:lpstr>
      <vt:lpstr>Pretendard ExtraBold</vt:lpstr>
      <vt:lpstr>Pretendard Light</vt:lpstr>
      <vt:lpstr>Pretendard Thin</vt:lpstr>
      <vt:lpstr>맑은 고딕</vt:lpstr>
      <vt:lpstr>새굴림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김우석</cp:lastModifiedBy>
  <cp:revision>16</cp:revision>
  <dcterms:created xsi:type="dcterms:W3CDTF">2023-02-08T23:12:07Z</dcterms:created>
  <dcterms:modified xsi:type="dcterms:W3CDTF">2023-05-21T07:16:17Z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0x01010068CF12A3F1BFE6418CA032AC1AAF2B62</vt:lpwstr>
  </property>
</Properties>
</file>