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60" r:id="rId5"/>
    <p:sldId id="259" r:id="rId6"/>
    <p:sldId id="278" r:id="rId7"/>
    <p:sldId id="261" r:id="rId8"/>
    <p:sldId id="27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52"/>
    <p:restoredTop sz="94740"/>
  </p:normalViewPr>
  <p:slideViewPr>
    <p:cSldViewPr snapToGrid="0">
      <p:cViewPr>
        <p:scale>
          <a:sx n="139" d="100"/>
          <a:sy n="139" d="100"/>
        </p:scale>
        <p:origin x="600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9494E-0753-834F-8F78-0E490B3A9DAF}" type="datetimeFigureOut">
              <a:rPr lang="en-US" smtClean="0"/>
              <a:t>11/3/23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548CA-DB44-894B-BD2A-C57133716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27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Some users really want to know the details of the implementation. But some people are into mischief (hacking, diverting money, …)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3B478-07E2-7BCF-4899-DB1F7E99D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EC0AB9-8BE5-F5A0-660A-65A8D8251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89494-F54F-82B9-D45F-7AA426E07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8094-86D1-3C4E-A33F-B5BCDEABF04D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52EE5-582C-D66A-C62F-21DA33843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F3CBB-760C-E162-FDA1-00C374E5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79D86-B435-1E42-B6FD-8FD9F24A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78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CE2A5-074D-3194-23DA-F2EE1F92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9FC19B-F694-7A60-5CF4-255B2EA94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2C145-7D86-BCF6-B07F-33C01B1C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8094-86D1-3C4E-A33F-B5BCDEABF04D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C6773-FF6A-C9F7-A868-F6473DF31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6FBB0-2147-164B-86B3-5CA7BF0B3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79D86-B435-1E42-B6FD-8FD9F24A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70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FAB002-A095-1321-CE8F-B080DA5C99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0548DB-FEC1-71AB-E243-08FC3731D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458EE-91C8-705E-AA19-084F25EB6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8094-86D1-3C4E-A33F-B5BCDEABF04D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31149-B2CF-A0F4-E318-5665BD3E3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A0317-2833-23A4-2220-6235AC124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79D86-B435-1E42-B6FD-8FD9F24A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2CA81-7861-1889-BB1B-A35C0003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EF48D-4CD4-5A80-04C7-AF392E76A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F0AC7-AF65-C39B-695B-AEE3489DE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8094-86D1-3C4E-A33F-B5BCDEABF04D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267F4-C3B7-0384-DB11-6A69EF4ED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3ECED-2A73-F6AB-BD30-359173A95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79D86-B435-1E42-B6FD-8FD9F24A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34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85F78-B669-5591-48DC-1C553C88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9935-F4F4-1CAC-089E-82398D74B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78517-61F7-1854-193F-4B87B91F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8094-86D1-3C4E-A33F-B5BCDEABF04D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AB711-00E4-01EC-4B75-B58D08BB7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0258-BA45-20CC-0C7C-807FB726A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79D86-B435-1E42-B6FD-8FD9F24A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22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D1B8B-B120-2EA0-E316-AE648AA89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D3B0A-622E-5C77-F23F-3FA4283E4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F8D0B2-6ABE-E3F4-48EC-E004CF5C1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F25D8-0032-A884-35D3-8428CF3D1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8094-86D1-3C4E-A33F-B5BCDEABF04D}" type="datetimeFigureOut">
              <a:rPr lang="en-US" smtClean="0"/>
              <a:t>11/3/23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2C48F-9476-0B49-7F9C-EAEF0031D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09AA6-4EB1-C6B5-CD82-4A7E03854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79D86-B435-1E42-B6FD-8FD9F24A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63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AEA87-67E4-A2F8-F971-4D0907CE4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DA22A-64E9-2CED-8355-CC942D3CE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0A006A-849F-57B3-4D26-30C700128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7D8324-9041-ABEE-5FCD-B262F87CC5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1B9079-3197-3E9C-DA6F-D1CC4FCC32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3A76D9-3EF4-7EAA-AF6A-F93933DBC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8094-86D1-3C4E-A33F-B5BCDEABF04D}" type="datetimeFigureOut">
              <a:rPr lang="en-US" smtClean="0"/>
              <a:t>11/3/23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7CDFB2-FC82-9D41-4B8E-1FB13CAFA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596C41-6D89-7675-02AE-9C19EA0B5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79D86-B435-1E42-B6FD-8FD9F24A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8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300ED-90FD-1047-4DDB-FADB76B50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32B40D-3315-B572-515B-E09FD2EA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8094-86D1-3C4E-A33F-B5BCDEABF04D}" type="datetimeFigureOut">
              <a:rPr lang="en-US" smtClean="0"/>
              <a:t>11/3/23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32DF63-0D30-DB6E-BD90-CD10074CC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350B10-8AA0-7505-D9E0-AFD4CCF88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79D86-B435-1E42-B6FD-8FD9F24A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32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14AA4C-4043-769E-B613-FE75A39CE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8094-86D1-3C4E-A33F-B5BCDEABF04D}" type="datetimeFigureOut">
              <a:rPr lang="en-US" smtClean="0"/>
              <a:t>11/3/23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78195D-03F4-25EE-7082-CB5E2B8CF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B2894B-DDC1-2C3E-324D-757A75D1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79D86-B435-1E42-B6FD-8FD9F24A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97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0A2BC-7DEB-F63F-8238-413657C29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D7770-3189-0D3F-7EC7-C5F9A05D6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ADA6DB-5339-31BF-EDD8-10D032549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4DBCE-010E-8388-8CFC-0C5D6EECE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8094-86D1-3C4E-A33F-B5BCDEABF04D}" type="datetimeFigureOut">
              <a:rPr lang="en-US" smtClean="0"/>
              <a:t>11/3/23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0785D-898F-E37D-8D62-38BDBB791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257E1-F69C-6B04-9B9F-CEF5068F8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79D86-B435-1E42-B6FD-8FD9F24A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36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C81AD-7713-2685-5A33-431B25DE0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7E244-B69C-F0BE-DD72-DBE8F6505D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D809E-EEB2-D83B-2870-2DCA46E49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22A8D6-625A-B50B-68E0-18744325C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8094-86D1-3C4E-A33F-B5BCDEABF04D}" type="datetimeFigureOut">
              <a:rPr lang="en-US" smtClean="0"/>
              <a:t>11/3/23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AEBAA-DC1B-CF6E-4EEF-C239CD09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C94C1-F5AE-7171-DB75-3F9464681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79D86-B435-1E42-B6FD-8FD9F24A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96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9E7715-8EBE-97BC-1037-757D30957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12BF2-65AF-DF6A-2361-ECD7AA3F6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B4BBE-926F-17B6-6EF2-734B4DD11C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C8094-86D1-3C4E-A33F-B5BCDEABF04D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FD072-641D-366B-938E-B6B7C8F7DF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01342-4E7E-E055-23A8-4E1072EE0A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79D86-B435-1E42-B6FD-8FD9F24A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72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96BB3-7012-8EB6-84F5-B10574BCD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 b="1" dirty="0"/>
              <a:t>Classes</a:t>
            </a:r>
            <a:br>
              <a:rPr lang="en-US" sz="7200" dirty="0"/>
            </a:br>
            <a:r>
              <a:rPr lang="en-US" sz="7200" dirty="0"/>
              <a:t> </a:t>
            </a:r>
            <a:r>
              <a:rPr lang="en-US" sz="4800" i="1" dirty="0"/>
              <a:t>Top-Down Approach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6980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223F1-DB39-06D0-2B96-5B56B4B5C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concept of a “Blueprint” – </a:t>
            </a:r>
            <a:r>
              <a:rPr lang="en-US" dirty="0">
                <a:solidFill>
                  <a:srgbClr val="0070C0"/>
                </a:solidFill>
              </a:rPr>
              <a:t>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74E5C-BDC9-A212-C983-CA51CB36C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 blueprint of a Tesla car </a:t>
            </a:r>
            <a:r>
              <a:rPr lang="en-US" dirty="0">
                <a:sym typeface="Wingdings" pitchFamily="2" charset="2"/>
              </a:rPr>
              <a:t> create a Tesla Class</a:t>
            </a:r>
            <a:endParaRPr lang="en-US" dirty="0"/>
          </a:p>
          <a:p>
            <a:r>
              <a:rPr lang="en-US" dirty="0"/>
              <a:t>We can now create/manufacture Tesla cars!  </a:t>
            </a:r>
            <a:r>
              <a:rPr lang="en-US" dirty="0">
                <a:sym typeface="Wingdings" pitchFamily="2" charset="2"/>
              </a:rPr>
              <a:t> with Constructors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Create a default Constructor: 	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Tesla( );</a:t>
            </a:r>
            <a:br>
              <a:rPr lang="en-US" dirty="0">
                <a:sym typeface="Wingdings" pitchFamily="2" charset="2"/>
              </a:rPr>
            </a:br>
            <a:br>
              <a:rPr lang="en-US" dirty="0">
                <a:sym typeface="Wingdings" pitchFamily="2" charset="2"/>
              </a:rPr>
            </a:br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Create Parameterized Constructor(s):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“ Which model? What color? Dual Motor? Full Self Driving? Etc..”</a:t>
            </a:r>
            <a:br>
              <a:rPr lang="en-US" dirty="0">
                <a:sym typeface="Wingdings" pitchFamily="2" charset="2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Tesla(string model, string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ext_color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);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Tesla(string model, string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ext_color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, bool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dual_motor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);</a:t>
            </a:r>
          </a:p>
        </p:txBody>
      </p:sp>
      <p:pic>
        <p:nvPicPr>
          <p:cNvPr id="5" name="Content Placeholder 4" descr="A white car with black roof&#10;&#10;Description automatically generated">
            <a:extLst>
              <a:ext uri="{FF2B5EF4-FFF2-40B4-BE49-F238E27FC236}">
                <a16:creationId xmlns:a16="http://schemas.microsoft.com/office/drawing/2014/main" id="{0982068F-1800-C12D-7FB4-01A52312D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7643" y="3243175"/>
            <a:ext cx="1112736" cy="655448"/>
          </a:xfrm>
          <a:prstGeom prst="rect">
            <a:avLst/>
          </a:prstGeom>
        </p:spPr>
      </p:pic>
      <p:pic>
        <p:nvPicPr>
          <p:cNvPr id="7" name="Picture 6" descr="A red car with a white background&#10;&#10;Description automatically generated">
            <a:extLst>
              <a:ext uri="{FF2B5EF4-FFF2-40B4-BE49-F238E27FC236}">
                <a16:creationId xmlns:a16="http://schemas.microsoft.com/office/drawing/2014/main" id="{5FB239FF-4217-1262-F446-09350ED6A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475" y="5445169"/>
            <a:ext cx="1039813" cy="762000"/>
          </a:xfrm>
          <a:prstGeom prst="rect">
            <a:avLst/>
          </a:prstGeom>
        </p:spPr>
      </p:pic>
      <p:pic>
        <p:nvPicPr>
          <p:cNvPr id="9" name="Picture 8" descr="A black car on a white background&#10;&#10;Description automatically generated">
            <a:extLst>
              <a:ext uri="{FF2B5EF4-FFF2-40B4-BE49-F238E27FC236}">
                <a16:creationId xmlns:a16="http://schemas.microsoft.com/office/drawing/2014/main" id="{4F8AED48-EB99-6724-8E90-C8DEC2819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4170" y="5431977"/>
            <a:ext cx="1480543" cy="829104"/>
          </a:xfrm>
          <a:prstGeom prst="rect">
            <a:avLst/>
          </a:prstGeom>
        </p:spPr>
      </p:pic>
      <p:pic>
        <p:nvPicPr>
          <p:cNvPr id="13" name="Picture 12" descr="A blue car on a white background&#10;&#10;Description automatically generated">
            <a:extLst>
              <a:ext uri="{FF2B5EF4-FFF2-40B4-BE49-F238E27FC236}">
                <a16:creationId xmlns:a16="http://schemas.microsoft.com/office/drawing/2014/main" id="{9AE1B1AA-79BF-6769-E1D4-9E1834D20A7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1946" b="18124"/>
          <a:stretch/>
        </p:blipFill>
        <p:spPr>
          <a:xfrm>
            <a:off x="8187730" y="5548538"/>
            <a:ext cx="1412649" cy="636596"/>
          </a:xfrm>
          <a:prstGeom prst="rect">
            <a:avLst/>
          </a:prstGeom>
        </p:spPr>
      </p:pic>
      <p:pic>
        <p:nvPicPr>
          <p:cNvPr id="17" name="Picture 16" descr="A blue car with a white background&#10;&#10;Description automatically generated">
            <a:extLst>
              <a:ext uri="{FF2B5EF4-FFF2-40B4-BE49-F238E27FC236}">
                <a16:creationId xmlns:a16="http://schemas.microsoft.com/office/drawing/2014/main" id="{03B02E54-FCDB-ACDE-5361-293643F1159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357" t="14286" r="6929" b="21353"/>
          <a:stretch/>
        </p:blipFill>
        <p:spPr>
          <a:xfrm>
            <a:off x="3381965" y="5568748"/>
            <a:ext cx="1351680" cy="568370"/>
          </a:xfrm>
          <a:prstGeom prst="rect">
            <a:avLst/>
          </a:prstGeom>
        </p:spPr>
      </p:pic>
      <p:pic>
        <p:nvPicPr>
          <p:cNvPr id="18" name="Content Placeholder 4" descr="A white car with black roof&#10;&#10;Description automatically generated">
            <a:extLst>
              <a:ext uri="{FF2B5EF4-FFF2-40B4-BE49-F238E27FC236}">
                <a16:creationId xmlns:a16="http://schemas.microsoft.com/office/drawing/2014/main" id="{BE57D397-F5C4-2A5E-3160-DB7E27E91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749" y="5568747"/>
            <a:ext cx="1046424" cy="61638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559D8F9-E9F1-A98D-4560-9490F27570FD}"/>
              </a:ext>
            </a:extLst>
          </p:cNvPr>
          <p:cNvSpPr txBox="1"/>
          <p:nvPr/>
        </p:nvSpPr>
        <p:spPr>
          <a:xfrm>
            <a:off x="838200" y="5744262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BD750C-530D-1ED6-E06D-65259ED058EE}"/>
              </a:ext>
            </a:extLst>
          </p:cNvPr>
          <p:cNvSpPr txBox="1"/>
          <p:nvPr/>
        </p:nvSpPr>
        <p:spPr>
          <a:xfrm>
            <a:off x="5548756" y="5744262"/>
            <a:ext cx="1004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Y: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4104F4-F4F9-FC5A-2FCE-1CD8C957BEE9}"/>
              </a:ext>
            </a:extLst>
          </p:cNvPr>
          <p:cNvSpPr txBox="1"/>
          <p:nvPr/>
        </p:nvSpPr>
        <p:spPr>
          <a:xfrm>
            <a:off x="2093742" y="6137118"/>
            <a:ext cx="754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A337E3-E7A6-F37E-6F04-1151C3CD9349}"/>
              </a:ext>
            </a:extLst>
          </p:cNvPr>
          <p:cNvSpPr txBox="1"/>
          <p:nvPr/>
        </p:nvSpPr>
        <p:spPr>
          <a:xfrm>
            <a:off x="3257999" y="6148860"/>
            <a:ext cx="178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Blue, Dual Motor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32ED01-4A78-0FB0-9068-096CB39CB60E}"/>
              </a:ext>
            </a:extLst>
          </p:cNvPr>
          <p:cNvSpPr txBox="1"/>
          <p:nvPr/>
        </p:nvSpPr>
        <p:spPr>
          <a:xfrm>
            <a:off x="6980677" y="6163100"/>
            <a:ext cx="54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2579EA-728A-710C-D47C-DCB830B5B9A4}"/>
              </a:ext>
            </a:extLst>
          </p:cNvPr>
          <p:cNvSpPr txBox="1"/>
          <p:nvPr/>
        </p:nvSpPr>
        <p:spPr>
          <a:xfrm>
            <a:off x="9952603" y="6185134"/>
            <a:ext cx="1862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Black, Dual Motor</a:t>
            </a:r>
            <a:br>
              <a:rPr lang="en-US" dirty="0"/>
            </a:br>
            <a:r>
              <a:rPr lang="en-US" dirty="0"/>
              <a:t>Self Driving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E2489E-7A41-B365-4683-4D44E9F41B47}"/>
              </a:ext>
            </a:extLst>
          </p:cNvPr>
          <p:cNvSpPr txBox="1"/>
          <p:nvPr/>
        </p:nvSpPr>
        <p:spPr>
          <a:xfrm>
            <a:off x="7993675" y="6165459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Blue, Self Driving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AAF9A8-BDBE-9844-8FA3-E0A77E4D4656}"/>
              </a:ext>
            </a:extLst>
          </p:cNvPr>
          <p:cNvSpPr txBox="1"/>
          <p:nvPr/>
        </p:nvSpPr>
        <p:spPr>
          <a:xfrm>
            <a:off x="1822434" y="3588192"/>
            <a:ext cx="6171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” Model 3, white exterior, non-dual motor,  non-full self driving”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3FAA36-931E-7E3D-6E07-2320D6DB15D7}"/>
              </a:ext>
            </a:extLst>
          </p:cNvPr>
          <p:cNvSpPr txBox="1"/>
          <p:nvPr/>
        </p:nvSpPr>
        <p:spPr>
          <a:xfrm>
            <a:off x="9841546" y="4496367"/>
            <a:ext cx="2084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Polymorphism!</a:t>
            </a:r>
          </a:p>
        </p:txBody>
      </p:sp>
    </p:spTree>
    <p:extLst>
      <p:ext uri="{BB962C8B-B14F-4D97-AF65-F5344CB8AC3E}">
        <p14:creationId xmlns:p14="http://schemas.microsoft.com/office/powerpoint/2010/main" val="398614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5" grpId="0"/>
      <p:bldP spid="26" grpId="0"/>
      <p:bldP spid="27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FBAEE-C3E3-8648-2D2C-946EFCC9F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concept of a blueprint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88EEE1-E8EF-8E8D-F54C-EA6BC939B4D3}"/>
              </a:ext>
            </a:extLst>
          </p:cNvPr>
          <p:cNvSpPr txBox="1"/>
          <p:nvPr/>
        </p:nvSpPr>
        <p:spPr>
          <a:xfrm>
            <a:off x="1808797" y="2908613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Tesla t1;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69EDE0-687E-6CA6-4AFF-FD83D046DECA}"/>
              </a:ext>
            </a:extLst>
          </p:cNvPr>
          <p:cNvSpPr txBox="1"/>
          <p:nvPr/>
        </p:nvSpPr>
        <p:spPr>
          <a:xfrm>
            <a:off x="1853448" y="4126538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Tesla t2(“Model3”, ”blue”, true)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380859-37BC-4821-2CC9-0B2C4CCE6E7D}"/>
              </a:ext>
            </a:extLst>
          </p:cNvPr>
          <p:cNvSpPr txBox="1"/>
          <p:nvPr/>
        </p:nvSpPr>
        <p:spPr>
          <a:xfrm>
            <a:off x="5298710" y="2907670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Tesla t3(”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”, ”red”)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AF2BCB-8696-E01E-9440-0FAA9C69B7AB}"/>
              </a:ext>
            </a:extLst>
          </p:cNvPr>
          <p:cNvSpPr txBox="1"/>
          <p:nvPr/>
        </p:nvSpPr>
        <p:spPr>
          <a:xfrm>
            <a:off x="6581429" y="4126538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Tesla t4(“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”, ”blue”, true)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C3E099-DA02-DB07-FD1F-BBC517AE0D5F}"/>
              </a:ext>
            </a:extLst>
          </p:cNvPr>
          <p:cNvSpPr txBox="1"/>
          <p:nvPr/>
        </p:nvSpPr>
        <p:spPr>
          <a:xfrm>
            <a:off x="6253834" y="5323712"/>
            <a:ext cx="556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Tesla t5(“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”, “black”, true, true)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A323C6-8C78-93A8-D71D-B31AB29C0621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151513" y="2673300"/>
            <a:ext cx="0" cy="145323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337F0B9-FB1E-82B5-ED00-CF032B45177D}"/>
              </a:ext>
            </a:extLst>
          </p:cNvPr>
          <p:cNvCxnSpPr>
            <a:cxnSpLocks/>
          </p:cNvCxnSpPr>
          <p:nvPr/>
        </p:nvCxnSpPr>
        <p:spPr>
          <a:xfrm>
            <a:off x="7252130" y="2687540"/>
            <a:ext cx="0" cy="22012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B8FBC1D-942A-7895-4F7D-60814431C5A4}"/>
              </a:ext>
            </a:extLst>
          </p:cNvPr>
          <p:cNvCxnSpPr>
            <a:cxnSpLocks/>
          </p:cNvCxnSpPr>
          <p:nvPr/>
        </p:nvCxnSpPr>
        <p:spPr>
          <a:xfrm>
            <a:off x="2444403" y="2687540"/>
            <a:ext cx="0" cy="22012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96F121-E5FF-FB37-3FAE-B36138990199}"/>
              </a:ext>
            </a:extLst>
          </p:cNvPr>
          <p:cNvCxnSpPr>
            <a:cxnSpLocks/>
          </p:cNvCxnSpPr>
          <p:nvPr/>
        </p:nvCxnSpPr>
        <p:spPr>
          <a:xfrm>
            <a:off x="8849600" y="2687540"/>
            <a:ext cx="0" cy="145323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ED889F4-B6EE-F9AF-9305-B3621D3A2A3B}"/>
              </a:ext>
            </a:extLst>
          </p:cNvPr>
          <p:cNvCxnSpPr>
            <a:cxnSpLocks/>
          </p:cNvCxnSpPr>
          <p:nvPr/>
        </p:nvCxnSpPr>
        <p:spPr>
          <a:xfrm>
            <a:off x="10803640" y="2907669"/>
            <a:ext cx="0" cy="241604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5B8A3AF-55E4-8FC5-39DD-AABBCDB0239B}"/>
              </a:ext>
            </a:extLst>
          </p:cNvPr>
          <p:cNvSpPr txBox="1"/>
          <p:nvPr/>
        </p:nvSpPr>
        <p:spPr>
          <a:xfrm>
            <a:off x="1418492" y="3301961"/>
            <a:ext cx="2104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Default Constructor!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CCD61AD-F62C-F408-B8E5-0496CF790518}"/>
              </a:ext>
            </a:extLst>
          </p:cNvPr>
          <p:cNvSpPr txBox="1"/>
          <p:nvPr/>
        </p:nvSpPr>
        <p:spPr>
          <a:xfrm>
            <a:off x="1421183" y="5282566"/>
            <a:ext cx="2786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Parameterized Constructor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D7909B23-93E0-37CB-FE7C-2485309FEA70}"/>
              </a:ext>
            </a:extLst>
          </p:cNvPr>
          <p:cNvSpPr/>
          <p:nvPr/>
        </p:nvSpPr>
        <p:spPr>
          <a:xfrm>
            <a:off x="1801925" y="2915651"/>
            <a:ext cx="1338257" cy="35744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7FFD653F-DD78-B300-7034-2A09BC370744}"/>
              </a:ext>
            </a:extLst>
          </p:cNvPr>
          <p:cNvSpPr/>
          <p:nvPr/>
        </p:nvSpPr>
        <p:spPr>
          <a:xfrm>
            <a:off x="1867953" y="4152667"/>
            <a:ext cx="4450547" cy="357441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7225297B-E26D-953B-8CA9-52C8AF331E74}"/>
              </a:ext>
            </a:extLst>
          </p:cNvPr>
          <p:cNvSpPr/>
          <p:nvPr/>
        </p:nvSpPr>
        <p:spPr>
          <a:xfrm>
            <a:off x="5268971" y="2915621"/>
            <a:ext cx="3500398" cy="357441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C34E57C5-A465-1F1C-09BC-01BD903AD363}"/>
              </a:ext>
            </a:extLst>
          </p:cNvPr>
          <p:cNvSpPr/>
          <p:nvPr/>
        </p:nvSpPr>
        <p:spPr>
          <a:xfrm>
            <a:off x="6653417" y="4148729"/>
            <a:ext cx="4450533" cy="357441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8CD9D4B6-E608-5CDC-455F-5224B4DF71CE}"/>
              </a:ext>
            </a:extLst>
          </p:cNvPr>
          <p:cNvSpPr/>
          <p:nvPr/>
        </p:nvSpPr>
        <p:spPr>
          <a:xfrm>
            <a:off x="6318500" y="5334012"/>
            <a:ext cx="5358384" cy="357441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3" name="Picture 62" descr="A red car with a white background&#10;&#10;Description automatically generated">
            <a:extLst>
              <a:ext uri="{FF2B5EF4-FFF2-40B4-BE49-F238E27FC236}">
                <a16:creationId xmlns:a16="http://schemas.microsoft.com/office/drawing/2014/main" id="{327CDBFC-2798-EF89-650D-2BB20D93B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475" y="1588795"/>
            <a:ext cx="1039813" cy="762000"/>
          </a:xfrm>
          <a:prstGeom prst="rect">
            <a:avLst/>
          </a:prstGeom>
        </p:spPr>
      </p:pic>
      <p:pic>
        <p:nvPicPr>
          <p:cNvPr id="64" name="Picture 63" descr="A black car on a white background&#10;&#10;Description automatically generated">
            <a:extLst>
              <a:ext uri="{FF2B5EF4-FFF2-40B4-BE49-F238E27FC236}">
                <a16:creationId xmlns:a16="http://schemas.microsoft.com/office/drawing/2014/main" id="{32C6577C-7446-C716-66C5-F8FFF6E6A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4170" y="1575603"/>
            <a:ext cx="1480543" cy="829104"/>
          </a:xfrm>
          <a:prstGeom prst="rect">
            <a:avLst/>
          </a:prstGeom>
        </p:spPr>
      </p:pic>
      <p:pic>
        <p:nvPicPr>
          <p:cNvPr id="65" name="Picture 64" descr="A blue car on a white background&#10;&#10;Description automatically generated">
            <a:extLst>
              <a:ext uri="{FF2B5EF4-FFF2-40B4-BE49-F238E27FC236}">
                <a16:creationId xmlns:a16="http://schemas.microsoft.com/office/drawing/2014/main" id="{25170D35-5139-A2E2-F006-99A52B4FA9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946" b="18124"/>
          <a:stretch/>
        </p:blipFill>
        <p:spPr>
          <a:xfrm>
            <a:off x="8187730" y="1692164"/>
            <a:ext cx="1412649" cy="636596"/>
          </a:xfrm>
          <a:prstGeom prst="rect">
            <a:avLst/>
          </a:prstGeom>
        </p:spPr>
      </p:pic>
      <p:pic>
        <p:nvPicPr>
          <p:cNvPr id="66" name="Picture 65" descr="A blue car with a white background&#10;&#10;Description automatically generated">
            <a:extLst>
              <a:ext uri="{FF2B5EF4-FFF2-40B4-BE49-F238E27FC236}">
                <a16:creationId xmlns:a16="http://schemas.microsoft.com/office/drawing/2014/main" id="{77C5A93C-3AB0-A384-3120-FD9D78F9C79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357" t="14286" r="6929" b="21353"/>
          <a:stretch/>
        </p:blipFill>
        <p:spPr>
          <a:xfrm>
            <a:off x="3381965" y="1712374"/>
            <a:ext cx="1351680" cy="568370"/>
          </a:xfrm>
          <a:prstGeom prst="rect">
            <a:avLst/>
          </a:prstGeom>
        </p:spPr>
      </p:pic>
      <p:pic>
        <p:nvPicPr>
          <p:cNvPr id="67" name="Content Placeholder 4" descr="A white car with black roof&#10;&#10;Description automatically generated">
            <a:extLst>
              <a:ext uri="{FF2B5EF4-FFF2-40B4-BE49-F238E27FC236}">
                <a16:creationId xmlns:a16="http://schemas.microsoft.com/office/drawing/2014/main" id="{BE1DF371-3339-FBF9-E4F6-CCBB276F1D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7749" y="1712373"/>
            <a:ext cx="1046424" cy="616387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F42ADE99-D896-26F2-6614-2F2906173C19}"/>
              </a:ext>
            </a:extLst>
          </p:cNvPr>
          <p:cNvSpPr txBox="1"/>
          <p:nvPr/>
        </p:nvSpPr>
        <p:spPr>
          <a:xfrm>
            <a:off x="838200" y="1887888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42CC240-21F5-AB84-768A-97AA0C3465B1}"/>
              </a:ext>
            </a:extLst>
          </p:cNvPr>
          <p:cNvSpPr txBox="1"/>
          <p:nvPr/>
        </p:nvSpPr>
        <p:spPr>
          <a:xfrm>
            <a:off x="5548756" y="1887888"/>
            <a:ext cx="1004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Y: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3968D2A-1A70-D7EF-24C4-3F8C617B8C7C}"/>
              </a:ext>
            </a:extLst>
          </p:cNvPr>
          <p:cNvSpPr txBox="1"/>
          <p:nvPr/>
        </p:nvSpPr>
        <p:spPr>
          <a:xfrm>
            <a:off x="2093742" y="2280744"/>
            <a:ext cx="754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White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ADBABB5-156C-5C6E-E5A5-5706290C3818}"/>
              </a:ext>
            </a:extLst>
          </p:cNvPr>
          <p:cNvSpPr txBox="1"/>
          <p:nvPr/>
        </p:nvSpPr>
        <p:spPr>
          <a:xfrm>
            <a:off x="3257999" y="2292486"/>
            <a:ext cx="178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Blue, Dual Motor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8ACBD0B-2AC3-2E94-7174-FDE29C72EB0E}"/>
              </a:ext>
            </a:extLst>
          </p:cNvPr>
          <p:cNvSpPr txBox="1"/>
          <p:nvPr/>
        </p:nvSpPr>
        <p:spPr>
          <a:xfrm>
            <a:off x="6980677" y="2306726"/>
            <a:ext cx="54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DCDFC8B-980B-5792-F4A7-76E25AD11817}"/>
              </a:ext>
            </a:extLst>
          </p:cNvPr>
          <p:cNvSpPr txBox="1"/>
          <p:nvPr/>
        </p:nvSpPr>
        <p:spPr>
          <a:xfrm>
            <a:off x="9952603" y="2328760"/>
            <a:ext cx="1862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Black, Dual Motor</a:t>
            </a:r>
            <a:br>
              <a:rPr lang="en-US" dirty="0"/>
            </a:br>
            <a:r>
              <a:rPr lang="en-US" dirty="0"/>
              <a:t>Self Driving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E4163D4-7794-9FA9-0D44-9D2AD6F1B48A}"/>
              </a:ext>
            </a:extLst>
          </p:cNvPr>
          <p:cNvSpPr txBox="1"/>
          <p:nvPr/>
        </p:nvSpPr>
        <p:spPr>
          <a:xfrm>
            <a:off x="7993675" y="2309085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Blue, Self Driving</a:t>
            </a:r>
          </a:p>
        </p:txBody>
      </p:sp>
    </p:spTree>
    <p:extLst>
      <p:ext uri="{BB962C8B-B14F-4D97-AF65-F5344CB8AC3E}">
        <p14:creationId xmlns:p14="http://schemas.microsoft.com/office/powerpoint/2010/main" val="40314697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42" grpId="0"/>
      <p:bldP spid="43" grpId="0"/>
      <p:bldP spid="47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F986E-0595-5930-128F-FAAB748C4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Members (Private)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5977E-99D5-6508-381B-70E865EAF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Think of what data members our Tesla class might have based on our constructors. </a:t>
            </a:r>
          </a:p>
          <a:p>
            <a:endParaRPr lang="en-US" dirty="0"/>
          </a:p>
          <a:p>
            <a:pPr lvl="1"/>
            <a:r>
              <a:rPr lang="en-US" dirty="0"/>
              <a:t>string _model</a:t>
            </a:r>
          </a:p>
          <a:p>
            <a:pPr lvl="1"/>
            <a:r>
              <a:rPr lang="en-US" dirty="0"/>
              <a:t>string _</a:t>
            </a:r>
            <a:r>
              <a:rPr lang="en-US" dirty="0" err="1"/>
              <a:t>ext_color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bool _</a:t>
            </a:r>
            <a:r>
              <a:rPr lang="en-US" dirty="0" err="1"/>
              <a:t>dual_motor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bool _</a:t>
            </a:r>
            <a:r>
              <a:rPr lang="en-US" dirty="0" err="1"/>
              <a:t>full_self_driving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Data members are kept safe(private) -- </a:t>
            </a:r>
            <a:r>
              <a:rPr lang="en-US" dirty="0">
                <a:solidFill>
                  <a:srgbClr val="0070C0"/>
                </a:solidFill>
              </a:rPr>
              <a:t>Encapsulated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E025C-9A7B-8501-FCC9-FFECCC30F6B5}"/>
              </a:ext>
            </a:extLst>
          </p:cNvPr>
          <p:cNvSpPr txBox="1"/>
          <p:nvPr/>
        </p:nvSpPr>
        <p:spPr>
          <a:xfrm>
            <a:off x="617717" y="2618077"/>
            <a:ext cx="11202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Tesla</a:t>
            </a:r>
            <a:r>
              <a:rPr lang="en-US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8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US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model</a:t>
            </a:r>
            <a:r>
              <a:rPr lang="en-US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8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US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ext_color</a:t>
            </a:r>
            <a:r>
              <a:rPr lang="en-US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US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dual_motor</a:t>
            </a:r>
            <a:r>
              <a:rPr lang="en-US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US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full_self_driving</a:t>
            </a:r>
            <a:r>
              <a:rPr lang="en-US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751C45-7BDC-9034-D278-9ECB909C6D71}"/>
              </a:ext>
            </a:extLst>
          </p:cNvPr>
          <p:cNvSpPr txBox="1"/>
          <p:nvPr/>
        </p:nvSpPr>
        <p:spPr>
          <a:xfrm>
            <a:off x="3184818" y="5668844"/>
            <a:ext cx="5295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Cannot be directly accessed outside of the Tesla class!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0A2AAA-7D14-63AF-CD96-F27EBE54AD0C}"/>
              </a:ext>
            </a:extLst>
          </p:cNvPr>
          <p:cNvSpPr txBox="1"/>
          <p:nvPr/>
        </p:nvSpPr>
        <p:spPr>
          <a:xfrm>
            <a:off x="2940616" y="6061691"/>
            <a:ext cx="5783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 how do we interact with the objects’(tesla cars) data?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032AAE-5899-F073-82E6-5EC472BA0FDF}"/>
              </a:ext>
            </a:extLst>
          </p:cNvPr>
          <p:cNvSpPr txBox="1"/>
          <p:nvPr/>
        </p:nvSpPr>
        <p:spPr>
          <a:xfrm>
            <a:off x="8887968" y="6061691"/>
            <a:ext cx="2786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need a </a:t>
            </a:r>
            <a:r>
              <a:rPr lang="en-US" dirty="0">
                <a:solidFill>
                  <a:srgbClr val="00B050"/>
                </a:solidFill>
              </a:rPr>
              <a:t>Public Interface</a:t>
            </a:r>
          </a:p>
        </p:txBody>
      </p:sp>
    </p:spTree>
    <p:extLst>
      <p:ext uri="{BB962C8B-B14F-4D97-AF65-F5344CB8AC3E}">
        <p14:creationId xmlns:p14="http://schemas.microsoft.com/office/powerpoint/2010/main" val="83986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07516-8C40-32CB-C469-2835B2C69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Getters (Accessors) &amp; Setters(Mutators)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B22E0-4F3C-C18A-14AD-1F7BDE9ED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Getter(Accessor): a member function that query a data member of the object and </a:t>
            </a:r>
            <a:r>
              <a:rPr lang="en-US" u="sng" dirty="0">
                <a:solidFill>
                  <a:srgbClr val="FF0000"/>
                </a:solidFill>
              </a:rPr>
              <a:t>returns</a:t>
            </a:r>
            <a:r>
              <a:rPr lang="en-US" dirty="0"/>
              <a:t> the value to the user.</a:t>
            </a:r>
            <a:br>
              <a:rPr lang="en-US" dirty="0"/>
            </a:br>
            <a:endParaRPr lang="en-US" dirty="0"/>
          </a:p>
          <a:p>
            <a:r>
              <a:rPr lang="en-US" dirty="0"/>
              <a:t>Setter(Mutator): member functions that modify the data members</a:t>
            </a:r>
          </a:p>
          <a:p>
            <a:pPr lvl="1">
              <a:spcBef>
                <a:spcPts val="1000"/>
              </a:spcBef>
              <a:buClr>
                <a:schemeClr val="dk1"/>
              </a:buClr>
              <a:buSzPts val="2800"/>
            </a:pPr>
            <a:r>
              <a:rPr lang="en-US" dirty="0"/>
              <a:t>Set a data member / attribute to a given value</a:t>
            </a:r>
          </a:p>
          <a:p>
            <a:pPr lvl="1">
              <a:spcBef>
                <a:spcPts val="1000"/>
              </a:spcBef>
              <a:buClr>
                <a:schemeClr val="dk1"/>
              </a:buClr>
              <a:buSzPts val="2800"/>
            </a:pPr>
            <a:r>
              <a:rPr lang="en-US" dirty="0"/>
              <a:t>Clear out a data member value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ABAA00-9A23-0CC2-D766-379757F19367}"/>
              </a:ext>
            </a:extLst>
          </p:cNvPr>
          <p:cNvSpPr txBox="1"/>
          <p:nvPr/>
        </p:nvSpPr>
        <p:spPr>
          <a:xfrm>
            <a:off x="-271272" y="4751099"/>
            <a:ext cx="53335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getModel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const;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getExteriorColor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const;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ool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getIsDualMotor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const;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ool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getIsFullSelfDriving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const;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6D6612-1AFD-55AC-BF7E-FA84E239D1E4}"/>
              </a:ext>
            </a:extLst>
          </p:cNvPr>
          <p:cNvSpPr txBox="1"/>
          <p:nvPr/>
        </p:nvSpPr>
        <p:spPr>
          <a:xfrm>
            <a:off x="4764025" y="4763302"/>
            <a:ext cx="75529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etModel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4EC9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etExteriorColor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4EC9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ext_color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setIsDualMotor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dual_motor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etIsFullSelfDriving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full_self_driving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66C4FE1-E879-A78B-DF1B-C2ED18ACAF2D}"/>
              </a:ext>
            </a:extLst>
          </p:cNvPr>
          <p:cNvSpPr/>
          <p:nvPr/>
        </p:nvSpPr>
        <p:spPr>
          <a:xfrm>
            <a:off x="1097280" y="1834769"/>
            <a:ext cx="2478024" cy="46951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BFB93D2-07C5-B69E-4D48-0A070F622277}"/>
              </a:ext>
            </a:extLst>
          </p:cNvPr>
          <p:cNvSpPr/>
          <p:nvPr/>
        </p:nvSpPr>
        <p:spPr>
          <a:xfrm>
            <a:off x="1097280" y="3142058"/>
            <a:ext cx="2478024" cy="469519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691D6C5-D374-1839-A4E4-BDCA78CD5181}"/>
              </a:ext>
            </a:extLst>
          </p:cNvPr>
          <p:cNvSpPr/>
          <p:nvPr/>
        </p:nvSpPr>
        <p:spPr>
          <a:xfrm>
            <a:off x="5172456" y="4745609"/>
            <a:ext cx="6937248" cy="1271143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6429CBF-C27F-FD89-6839-AEF76F235533}"/>
              </a:ext>
            </a:extLst>
          </p:cNvPr>
          <p:cNvSpPr/>
          <p:nvPr/>
        </p:nvSpPr>
        <p:spPr>
          <a:xfrm>
            <a:off x="179832" y="4745609"/>
            <a:ext cx="4785360" cy="12711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C72C8D-6C9F-8C2F-0B2A-CE818E097F72}"/>
              </a:ext>
            </a:extLst>
          </p:cNvPr>
          <p:cNvSpPr txBox="1"/>
          <p:nvPr/>
        </p:nvSpPr>
        <p:spPr>
          <a:xfrm>
            <a:off x="8887968" y="218675"/>
            <a:ext cx="2786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need a </a:t>
            </a:r>
            <a:r>
              <a:rPr lang="en-US" dirty="0">
                <a:solidFill>
                  <a:srgbClr val="00B050"/>
                </a:solidFill>
              </a:rPr>
              <a:t>Public Interface</a:t>
            </a:r>
          </a:p>
        </p:txBody>
      </p:sp>
    </p:spTree>
    <p:extLst>
      <p:ext uri="{BB962C8B-B14F-4D97-AF65-F5344CB8AC3E}">
        <p14:creationId xmlns:p14="http://schemas.microsoft.com/office/powerpoint/2010/main" val="8794572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6" grpId="0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solidFill>
                  <a:srgbClr val="0070C0"/>
                </a:solidFill>
              </a:rPr>
              <a:t>Encapsulation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Public Interface</a:t>
            </a:r>
            <a:endParaRPr dirty="0">
              <a:solidFill>
                <a:srgbClr val="00B050"/>
              </a:solidFill>
            </a:endParaRPr>
          </a:p>
        </p:txBody>
      </p:sp>
      <p:sp>
        <p:nvSpPr>
          <p:cNvPr id="279" name="Google Shape;279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public: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accessible outside the class definition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member functions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Cambria"/>
              <a:ea typeface="Cambria"/>
              <a:cs typeface="Cambria"/>
              <a:sym typeface="Cambria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private: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not accessible outside the class definition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data members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0070C0"/>
                </a:solidFill>
              </a:rPr>
              <a:t>Encapsulation</a:t>
            </a:r>
            <a:r>
              <a:rPr lang="en-US" sz="2600" dirty="0"/>
              <a:t> - Objects provide a public interface, while hiding the implementation details internally.</a:t>
            </a:r>
            <a:endParaRPr sz="2600" dirty="0"/>
          </a:p>
        </p:txBody>
      </p:sp>
      <p:sp>
        <p:nvSpPr>
          <p:cNvPr id="280" name="Google Shape;28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3319-10FE-2AB6-A42C-A4E31E7F5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it Together!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DD29E-7DA9-6B7A-4C08-FED65EB95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1825625"/>
            <a:ext cx="5257800" cy="4351338"/>
          </a:xfrm>
        </p:spPr>
        <p:txBody>
          <a:bodyPr/>
          <a:lstStyle/>
          <a:p>
            <a:r>
              <a:rPr lang="en-US" dirty="0"/>
              <a:t>Header file ( </a:t>
            </a:r>
            <a:r>
              <a:rPr lang="en-US" dirty="0" err="1">
                <a:solidFill>
                  <a:srgbClr val="FF0000"/>
                </a:solidFill>
              </a:rPr>
              <a:t>Tesla.h</a:t>
            </a:r>
            <a:r>
              <a:rPr lang="en-US" dirty="0"/>
              <a:t> )</a:t>
            </a:r>
          </a:p>
          <a:p>
            <a:endParaRPr lang="en-US" dirty="0"/>
          </a:p>
          <a:p>
            <a:pPr lvl="1"/>
            <a:r>
              <a:rPr lang="en-US" dirty="0"/>
              <a:t>Provide the class definitions 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Header Guards </a:t>
            </a:r>
            <a:r>
              <a:rPr lang="en-US" dirty="0"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8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TESLA_H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Order of variables(data members) and functions(member functions) is not important!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2AAC440-D87E-7447-CF79-6DE7899A6F15}"/>
              </a:ext>
            </a:extLst>
          </p:cNvPr>
          <p:cNvSpPr txBox="1">
            <a:spLocks/>
          </p:cNvSpPr>
          <p:nvPr/>
        </p:nvSpPr>
        <p:spPr>
          <a:xfrm>
            <a:off x="5977128" y="1819402"/>
            <a:ext cx="59862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Implementation file ( </a:t>
            </a:r>
            <a:r>
              <a:rPr lang="en-US" dirty="0" err="1">
                <a:solidFill>
                  <a:srgbClr val="FF0000"/>
                </a:solidFill>
              </a:rPr>
              <a:t>Tesla.cpp</a:t>
            </a:r>
            <a:r>
              <a:rPr lang="en-US" dirty="0"/>
              <a:t> )</a:t>
            </a:r>
          </a:p>
          <a:p>
            <a:endParaRPr lang="en-US" dirty="0"/>
          </a:p>
          <a:p>
            <a:pPr lvl="1"/>
            <a:r>
              <a:rPr lang="en-US" dirty="0"/>
              <a:t>Include header file( </a:t>
            </a:r>
            <a:r>
              <a:rPr lang="en-US" sz="1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Tesla.h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800" dirty="0"/>
              <a:t> 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Provide the Implementation of Constructors, Getters, and Setters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Specify the scope using the scope resolution operator ( :: ) 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B7B1161-D01D-316C-36C9-AFC3B62CDF37}"/>
              </a:ext>
            </a:extLst>
          </p:cNvPr>
          <p:cNvSpPr/>
          <p:nvPr/>
        </p:nvSpPr>
        <p:spPr>
          <a:xfrm>
            <a:off x="2798064" y="1846835"/>
            <a:ext cx="1060704" cy="420878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53E1B02-101B-6130-4A1F-5665FB9E56BF}"/>
              </a:ext>
            </a:extLst>
          </p:cNvPr>
          <p:cNvSpPr/>
          <p:nvPr/>
        </p:nvSpPr>
        <p:spPr>
          <a:xfrm>
            <a:off x="10451592" y="2813051"/>
            <a:ext cx="1252728" cy="420878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A black background with text&#10;&#10;Description automatically generated">
            <a:extLst>
              <a:ext uri="{FF2B5EF4-FFF2-40B4-BE49-F238E27FC236}">
                <a16:creationId xmlns:a16="http://schemas.microsoft.com/office/drawing/2014/main" id="{447322B3-4BB4-59D2-0AB6-2DA5289DF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564" y="5414549"/>
            <a:ext cx="4758236" cy="1185607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35DF816-41DF-F912-B86B-C9E6CA7B5401}"/>
              </a:ext>
            </a:extLst>
          </p:cNvPr>
          <p:cNvSpPr/>
          <p:nvPr/>
        </p:nvSpPr>
        <p:spPr>
          <a:xfrm>
            <a:off x="7717536" y="5507483"/>
            <a:ext cx="2340864" cy="420878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D5D06D6-6431-0276-1FAA-A2702FB1519E}"/>
              </a:ext>
            </a:extLst>
          </p:cNvPr>
          <p:cNvSpPr/>
          <p:nvPr/>
        </p:nvSpPr>
        <p:spPr>
          <a:xfrm>
            <a:off x="9195816" y="4882992"/>
            <a:ext cx="542544" cy="420878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88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999AD-3A5A-848A-C1C7-53AC08D75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it Together!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91650-D8F3-C147-3802-85B8C7CCD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Driver file ( </a:t>
            </a:r>
            <a:r>
              <a:rPr lang="en-US" dirty="0" err="1">
                <a:solidFill>
                  <a:srgbClr val="FF0000"/>
                </a:solidFill>
              </a:rPr>
              <a:t>driver.cpp</a:t>
            </a:r>
            <a:r>
              <a:rPr lang="en-US" dirty="0"/>
              <a:t> )</a:t>
            </a:r>
          </a:p>
          <a:p>
            <a:endParaRPr lang="en-US" dirty="0"/>
          </a:p>
          <a:p>
            <a:pPr lvl="1"/>
            <a:r>
              <a:rPr lang="en-US" dirty="0"/>
              <a:t>Has the main( ) function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This will be used to test your Tesla class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324694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4411</TotalTime>
  <Words>612</Words>
  <Application>Microsoft Macintosh PowerPoint</Application>
  <PresentationFormat>Widescreen</PresentationFormat>
  <Paragraphs>87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</vt:lpstr>
      <vt:lpstr>Courier New</vt:lpstr>
      <vt:lpstr>Menlo</vt:lpstr>
      <vt:lpstr>Office Theme</vt:lpstr>
      <vt:lpstr>Classes  Top-Down Approach</vt:lpstr>
      <vt:lpstr>The concept of a “Blueprint” – Abstraction</vt:lpstr>
      <vt:lpstr>The concept of a blueprint</vt:lpstr>
      <vt:lpstr>Data Members (Private)</vt:lpstr>
      <vt:lpstr>Getters (Accessors) &amp; Setters(Mutators)</vt:lpstr>
      <vt:lpstr>Encapsulation and Public Interface</vt:lpstr>
      <vt:lpstr>Put it Together!</vt:lpstr>
      <vt:lpstr>Put it Together!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 Top-Down Approach</dc:title>
  <dc:creator>Chanheum PARK</dc:creator>
  <cp:lastModifiedBy>Chanheum PARK</cp:lastModifiedBy>
  <cp:revision>6</cp:revision>
  <dcterms:created xsi:type="dcterms:W3CDTF">2023-11-03T18:02:06Z</dcterms:created>
  <dcterms:modified xsi:type="dcterms:W3CDTF">2023-11-06T19:33:06Z</dcterms:modified>
</cp:coreProperties>
</file>