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Navarro" initials="FN" lastIdx="1" clrIdx="0">
    <p:extLst>
      <p:ext uri="{19B8F6BF-5375-455C-9EA6-DF929625EA0E}">
        <p15:presenceInfo xmlns:p15="http://schemas.microsoft.com/office/powerpoint/2012/main" userId="b9074c3ee1b92d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214FE-3BC8-4073-9076-9B24C2686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70A2E-4909-46D7-9D5A-89B48169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C5CE7-0EA1-48B9-8BC8-23FB9B04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26DBE-0696-4291-9298-82FB54BC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D6ECDE-A202-4685-9B18-E0C9FDB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8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91AB-29A2-4780-AA7A-EA36E17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06F11-C857-4117-9853-9B7B59179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E02DE-2033-4FDC-89C1-83C76896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F1607-6797-4435-B019-EB1995B8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50E0C-4D72-478D-B6E0-3C5F4BE2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25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4CB47F-05C0-4C9F-9742-E17149EC7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A232A-A808-4074-9229-A6CAA052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95D82-19F8-4318-A48B-F3B6EAB3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3C4E0-3EFD-49C0-8DCB-0ADA0C1C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32845-B263-4A15-93E7-4522E2A4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92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7F3D0-A7A1-4806-8855-9E19C259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D2A87-9DCC-4CD2-B3ED-5DE5E13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72518-909A-4C58-842A-6BA404E3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8899F-A12B-4296-8783-3D99D3BB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9956A-F208-4BAA-A568-01893C1B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86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DD606-2DEA-4F47-93A4-7318F8A9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E00BF9-3876-4F25-9598-F0B45087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A2EC4-F117-4E57-BADE-ABBF8A8F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8678A-5E1B-423A-AB56-A548438E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4CCC0C-219B-4C2B-ACCC-359D8403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64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3E87B-A7FB-4EA0-B795-AAC8F288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B1BF4-0535-40A5-9B88-C18768B1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F6C350-807B-4B23-8E0D-351148FB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278DE-1A6C-400E-A7E2-AFAF110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0672F5-C367-4C67-872D-B7ED942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A451EC-475A-468D-BBF7-07D83E7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2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00583-2623-4B4C-B5E0-391808D0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6A2F74-D157-4A51-9632-BF179F38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C6BF2A-2358-4F33-9EA8-CAD8CF7E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6D75B2-5A8F-4138-A8DF-7026F8504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F2AEE1-38BC-47F1-8EF0-6E2B69F9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930116-B020-4222-9D4D-39BED2B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DABE43-6672-40BA-B95E-79CC94F6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637902-8898-4B9D-9FC9-C191E1FE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9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B35F-CAA6-490D-B30C-64A93BA0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081519-692C-41A0-A384-D7AC21F5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7D451B-27BC-472E-AD40-485EED87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C04A26-680B-4F8F-B66B-B4C9200E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3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28BE4C-DEDA-4592-AEE0-E574711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92DEDC-10F2-41F8-A645-97AE1DA8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67B666-F5C8-4010-BEA3-7F580A3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5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39B2-B9D3-459C-8264-ECCC3A80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C911B-D6A9-4C26-8BD3-4EB9D91B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8E6228-6396-428E-8414-E79E9269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FD907-0B07-45E6-9817-982F387F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58AA5-2AAD-4327-9600-A0924F86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F1E69-15EF-4210-B529-5287F2A4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7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1DF82-4449-4B35-B080-CF302D40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EDB146-C729-4026-A796-30718FE0D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055B68-5DD5-4E7C-97FD-686E1FA69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DE426F-043B-4A3C-ACF1-68633D1D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BF579F-ACB4-4625-9BA0-D730E5BF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80369-AA2F-4A8B-9853-652F0129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73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31E4F7-4198-4C67-864A-4F5DEC8E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BA945-6E3D-461C-A7B5-12258C66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A3F1C-110B-4F64-840F-9C41A6A8B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ED4-05E0-4C8E-B2E9-69275959FB52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2962E-E8B1-48F2-9359-66D9AC7C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B36BA-32DB-4760-8A11-BB3820891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DF30-F7A1-4C3A-AF61-9523D669FC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3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EC7DE59-17BB-467D-B3EC-496355B92068}"/>
              </a:ext>
            </a:extLst>
          </p:cNvPr>
          <p:cNvSpPr/>
          <p:nvPr/>
        </p:nvSpPr>
        <p:spPr>
          <a:xfrm>
            <a:off x="2213064" y="913281"/>
            <a:ext cx="484416" cy="43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91DD71-8740-4932-AFCA-53A444898964}"/>
              </a:ext>
            </a:extLst>
          </p:cNvPr>
          <p:cNvSpPr txBox="1"/>
          <p:nvPr/>
        </p:nvSpPr>
        <p:spPr>
          <a:xfrm flipH="1">
            <a:off x="3486693" y="132553"/>
            <a:ext cx="5218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Filtro FIR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B7A325-0423-4347-9531-5976AC51A8EF}"/>
              </a:ext>
            </a:extLst>
          </p:cNvPr>
          <p:cNvSpPr txBox="1"/>
          <p:nvPr/>
        </p:nvSpPr>
        <p:spPr>
          <a:xfrm>
            <a:off x="640625" y="1016374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Abrir archivo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388103-67E2-44CA-95C2-FB6270352A85}"/>
              </a:ext>
            </a:extLst>
          </p:cNvPr>
          <p:cNvSpPr txBox="1"/>
          <p:nvPr/>
        </p:nvSpPr>
        <p:spPr>
          <a:xfrm>
            <a:off x="562248" y="3059668"/>
            <a:ext cx="2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 de Filtrado: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FF5461-0EEC-417E-A4A2-6CA39388B2A2}"/>
              </a:ext>
            </a:extLst>
          </p:cNvPr>
          <p:cNvSpPr/>
          <p:nvPr/>
        </p:nvSpPr>
        <p:spPr>
          <a:xfrm>
            <a:off x="2259329" y="3059668"/>
            <a:ext cx="24547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34871002-201E-492E-A618-8F6545B3C6D9}"/>
              </a:ext>
            </a:extLst>
          </p:cNvPr>
          <p:cNvSpPr/>
          <p:nvPr/>
        </p:nvSpPr>
        <p:spPr>
          <a:xfrm>
            <a:off x="613954" y="4258491"/>
            <a:ext cx="3422469" cy="21945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Frecuencia 1: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Frecuencia 2:</a:t>
            </a:r>
          </a:p>
          <a:p>
            <a:pPr algn="ctr"/>
            <a:endParaRPr lang="es-MX" dirty="0"/>
          </a:p>
        </p:txBody>
      </p: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B3FB15C0-108F-4771-8D00-74D7D7E256FD}"/>
              </a:ext>
            </a:extLst>
          </p:cNvPr>
          <p:cNvSpPr/>
          <p:nvPr/>
        </p:nvSpPr>
        <p:spPr>
          <a:xfrm>
            <a:off x="2213064" y="3429000"/>
            <a:ext cx="2454727" cy="1536810"/>
          </a:xfrm>
          <a:prstGeom prst="round2Diag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Paso bajo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Paso alto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Paso banda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Rechaza banda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Otra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517CC4-DCA3-4D5A-8B22-A8CEB8E6B31A}"/>
              </a:ext>
            </a:extLst>
          </p:cNvPr>
          <p:cNvSpPr txBox="1"/>
          <p:nvPr/>
        </p:nvSpPr>
        <p:spPr>
          <a:xfrm>
            <a:off x="562248" y="157661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Frecuencia de muestreo:_____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5535A800-A233-4D23-B0AF-1582D8A4FA36}"/>
              </a:ext>
            </a:extLst>
          </p:cNvPr>
          <p:cNvSpPr/>
          <p:nvPr/>
        </p:nvSpPr>
        <p:spPr>
          <a:xfrm>
            <a:off x="5225141" y="1092184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original)</a:t>
            </a:r>
          </a:p>
        </p:txBody>
      </p: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EEE59038-ABD6-4662-80D7-89D969561F3E}"/>
              </a:ext>
            </a:extLst>
          </p:cNvPr>
          <p:cNvSpPr/>
          <p:nvPr/>
        </p:nvSpPr>
        <p:spPr>
          <a:xfrm>
            <a:off x="5225141" y="221717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MX" dirty="0"/>
            </a:br>
            <a:r>
              <a:rPr lang="es-MX" dirty="0"/>
              <a:t>Grafica de Frecuencias (señal original)</a:t>
            </a:r>
          </a:p>
        </p:txBody>
      </p:sp>
      <p:sp>
        <p:nvSpPr>
          <p:cNvPr id="22" name="Rectángulo: esquinas diagonales redondeadas 21">
            <a:extLst>
              <a:ext uri="{FF2B5EF4-FFF2-40B4-BE49-F238E27FC236}">
                <a16:creationId xmlns:a16="http://schemas.microsoft.com/office/drawing/2014/main" id="{602777C5-EF97-4DC9-A15B-CF64007DFF77}"/>
              </a:ext>
            </a:extLst>
          </p:cNvPr>
          <p:cNvSpPr/>
          <p:nvPr/>
        </p:nvSpPr>
        <p:spPr>
          <a:xfrm>
            <a:off x="5220247" y="3339863"/>
            <a:ext cx="3291842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amplitud (Filtro)</a:t>
            </a:r>
          </a:p>
        </p:txBody>
      </p:sp>
      <p:sp>
        <p:nvSpPr>
          <p:cNvPr id="23" name="Rectángulo: esquinas diagonales redondeadas 22">
            <a:extLst>
              <a:ext uri="{FF2B5EF4-FFF2-40B4-BE49-F238E27FC236}">
                <a16:creationId xmlns:a16="http://schemas.microsoft.com/office/drawing/2014/main" id="{187D92B8-81FC-46CC-B93B-249B405E44AC}"/>
              </a:ext>
            </a:extLst>
          </p:cNvPr>
          <p:cNvSpPr/>
          <p:nvPr/>
        </p:nvSpPr>
        <p:spPr>
          <a:xfrm>
            <a:off x="8512089" y="3331897"/>
            <a:ext cx="3396341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fase (Filtro)</a:t>
            </a:r>
          </a:p>
          <a:p>
            <a:pPr algn="ctr"/>
            <a:r>
              <a:rPr lang="es-MX" dirty="0" err="1"/>
              <a:t>ó</a:t>
            </a:r>
            <a:endParaRPr lang="es-MX" dirty="0"/>
          </a:p>
          <a:p>
            <a:pPr algn="ctr"/>
            <a:r>
              <a:rPr lang="es-MX" dirty="0"/>
              <a:t>Respuesta al impulso (filtro)</a:t>
            </a:r>
          </a:p>
        </p:txBody>
      </p:sp>
      <p:sp>
        <p:nvSpPr>
          <p:cNvPr id="25" name="Rectángulo: esquinas diagonales redondeadas 24">
            <a:extLst>
              <a:ext uri="{FF2B5EF4-FFF2-40B4-BE49-F238E27FC236}">
                <a16:creationId xmlns:a16="http://schemas.microsoft.com/office/drawing/2014/main" id="{F6AEC579-5249-4E9E-9FDF-65341FFB30D4}"/>
              </a:ext>
            </a:extLst>
          </p:cNvPr>
          <p:cNvSpPr/>
          <p:nvPr/>
        </p:nvSpPr>
        <p:spPr>
          <a:xfrm>
            <a:off x="5225140" y="4504043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filtrada)</a:t>
            </a:r>
          </a:p>
        </p:txBody>
      </p:sp>
      <p:sp>
        <p:nvSpPr>
          <p:cNvPr id="26" name="Rectángulo: esquinas diagonales redondeadas 25">
            <a:extLst>
              <a:ext uri="{FF2B5EF4-FFF2-40B4-BE49-F238E27FC236}">
                <a16:creationId xmlns:a16="http://schemas.microsoft.com/office/drawing/2014/main" id="{0635F737-A1DC-49A3-8832-E265CD68FE83}"/>
              </a:ext>
            </a:extLst>
          </p:cNvPr>
          <p:cNvSpPr/>
          <p:nvPr/>
        </p:nvSpPr>
        <p:spPr>
          <a:xfrm>
            <a:off x="5225139" y="566735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frecuencias (señal filtrada)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3203DCC-E732-41CA-85DB-8660829C9C60}"/>
              </a:ext>
            </a:extLst>
          </p:cNvPr>
          <p:cNvSpPr txBox="1"/>
          <p:nvPr/>
        </p:nvSpPr>
        <p:spPr>
          <a:xfrm>
            <a:off x="556264" y="2152579"/>
            <a:ext cx="466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 de ventana</a:t>
            </a:r>
          </a:p>
          <a:p>
            <a:r>
              <a:rPr lang="es-MX" dirty="0"/>
              <a:t>Método de optimización Parks-</a:t>
            </a:r>
            <a:r>
              <a:rPr lang="es-MX" dirty="0" err="1"/>
              <a:t>mclellan</a:t>
            </a:r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81F3873-5984-4820-A532-22C7503B8B7E}"/>
              </a:ext>
            </a:extLst>
          </p:cNvPr>
          <p:cNvSpPr/>
          <p:nvPr/>
        </p:nvSpPr>
        <p:spPr>
          <a:xfrm>
            <a:off x="10576018" y="229561"/>
            <a:ext cx="1332412" cy="57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Reproducir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6920A9-2CF9-4EA2-AC85-AF7761E1C180}"/>
              </a:ext>
            </a:extLst>
          </p:cNvPr>
          <p:cNvSpPr txBox="1"/>
          <p:nvPr/>
        </p:nvSpPr>
        <p:spPr>
          <a:xfrm>
            <a:off x="2769871" y="1000643"/>
            <a:ext cx="212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Capturar desde </a:t>
            </a:r>
            <a:r>
              <a:rPr lang="es-MX" dirty="0" err="1"/>
              <a:t>Mic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8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EC7DE59-17BB-467D-B3EC-496355B92068}"/>
              </a:ext>
            </a:extLst>
          </p:cNvPr>
          <p:cNvSpPr/>
          <p:nvPr/>
        </p:nvSpPr>
        <p:spPr>
          <a:xfrm>
            <a:off x="2285455" y="1773104"/>
            <a:ext cx="484416" cy="43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91DD71-8740-4932-AFCA-53A444898964}"/>
              </a:ext>
            </a:extLst>
          </p:cNvPr>
          <p:cNvSpPr txBox="1"/>
          <p:nvPr/>
        </p:nvSpPr>
        <p:spPr>
          <a:xfrm flipH="1">
            <a:off x="3486693" y="132553"/>
            <a:ext cx="5218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Filtro FIR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B7A325-0423-4347-9531-5976AC51A8EF}"/>
              </a:ext>
            </a:extLst>
          </p:cNvPr>
          <p:cNvSpPr txBox="1"/>
          <p:nvPr/>
        </p:nvSpPr>
        <p:spPr>
          <a:xfrm>
            <a:off x="640625" y="1838291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Abrir archivo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388103-67E2-44CA-95C2-FB6270352A85}"/>
              </a:ext>
            </a:extLst>
          </p:cNvPr>
          <p:cNvSpPr txBox="1"/>
          <p:nvPr/>
        </p:nvSpPr>
        <p:spPr>
          <a:xfrm>
            <a:off x="562248" y="3059668"/>
            <a:ext cx="2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 de Filtrado: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FF5461-0EEC-417E-A4A2-6CA39388B2A2}"/>
              </a:ext>
            </a:extLst>
          </p:cNvPr>
          <p:cNvSpPr/>
          <p:nvPr/>
        </p:nvSpPr>
        <p:spPr>
          <a:xfrm>
            <a:off x="2259329" y="3059668"/>
            <a:ext cx="24547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Paso Alto</a:t>
            </a:r>
          </a:p>
        </p:txBody>
      </p:sp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34871002-201E-492E-A618-8F6545B3C6D9}"/>
              </a:ext>
            </a:extLst>
          </p:cNvPr>
          <p:cNvSpPr/>
          <p:nvPr/>
        </p:nvSpPr>
        <p:spPr>
          <a:xfrm>
            <a:off x="613954" y="4258491"/>
            <a:ext cx="3422469" cy="21945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Frecuencia de corte: </a:t>
            </a:r>
            <a:r>
              <a:rPr lang="es-MX" b="1" dirty="0"/>
              <a:t>6500</a:t>
            </a:r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517CC4-DCA3-4D5A-8B22-A8CEB8E6B31A}"/>
              </a:ext>
            </a:extLst>
          </p:cNvPr>
          <p:cNvSpPr txBox="1"/>
          <p:nvPr/>
        </p:nvSpPr>
        <p:spPr>
          <a:xfrm>
            <a:off x="562248" y="2506633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Frecuencia de muestreo:_____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5535A800-A233-4D23-B0AF-1582D8A4FA36}"/>
              </a:ext>
            </a:extLst>
          </p:cNvPr>
          <p:cNvSpPr/>
          <p:nvPr/>
        </p:nvSpPr>
        <p:spPr>
          <a:xfrm>
            <a:off x="5225141" y="105299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original)</a:t>
            </a:r>
          </a:p>
        </p:txBody>
      </p: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EEE59038-ABD6-4662-80D7-89D969561F3E}"/>
              </a:ext>
            </a:extLst>
          </p:cNvPr>
          <p:cNvSpPr/>
          <p:nvPr/>
        </p:nvSpPr>
        <p:spPr>
          <a:xfrm>
            <a:off x="5225141" y="221717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MX" dirty="0"/>
            </a:br>
            <a:r>
              <a:rPr lang="es-MX" dirty="0"/>
              <a:t>Grafica de Frecuencias (señal original)</a:t>
            </a:r>
          </a:p>
        </p:txBody>
      </p:sp>
      <p:sp>
        <p:nvSpPr>
          <p:cNvPr id="22" name="Rectángulo: esquinas diagonales redondeadas 21">
            <a:extLst>
              <a:ext uri="{FF2B5EF4-FFF2-40B4-BE49-F238E27FC236}">
                <a16:creationId xmlns:a16="http://schemas.microsoft.com/office/drawing/2014/main" id="{602777C5-EF97-4DC9-A15B-CF64007DFF77}"/>
              </a:ext>
            </a:extLst>
          </p:cNvPr>
          <p:cNvSpPr/>
          <p:nvPr/>
        </p:nvSpPr>
        <p:spPr>
          <a:xfrm>
            <a:off x="5220247" y="3339863"/>
            <a:ext cx="3291842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amplitud (Filtro)</a:t>
            </a:r>
          </a:p>
        </p:txBody>
      </p:sp>
      <p:sp>
        <p:nvSpPr>
          <p:cNvPr id="23" name="Rectángulo: esquinas diagonales redondeadas 22">
            <a:extLst>
              <a:ext uri="{FF2B5EF4-FFF2-40B4-BE49-F238E27FC236}">
                <a16:creationId xmlns:a16="http://schemas.microsoft.com/office/drawing/2014/main" id="{187D92B8-81FC-46CC-B93B-249B405E44AC}"/>
              </a:ext>
            </a:extLst>
          </p:cNvPr>
          <p:cNvSpPr/>
          <p:nvPr/>
        </p:nvSpPr>
        <p:spPr>
          <a:xfrm>
            <a:off x="8512089" y="3331897"/>
            <a:ext cx="3396341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fase (Filtro)</a:t>
            </a:r>
          </a:p>
          <a:p>
            <a:pPr algn="ctr"/>
            <a:r>
              <a:rPr lang="es-MX" dirty="0" err="1"/>
              <a:t>ó</a:t>
            </a:r>
            <a:endParaRPr lang="es-MX" dirty="0"/>
          </a:p>
          <a:p>
            <a:pPr algn="ctr"/>
            <a:r>
              <a:rPr lang="es-MX" dirty="0"/>
              <a:t>Respuesta al impulso (filtro)</a:t>
            </a:r>
          </a:p>
        </p:txBody>
      </p:sp>
      <p:sp>
        <p:nvSpPr>
          <p:cNvPr id="25" name="Rectángulo: esquinas diagonales redondeadas 24">
            <a:extLst>
              <a:ext uri="{FF2B5EF4-FFF2-40B4-BE49-F238E27FC236}">
                <a16:creationId xmlns:a16="http://schemas.microsoft.com/office/drawing/2014/main" id="{F6AEC579-5249-4E9E-9FDF-65341FFB30D4}"/>
              </a:ext>
            </a:extLst>
          </p:cNvPr>
          <p:cNvSpPr/>
          <p:nvPr/>
        </p:nvSpPr>
        <p:spPr>
          <a:xfrm>
            <a:off x="5225140" y="4504043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filtrada)</a:t>
            </a:r>
          </a:p>
        </p:txBody>
      </p:sp>
      <p:sp>
        <p:nvSpPr>
          <p:cNvPr id="26" name="Rectángulo: esquinas diagonales redondeadas 25">
            <a:extLst>
              <a:ext uri="{FF2B5EF4-FFF2-40B4-BE49-F238E27FC236}">
                <a16:creationId xmlns:a16="http://schemas.microsoft.com/office/drawing/2014/main" id="{0635F737-A1DC-49A3-8832-E265CD68FE83}"/>
              </a:ext>
            </a:extLst>
          </p:cNvPr>
          <p:cNvSpPr/>
          <p:nvPr/>
        </p:nvSpPr>
        <p:spPr>
          <a:xfrm>
            <a:off x="5225139" y="566735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frecuencias (señal filtrada)</a:t>
            </a:r>
          </a:p>
        </p:txBody>
      </p:sp>
    </p:spTree>
    <p:extLst>
      <p:ext uri="{BB962C8B-B14F-4D97-AF65-F5344CB8AC3E}">
        <p14:creationId xmlns:p14="http://schemas.microsoft.com/office/powerpoint/2010/main" val="387429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EC7DE59-17BB-467D-B3EC-496355B92068}"/>
              </a:ext>
            </a:extLst>
          </p:cNvPr>
          <p:cNvSpPr/>
          <p:nvPr/>
        </p:nvSpPr>
        <p:spPr>
          <a:xfrm>
            <a:off x="2285455" y="1773104"/>
            <a:ext cx="484416" cy="43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91DD71-8740-4932-AFCA-53A444898964}"/>
              </a:ext>
            </a:extLst>
          </p:cNvPr>
          <p:cNvSpPr txBox="1"/>
          <p:nvPr/>
        </p:nvSpPr>
        <p:spPr>
          <a:xfrm flipH="1">
            <a:off x="3486693" y="132553"/>
            <a:ext cx="5218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Filtro FIR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B7A325-0423-4347-9531-5976AC51A8EF}"/>
              </a:ext>
            </a:extLst>
          </p:cNvPr>
          <p:cNvSpPr txBox="1"/>
          <p:nvPr/>
        </p:nvSpPr>
        <p:spPr>
          <a:xfrm>
            <a:off x="640625" y="1838291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Abrir archivo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388103-67E2-44CA-95C2-FB6270352A85}"/>
              </a:ext>
            </a:extLst>
          </p:cNvPr>
          <p:cNvSpPr txBox="1"/>
          <p:nvPr/>
        </p:nvSpPr>
        <p:spPr>
          <a:xfrm>
            <a:off x="562248" y="3059668"/>
            <a:ext cx="2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 de Filtrado: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FF5461-0EEC-417E-A4A2-6CA39388B2A2}"/>
              </a:ext>
            </a:extLst>
          </p:cNvPr>
          <p:cNvSpPr/>
          <p:nvPr/>
        </p:nvSpPr>
        <p:spPr>
          <a:xfrm>
            <a:off x="2259329" y="3059668"/>
            <a:ext cx="24547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Paso banda</a:t>
            </a:r>
          </a:p>
        </p:txBody>
      </p:sp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34871002-201E-492E-A618-8F6545B3C6D9}"/>
              </a:ext>
            </a:extLst>
          </p:cNvPr>
          <p:cNvSpPr/>
          <p:nvPr/>
        </p:nvSpPr>
        <p:spPr>
          <a:xfrm>
            <a:off x="613954" y="4258491"/>
            <a:ext cx="3422469" cy="21945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Frecuencia 1: </a:t>
            </a:r>
            <a:r>
              <a:rPr lang="es-MX" b="1" dirty="0"/>
              <a:t>6500</a:t>
            </a:r>
          </a:p>
          <a:p>
            <a:endParaRPr lang="es-MX" b="1" dirty="0"/>
          </a:p>
          <a:p>
            <a:r>
              <a:rPr lang="es-MX" dirty="0"/>
              <a:t>Frecuencia 2</a:t>
            </a:r>
            <a:r>
              <a:rPr lang="es-MX" b="1" dirty="0"/>
              <a:t>: 8000</a:t>
            </a:r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517CC4-DCA3-4D5A-8B22-A8CEB8E6B31A}"/>
              </a:ext>
            </a:extLst>
          </p:cNvPr>
          <p:cNvSpPr txBox="1"/>
          <p:nvPr/>
        </p:nvSpPr>
        <p:spPr>
          <a:xfrm>
            <a:off x="562248" y="2506633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Frecuencia de muestreo:_____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5535A800-A233-4D23-B0AF-1582D8A4FA36}"/>
              </a:ext>
            </a:extLst>
          </p:cNvPr>
          <p:cNvSpPr/>
          <p:nvPr/>
        </p:nvSpPr>
        <p:spPr>
          <a:xfrm>
            <a:off x="5225141" y="105299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original)</a:t>
            </a:r>
          </a:p>
        </p:txBody>
      </p: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EEE59038-ABD6-4662-80D7-89D969561F3E}"/>
              </a:ext>
            </a:extLst>
          </p:cNvPr>
          <p:cNvSpPr/>
          <p:nvPr/>
        </p:nvSpPr>
        <p:spPr>
          <a:xfrm>
            <a:off x="5225141" y="221717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MX" dirty="0"/>
            </a:br>
            <a:r>
              <a:rPr lang="es-MX" dirty="0"/>
              <a:t>Grafica de Frecuencias (señal original)</a:t>
            </a:r>
          </a:p>
        </p:txBody>
      </p:sp>
      <p:sp>
        <p:nvSpPr>
          <p:cNvPr id="22" name="Rectángulo: esquinas diagonales redondeadas 21">
            <a:extLst>
              <a:ext uri="{FF2B5EF4-FFF2-40B4-BE49-F238E27FC236}">
                <a16:creationId xmlns:a16="http://schemas.microsoft.com/office/drawing/2014/main" id="{602777C5-EF97-4DC9-A15B-CF64007DFF77}"/>
              </a:ext>
            </a:extLst>
          </p:cNvPr>
          <p:cNvSpPr/>
          <p:nvPr/>
        </p:nvSpPr>
        <p:spPr>
          <a:xfrm>
            <a:off x="5220247" y="3339863"/>
            <a:ext cx="3291842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amplitud (Filtro)</a:t>
            </a:r>
          </a:p>
        </p:txBody>
      </p:sp>
      <p:sp>
        <p:nvSpPr>
          <p:cNvPr id="23" name="Rectángulo: esquinas diagonales redondeadas 22">
            <a:extLst>
              <a:ext uri="{FF2B5EF4-FFF2-40B4-BE49-F238E27FC236}">
                <a16:creationId xmlns:a16="http://schemas.microsoft.com/office/drawing/2014/main" id="{187D92B8-81FC-46CC-B93B-249B405E44AC}"/>
              </a:ext>
            </a:extLst>
          </p:cNvPr>
          <p:cNvSpPr/>
          <p:nvPr/>
        </p:nvSpPr>
        <p:spPr>
          <a:xfrm>
            <a:off x="8512089" y="3331897"/>
            <a:ext cx="3396341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fase (Filtro)</a:t>
            </a:r>
          </a:p>
          <a:p>
            <a:pPr algn="ctr"/>
            <a:r>
              <a:rPr lang="es-MX" dirty="0" err="1"/>
              <a:t>ó</a:t>
            </a:r>
            <a:endParaRPr lang="es-MX" dirty="0"/>
          </a:p>
          <a:p>
            <a:pPr algn="ctr"/>
            <a:r>
              <a:rPr lang="es-MX" dirty="0"/>
              <a:t>Respuesta al impulso (filtro)</a:t>
            </a:r>
          </a:p>
        </p:txBody>
      </p:sp>
      <p:sp>
        <p:nvSpPr>
          <p:cNvPr id="25" name="Rectángulo: esquinas diagonales redondeadas 24">
            <a:extLst>
              <a:ext uri="{FF2B5EF4-FFF2-40B4-BE49-F238E27FC236}">
                <a16:creationId xmlns:a16="http://schemas.microsoft.com/office/drawing/2014/main" id="{F6AEC579-5249-4E9E-9FDF-65341FFB30D4}"/>
              </a:ext>
            </a:extLst>
          </p:cNvPr>
          <p:cNvSpPr/>
          <p:nvPr/>
        </p:nvSpPr>
        <p:spPr>
          <a:xfrm>
            <a:off x="5225140" y="4504043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filtrada)</a:t>
            </a:r>
          </a:p>
        </p:txBody>
      </p:sp>
      <p:sp>
        <p:nvSpPr>
          <p:cNvPr id="26" name="Rectángulo: esquinas diagonales redondeadas 25">
            <a:extLst>
              <a:ext uri="{FF2B5EF4-FFF2-40B4-BE49-F238E27FC236}">
                <a16:creationId xmlns:a16="http://schemas.microsoft.com/office/drawing/2014/main" id="{0635F737-A1DC-49A3-8832-E265CD68FE83}"/>
              </a:ext>
            </a:extLst>
          </p:cNvPr>
          <p:cNvSpPr/>
          <p:nvPr/>
        </p:nvSpPr>
        <p:spPr>
          <a:xfrm>
            <a:off x="5225139" y="566735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frecuencias (señal filtrada)</a:t>
            </a:r>
          </a:p>
        </p:txBody>
      </p:sp>
    </p:spTree>
    <p:extLst>
      <p:ext uri="{BB962C8B-B14F-4D97-AF65-F5344CB8AC3E}">
        <p14:creationId xmlns:p14="http://schemas.microsoft.com/office/powerpoint/2010/main" val="31390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EC7DE59-17BB-467D-B3EC-496355B92068}"/>
              </a:ext>
            </a:extLst>
          </p:cNvPr>
          <p:cNvSpPr/>
          <p:nvPr/>
        </p:nvSpPr>
        <p:spPr>
          <a:xfrm>
            <a:off x="2285455" y="1773104"/>
            <a:ext cx="484416" cy="43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91DD71-8740-4932-AFCA-53A444898964}"/>
              </a:ext>
            </a:extLst>
          </p:cNvPr>
          <p:cNvSpPr txBox="1"/>
          <p:nvPr/>
        </p:nvSpPr>
        <p:spPr>
          <a:xfrm flipH="1">
            <a:off x="3486693" y="132553"/>
            <a:ext cx="5218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Filtro FIR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B7A325-0423-4347-9531-5976AC51A8EF}"/>
              </a:ext>
            </a:extLst>
          </p:cNvPr>
          <p:cNvSpPr txBox="1"/>
          <p:nvPr/>
        </p:nvSpPr>
        <p:spPr>
          <a:xfrm>
            <a:off x="640625" y="1838291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Abrir archivo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388103-67E2-44CA-95C2-FB6270352A85}"/>
              </a:ext>
            </a:extLst>
          </p:cNvPr>
          <p:cNvSpPr txBox="1"/>
          <p:nvPr/>
        </p:nvSpPr>
        <p:spPr>
          <a:xfrm>
            <a:off x="562248" y="3059668"/>
            <a:ext cx="2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 de Filtrado: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FF5461-0EEC-417E-A4A2-6CA39388B2A2}"/>
              </a:ext>
            </a:extLst>
          </p:cNvPr>
          <p:cNvSpPr/>
          <p:nvPr/>
        </p:nvSpPr>
        <p:spPr>
          <a:xfrm>
            <a:off x="2259329" y="3059668"/>
            <a:ext cx="24547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Otra</a:t>
            </a:r>
          </a:p>
        </p:txBody>
      </p:sp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34871002-201E-492E-A618-8F6545B3C6D9}"/>
              </a:ext>
            </a:extLst>
          </p:cNvPr>
          <p:cNvSpPr/>
          <p:nvPr/>
        </p:nvSpPr>
        <p:spPr>
          <a:xfrm>
            <a:off x="613954" y="4258491"/>
            <a:ext cx="3422469" cy="21945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Array Frecuencias:</a:t>
            </a:r>
          </a:p>
          <a:p>
            <a:r>
              <a:rPr lang="es-MX" b="1" dirty="0"/>
              <a:t>[500 1500 3000 8000 20000]</a:t>
            </a:r>
          </a:p>
          <a:p>
            <a:endParaRPr lang="es-MX" dirty="0"/>
          </a:p>
          <a:p>
            <a:r>
              <a:rPr lang="es-MX" dirty="0"/>
              <a:t>Array de Amplitudes:</a:t>
            </a:r>
          </a:p>
          <a:p>
            <a:r>
              <a:rPr lang="es-MX" b="1" dirty="0"/>
              <a:t>[0 1 0.5 0.5 2]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517CC4-DCA3-4D5A-8B22-A8CEB8E6B31A}"/>
              </a:ext>
            </a:extLst>
          </p:cNvPr>
          <p:cNvSpPr txBox="1"/>
          <p:nvPr/>
        </p:nvSpPr>
        <p:spPr>
          <a:xfrm>
            <a:off x="562248" y="2506633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Frecuencia de muestreo:_____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5535A800-A233-4D23-B0AF-1582D8A4FA36}"/>
              </a:ext>
            </a:extLst>
          </p:cNvPr>
          <p:cNvSpPr/>
          <p:nvPr/>
        </p:nvSpPr>
        <p:spPr>
          <a:xfrm>
            <a:off x="5225141" y="105299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original)</a:t>
            </a:r>
          </a:p>
        </p:txBody>
      </p: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EEE59038-ABD6-4662-80D7-89D969561F3E}"/>
              </a:ext>
            </a:extLst>
          </p:cNvPr>
          <p:cNvSpPr/>
          <p:nvPr/>
        </p:nvSpPr>
        <p:spPr>
          <a:xfrm>
            <a:off x="5225141" y="221717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MX" dirty="0"/>
            </a:br>
            <a:r>
              <a:rPr lang="es-MX" dirty="0"/>
              <a:t>Grafica de Frecuencias (señal original)</a:t>
            </a:r>
          </a:p>
        </p:txBody>
      </p:sp>
      <p:sp>
        <p:nvSpPr>
          <p:cNvPr id="22" name="Rectángulo: esquinas diagonales redondeadas 21">
            <a:extLst>
              <a:ext uri="{FF2B5EF4-FFF2-40B4-BE49-F238E27FC236}">
                <a16:creationId xmlns:a16="http://schemas.microsoft.com/office/drawing/2014/main" id="{602777C5-EF97-4DC9-A15B-CF64007DFF77}"/>
              </a:ext>
            </a:extLst>
          </p:cNvPr>
          <p:cNvSpPr/>
          <p:nvPr/>
        </p:nvSpPr>
        <p:spPr>
          <a:xfrm>
            <a:off x="5220247" y="3339863"/>
            <a:ext cx="3291842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amplitud (Filtro)</a:t>
            </a:r>
          </a:p>
        </p:txBody>
      </p:sp>
      <p:sp>
        <p:nvSpPr>
          <p:cNvPr id="23" name="Rectángulo: esquinas diagonales redondeadas 22">
            <a:extLst>
              <a:ext uri="{FF2B5EF4-FFF2-40B4-BE49-F238E27FC236}">
                <a16:creationId xmlns:a16="http://schemas.microsoft.com/office/drawing/2014/main" id="{187D92B8-81FC-46CC-B93B-249B405E44AC}"/>
              </a:ext>
            </a:extLst>
          </p:cNvPr>
          <p:cNvSpPr/>
          <p:nvPr/>
        </p:nvSpPr>
        <p:spPr>
          <a:xfrm>
            <a:off x="8512089" y="3331897"/>
            <a:ext cx="3396341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fase (Filtro)</a:t>
            </a:r>
          </a:p>
          <a:p>
            <a:pPr algn="ctr"/>
            <a:r>
              <a:rPr lang="es-MX" dirty="0" err="1"/>
              <a:t>ó</a:t>
            </a:r>
            <a:endParaRPr lang="es-MX" dirty="0"/>
          </a:p>
          <a:p>
            <a:pPr algn="ctr"/>
            <a:r>
              <a:rPr lang="es-MX" dirty="0"/>
              <a:t>Respuesta al impulso (filtro)</a:t>
            </a:r>
          </a:p>
        </p:txBody>
      </p:sp>
      <p:sp>
        <p:nvSpPr>
          <p:cNvPr id="25" name="Rectángulo: esquinas diagonales redondeadas 24">
            <a:extLst>
              <a:ext uri="{FF2B5EF4-FFF2-40B4-BE49-F238E27FC236}">
                <a16:creationId xmlns:a16="http://schemas.microsoft.com/office/drawing/2014/main" id="{F6AEC579-5249-4E9E-9FDF-65341FFB30D4}"/>
              </a:ext>
            </a:extLst>
          </p:cNvPr>
          <p:cNvSpPr/>
          <p:nvPr/>
        </p:nvSpPr>
        <p:spPr>
          <a:xfrm>
            <a:off x="5225140" y="4504043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en el tiempo (señal filtrada)</a:t>
            </a:r>
          </a:p>
        </p:txBody>
      </p:sp>
      <p:sp>
        <p:nvSpPr>
          <p:cNvPr id="26" name="Rectángulo: esquinas diagonales redondeadas 25">
            <a:extLst>
              <a:ext uri="{FF2B5EF4-FFF2-40B4-BE49-F238E27FC236}">
                <a16:creationId xmlns:a16="http://schemas.microsoft.com/office/drawing/2014/main" id="{0635F737-A1DC-49A3-8832-E265CD68FE83}"/>
              </a:ext>
            </a:extLst>
          </p:cNvPr>
          <p:cNvSpPr/>
          <p:nvPr/>
        </p:nvSpPr>
        <p:spPr>
          <a:xfrm>
            <a:off x="5225139" y="5667355"/>
            <a:ext cx="6688183" cy="10580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frecuencias (señal filtrada)</a:t>
            </a:r>
          </a:p>
        </p:txBody>
      </p:sp>
    </p:spTree>
    <p:extLst>
      <p:ext uri="{BB962C8B-B14F-4D97-AF65-F5344CB8AC3E}">
        <p14:creationId xmlns:p14="http://schemas.microsoft.com/office/powerpoint/2010/main" val="6172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1AAC7B-01E1-42C7-9E65-E5FFF7BEB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2" t="17214" r="32269" b="14444"/>
          <a:stretch/>
        </p:blipFill>
        <p:spPr>
          <a:xfrm>
            <a:off x="2865789" y="1125414"/>
            <a:ext cx="6189784" cy="46845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47C929-8512-4241-987F-F0F7B0703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0" t="61749" r="64269" b="29427"/>
          <a:stretch/>
        </p:blipFill>
        <p:spPr>
          <a:xfrm>
            <a:off x="8884752" y="5127676"/>
            <a:ext cx="1885071" cy="6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4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314</Words>
  <Application>Microsoft Office PowerPoint</Application>
  <PresentationFormat>Panorámica</PresentationFormat>
  <Paragraphs>73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Navarro</dc:creator>
  <cp:lastModifiedBy>Francisco Navarro</cp:lastModifiedBy>
  <cp:revision>2</cp:revision>
  <dcterms:created xsi:type="dcterms:W3CDTF">2021-09-20T19:07:50Z</dcterms:created>
  <dcterms:modified xsi:type="dcterms:W3CDTF">2021-09-21T02:16:10Z</dcterms:modified>
</cp:coreProperties>
</file>