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  <p:sldMasterId id="2147483664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Montserrat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2bac3ea9_2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1f2bac3ea9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2698b4f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2698b4f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3e8349f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3e8349f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102b8d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102b8d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102b8d9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102b8d9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102b8d92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102b8d92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102b8d9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102b8d9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f2bac3ea9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1f2bac3ea9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148f48af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2148f48af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3e8349fc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23e8349f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2bac3ea9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1f2bac3ea9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f2bac3ea9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f2bac3ea9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2bac3ea9_2_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f2bac3ea9_2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f2bac3ea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f2bac3ea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dc4186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0dc4186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0dc4186e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0dc4186e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f2bac3ea9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f2bac3ea9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f2bac3ea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f2bac3ea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6773850" y="4731675"/>
            <a:ext cx="20574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6773850" y="4731675"/>
            <a:ext cx="20574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773850" y="4731675"/>
            <a:ext cx="20574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220056" y="4732151"/>
            <a:ext cx="208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78726E"/>
                </a:solidFill>
                <a:latin typeface="Arial"/>
                <a:ea typeface="Arial"/>
                <a:cs typeface="Arial"/>
                <a:sym typeface="Arial"/>
              </a:rPr>
              <a:t>Copyright 2024. LIKELION all rights reserved.</a:t>
            </a:r>
            <a:endParaRPr sz="1100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607" y="4768673"/>
            <a:ext cx="864001" cy="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773850" y="4731675"/>
            <a:ext cx="20574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49">
          <p15:clr>
            <a:srgbClr val="F26B43"/>
          </p15:clr>
        </p15:guide>
        <p15:guide id="2" pos="2880">
          <p15:clr>
            <a:srgbClr val="F26B43"/>
          </p15:clr>
        </p15:guide>
        <p15:guide id="3" pos="1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62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1220056" y="4732151"/>
            <a:ext cx="208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Copyright 2024. LIKELION all rights reserved.</a:t>
            </a:r>
            <a:endParaRPr sz="1100"/>
          </a:p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607" y="4768673"/>
            <a:ext cx="864001" cy="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6773850" y="4731675"/>
            <a:ext cx="20574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62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>
            <a:off x="1220056" y="4732151"/>
            <a:ext cx="208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Copyright 2024. LIKELION all rights reserved.</a:t>
            </a:r>
            <a:endParaRPr sz="1100"/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1">
            <a:alphaModFix amt="60000"/>
          </a:blip>
          <a:srcRect b="0" l="0" r="0" t="0"/>
          <a:stretch/>
        </p:blipFill>
        <p:spPr>
          <a:xfrm>
            <a:off x="278607" y="4768673"/>
            <a:ext cx="864001" cy="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6773850" y="4731675"/>
            <a:ext cx="20574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ikelion-dsprojectteam-team-1-codeapp-ef5wqi.streamlit.app/" TargetMode="External"/><Relationship Id="rId4" Type="http://schemas.openxmlformats.org/officeDocument/2006/relationships/hyperlink" Target="https://likelion-dsprojectteam-team-1-codeapp-ef5wqi.streamlit.app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/>
        </p:nvSpPr>
        <p:spPr>
          <a:xfrm>
            <a:off x="2423850" y="2745950"/>
            <a:ext cx="4296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7710"/>
                </a:solidFill>
              </a:rPr>
              <a:t>DS Team 1: Ikjoo Oh, </a:t>
            </a:r>
            <a:r>
              <a:rPr b="1" lang="ko" sz="1500">
                <a:solidFill>
                  <a:srgbClr val="FF7710"/>
                </a:solidFill>
              </a:rPr>
              <a:t>Beomseong Kim</a:t>
            </a:r>
            <a:endParaRPr b="1" sz="1500">
              <a:solidFill>
                <a:srgbClr val="FF771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7710"/>
                </a:solidFill>
              </a:rPr>
              <a:t>December 13, 2024</a:t>
            </a:r>
            <a:endParaRPr b="1" sz="1500">
              <a:solidFill>
                <a:srgbClr val="FF7710"/>
              </a:solidFill>
            </a:endParaRPr>
          </a:p>
        </p:txBody>
      </p:sp>
      <p:sp>
        <p:nvSpPr>
          <p:cNvPr id="73" name="Google Shape;73;p19"/>
          <p:cNvSpPr txBox="1"/>
          <p:nvPr/>
        </p:nvSpPr>
        <p:spPr>
          <a:xfrm>
            <a:off x="749100" y="1728225"/>
            <a:ext cx="7645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00">
                <a:solidFill>
                  <a:srgbClr val="FF7710"/>
                </a:solidFill>
              </a:rPr>
              <a:t>Bank Customer Churn Prediction</a:t>
            </a:r>
            <a:endParaRPr b="1" sz="3700">
              <a:solidFill>
                <a:srgbClr val="FF771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7710"/>
                </a:solidFill>
              </a:rPr>
              <a:t>Reinforcement Learning for Retention Strategies</a:t>
            </a:r>
            <a:endParaRPr b="1" sz="2000">
              <a:solidFill>
                <a:srgbClr val="FF771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Baseline Model: XGBoost</a:t>
            </a:r>
            <a:endParaRPr b="1" sz="1700">
              <a:solidFill>
                <a:srgbClr val="FF7710"/>
              </a:solidFill>
            </a:endParaRPr>
          </a:p>
        </p:txBody>
      </p:sp>
      <p:grpSp>
        <p:nvGrpSpPr>
          <p:cNvPr id="208" name="Google Shape;208;p28"/>
          <p:cNvGrpSpPr/>
          <p:nvPr/>
        </p:nvGrpSpPr>
        <p:grpSpPr>
          <a:xfrm>
            <a:off x="6140999" y="836104"/>
            <a:ext cx="2447762" cy="3690738"/>
            <a:chOff x="371475" y="1268410"/>
            <a:chExt cx="3672010" cy="4321202"/>
          </a:xfrm>
        </p:grpSpPr>
        <p:sp>
          <p:nvSpPr>
            <p:cNvPr id="209" name="Google Shape;209;p28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74" y="1298025"/>
            <a:ext cx="2022250" cy="136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452825" y="959150"/>
            <a:ext cx="2754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</a:t>
            </a:r>
            <a:r>
              <a:rPr lang="ko" sz="1300">
                <a:solidFill>
                  <a:schemeClr val="lt1"/>
                </a:solidFill>
              </a:rPr>
              <a:t>Initial</a:t>
            </a:r>
            <a:r>
              <a:rPr lang="ko" sz="1300">
                <a:solidFill>
                  <a:schemeClr val="lt1"/>
                </a:solidFill>
              </a:rPr>
              <a:t> Parameters (default)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6261125" y="1028613"/>
            <a:ext cx="2754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After Tuning Parameters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3095075" y="836104"/>
            <a:ext cx="2754008" cy="3690738"/>
            <a:chOff x="371475" y="1268410"/>
            <a:chExt cx="3672010" cy="4321202"/>
          </a:xfrm>
        </p:grpSpPr>
        <p:sp>
          <p:nvSpPr>
            <p:cNvPr id="215" name="Google Shape;215;p28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7" name="Google Shape;217;p28"/>
          <p:cNvSpPr txBox="1"/>
          <p:nvPr/>
        </p:nvSpPr>
        <p:spPr>
          <a:xfrm>
            <a:off x="3206825" y="959150"/>
            <a:ext cx="2187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Tuning Process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095075" y="1228550"/>
            <a:ext cx="27744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ko" sz="1300">
                <a:solidFill>
                  <a:schemeClr val="lt1"/>
                </a:solidFill>
              </a:rPr>
              <a:t>Used </a:t>
            </a:r>
            <a:r>
              <a:rPr b="1" lang="ko" sz="1300">
                <a:solidFill>
                  <a:schemeClr val="lt1"/>
                </a:solidFill>
              </a:rPr>
              <a:t>GrivSearchCV </a:t>
            </a:r>
            <a:r>
              <a:rPr lang="ko" sz="1300">
                <a:solidFill>
                  <a:schemeClr val="lt1"/>
                </a:solidFill>
              </a:rPr>
              <a:t>to explore optimal hyperparameter combinations.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ko" sz="1300">
                <a:solidFill>
                  <a:schemeClr val="lt1"/>
                </a:solidFill>
              </a:rPr>
              <a:t>Applied </a:t>
            </a:r>
            <a:r>
              <a:rPr b="1" lang="ko" sz="1300">
                <a:solidFill>
                  <a:schemeClr val="lt1"/>
                </a:solidFill>
              </a:rPr>
              <a:t>5-fold cross-validation</a:t>
            </a:r>
            <a:r>
              <a:rPr lang="ko" sz="1300">
                <a:solidFill>
                  <a:schemeClr val="lt1"/>
                </a:solidFill>
              </a:rPr>
              <a:t> for robust evaluation.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ko" sz="1300">
                <a:solidFill>
                  <a:schemeClr val="lt1"/>
                </a:solidFill>
              </a:rPr>
              <a:t>Metric: </a:t>
            </a:r>
            <a:r>
              <a:rPr b="1" lang="ko" sz="1300">
                <a:solidFill>
                  <a:schemeClr val="lt1"/>
                </a:solidFill>
              </a:rPr>
              <a:t>fbeta_score (Op</a:t>
            </a:r>
            <a:r>
              <a:rPr b="1" lang="ko" sz="1300">
                <a:solidFill>
                  <a:schemeClr val="lt1"/>
                </a:solidFill>
              </a:rPr>
              <a:t>timal</a:t>
            </a:r>
            <a:r>
              <a:rPr b="1" lang="ko" sz="1300">
                <a:solidFill>
                  <a:schemeClr val="lt1"/>
                </a:solidFill>
              </a:rPr>
              <a:t>), recall_score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ko" sz="1300">
                <a:solidFill>
                  <a:schemeClr val="lt1"/>
                </a:solidFill>
              </a:rPr>
              <a:t>Prioritizes </a:t>
            </a:r>
            <a:r>
              <a:rPr b="1" lang="ko" sz="1300">
                <a:solidFill>
                  <a:schemeClr val="lt1"/>
                </a:solidFill>
              </a:rPr>
              <a:t>Recall</a:t>
            </a:r>
            <a:r>
              <a:rPr lang="ko" sz="1300">
                <a:solidFill>
                  <a:schemeClr val="lt1"/>
                </a:solidFill>
              </a:rPr>
              <a:t> over Precision to address class imbalance.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19" name="Google Shape;219;p28"/>
          <p:cNvGrpSpPr/>
          <p:nvPr/>
        </p:nvGrpSpPr>
        <p:grpSpPr>
          <a:xfrm>
            <a:off x="355399" y="836104"/>
            <a:ext cx="2447762" cy="3690738"/>
            <a:chOff x="371475" y="1268410"/>
            <a:chExt cx="3672010" cy="4321202"/>
          </a:xfrm>
        </p:grpSpPr>
        <p:sp>
          <p:nvSpPr>
            <p:cNvPr id="220" name="Google Shape;220;p28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25" y="3094075"/>
            <a:ext cx="2508950" cy="103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452825" y="2756300"/>
            <a:ext cx="2565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</a:t>
            </a:r>
            <a:r>
              <a:rPr lang="ko" sz="1300">
                <a:solidFill>
                  <a:schemeClr val="lt1"/>
                </a:solidFill>
              </a:rPr>
              <a:t>Parameter Ranges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25" y="4200900"/>
            <a:ext cx="2508950" cy="2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125" y="1393775"/>
            <a:ext cx="2187900" cy="120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7125" y="2756300"/>
            <a:ext cx="2187917" cy="130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0853" y="615200"/>
            <a:ext cx="7109344" cy="4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09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Baseline Model: XGBoost 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78600" y="904850"/>
            <a:ext cx="19830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Base XGBoost 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(</a:t>
            </a:r>
            <a:r>
              <a:rPr b="1" lang="ko" sz="1300">
                <a:solidFill>
                  <a:schemeClr val="lt1"/>
                </a:solidFill>
              </a:rPr>
              <a:t>Recall</a:t>
            </a:r>
            <a:r>
              <a:rPr lang="ko" sz="1300">
                <a:solidFill>
                  <a:schemeClr val="lt1"/>
                </a:solidFill>
              </a:rPr>
              <a:t>: 0.53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</a:rPr>
              <a:t>F1-Score</a:t>
            </a:r>
            <a:r>
              <a:rPr lang="ko" sz="1300">
                <a:solidFill>
                  <a:schemeClr val="lt1"/>
                </a:solidFill>
              </a:rPr>
              <a:t>: 0.60)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132826" y="728354"/>
            <a:ext cx="8771331" cy="3913712"/>
            <a:chOff x="371475" y="1268410"/>
            <a:chExt cx="3672010" cy="4321202"/>
          </a:xfrm>
        </p:grpSpPr>
        <p:sp>
          <p:nvSpPr>
            <p:cNvPr id="236" name="Google Shape;236;p29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8" name="Google Shape;238;p29"/>
          <p:cNvSpPr txBox="1"/>
          <p:nvPr/>
        </p:nvSpPr>
        <p:spPr>
          <a:xfrm>
            <a:off x="2159375" y="1668900"/>
            <a:ext cx="16764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</a:t>
            </a:r>
            <a:r>
              <a:rPr lang="ko" sz="1300">
                <a:solidFill>
                  <a:schemeClr val="lt1"/>
                </a:solidFill>
              </a:rPr>
              <a:t>XGBoost</a:t>
            </a:r>
            <a:r>
              <a:rPr lang="ko" sz="1300">
                <a:solidFill>
                  <a:schemeClr val="lt1"/>
                </a:solidFill>
              </a:rPr>
              <a:t> Tuned for 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Recall Optimization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(</a:t>
            </a:r>
            <a:r>
              <a:rPr b="1" lang="ko" sz="1300">
                <a:solidFill>
                  <a:schemeClr val="lt1"/>
                </a:solidFill>
              </a:rPr>
              <a:t>Recall</a:t>
            </a:r>
            <a:r>
              <a:rPr lang="ko" sz="1300">
                <a:solidFill>
                  <a:schemeClr val="lt1"/>
                </a:solidFill>
              </a:rPr>
              <a:t>: </a:t>
            </a:r>
            <a:r>
              <a:rPr b="1" lang="ko" sz="1300">
                <a:solidFill>
                  <a:schemeClr val="lt1"/>
                </a:solidFill>
              </a:rPr>
              <a:t>1.00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</a:rPr>
              <a:t>F1-Score: </a:t>
            </a:r>
            <a:r>
              <a:rPr lang="ko" sz="1300">
                <a:solidFill>
                  <a:schemeClr val="lt1"/>
                </a:solidFill>
              </a:rPr>
              <a:t>0.33)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814825" y="788175"/>
            <a:ext cx="2408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</a:t>
            </a:r>
            <a:r>
              <a:rPr lang="ko" sz="1300">
                <a:solidFill>
                  <a:schemeClr val="lt1"/>
                </a:solidFill>
              </a:rPr>
              <a:t>XGBoost Model Tuned for F2-Score Optimization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(</a:t>
            </a:r>
            <a:r>
              <a:rPr b="1" lang="ko" sz="1300">
                <a:solidFill>
                  <a:schemeClr val="lt1"/>
                </a:solidFill>
              </a:rPr>
              <a:t>Recall</a:t>
            </a:r>
            <a:r>
              <a:rPr lang="ko" sz="1300">
                <a:solidFill>
                  <a:schemeClr val="lt1"/>
                </a:solidFill>
              </a:rPr>
              <a:t>: 0.82, </a:t>
            </a:r>
            <a:r>
              <a:rPr b="1" lang="ko" sz="1300">
                <a:solidFill>
                  <a:schemeClr val="lt1"/>
                </a:solidFill>
              </a:rPr>
              <a:t>F1-Score</a:t>
            </a:r>
            <a:r>
              <a:rPr lang="ko" sz="1300">
                <a:solidFill>
                  <a:schemeClr val="lt1"/>
                </a:solidFill>
              </a:rPr>
              <a:t>: 0.57)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6148575" y="2302350"/>
            <a:ext cx="2754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Best Model: Tuned with F2-Score 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700" y="2761675"/>
            <a:ext cx="3009751" cy="1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88" y="1782175"/>
            <a:ext cx="1794499" cy="161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362" y="2889275"/>
            <a:ext cx="1794475" cy="1654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325" y="1629525"/>
            <a:ext cx="1771902" cy="16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2049" y="920812"/>
            <a:ext cx="2512101" cy="55971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10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278600" y="269450"/>
            <a:ext cx="5865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Why </a:t>
            </a:r>
            <a:r>
              <a:rPr b="1" lang="ko" sz="1700">
                <a:solidFill>
                  <a:srgbClr val="FF7710"/>
                </a:solidFill>
              </a:rPr>
              <a:t>Reinforcement</a:t>
            </a:r>
            <a:r>
              <a:rPr b="1" lang="ko" sz="1700">
                <a:solidFill>
                  <a:srgbClr val="FF7710"/>
                </a:solidFill>
              </a:rPr>
              <a:t> Learning &amp; What is Q-learning?</a:t>
            </a:r>
            <a:endParaRPr b="1" sz="1700">
              <a:solidFill>
                <a:srgbClr val="FF7710"/>
              </a:solidFill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0" y="1126200"/>
            <a:ext cx="3807700" cy="27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4458900" y="1143125"/>
            <a:ext cx="40323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You always start at the same starting point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Goal: eat the big pile of cheese and avoid the poison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</a:t>
            </a:r>
            <a:r>
              <a:rPr lang="ko" sz="1300">
                <a:solidFill>
                  <a:schemeClr val="lt1"/>
                </a:solidFill>
              </a:rPr>
              <a:t>episode</a:t>
            </a:r>
            <a:r>
              <a:rPr lang="ko" sz="1300">
                <a:solidFill>
                  <a:schemeClr val="lt1"/>
                </a:solidFill>
              </a:rPr>
              <a:t> ends if we eat the poison, eat the big pile of cheese or if we spent more than 5 steps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4414650" y="736025"/>
            <a:ext cx="412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Example Environment Setup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4414650" y="2942600"/>
            <a:ext cx="412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Example Action &amp; Reward Setup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458900" y="3273500"/>
            <a:ext cx="40323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action will be movement of the mice in each tick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ko" sz="1300">
                <a:solidFill>
                  <a:schemeClr val="accent6"/>
                </a:solidFill>
              </a:rPr>
              <a:t>+10 </a:t>
            </a:r>
            <a:r>
              <a:rPr lang="ko" sz="1300">
                <a:solidFill>
                  <a:schemeClr val="lt1"/>
                </a:solidFill>
              </a:rPr>
              <a:t>reward points</a:t>
            </a:r>
            <a:r>
              <a:rPr lang="ko" sz="1300">
                <a:solidFill>
                  <a:schemeClr val="lt1"/>
                </a:solidFill>
              </a:rPr>
              <a:t>: Going to the state with the big pile of cheese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ko" sz="1300">
                <a:solidFill>
                  <a:srgbClr val="FF0000"/>
                </a:solidFill>
              </a:rPr>
              <a:t>-10 </a:t>
            </a:r>
            <a:r>
              <a:rPr lang="ko" sz="1300">
                <a:solidFill>
                  <a:schemeClr val="lt1"/>
                </a:solidFill>
              </a:rPr>
              <a:t>reward points</a:t>
            </a:r>
            <a:r>
              <a:rPr lang="ko" sz="1300">
                <a:solidFill>
                  <a:schemeClr val="lt1"/>
                </a:solidFill>
              </a:rPr>
              <a:t>: Going to the state with the poison and thus die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11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State &amp; Action Setup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4414650" y="736025"/>
            <a:ext cx="412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Actual </a:t>
            </a:r>
            <a:r>
              <a:rPr b="1" lang="ko" sz="1700">
                <a:solidFill>
                  <a:srgbClr val="FF7710"/>
                </a:solidFill>
              </a:rPr>
              <a:t>Environment Setup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4458900" y="1143125"/>
            <a:ext cx="4032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S</a:t>
            </a:r>
            <a:r>
              <a:rPr lang="ko" sz="1300">
                <a:solidFill>
                  <a:schemeClr val="lt1"/>
                </a:solidFill>
              </a:rPr>
              <a:t>tarting point: Random single customer data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Goal: -5% on “Exited rate”(ER)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episode ends if customer ER </a:t>
            </a:r>
            <a:r>
              <a:rPr lang="ko" sz="1300">
                <a:solidFill>
                  <a:schemeClr val="lt1"/>
                </a:solidFill>
              </a:rPr>
              <a:t>decreased</a:t>
            </a:r>
            <a:r>
              <a:rPr lang="ko" sz="1300">
                <a:solidFill>
                  <a:schemeClr val="lt1"/>
                </a:solidFill>
              </a:rPr>
              <a:t> by 5%, or used every action once.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4414650" y="2485400"/>
            <a:ext cx="412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Actual</a:t>
            </a:r>
            <a:r>
              <a:rPr b="1" lang="ko" sz="1700">
                <a:solidFill>
                  <a:srgbClr val="FF7710"/>
                </a:solidFill>
              </a:rPr>
              <a:t> Action &amp; Reward Setup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4458900" y="2968700"/>
            <a:ext cx="40323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action will be the promotion that will change customers feature value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ko" sz="1300">
                <a:solidFill>
                  <a:schemeClr val="accent6"/>
                </a:solidFill>
              </a:rPr>
              <a:t>+x </a:t>
            </a:r>
            <a:r>
              <a:rPr lang="ko" sz="1300">
                <a:solidFill>
                  <a:schemeClr val="lt1"/>
                </a:solidFill>
              </a:rPr>
              <a:t>reward points: Prevent leaking customers, and more rewards will be given with lower action used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ko" sz="1300">
                <a:solidFill>
                  <a:srgbClr val="FF0000"/>
                </a:solidFill>
              </a:rPr>
              <a:t>-x </a:t>
            </a:r>
            <a:r>
              <a:rPr lang="ko" sz="1300">
                <a:solidFill>
                  <a:schemeClr val="lt1"/>
                </a:solidFill>
              </a:rPr>
              <a:t>reward points: Used every action but fail to lower 5%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50"/>
            <a:ext cx="4059178" cy="42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12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386594" y="1932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Result</a:t>
            </a:r>
            <a:endParaRPr b="1" sz="1700">
              <a:solidFill>
                <a:srgbClr val="FF7710"/>
              </a:solidFill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75" y="1290662"/>
            <a:ext cx="3260676" cy="18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38" y="1377075"/>
            <a:ext cx="3759825" cy="2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575" y="3150375"/>
            <a:ext cx="3260675" cy="19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470706" y="914675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Reality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094194" y="914675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Expected</a:t>
            </a:r>
            <a:endParaRPr b="1" sz="1700">
              <a:solidFill>
                <a:srgbClr val="FF7710"/>
              </a:solidFill>
            </a:endParaRPr>
          </a:p>
        </p:txBody>
      </p:sp>
      <p:grpSp>
        <p:nvGrpSpPr>
          <p:cNvPr id="279" name="Google Shape;279;p32"/>
          <p:cNvGrpSpPr/>
          <p:nvPr/>
        </p:nvGrpSpPr>
        <p:grpSpPr>
          <a:xfrm>
            <a:off x="244963" y="686077"/>
            <a:ext cx="4066384" cy="4057608"/>
            <a:chOff x="371475" y="1268410"/>
            <a:chExt cx="3672010" cy="4321202"/>
          </a:xfrm>
        </p:grpSpPr>
        <p:sp>
          <p:nvSpPr>
            <p:cNvPr id="280" name="Google Shape;280;p32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2" name="Google Shape;282;p32"/>
          <p:cNvGrpSpPr/>
          <p:nvPr/>
        </p:nvGrpSpPr>
        <p:grpSpPr>
          <a:xfrm>
            <a:off x="4954290" y="686077"/>
            <a:ext cx="3685597" cy="4057608"/>
            <a:chOff x="371475" y="1268410"/>
            <a:chExt cx="3672010" cy="4321202"/>
          </a:xfrm>
        </p:grpSpPr>
        <p:sp>
          <p:nvSpPr>
            <p:cNvPr id="283" name="Google Shape;283;p32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5" name="Google Shape;285;p32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13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Challenges and Limitations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414650" y="632250"/>
            <a:ext cx="412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Incorrect Ending point of Episode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4458900" y="999975"/>
            <a:ext cx="4032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Starting point: Random single customer data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Goal: </a:t>
            </a:r>
            <a:r>
              <a:rPr lang="ko" sz="1300">
                <a:solidFill>
                  <a:schemeClr val="lt1"/>
                </a:solidFill>
              </a:rPr>
              <a:t>-5% on “Exited rate”(ER)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episode ended</a:t>
            </a:r>
            <a:r>
              <a:rPr lang="ko" sz="1300">
                <a:solidFill>
                  <a:srgbClr val="FF9900"/>
                </a:solidFill>
              </a:rPr>
              <a:t> </a:t>
            </a:r>
            <a:r>
              <a:rPr b="1" lang="ko" sz="1300">
                <a:solidFill>
                  <a:srgbClr val="FF9900"/>
                </a:solidFill>
              </a:rPr>
              <a:t>only</a:t>
            </a:r>
            <a:r>
              <a:rPr b="1" lang="ko" sz="1300">
                <a:solidFill>
                  <a:schemeClr val="lt1"/>
                </a:solidFill>
              </a:rPr>
              <a:t> </a:t>
            </a:r>
            <a:r>
              <a:rPr lang="ko" sz="1300">
                <a:solidFill>
                  <a:schemeClr val="lt1"/>
                </a:solidFill>
              </a:rPr>
              <a:t>when every customer data was used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93" name="Google Shape;293;p33"/>
          <p:cNvCxnSpPr/>
          <p:nvPr/>
        </p:nvCxnSpPr>
        <p:spPr>
          <a:xfrm>
            <a:off x="4874575" y="1437150"/>
            <a:ext cx="24372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50"/>
            <a:ext cx="3946308" cy="423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/>
        </p:nvSpPr>
        <p:spPr>
          <a:xfrm>
            <a:off x="4458900" y="2873250"/>
            <a:ext cx="412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Incorrect Reward System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4503150" y="3204150"/>
            <a:ext cx="4032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Original plan was to give rewards only at the end of the episode, however in our code the reward was given in each action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14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Streamlit Application Demo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15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2283750" y="2095625"/>
            <a:ext cx="4576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 u="sng">
                <a:solidFill>
                  <a:schemeClr val="hlink"/>
                </a:solidFill>
                <a:hlinkClick r:id="rId3"/>
              </a:rPr>
              <a:t>Launch the </a:t>
            </a:r>
            <a:r>
              <a:rPr b="1" lang="ko" sz="3200" u="sng">
                <a:solidFill>
                  <a:schemeClr val="hlink"/>
                </a:solidFill>
                <a:hlinkClick r:id="rId4"/>
              </a:rPr>
              <a:t>Dashboard</a:t>
            </a:r>
            <a:endParaRPr b="1" sz="3200">
              <a:solidFill>
                <a:srgbClr val="FF771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Future Work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1" y="4431041"/>
            <a:ext cx="8730900" cy="16200"/>
          </a:xfrm>
          <a:prstGeom prst="rect">
            <a:avLst/>
          </a:prstGeom>
          <a:solidFill>
            <a:srgbClr val="FF7710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393375" y="874925"/>
            <a:ext cx="36807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ko" sz="1300">
                <a:solidFill>
                  <a:schemeClr val="lt1"/>
                </a:solidFill>
              </a:rPr>
              <a:t>Environment, Action, and Reward setup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Correct episode ending point as we planned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Need More EDA based on ‘Age’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Specific action setup based on EDA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romanLcPeriod"/>
            </a:pPr>
            <a:r>
              <a:rPr lang="ko" sz="1300">
                <a:solidFill>
                  <a:schemeClr val="lt1"/>
                </a:solidFill>
              </a:rPr>
              <a:t>Need reasonable explanation in every single action setup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313" name="Google Shape;313;p35"/>
          <p:cNvGrpSpPr/>
          <p:nvPr/>
        </p:nvGrpSpPr>
        <p:grpSpPr>
          <a:xfrm>
            <a:off x="278608" y="775825"/>
            <a:ext cx="4049126" cy="3240901"/>
            <a:chOff x="371475" y="1268410"/>
            <a:chExt cx="3672010" cy="4321202"/>
          </a:xfrm>
        </p:grpSpPr>
        <p:sp>
          <p:nvSpPr>
            <p:cNvPr id="314" name="Google Shape;314;p35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6" name="Google Shape;316;p35"/>
          <p:cNvGrpSpPr/>
          <p:nvPr/>
        </p:nvGrpSpPr>
        <p:grpSpPr>
          <a:xfrm>
            <a:off x="4486094" y="775825"/>
            <a:ext cx="4200046" cy="3240901"/>
            <a:chOff x="371475" y="1268410"/>
            <a:chExt cx="3672010" cy="4321202"/>
          </a:xfrm>
        </p:grpSpPr>
        <p:sp>
          <p:nvSpPr>
            <p:cNvPr id="317" name="Google Shape;317;p35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9" name="Google Shape;319;p35"/>
          <p:cNvSpPr txBox="1"/>
          <p:nvPr/>
        </p:nvSpPr>
        <p:spPr>
          <a:xfrm>
            <a:off x="508113" y="2874975"/>
            <a:ext cx="38196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2. Hyperparameter Optimization</a:t>
            </a:r>
            <a:endParaRPr sz="1300">
              <a:solidFill>
                <a:schemeClr val="lt1"/>
              </a:solidFill>
            </a:endParaRPr>
          </a:p>
          <a:p>
            <a:pPr indent="-311150" lvl="0" marL="9144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Optimize parameters (Learning rate, Gamma, Epsilon)</a:t>
            </a:r>
            <a:endParaRPr sz="1300">
              <a:solidFill>
                <a:schemeClr val="lt1"/>
              </a:solidFill>
            </a:endParaRPr>
          </a:p>
          <a:p>
            <a:pPr indent="-311150" lvl="0" marL="9144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Use Optuna framework to optimize parameters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4672650" y="931275"/>
            <a:ext cx="39510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3. RL Algorithms Comparison</a:t>
            </a:r>
            <a:endParaRPr sz="1300">
              <a:solidFill>
                <a:schemeClr val="lt1"/>
              </a:solidFill>
            </a:endParaRPr>
          </a:p>
          <a:p>
            <a:pPr indent="-311150" lvl="0" marL="9144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SARSA (State–action–reward–state–action)</a:t>
            </a:r>
            <a:endParaRPr sz="1300">
              <a:solidFill>
                <a:schemeClr val="lt1"/>
              </a:solidFill>
            </a:endParaRPr>
          </a:p>
          <a:p>
            <a:pPr indent="-311150" lvl="0" marL="9144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Deep Q-Networks (DQN)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16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2650" y="2283275"/>
            <a:ext cx="39510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4. Still need better XGBoost model</a:t>
            </a:r>
            <a:endParaRPr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Improve F1-Score (Bayesian optimization, Custom loss function)</a:t>
            </a:r>
            <a:endParaRPr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Effective Feature Engineering </a:t>
            </a:r>
            <a:endParaRPr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Address Class Imbalance (SMOTE)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/>
        </p:nvSpPr>
        <p:spPr>
          <a:xfrm>
            <a:off x="3181352" y="1998450"/>
            <a:ext cx="2781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0">
                <a:solidFill>
                  <a:srgbClr val="FF7710"/>
                </a:solidFill>
              </a:rPr>
              <a:t>Q &amp; A</a:t>
            </a:r>
            <a:endParaRPr b="1" sz="7000">
              <a:solidFill>
                <a:srgbClr val="FF7710"/>
              </a:solidFill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17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278605" y="269450"/>
            <a:ext cx="6190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7710"/>
                </a:solidFill>
                <a:latin typeface="Montserrat"/>
                <a:ea typeface="Montserrat"/>
                <a:cs typeface="Montserrat"/>
                <a:sym typeface="Montserrat"/>
              </a:rPr>
              <a:t>Bank Customer Churn Prediction</a:t>
            </a:r>
            <a:endParaRPr b="1" sz="2000">
              <a:solidFill>
                <a:srgbClr val="FF77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/>
        </p:nvSpPr>
        <p:spPr>
          <a:xfrm>
            <a:off x="278594" y="269450"/>
            <a:ext cx="3422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7710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 b="1" sz="2000">
              <a:solidFill>
                <a:srgbClr val="FF77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683400" y="870454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" sz="1700">
                <a:solidFill>
                  <a:srgbClr val="FF7710"/>
                </a:solidFill>
              </a:rPr>
              <a:t>Background &amp; Project Goals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6840141" y="4732151"/>
            <a:ext cx="1944290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600">
                <a:solidFill>
                  <a:srgbClr val="FF7710"/>
                </a:solidFill>
              </a:rPr>
              <a:t>1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/>
        </p:nvSpPr>
        <p:spPr>
          <a:xfrm>
            <a:off x="683400" y="1362329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2. Data Preprocessing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683400" y="2294641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3. Exploratory Data Analysis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683400" y="3475841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4. Baseline Model: XGBoost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4935325" y="870504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5. Reinforcement Learning (RL)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4935325" y="2383904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6. Challenges and Limitations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4935325" y="2976191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7. </a:t>
            </a:r>
            <a:r>
              <a:rPr b="1" lang="ko" sz="1700">
                <a:solidFill>
                  <a:srgbClr val="FF7710"/>
                </a:solidFill>
              </a:rPr>
              <a:t>Streamlit</a:t>
            </a:r>
            <a:r>
              <a:rPr b="1" lang="ko" sz="1700">
                <a:solidFill>
                  <a:srgbClr val="FF7710"/>
                </a:solidFill>
              </a:rPr>
              <a:t> Application Demo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4935325" y="3568479"/>
            <a:ext cx="3888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8. Future Work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5131226" y="3897300"/>
            <a:ext cx="2664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9.1 Plans for the Spring </a:t>
            </a:r>
            <a:r>
              <a:rPr lang="ko" sz="1300">
                <a:solidFill>
                  <a:schemeClr val="lt1"/>
                </a:solidFill>
              </a:rPr>
              <a:t>Semester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960300" y="1648700"/>
            <a:ext cx="28686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2.1 Overview of Preprocessing Steps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2.2 Feature Analysis 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960300" y="2622762"/>
            <a:ext cx="28686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3.1 Data Characteristics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3.2 Visualizations of Key Features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3.3 Insights and Outliers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960300" y="3753350"/>
            <a:ext cx="28686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4.1 Why XGBoost?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4.2 Hyperparameter Tuning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4.3 Model Performance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5131225" y="1126475"/>
            <a:ext cx="28686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5.1 Why RL?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5.2 Intro to Q-learning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5.3 Agent and Action Setup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5.4 Episode Performance Graph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4849450" y="1763450"/>
            <a:ext cx="35916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Develop a reinforcement learning model to identify optimal retention strategies for customers at risk of churning</a:t>
            </a:r>
            <a:r>
              <a:rPr lang="ko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Design an interactive interface for bank staff to input new customer data, predict churn probability and recommend personalized retention strategies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4849461" y="1162255"/>
            <a:ext cx="2710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" sz="1700">
                <a:solidFill>
                  <a:srgbClr val="FF7710"/>
                </a:solidFill>
              </a:rPr>
              <a:t>Project Goals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503628" y="1485650"/>
            <a:ext cx="30588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Limited experience with supervised learning methods.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Aimed to explore a new ML algorithm with a unique dataset for a new challenge.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Initially planned a Kaggle competition but shifted to familiar bank data due to complexity.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503616" y="1162243"/>
            <a:ext cx="2709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" sz="1700">
                <a:solidFill>
                  <a:srgbClr val="FF7710"/>
                </a:solidFill>
              </a:rPr>
              <a:t>Background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1"/>
          <p:cNvGrpSpPr/>
          <p:nvPr/>
        </p:nvGrpSpPr>
        <p:grpSpPr>
          <a:xfrm>
            <a:off x="4741126" y="951311"/>
            <a:ext cx="3508856" cy="3240884"/>
            <a:chOff x="4258970" y="1268410"/>
            <a:chExt cx="3671888" cy="4321179"/>
          </a:xfrm>
        </p:grpSpPr>
        <p:sp>
          <p:nvSpPr>
            <p:cNvPr id="102" name="Google Shape;102;p21"/>
            <p:cNvSpPr/>
            <p:nvPr/>
          </p:nvSpPr>
          <p:spPr>
            <a:xfrm>
              <a:off x="4284541" y="1268410"/>
              <a:ext cx="3646316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 rot="5400000">
              <a:off x="2109181" y="3418200"/>
              <a:ext cx="4321177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" name="Google Shape;104;p21"/>
          <p:cNvGrpSpPr/>
          <p:nvPr/>
        </p:nvGrpSpPr>
        <p:grpSpPr>
          <a:xfrm>
            <a:off x="278611" y="951299"/>
            <a:ext cx="3508856" cy="3240884"/>
            <a:chOff x="371474" y="1268410"/>
            <a:chExt cx="3671888" cy="4321179"/>
          </a:xfrm>
        </p:grpSpPr>
        <p:sp>
          <p:nvSpPr>
            <p:cNvPr id="105" name="Google Shape;105;p21"/>
            <p:cNvSpPr/>
            <p:nvPr/>
          </p:nvSpPr>
          <p:spPr>
            <a:xfrm>
              <a:off x="391885" y="1268410"/>
              <a:ext cx="3651477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 rot="5400000">
              <a:off x="-1778314" y="3418200"/>
              <a:ext cx="4321177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7" name="Google Shape;107;p21"/>
          <p:cNvSpPr txBox="1"/>
          <p:nvPr/>
        </p:nvSpPr>
        <p:spPr>
          <a:xfrm>
            <a:off x="278594" y="269450"/>
            <a:ext cx="3591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700">
                <a:solidFill>
                  <a:srgbClr val="FF7710"/>
                </a:solidFill>
              </a:rPr>
              <a:t>Background &amp; Project Goals</a:t>
            </a:r>
            <a:endParaRPr b="1" sz="1700">
              <a:solidFill>
                <a:srgbClr val="FF771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77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" y="4431041"/>
            <a:ext cx="8730854" cy="16200"/>
          </a:xfrm>
          <a:prstGeom prst="rect">
            <a:avLst/>
          </a:prstGeom>
          <a:solidFill>
            <a:srgbClr val="FF7710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02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625">
            <a:alpha val="84705"/>
          </a:srgbClr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-2100" y="0"/>
            <a:ext cx="9148200" cy="5143500"/>
          </a:xfrm>
          <a:prstGeom prst="rect">
            <a:avLst/>
          </a:prstGeom>
          <a:solidFill>
            <a:srgbClr val="1C1B1A">
              <a:alpha val="8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641600" y="3015888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One-Hot Encoding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641606" y="804580"/>
            <a:ext cx="4698300" cy="21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Exited: </a:t>
            </a:r>
            <a:r>
              <a:rPr lang="ko" sz="1200">
                <a:solidFill>
                  <a:schemeClr val="lt1"/>
                </a:solidFill>
              </a:rPr>
              <a:t>Whether</a:t>
            </a:r>
            <a:r>
              <a:rPr lang="ko" sz="1200">
                <a:solidFill>
                  <a:schemeClr val="lt1"/>
                </a:solidFill>
              </a:rPr>
              <a:t> or not the </a:t>
            </a:r>
            <a:r>
              <a:rPr lang="ko" sz="1200">
                <a:solidFill>
                  <a:schemeClr val="lt1"/>
                </a:solidFill>
              </a:rPr>
              <a:t>customer left the bank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Row Number: Corresponds to the record or row number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Custom ID: Contains random values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Surname: Surname of the customer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Complain: Customer has complaint or not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ko" sz="1200">
                <a:solidFill>
                  <a:schemeClr val="lt1"/>
                </a:solidFill>
              </a:rPr>
              <a:t>The feature had nearly 100% of similarity to the target feature, which could influence our result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6840141" y="4732151"/>
            <a:ext cx="1944290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03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220056" y="4732151"/>
            <a:ext cx="2080137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Copyright 2024. LIKELION all rights reserved.</a:t>
            </a:r>
            <a:endParaRPr sz="1100"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278607" y="4768673"/>
            <a:ext cx="864000" cy="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00" y="481824"/>
            <a:ext cx="3353100" cy="4476775"/>
          </a:xfrm>
          <a:prstGeom prst="rect">
            <a:avLst/>
          </a:prstGeom>
          <a:solidFill>
            <a:srgbClr val="1C1B1A">
              <a:alpha val="89800"/>
            </a:srgbClr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121" name="Google Shape;121;p22"/>
          <p:cNvCxnSpPr/>
          <p:nvPr/>
        </p:nvCxnSpPr>
        <p:spPr>
          <a:xfrm>
            <a:off x="351875" y="836738"/>
            <a:ext cx="3059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2"/>
          <p:cNvCxnSpPr/>
          <p:nvPr/>
        </p:nvCxnSpPr>
        <p:spPr>
          <a:xfrm>
            <a:off x="351875" y="1071250"/>
            <a:ext cx="3059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/>
          <p:nvPr/>
        </p:nvCxnSpPr>
        <p:spPr>
          <a:xfrm>
            <a:off x="351875" y="1309425"/>
            <a:ext cx="3059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2"/>
          <p:cNvSpPr/>
          <p:nvPr/>
        </p:nvSpPr>
        <p:spPr>
          <a:xfrm>
            <a:off x="278600" y="3813350"/>
            <a:ext cx="815100" cy="41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78594" y="408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Data Preprocessing</a:t>
            </a:r>
            <a:endParaRPr b="1" sz="900">
              <a:solidFill>
                <a:srgbClr val="FF77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583900" y="424125"/>
            <a:ext cx="526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Target / </a:t>
            </a:r>
            <a:r>
              <a:rPr b="1" lang="ko" sz="1700">
                <a:solidFill>
                  <a:srgbClr val="FF7710"/>
                </a:solidFill>
              </a:rPr>
              <a:t>Dropped Features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641606" y="3403530"/>
            <a:ext cx="46983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Geography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ko" sz="1200">
                <a:solidFill>
                  <a:schemeClr val="lt1"/>
                </a:solidFill>
              </a:rPr>
              <a:t>France, Spain, Germany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Gender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ko" sz="1200">
                <a:solidFill>
                  <a:schemeClr val="lt1"/>
                </a:solidFill>
              </a:rPr>
              <a:t>Male, Female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ko" sz="1200">
                <a:solidFill>
                  <a:schemeClr val="lt1"/>
                </a:solidFill>
              </a:rPr>
              <a:t>Card Type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ko" sz="1200">
                <a:solidFill>
                  <a:schemeClr val="lt1"/>
                </a:solidFill>
              </a:rPr>
              <a:t>Diamond, Gold, Platinum, Silver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flipH="1" rot="10800000">
            <a:off x="3966875" y="1210250"/>
            <a:ext cx="3958500" cy="8400"/>
          </a:xfrm>
          <a:prstGeom prst="straightConnector1">
            <a:avLst/>
          </a:prstGeom>
          <a:noFill/>
          <a:ln cap="flat" cmpd="sng" w="9525">
            <a:solidFill>
              <a:srgbClr val="FF771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Exploratory Data Analysis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04</a:t>
            </a:r>
            <a:endParaRPr sz="600">
              <a:solidFill>
                <a:srgbClr val="FF771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75" y="1624475"/>
            <a:ext cx="4091826" cy="29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4475"/>
            <a:ext cx="4016201" cy="29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39394" y="1085163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With Complain 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091631" y="1085175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Without</a:t>
            </a:r>
            <a:r>
              <a:rPr b="1" lang="ko" sz="1700">
                <a:solidFill>
                  <a:srgbClr val="FF7710"/>
                </a:solidFill>
              </a:rPr>
              <a:t> Complain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776194" y="2817588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vs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051050" y="1697700"/>
            <a:ext cx="655500" cy="82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3501750" y="504275"/>
            <a:ext cx="1944300" cy="1066200"/>
          </a:xfrm>
          <a:prstGeom prst="wedgeEllipseCallout">
            <a:avLst>
              <a:gd fmla="val 25617" name="adj1"/>
              <a:gd fmla="val 62385" name="adj2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200">
                <a:solidFill>
                  <a:srgbClr val="FF7710"/>
                </a:solidFill>
              </a:rPr>
              <a:t>Focused EDA on features with higher importance</a:t>
            </a:r>
            <a:endParaRPr sz="900">
              <a:solidFill>
                <a:srgbClr val="FF771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" y="815225"/>
            <a:ext cx="4293400" cy="40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Exploratory Data Analysis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722975" y="1246400"/>
            <a:ext cx="4032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criterion is the overall churn rate of 20.4%, used to understand the characteristics of each feature.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716669" y="815225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Reference Value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716669" y="2474875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Conflict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722975" y="2952750"/>
            <a:ext cx="40323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Contrary to the expectation of discovering unique characteristics in specific features, most features showed a churn rate close to 20% across all segments, including those with high feature importance. This was attributed to the unique nature of the Kaggle dataset.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05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Exploratory Data Analysis</a:t>
            </a:r>
            <a:endParaRPr b="1" sz="1700">
              <a:solidFill>
                <a:srgbClr val="FF7710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100" y="149025"/>
            <a:ext cx="3318200" cy="23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9100" y="2648750"/>
            <a:ext cx="3318200" cy="23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30994" y="1000125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Number of Products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30994" y="314660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Age</a:t>
            </a:r>
            <a:endParaRPr b="1" sz="1700">
              <a:solidFill>
                <a:srgbClr val="FF7710"/>
              </a:solidFill>
            </a:endParaRPr>
          </a:p>
        </p:txBody>
      </p:sp>
      <p:grpSp>
        <p:nvGrpSpPr>
          <p:cNvPr id="162" name="Google Shape;162;p25"/>
          <p:cNvGrpSpPr/>
          <p:nvPr/>
        </p:nvGrpSpPr>
        <p:grpSpPr>
          <a:xfrm>
            <a:off x="278586" y="789994"/>
            <a:ext cx="2931733" cy="3851919"/>
            <a:chOff x="371475" y="1268410"/>
            <a:chExt cx="3672010" cy="4321202"/>
          </a:xfrm>
        </p:grpSpPr>
        <p:sp>
          <p:nvSpPr>
            <p:cNvPr id="163" name="Google Shape;163;p25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" name="Google Shape;165;p25"/>
          <p:cNvSpPr txBox="1"/>
          <p:nvPr/>
        </p:nvSpPr>
        <p:spPr>
          <a:xfrm>
            <a:off x="431000" y="1398250"/>
            <a:ext cx="40323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churn rate dramatically increased when the customer bought 3 or more products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high importance of the "NumofProducts" variable when the "Complain" variable is included might be due to the extreme churn rates observed for products 3 and 4.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31000" y="3562050"/>
            <a:ext cx="4032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The churn rate dramatically increased in 50s and 60s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ko" sz="1300">
                <a:solidFill>
                  <a:schemeClr val="lt1"/>
                </a:solidFill>
              </a:rPr>
              <a:t>None of the section had churn rate of 20%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Baseline Model: XGBoost</a:t>
            </a:r>
            <a:endParaRPr b="1" sz="1700">
              <a:solidFill>
                <a:srgbClr val="FF7710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07</a:t>
            </a:r>
            <a:endParaRPr sz="6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197615" y="1399407"/>
            <a:ext cx="24300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ko" sz="1300">
                <a:solidFill>
                  <a:schemeClr val="lt1"/>
                </a:solidFill>
              </a:rPr>
              <a:t>An advanced implementation of the Gradient Boosting framework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ko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300">
                <a:solidFill>
                  <a:schemeClr val="lt1"/>
                </a:solidFill>
              </a:rPr>
              <a:t>Utilizes an ensemble of weak learners (decision trees) built sequentially to reduce errors and </a:t>
            </a:r>
            <a:r>
              <a:rPr lang="ko" sz="1300">
                <a:solidFill>
                  <a:schemeClr val="lt1"/>
                </a:solidFill>
              </a:rPr>
              <a:t>improve</a:t>
            </a:r>
            <a:r>
              <a:rPr lang="ko" sz="1300">
                <a:solidFill>
                  <a:schemeClr val="lt1"/>
                </a:solidFill>
              </a:rPr>
              <a:t> model </a:t>
            </a:r>
            <a:r>
              <a:rPr lang="ko" sz="1300">
                <a:solidFill>
                  <a:schemeClr val="lt1"/>
                </a:solidFill>
              </a:rPr>
              <a:t>performance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6197616" y="988968"/>
            <a:ext cx="2709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2</a:t>
            </a:r>
            <a:r>
              <a:rPr b="1" lang="ko" sz="1700">
                <a:solidFill>
                  <a:srgbClr val="FF771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" sz="1700">
                <a:solidFill>
                  <a:srgbClr val="FF7710"/>
                </a:solidFill>
              </a:rPr>
              <a:t>Intro to XGBoost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6"/>
          <p:cNvGrpSpPr/>
          <p:nvPr/>
        </p:nvGrpSpPr>
        <p:grpSpPr>
          <a:xfrm>
            <a:off x="5990923" y="778028"/>
            <a:ext cx="2754008" cy="3690738"/>
            <a:chOff x="371475" y="1268410"/>
            <a:chExt cx="3672010" cy="4321202"/>
          </a:xfrm>
        </p:grpSpPr>
        <p:sp>
          <p:nvSpPr>
            <p:cNvPr id="176" name="Google Shape;176;p26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278610" y="778030"/>
            <a:ext cx="5526383" cy="3690738"/>
            <a:chOff x="4258970" y="1268410"/>
            <a:chExt cx="3671772" cy="4321202"/>
          </a:xfrm>
        </p:grpSpPr>
        <p:sp>
          <p:nvSpPr>
            <p:cNvPr id="179" name="Google Shape;179;p26"/>
            <p:cNvSpPr/>
            <p:nvPr/>
          </p:nvSpPr>
          <p:spPr>
            <a:xfrm>
              <a:off x="4284541" y="1268410"/>
              <a:ext cx="3646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 rot="5400000">
              <a:off x="2109170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1" name="Google Shape;181;p26"/>
          <p:cNvSpPr txBox="1"/>
          <p:nvPr/>
        </p:nvSpPr>
        <p:spPr>
          <a:xfrm>
            <a:off x="480951" y="989013"/>
            <a:ext cx="5324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1</a:t>
            </a:r>
            <a:r>
              <a:rPr b="1" lang="ko" sz="1700">
                <a:solidFill>
                  <a:srgbClr val="FF7710"/>
                </a:solidFill>
              </a:rPr>
              <a:t>. Why do we use XGBoost in our project?</a:t>
            </a:r>
            <a:endParaRPr b="1" sz="1700">
              <a:solidFill>
                <a:srgbClr val="FF77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6"/>
          <p:cNvGrpSpPr/>
          <p:nvPr/>
        </p:nvGrpSpPr>
        <p:grpSpPr>
          <a:xfrm>
            <a:off x="278610" y="778030"/>
            <a:ext cx="5526383" cy="3690738"/>
            <a:chOff x="4258970" y="1268410"/>
            <a:chExt cx="3671772" cy="4321202"/>
          </a:xfrm>
        </p:grpSpPr>
        <p:sp>
          <p:nvSpPr>
            <p:cNvPr id="183" name="Google Shape;183;p26"/>
            <p:cNvSpPr/>
            <p:nvPr/>
          </p:nvSpPr>
          <p:spPr>
            <a:xfrm>
              <a:off x="4284541" y="1268410"/>
              <a:ext cx="3646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5400000">
              <a:off x="2109170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63" y="1953988"/>
            <a:ext cx="3953674" cy="23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480950" y="1319913"/>
            <a:ext cx="53835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ko" sz="1300">
                <a:solidFill>
                  <a:schemeClr val="lt1"/>
                </a:solidFill>
              </a:rPr>
              <a:t>Goal</a:t>
            </a:r>
            <a:r>
              <a:rPr lang="ko" sz="1300">
                <a:solidFill>
                  <a:schemeClr val="lt1"/>
                </a:solidFill>
              </a:rPr>
              <a:t>: Increase TP (True Positive), Decrease FN (False Negative)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ko" sz="1300">
                <a:solidFill>
                  <a:schemeClr val="lt1"/>
                </a:solidFill>
              </a:rPr>
              <a:t>That is, We Need Better Recall Scores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278594" y="269450"/>
            <a:ext cx="359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7710"/>
                </a:solidFill>
              </a:rPr>
              <a:t>Baseline Model: XGBoost </a:t>
            </a:r>
            <a:endParaRPr b="1" sz="1700">
              <a:solidFill>
                <a:srgbClr val="FF7710"/>
              </a:solidFill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>
            <a:off x="140044" y="951297"/>
            <a:ext cx="3511911" cy="3690738"/>
            <a:chOff x="371475" y="1268410"/>
            <a:chExt cx="3672010" cy="4321202"/>
          </a:xfrm>
        </p:grpSpPr>
        <p:sp>
          <p:nvSpPr>
            <p:cNvPr id="193" name="Google Shape;193;p27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5" name="Google Shape;195;p27"/>
          <p:cNvGrpSpPr/>
          <p:nvPr/>
        </p:nvGrpSpPr>
        <p:grpSpPr>
          <a:xfrm>
            <a:off x="3731663" y="951297"/>
            <a:ext cx="4967129" cy="3690738"/>
            <a:chOff x="371475" y="1268410"/>
            <a:chExt cx="3672010" cy="4321202"/>
          </a:xfrm>
        </p:grpSpPr>
        <p:sp>
          <p:nvSpPr>
            <p:cNvPr id="196" name="Google Shape;196;p27"/>
            <p:cNvSpPr/>
            <p:nvPr/>
          </p:nvSpPr>
          <p:spPr>
            <a:xfrm>
              <a:off x="391885" y="1268410"/>
              <a:ext cx="36516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 rot="5400000">
              <a:off x="-1778325" y="3418212"/>
              <a:ext cx="4321200" cy="21600"/>
            </a:xfrm>
            <a:prstGeom prst="rect">
              <a:avLst/>
            </a:prstGeom>
            <a:solidFill>
              <a:srgbClr val="FF7710">
                <a:alpha val="60000"/>
              </a:srgbClr>
            </a:solidFill>
            <a:ln>
              <a:noFill/>
            </a:ln>
          </p:spPr>
          <p:txBody>
            <a:bodyPr anchorCtr="0" anchor="ctr" bIns="35100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12" y="1942713"/>
            <a:ext cx="1543475" cy="4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267875" y="1074350"/>
            <a:ext cx="3293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Baseline Xgboost Initial Confusion Matrix</a:t>
            </a:r>
            <a:br>
              <a:rPr lang="ko" sz="1300">
                <a:solidFill>
                  <a:schemeClr val="lt1"/>
                </a:solidFill>
              </a:rPr>
            </a:br>
            <a:r>
              <a:rPr lang="ko" sz="1300">
                <a:solidFill>
                  <a:schemeClr val="lt1"/>
                </a:solidFill>
              </a:rPr>
              <a:t>(Without Hyperparameter Tuning)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870200" y="1074350"/>
            <a:ext cx="49671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With the initial model, our recall (True positive rate) score was 0.53 (208 / 208 + 185). 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Again, We need better Recall score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- Why?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To reduce false negatives and capture more customers likely to churn.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eriod"/>
            </a:pPr>
            <a:r>
              <a:rPr lang="ko" sz="1300">
                <a:solidFill>
                  <a:schemeClr val="lt1"/>
                </a:solidFill>
              </a:rPr>
              <a:t>High recall ensures effective targeting of at-risk customers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</a:rPr>
              <a:t>TP</a:t>
            </a:r>
            <a:r>
              <a:rPr lang="ko" sz="1300">
                <a:solidFill>
                  <a:schemeClr val="lt1"/>
                </a:solidFill>
              </a:rPr>
              <a:t> =   Customers who were predicted to churn and actually churned.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</a:rPr>
              <a:t>FN</a:t>
            </a:r>
            <a:r>
              <a:rPr lang="ko" sz="1300">
                <a:solidFill>
                  <a:schemeClr val="lt1"/>
                </a:solidFill>
              </a:rPr>
              <a:t> = Customers who were not predicted to churn but actually churned.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13" y="1766175"/>
            <a:ext cx="2960774" cy="2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6840141" y="4732151"/>
            <a:ext cx="19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7710"/>
                </a:solidFill>
              </a:rPr>
              <a:t>08</a:t>
            </a:r>
            <a:endParaRPr sz="600">
              <a:solidFill>
                <a:srgbClr val="FF771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표지 양식 v.웜그레이 배경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목차/간지 양식 v.웜그레이 배경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표지 양식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