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E7A4"/>
    <a:srgbClr val="D8F0C8"/>
    <a:srgbClr val="28C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35"/>
  </p:normalViewPr>
  <p:slideViewPr>
    <p:cSldViewPr snapToGrid="0">
      <p:cViewPr varScale="1">
        <p:scale>
          <a:sx n="150" d="100"/>
          <a:sy n="150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861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88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4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94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56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019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05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0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39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76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4E1CFCD-2E00-F949-BA08-DB00CFABC3C9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B21ED86-8043-A146-A945-AA6D65F63A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413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D93DB39-3360-2769-9D9E-2939DBFAFC30}"/>
              </a:ext>
            </a:extLst>
          </p:cNvPr>
          <p:cNvSpPr/>
          <p:nvPr/>
        </p:nvSpPr>
        <p:spPr>
          <a:xfrm>
            <a:off x="3033647" y="787400"/>
            <a:ext cx="5603011" cy="5308600"/>
          </a:xfrm>
          <a:prstGeom prst="ellipse">
            <a:avLst/>
          </a:prstGeom>
          <a:noFill/>
          <a:ln w="28575">
            <a:solidFill>
              <a:srgbClr val="D8F0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3B985F-2CC8-6702-656F-84CC02D25445}"/>
              </a:ext>
            </a:extLst>
          </p:cNvPr>
          <p:cNvSpPr/>
          <p:nvPr/>
        </p:nvSpPr>
        <p:spPr>
          <a:xfrm>
            <a:off x="3921879" y="1505242"/>
            <a:ext cx="3873309" cy="3866857"/>
          </a:xfrm>
          <a:prstGeom prst="ellipse">
            <a:avLst/>
          </a:prstGeom>
          <a:noFill/>
          <a:ln w="38100">
            <a:solidFill>
              <a:srgbClr val="46E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BEF9320-CC92-68E6-9DA5-5A4C1FFA85D4}"/>
              </a:ext>
            </a:extLst>
          </p:cNvPr>
          <p:cNvSpPr/>
          <p:nvPr/>
        </p:nvSpPr>
        <p:spPr>
          <a:xfrm>
            <a:off x="4956303" y="2577467"/>
            <a:ext cx="1791767" cy="18321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 descr="E">
            <a:extLst>
              <a:ext uri="{FF2B5EF4-FFF2-40B4-BE49-F238E27FC236}">
                <a16:creationId xmlns:a16="http://schemas.microsoft.com/office/drawing/2014/main" id="{3BD26FC4-81BB-4644-6418-68B583ABCECB}"/>
              </a:ext>
            </a:extLst>
          </p:cNvPr>
          <p:cNvSpPr/>
          <p:nvPr/>
        </p:nvSpPr>
        <p:spPr>
          <a:xfrm>
            <a:off x="5333999" y="3005667"/>
            <a:ext cx="1049866" cy="982133"/>
          </a:xfrm>
          <a:prstGeom prst="rect">
            <a:avLst/>
          </a:prstGeom>
          <a:solidFill>
            <a:srgbClr val="28C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ko-KR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</a:p>
          <a:p>
            <a:pPr algn="ctr"/>
            <a:endParaRPr kumimoji="1" lang="en-US" altLang="ko-KR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간편하게 환경을 보호하고 </a:t>
            </a:r>
            <a:endParaRPr lang="en-US" altLang="ko-KR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지속 가능한 소비를 할 수</a:t>
            </a:r>
            <a:r>
              <a:rPr lang="en-US" altLang="ko-KR" sz="900" b="1" dirty="0">
                <a:solidFill>
                  <a:schemeClr val="tx1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있게</a:t>
            </a:r>
            <a:endParaRPr lang="ko-KR" alt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  <a:p>
            <a:pPr algn="ctr"/>
            <a:endParaRPr kumimoji="1" lang="ko-KR" alt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 descr="E">
            <a:extLst>
              <a:ext uri="{FF2B5EF4-FFF2-40B4-BE49-F238E27FC236}">
                <a16:creationId xmlns:a16="http://schemas.microsoft.com/office/drawing/2014/main" id="{0CEB2E35-4AEC-37FE-C6B8-3F6AC84D7F1D}"/>
              </a:ext>
            </a:extLst>
          </p:cNvPr>
          <p:cNvSpPr/>
          <p:nvPr/>
        </p:nvSpPr>
        <p:spPr>
          <a:xfrm>
            <a:off x="6883401" y="2023534"/>
            <a:ext cx="1049866" cy="982133"/>
          </a:xfrm>
          <a:prstGeom prst="rect">
            <a:avLst/>
          </a:prstGeom>
          <a:solidFill>
            <a:srgbClr val="46E7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분리수거 방법을 쉽고 빠르게 </a:t>
            </a:r>
            <a:endParaRPr lang="en-US" altLang="ko-KR" sz="9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알 수 있게</a:t>
            </a:r>
          </a:p>
        </p:txBody>
      </p:sp>
      <p:sp>
        <p:nvSpPr>
          <p:cNvPr id="10" name="직사각형 9" descr="E">
            <a:extLst>
              <a:ext uri="{FF2B5EF4-FFF2-40B4-BE49-F238E27FC236}">
                <a16:creationId xmlns:a16="http://schemas.microsoft.com/office/drawing/2014/main" id="{66349AEA-0EA0-8211-CA30-61007000C591}"/>
              </a:ext>
            </a:extLst>
          </p:cNvPr>
          <p:cNvSpPr/>
          <p:nvPr/>
        </p:nvSpPr>
        <p:spPr>
          <a:xfrm>
            <a:off x="5376334" y="4600876"/>
            <a:ext cx="1049866" cy="982133"/>
          </a:xfrm>
          <a:prstGeom prst="rect">
            <a:avLst/>
          </a:prstGeom>
          <a:solidFill>
            <a:srgbClr val="46E7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환경 보호 성과를 직관적으로 </a:t>
            </a:r>
            <a:r>
              <a:rPr lang="ko-KR" alt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시각화하여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 제공</a:t>
            </a:r>
          </a:p>
        </p:txBody>
      </p:sp>
      <p:sp>
        <p:nvSpPr>
          <p:cNvPr id="11" name="직사각형 10" descr="E">
            <a:extLst>
              <a:ext uri="{FF2B5EF4-FFF2-40B4-BE49-F238E27FC236}">
                <a16:creationId xmlns:a16="http://schemas.microsoft.com/office/drawing/2014/main" id="{18E377A1-332D-5EDD-2D81-5736876351B5}"/>
              </a:ext>
            </a:extLst>
          </p:cNvPr>
          <p:cNvSpPr/>
          <p:nvPr/>
        </p:nvSpPr>
        <p:spPr>
          <a:xfrm>
            <a:off x="3705164" y="2077634"/>
            <a:ext cx="1049866" cy="982133"/>
          </a:xfrm>
          <a:prstGeom prst="rect">
            <a:avLst/>
          </a:prstGeom>
          <a:solidFill>
            <a:srgbClr val="46E7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보상 시스템을 도입해 지속적인 참여 </a:t>
            </a:r>
          </a:p>
        </p:txBody>
      </p:sp>
      <p:sp>
        <p:nvSpPr>
          <p:cNvPr id="12" name="직사각형 11" descr="E">
            <a:extLst>
              <a:ext uri="{FF2B5EF4-FFF2-40B4-BE49-F238E27FC236}">
                <a16:creationId xmlns:a16="http://schemas.microsoft.com/office/drawing/2014/main" id="{D1753347-B155-271C-2798-3127445F39F3}"/>
              </a:ext>
            </a:extLst>
          </p:cNvPr>
          <p:cNvSpPr/>
          <p:nvPr/>
        </p:nvSpPr>
        <p:spPr>
          <a:xfrm>
            <a:off x="2505478" y="2507026"/>
            <a:ext cx="1049866" cy="982133"/>
          </a:xfrm>
          <a:prstGeom prst="rect">
            <a:avLst/>
          </a:prstGeom>
          <a:solidFill>
            <a:srgbClr val="D8F0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재활용을 할 때마다 메달</a:t>
            </a:r>
            <a:r>
              <a:rPr lang="en-US" altLang="ko-K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,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친환경 인증 배지 등을 제공해 성취감을 느끼게 함</a:t>
            </a:r>
          </a:p>
        </p:txBody>
      </p:sp>
      <p:sp>
        <p:nvSpPr>
          <p:cNvPr id="13" name="직사각형 12" descr="E">
            <a:extLst>
              <a:ext uri="{FF2B5EF4-FFF2-40B4-BE49-F238E27FC236}">
                <a16:creationId xmlns:a16="http://schemas.microsoft.com/office/drawing/2014/main" id="{930A7D7B-4CC8-DB99-EC9C-930CFF7F91A5}"/>
              </a:ext>
            </a:extLst>
          </p:cNvPr>
          <p:cNvSpPr/>
          <p:nvPr/>
        </p:nvSpPr>
        <p:spPr>
          <a:xfrm>
            <a:off x="4821105" y="5710388"/>
            <a:ext cx="1049866" cy="982133"/>
          </a:xfrm>
          <a:prstGeom prst="rect">
            <a:avLst/>
          </a:prstGeom>
          <a:solidFill>
            <a:srgbClr val="D8F0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실천한 재활용 활동의 성과를 </a:t>
            </a:r>
            <a:endParaRPr lang="en-US" altLang="ko-KR" sz="9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탄소 배출량 절감 등으로 시각적으로 보여줌</a:t>
            </a:r>
          </a:p>
        </p:txBody>
      </p:sp>
      <p:sp>
        <p:nvSpPr>
          <p:cNvPr id="14" name="직사각형 13" descr="E">
            <a:extLst>
              <a:ext uri="{FF2B5EF4-FFF2-40B4-BE49-F238E27FC236}">
                <a16:creationId xmlns:a16="http://schemas.microsoft.com/office/drawing/2014/main" id="{5BFC25F6-F8F2-D5C1-3602-CDF8027B6377}"/>
              </a:ext>
            </a:extLst>
          </p:cNvPr>
          <p:cNvSpPr/>
          <p:nvPr/>
        </p:nvSpPr>
        <p:spPr>
          <a:xfrm>
            <a:off x="8108487" y="2568700"/>
            <a:ext cx="1049866" cy="982133"/>
          </a:xfrm>
          <a:prstGeom prst="rect">
            <a:avLst/>
          </a:prstGeom>
          <a:solidFill>
            <a:srgbClr val="D8F0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앱을 통해 사용자가 버리는 물품의 재질을 자동으로 인식하고</a:t>
            </a:r>
            <a:r>
              <a:rPr lang="en-US" altLang="ko-K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,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적절한 분리수거 방법을 제공</a:t>
            </a:r>
          </a:p>
        </p:txBody>
      </p:sp>
      <p:sp>
        <p:nvSpPr>
          <p:cNvPr id="15" name="직사각형 14" descr="E">
            <a:extLst>
              <a:ext uri="{FF2B5EF4-FFF2-40B4-BE49-F238E27FC236}">
                <a16:creationId xmlns:a16="http://schemas.microsoft.com/office/drawing/2014/main" id="{C873AC30-DF65-D466-2FE3-4CB195F86226}"/>
              </a:ext>
            </a:extLst>
          </p:cNvPr>
          <p:cNvSpPr/>
          <p:nvPr/>
        </p:nvSpPr>
        <p:spPr>
          <a:xfrm>
            <a:off x="6358468" y="331852"/>
            <a:ext cx="1049866" cy="982133"/>
          </a:xfrm>
          <a:prstGeom prst="rect">
            <a:avLst/>
          </a:prstGeom>
          <a:solidFill>
            <a:srgbClr val="D8F0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복잡한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절차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없이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클릭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몇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번으로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분리수거를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endParaRPr lang="en-US" altLang="ko-KR" sz="900" b="1" dirty="0">
              <a:solidFill>
                <a:schemeClr val="bg1"/>
              </a:solidFill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쉽게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있게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9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UI/UX </a:t>
            </a:r>
            <a:r>
              <a:rPr lang="ko-KR" altLang="en-US" sz="9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E9ABC-B5E8-F886-CFF9-80AC3621541F}"/>
              </a:ext>
            </a:extLst>
          </p:cNvPr>
          <p:cNvSpPr txBox="1"/>
          <p:nvPr/>
        </p:nvSpPr>
        <p:spPr>
          <a:xfrm>
            <a:off x="9540985" y="5091942"/>
            <a:ext cx="20441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endParaRPr lang="en" altLang="ko-KR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주로 </a:t>
            </a:r>
            <a:r>
              <a:rPr lang="en-US" altLang="ko-KR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20~30</a:t>
            </a:r>
            <a:r>
              <a:rPr lang="ko-KR" altLang="en-US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</a:t>
            </a:r>
          </a:p>
          <a:p>
            <a:r>
              <a:rPr lang="en" altLang="ko-KR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ko-KR" altLang="en-US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기기에 익숙한 사용자들</a:t>
            </a:r>
          </a:p>
          <a:p>
            <a:r>
              <a:rPr lang="ko-KR" altLang="en-US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미국에 사는 대학생이나 직장인</a:t>
            </a:r>
          </a:p>
          <a:p>
            <a:endParaRPr kumimoji="1"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34AD8-FEC0-4128-3E38-7D282D3BB133}"/>
              </a:ext>
            </a:extLst>
          </p:cNvPr>
          <p:cNvSpPr txBox="1"/>
          <p:nvPr/>
        </p:nvSpPr>
        <p:spPr>
          <a:xfrm>
            <a:off x="607611" y="5355068"/>
            <a:ext cx="31390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환경</a:t>
            </a:r>
            <a:endParaRPr lang="en-US" altLang="ko-KR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ko-KR" altLang="en-US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서비스로 진행</a:t>
            </a:r>
          </a:p>
          <a:p>
            <a:r>
              <a:rPr lang="en-US" altLang="ko-KR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웹보다는 모바일 </a:t>
            </a:r>
            <a:r>
              <a:rPr lang="en-US" altLang="ko-KR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웹으로</a:t>
            </a:r>
            <a:r>
              <a:rPr lang="en-US" altLang="ko-KR" sz="1200" b="1" dirty="0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en-US" altLang="ko-K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3EBA2-6BF8-A449-62E1-4A4505DF6A72}"/>
              </a:ext>
            </a:extLst>
          </p:cNvPr>
          <p:cNvSpPr txBox="1"/>
          <p:nvPr/>
        </p:nvSpPr>
        <p:spPr>
          <a:xfrm>
            <a:off x="607611" y="531167"/>
            <a:ext cx="1871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rgbClr val="28C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골든서클</a:t>
            </a:r>
            <a:endParaRPr lang="en-US" altLang="ko-KR" sz="1200" b="1" dirty="0">
              <a:solidFill>
                <a:srgbClr val="28CC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b="1" dirty="0" err="1">
                <a:solidFill>
                  <a:srgbClr val="28C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신새안</a:t>
            </a:r>
            <a:endParaRPr lang="en-US" altLang="ko-KR" sz="1200" b="1" dirty="0">
              <a:solidFill>
                <a:srgbClr val="28CCD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9A39B-981D-25F7-1C40-27C46023BFA1}"/>
              </a:ext>
            </a:extLst>
          </p:cNvPr>
          <p:cNvSpPr txBox="1"/>
          <p:nvPr/>
        </p:nvSpPr>
        <p:spPr>
          <a:xfrm>
            <a:off x="5458138" y="1892968"/>
            <a:ext cx="872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46E7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endParaRPr lang="en-US" altLang="ko-KR" sz="1800" b="1" dirty="0">
              <a:solidFill>
                <a:srgbClr val="46E7A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69BEF-4F37-57E8-1A50-67DFA750CCEC}"/>
              </a:ext>
            </a:extLst>
          </p:cNvPr>
          <p:cNvSpPr txBox="1"/>
          <p:nvPr/>
        </p:nvSpPr>
        <p:spPr>
          <a:xfrm>
            <a:off x="5393267" y="941129"/>
            <a:ext cx="872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D8F0C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944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106</Words>
  <Application>Microsoft Macintosh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 SD Gothic Neo</vt:lpstr>
      <vt:lpstr>Aptos</vt:lpstr>
      <vt:lpstr>Aptos Display</vt:lpstr>
      <vt:lpstr>Arial</vt:lpstr>
      <vt:lpstr>Helvetica Neue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SAEAN SHIN</dc:creator>
  <cp:lastModifiedBy>SAEAN SHIN</cp:lastModifiedBy>
  <cp:revision>1</cp:revision>
  <dcterms:created xsi:type="dcterms:W3CDTF">2024-09-25T09:46:04Z</dcterms:created>
  <dcterms:modified xsi:type="dcterms:W3CDTF">2024-09-25T10:01:47Z</dcterms:modified>
</cp:coreProperties>
</file>