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3D4"/>
    <a:srgbClr val="53DFA4"/>
    <a:srgbClr val="4DA1A9"/>
    <a:srgbClr val="DC3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35"/>
  </p:normalViewPr>
  <p:slideViewPr>
    <p:cSldViewPr snapToGrid="0">
      <p:cViewPr varScale="1">
        <p:scale>
          <a:sx n="150" d="100"/>
          <a:sy n="150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046B-3709-4843-A124-668DC483FFE8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CC84-46AD-DF4E-BC1A-4092CD5B3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011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046B-3709-4843-A124-668DC483FFE8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CC84-46AD-DF4E-BC1A-4092CD5B3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908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046B-3709-4843-A124-668DC483FFE8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CC84-46AD-DF4E-BC1A-4092CD5B3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037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046B-3709-4843-A124-668DC483FFE8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CC84-46AD-DF4E-BC1A-4092CD5B3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365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046B-3709-4843-A124-668DC483FFE8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CC84-46AD-DF4E-BC1A-4092CD5B3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001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046B-3709-4843-A124-668DC483FFE8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CC84-46AD-DF4E-BC1A-4092CD5B3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310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046B-3709-4843-A124-668DC483FFE8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CC84-46AD-DF4E-BC1A-4092CD5B3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753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046B-3709-4843-A124-668DC483FFE8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CC84-46AD-DF4E-BC1A-4092CD5B3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082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046B-3709-4843-A124-668DC483FFE8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CC84-46AD-DF4E-BC1A-4092CD5B3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647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046B-3709-4843-A124-668DC483FFE8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CC84-46AD-DF4E-BC1A-4092CD5B3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507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046B-3709-4843-A124-668DC483FFE8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CC84-46AD-DF4E-BC1A-4092CD5B3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4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77D046B-3709-4843-A124-668DC483FFE8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88FCC84-46AD-DF4E-BC1A-4092CD5B3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1581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22B261-2B12-6234-DDA6-0F4ACC728C21}"/>
              </a:ext>
            </a:extLst>
          </p:cNvPr>
          <p:cNvSpPr txBox="1"/>
          <p:nvPr/>
        </p:nvSpPr>
        <p:spPr>
          <a:xfrm>
            <a:off x="3001819" y="842902"/>
            <a:ext cx="8811491" cy="5442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우선순위 문제</a:t>
            </a:r>
            <a:r>
              <a:rPr kumimoji="1"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1"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b="1" dirty="0">
                <a:solidFill>
                  <a:srgbClr val="DC3B63"/>
                </a:solidFill>
                <a:effectLst/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모든 쓰레기를 한 번에 비닐봉지에 싸서 버린다</a:t>
            </a:r>
          </a:p>
          <a:p>
            <a:pPr>
              <a:lnSpc>
                <a:spcPct val="150000"/>
              </a:lnSpc>
            </a:pPr>
            <a:r>
              <a:rPr lang="en" altLang="ko-KR" b="1" dirty="0">
                <a:solidFill>
                  <a:srgbClr val="DC3B6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1: </a:t>
            </a:r>
            <a:r>
              <a:rPr lang="ko-KR" altLang="en-US" b="1" dirty="0">
                <a:solidFill>
                  <a:srgbClr val="DC3B6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왜 모든 쓰레기를 한 번에 비닐봉지에 싸서 버릴까</a:t>
            </a:r>
            <a:r>
              <a:rPr lang="en-US" altLang="ko-KR" b="1" dirty="0">
                <a:solidFill>
                  <a:srgbClr val="DC3B6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ko-KR" alt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" altLang="ko-KR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Answer 1: </a:t>
            </a:r>
            <a:r>
              <a:rPr lang="ko-KR" altLang="en-US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미국에서는 분리수거에 대한 의식이 낮고</a:t>
            </a:r>
            <a:r>
              <a:rPr lang="en-US" altLang="ko-KR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쓰레기 분리를 위한 </a:t>
            </a:r>
            <a:endParaRPr lang="en-US" altLang="ko-KR" b="1" dirty="0">
              <a:solidFill>
                <a:srgbClr val="53DFA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en-US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체계적인 시스템이 부족하기 때문이다</a:t>
            </a:r>
            <a:r>
              <a:rPr lang="en-US" altLang="ko-KR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" altLang="ko-KR" b="1" dirty="0">
                <a:solidFill>
                  <a:srgbClr val="DC3B6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2: </a:t>
            </a:r>
            <a:r>
              <a:rPr lang="ko-KR" altLang="en-US" b="1" dirty="0">
                <a:solidFill>
                  <a:srgbClr val="DC3B6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왜 미국에서는 분리수거에 대한 의식이 낮고</a:t>
            </a:r>
            <a:r>
              <a:rPr lang="en-US" altLang="ko-KR" b="1" dirty="0">
                <a:solidFill>
                  <a:srgbClr val="DC3B6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DC3B6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체계적인 시스템이 부족할까</a:t>
            </a:r>
            <a:r>
              <a:rPr lang="en-US" altLang="ko-KR" b="1" dirty="0">
                <a:solidFill>
                  <a:srgbClr val="DC3B6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ko-KR" altLang="en-US" b="1" dirty="0">
                <a:solidFill>
                  <a:srgbClr val="DC3B6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" altLang="ko-KR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Answer 2: </a:t>
            </a:r>
            <a:r>
              <a:rPr lang="ko-KR" altLang="en-US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미국의 많은 지역에서는 재활용에 대한 규제가 일관되지 않으며</a:t>
            </a:r>
            <a:r>
              <a:rPr lang="en-US" altLang="ko-KR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	</a:t>
            </a:r>
            <a:r>
              <a:rPr lang="ko-KR" altLang="en-US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쓰레기를 분리하는 것이 필수적이지 않기 때문이다</a:t>
            </a:r>
            <a:r>
              <a:rPr lang="en-US" altLang="ko-KR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이로 인해 사람들이 </a:t>
            </a:r>
            <a:endParaRPr lang="en-US" altLang="ko-KR" b="1" dirty="0">
              <a:solidFill>
                <a:srgbClr val="53DFA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en-US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굳이 재활용을 신경 쓰지 않고</a:t>
            </a:r>
            <a:r>
              <a:rPr lang="en-US" altLang="ko-KR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모든 쓰레기를 한 번에 처리하는 것이 </a:t>
            </a:r>
            <a:endParaRPr lang="en-US" altLang="ko-KR" b="1" dirty="0">
              <a:solidFill>
                <a:srgbClr val="53DFA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53DF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en-US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더 간편하게 느껴지기 때문이다</a:t>
            </a:r>
            <a:r>
              <a:rPr lang="en-US" altLang="ko-KR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" altLang="ko-KR" b="1" dirty="0">
                <a:solidFill>
                  <a:srgbClr val="DC3B6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3: </a:t>
            </a:r>
            <a:r>
              <a:rPr lang="ko-KR" altLang="en-US" b="1" dirty="0">
                <a:solidFill>
                  <a:srgbClr val="DC3B6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왜 미국의 많은 지역에서는 재활용 규제가 일관되지 않을까</a:t>
            </a:r>
            <a:r>
              <a:rPr lang="en-US" altLang="ko-KR" b="1" dirty="0">
                <a:solidFill>
                  <a:srgbClr val="DC3B6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ko-KR" altLang="en-US" b="1" dirty="0">
                <a:solidFill>
                  <a:srgbClr val="DC3B6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" altLang="ko-KR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Answer 3: </a:t>
            </a:r>
            <a:r>
              <a:rPr lang="ko-KR" altLang="en-US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미국의 각 지역은 지리적</a:t>
            </a:r>
            <a:r>
              <a:rPr lang="en-US" altLang="ko-KR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경제적 상황에 따라 쓰레기 처리 방식이 </a:t>
            </a:r>
            <a:r>
              <a:rPr lang="en-US" altLang="ko-KR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en-US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다르며</a:t>
            </a:r>
            <a:r>
              <a:rPr lang="en-US" altLang="ko-KR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재활용 인프라가 충분하지 않은 지역도 많기 때문이다</a:t>
            </a:r>
            <a:r>
              <a:rPr lang="en-US" altLang="ko-KR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53DF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en-US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또한</a:t>
            </a:r>
            <a:r>
              <a:rPr lang="en-US" altLang="ko-KR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환경 문제에 대한 우선순위가 지역별로 다를 수 있다</a:t>
            </a:r>
            <a:r>
              <a:rPr lang="en-US" altLang="ko-KR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A7629-ED39-26CB-18D7-389719E24D23}"/>
              </a:ext>
            </a:extLst>
          </p:cNvPr>
          <p:cNvSpPr txBox="1"/>
          <p:nvPr/>
        </p:nvSpPr>
        <p:spPr>
          <a:xfrm>
            <a:off x="567267" y="842902"/>
            <a:ext cx="1278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Whys</a:t>
            </a:r>
          </a:p>
        </p:txBody>
      </p:sp>
    </p:spTree>
    <p:extLst>
      <p:ext uri="{BB962C8B-B14F-4D97-AF65-F5344CB8AC3E}">
        <p14:creationId xmlns:p14="http://schemas.microsoft.com/office/powerpoint/2010/main" val="365079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B2E443-E15C-C546-4DA7-DE6A5BB0759C}"/>
              </a:ext>
            </a:extLst>
          </p:cNvPr>
          <p:cNvSpPr txBox="1"/>
          <p:nvPr/>
        </p:nvSpPr>
        <p:spPr>
          <a:xfrm>
            <a:off x="2909454" y="1256145"/>
            <a:ext cx="8811491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R" b="1" dirty="0">
                <a:solidFill>
                  <a:srgbClr val="DC3B6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4: </a:t>
            </a:r>
            <a:r>
              <a:rPr lang="ko-KR" altLang="en-US" b="1" dirty="0">
                <a:solidFill>
                  <a:srgbClr val="DC3B6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왜 미국의 각 지역은 지리적</a:t>
            </a:r>
            <a:r>
              <a:rPr lang="en-US" altLang="ko-KR" b="1" dirty="0">
                <a:solidFill>
                  <a:srgbClr val="DC3B6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DC3B6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경제적 이유로 재활용 인프라가 부족할까</a:t>
            </a:r>
            <a:r>
              <a:rPr lang="en-US" altLang="ko-KR" b="1" dirty="0">
                <a:solidFill>
                  <a:srgbClr val="DC3B6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ko-KR" alt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" altLang="ko-KR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Answer 4: </a:t>
            </a:r>
            <a:r>
              <a:rPr lang="ko-KR" altLang="en-US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재활용 인프라 구축에는 많은 자금과 노력이 필요하며</a:t>
            </a:r>
            <a:r>
              <a:rPr lang="en-US" altLang="ko-KR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53DF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en-US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재정적으로 여유가 없는 지역은 재활용보다는 비용 절감을 우선시할 가능성이 </a:t>
            </a:r>
            <a:r>
              <a:rPr lang="en-US" altLang="ko-KR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en-US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높기 때문이다</a:t>
            </a:r>
            <a:r>
              <a:rPr lang="en-US" altLang="ko-KR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또한</a:t>
            </a:r>
            <a:r>
              <a:rPr lang="en-US" altLang="ko-KR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환경에 대한 정책적 우선순위가 낮은 경우 재활용 시스템 </a:t>
            </a:r>
            <a:r>
              <a:rPr lang="en-US" altLang="ko-KR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en-US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도입이 지연될 수 있다</a:t>
            </a:r>
            <a:r>
              <a:rPr lang="en-US" altLang="ko-KR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" altLang="ko-KR" b="1" dirty="0">
                <a:solidFill>
                  <a:srgbClr val="DC3B6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5: </a:t>
            </a:r>
            <a:r>
              <a:rPr lang="ko-KR" altLang="en-US" b="1" dirty="0">
                <a:solidFill>
                  <a:srgbClr val="DC3B6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왜 일부 지역에서는 환경 보호보다 비용 절감을 우선시할까</a:t>
            </a:r>
            <a:r>
              <a:rPr lang="en-US" altLang="ko-KR" b="1" dirty="0">
                <a:solidFill>
                  <a:srgbClr val="DC3B6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ko-KR" alt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" altLang="ko-KR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Answer 5: </a:t>
            </a:r>
            <a:r>
              <a:rPr lang="ko-KR" altLang="en-US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환경 보호를 위한 투자는 단기적인 비용이 많이 들지만</a:t>
            </a:r>
            <a:r>
              <a:rPr lang="en-US" altLang="ko-KR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53DF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en-US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즉각적인 경제적 이득이 보이지 않기 때문이다</a:t>
            </a:r>
            <a:r>
              <a:rPr lang="en-US" altLang="ko-KR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특히</a:t>
            </a:r>
            <a:r>
              <a:rPr lang="en-US" altLang="ko-KR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경제적으로 어려움을 겪고 </a:t>
            </a:r>
            <a:r>
              <a:rPr lang="en-US" altLang="ko-KR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en-US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있는 지역에서는 환경 문제보다 다른 사회적 문제가 우선시되며</a:t>
            </a:r>
            <a:r>
              <a:rPr lang="en-US" altLang="ko-KR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주민들의 </a:t>
            </a:r>
            <a:r>
              <a:rPr lang="en-US" altLang="ko-KR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en-US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재활용에 대한 인식도 낮은 경우가 많다</a:t>
            </a:r>
            <a:r>
              <a:rPr lang="en-US" altLang="ko-KR" b="1" dirty="0">
                <a:solidFill>
                  <a:srgbClr val="53DF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838F4-841D-6300-1C1D-46764AFC8B11}"/>
              </a:ext>
            </a:extLst>
          </p:cNvPr>
          <p:cNvSpPr txBox="1"/>
          <p:nvPr/>
        </p:nvSpPr>
        <p:spPr>
          <a:xfrm>
            <a:off x="567267" y="842902"/>
            <a:ext cx="1278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Whys</a:t>
            </a:r>
          </a:p>
        </p:txBody>
      </p:sp>
    </p:spTree>
    <p:extLst>
      <p:ext uri="{BB962C8B-B14F-4D97-AF65-F5344CB8AC3E}">
        <p14:creationId xmlns:p14="http://schemas.microsoft.com/office/powerpoint/2010/main" val="414922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534C8D-641E-07A5-18E3-35D9312DE3A9}"/>
              </a:ext>
            </a:extLst>
          </p:cNvPr>
          <p:cNvSpPr txBox="1"/>
          <p:nvPr/>
        </p:nvSpPr>
        <p:spPr>
          <a:xfrm>
            <a:off x="3435927" y="1659428"/>
            <a:ext cx="8525164" cy="3377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R" b="1" dirty="0">
                <a:solidFill>
                  <a:srgbClr val="2EC3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Solution </a:t>
            </a:r>
            <a:r>
              <a:rPr lang="ko-KR" altLang="en-US" b="1" dirty="0">
                <a:solidFill>
                  <a:srgbClr val="2EC3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후보</a:t>
            </a:r>
            <a:r>
              <a:rPr lang="en-US" altLang="ko-KR" b="1" dirty="0">
                <a:solidFill>
                  <a:srgbClr val="2EC3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b="1" dirty="0">
              <a:solidFill>
                <a:srgbClr val="2EC3D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2EC3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미국 전역에서 분리수거의 중요성을 강조하는 교육 캠페인을 도입하여</a:t>
            </a:r>
            <a:r>
              <a:rPr lang="en-US" altLang="ko-KR" b="1" dirty="0">
                <a:solidFill>
                  <a:srgbClr val="2EC3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EC3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b="1" dirty="0">
                <a:solidFill>
                  <a:srgbClr val="2EC3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개인들이 더 적극적으로 환경 보호에 참여할 수 있도록 한다</a:t>
            </a:r>
            <a:r>
              <a:rPr lang="en-US" altLang="ko-KR" b="1" dirty="0">
                <a:solidFill>
                  <a:srgbClr val="2EC3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2EC3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지역마다 다른 재활용 규제를 통일하거나</a:t>
            </a:r>
            <a:r>
              <a:rPr lang="en-US" altLang="ko-KR" b="1" dirty="0">
                <a:solidFill>
                  <a:srgbClr val="2EC3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2EC3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최소한의 재활용 기준을 마련하는     법적</a:t>
            </a:r>
            <a:r>
              <a:rPr lang="ko-KR" altLang="en-US" b="1" dirty="0">
                <a:solidFill>
                  <a:srgbClr val="2EC3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b="1" dirty="0">
                <a:solidFill>
                  <a:srgbClr val="2EC3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제도가 필요하다</a:t>
            </a:r>
            <a:r>
              <a:rPr lang="en-US" altLang="ko-KR" b="1" dirty="0">
                <a:solidFill>
                  <a:srgbClr val="2EC3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1" dirty="0">
                <a:solidFill>
                  <a:srgbClr val="2EC3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이를 통해 모든 사람들이 분리수거를 쉽게 할 수 있도록  표준화된 시스템을 구축한다</a:t>
            </a:r>
            <a:r>
              <a:rPr lang="en-US" altLang="ko-KR" b="1" dirty="0">
                <a:solidFill>
                  <a:srgbClr val="2EC3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2EC3D4"/>
                </a:solidFill>
                <a:effectLst/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환경 친화적인 소비를 돕는 앱을 통해 개인이 자신의 쓰레기 배출 습관을 추적하고</a:t>
            </a:r>
            <a:r>
              <a:rPr lang="en-US" altLang="ko-KR" b="1" dirty="0">
                <a:solidFill>
                  <a:srgbClr val="2EC3D4"/>
                </a:solidFill>
                <a:effectLst/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2EC3D4"/>
                </a:solidFill>
                <a:effectLst/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 실시간으로 개선점을 알려주는 기능을 제공한다</a:t>
            </a:r>
            <a:r>
              <a:rPr lang="en-US" altLang="ko-KR" b="1" dirty="0">
                <a:solidFill>
                  <a:srgbClr val="2EC3D4"/>
                </a:solidFill>
                <a:effectLst/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. </a:t>
            </a:r>
            <a:endParaRPr lang="ko-KR" altLang="en-US" b="1" dirty="0">
              <a:solidFill>
                <a:srgbClr val="2EC3D4"/>
              </a:solidFill>
              <a:effectLst/>
              <a:latin typeface="Arial" panose="020B0604020202020204" pitchFamily="34" charset="0"/>
              <a:ea typeface="Apple SD Gothic Neo" panose="020003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521F2-9113-77C7-75AF-4BAACB5760A9}"/>
              </a:ext>
            </a:extLst>
          </p:cNvPr>
          <p:cNvSpPr txBox="1"/>
          <p:nvPr/>
        </p:nvSpPr>
        <p:spPr>
          <a:xfrm>
            <a:off x="567267" y="842902"/>
            <a:ext cx="1278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Whys</a:t>
            </a:r>
          </a:p>
        </p:txBody>
      </p:sp>
    </p:spTree>
    <p:extLst>
      <p:ext uri="{BB962C8B-B14F-4D97-AF65-F5344CB8AC3E}">
        <p14:creationId xmlns:p14="http://schemas.microsoft.com/office/powerpoint/2010/main" val="276864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342</Words>
  <Application>Microsoft Macintosh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SAEAN SHIN</dc:creator>
  <cp:lastModifiedBy>SAEAN SHIN</cp:lastModifiedBy>
  <cp:revision>1</cp:revision>
  <dcterms:created xsi:type="dcterms:W3CDTF">2024-09-25T10:28:03Z</dcterms:created>
  <dcterms:modified xsi:type="dcterms:W3CDTF">2024-09-25T10:38:47Z</dcterms:modified>
</cp:coreProperties>
</file>