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6" r:id="rId3"/>
    <p:sldId id="301" r:id="rId4"/>
    <p:sldId id="300" r:id="rId5"/>
    <p:sldId id="297" r:id="rId6"/>
    <p:sldId id="302" r:id="rId7"/>
    <p:sldId id="304" r:id="rId8"/>
    <p:sldId id="303" r:id="rId9"/>
    <p:sldId id="298" r:id="rId10"/>
    <p:sldId id="305" r:id="rId11"/>
    <p:sldId id="308" r:id="rId12"/>
    <p:sldId id="307" r:id="rId13"/>
    <p:sldId id="306" r:id="rId14"/>
    <p:sldId id="310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99" r:id="rId28"/>
    <p:sldId id="324" r:id="rId29"/>
    <p:sldId id="325" r:id="rId30"/>
    <p:sldId id="326" r:id="rId31"/>
    <p:sldId id="322" r:id="rId32"/>
    <p:sldId id="323" r:id="rId33"/>
    <p:sldId id="328" r:id="rId34"/>
    <p:sldId id="329" r:id="rId35"/>
    <p:sldId id="337" r:id="rId36"/>
    <p:sldId id="339" r:id="rId37"/>
    <p:sldId id="338" r:id="rId38"/>
    <p:sldId id="330" r:id="rId39"/>
    <p:sldId id="331" r:id="rId40"/>
    <p:sldId id="334" r:id="rId41"/>
    <p:sldId id="333" r:id="rId42"/>
    <p:sldId id="332" r:id="rId43"/>
    <p:sldId id="268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02F"/>
    <a:srgbClr val="522D8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79509" autoAdjust="0"/>
  </p:normalViewPr>
  <p:slideViewPr>
    <p:cSldViewPr>
      <p:cViewPr varScale="1">
        <p:scale>
          <a:sx n="85" d="100"/>
          <a:sy n="85" d="100"/>
        </p:scale>
        <p:origin x="2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"/>
    </p:cViewPr>
  </p:sorterViewPr>
  <p:notesViewPr>
    <p:cSldViewPr>
      <p:cViewPr varScale="1">
        <p:scale>
          <a:sx n="165" d="100"/>
          <a:sy n="165" d="100"/>
        </p:scale>
        <p:origin x="485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3B01F-E8E2-3F4F-B057-BAC35DD1C07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E72BA-6CA4-CA4E-9543-BACD855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9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63B7EB-2BD9-48E9-940D-EFDE81AB9CDA}" type="datetimeFigureOut">
              <a:rPr lang="en-US"/>
              <a:pPr>
                <a:defRPr/>
              </a:pPr>
              <a:t>7/10/20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F24B53-728C-4A1E-9167-E705E1984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68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0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79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71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8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86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44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00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6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67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7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6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5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9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0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23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235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8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5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7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3f+1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5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Wingdings" pitchFamily="2" charset="2"/>
              <a:buChar char="q"/>
            </a:pP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17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1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3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844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7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0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1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7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21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55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065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2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24B53-728C-4A1E-9167-E705E19846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47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45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2214880" cy="5559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91000"/>
            <a:ext cx="6400800" cy="1066800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subtitle or presenter details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>
            <a:lvl1pPr>
              <a:defRPr sz="3200" b="0" i="0" cap="all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594097"/>
            <a:ext cx="8534400" cy="578103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447800"/>
            <a:ext cx="8534400" cy="4038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04800" y="6172200"/>
            <a:ext cx="8534400" cy="457200"/>
          </a:xfrm>
        </p:spPr>
        <p:txBody>
          <a:bodyPr/>
          <a:lstStyle>
            <a:lvl1pPr marL="0" indent="0">
              <a:buNone/>
              <a:defRPr sz="11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Photo credit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2214880" cy="555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447800"/>
            <a:ext cx="4191000" cy="4038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2214880" cy="555935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4648200" y="1447800"/>
            <a:ext cx="4191000" cy="4038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594097"/>
            <a:ext cx="4191000" cy="68584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04800" y="6279898"/>
            <a:ext cx="4191000" cy="349502"/>
          </a:xfrm>
        </p:spPr>
        <p:txBody>
          <a:bodyPr/>
          <a:lstStyle>
            <a:lvl1pPr marL="0" indent="0">
              <a:buNone/>
              <a:defRPr sz="11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Photo credit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6280150"/>
            <a:ext cx="4191000" cy="349250"/>
          </a:xfrm>
        </p:spPr>
        <p:txBody>
          <a:bodyPr/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Photo Credit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48200" y="5594350"/>
            <a:ext cx="4191000" cy="685800"/>
          </a:xfrm>
        </p:spPr>
        <p:txBody>
          <a:bodyPr anchor="b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5411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0"/>
            <a:ext cx="868172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0" y="2438400"/>
            <a:ext cx="868172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2214880" cy="555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0" y="1447800"/>
            <a:ext cx="8681720" cy="51054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2214880" cy="555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06900"/>
            <a:ext cx="8305799" cy="1373606"/>
          </a:xfrm>
        </p:spPr>
        <p:txBody>
          <a:bodyPr anchor="t"/>
          <a:lstStyle>
            <a:lvl1pPr algn="l">
              <a:defRPr sz="3200" b="1" cap="all">
                <a:solidFill>
                  <a:srgbClr val="F4702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906713"/>
            <a:ext cx="8305799" cy="15128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22D8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2214880" cy="555935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649287" y="4419600"/>
            <a:ext cx="8189912" cy="12700"/>
          </a:xfrm>
          <a:prstGeom prst="line">
            <a:avLst/>
          </a:prstGeom>
          <a:ln w="12700">
            <a:solidFill>
              <a:srgbClr val="522D8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6868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4267200" cy="46482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267200" cy="46482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2214880" cy="555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6868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80" y="2209800"/>
            <a:ext cx="426370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849562"/>
            <a:ext cx="4268788" cy="385603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209800"/>
            <a:ext cx="426021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49562"/>
            <a:ext cx="4270375" cy="385100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2214880" cy="555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971800"/>
            <a:ext cx="8686800" cy="685800"/>
          </a:xfrm>
        </p:spPr>
        <p:txBody>
          <a:bodyPr/>
          <a:lstStyle>
            <a:lvl1pPr>
              <a:defRPr sz="4400" b="1" cap="all" baseline="0">
                <a:solidFill>
                  <a:srgbClr val="F4702F"/>
                </a:solidFill>
              </a:defRPr>
            </a:lvl1pPr>
          </a:lstStyle>
          <a:p>
            <a:r>
              <a:rPr lang="en-US" dirty="0"/>
              <a:t>Title slide only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2214880" cy="555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2214880" cy="555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6117" y="1439422"/>
            <a:ext cx="3150553" cy="80611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dirty="0"/>
              <a:t>Image/Graphic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39422"/>
            <a:ext cx="5340350" cy="52763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55957" y="2353821"/>
            <a:ext cx="3160713" cy="4351779"/>
          </a:xfrm>
        </p:spPr>
        <p:txBody>
          <a:bodyPr/>
          <a:lstStyle>
            <a:lvl1pPr marL="0" indent="0">
              <a:buNone/>
              <a:defRPr sz="11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Image/Graphic Caption/Description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2214880" cy="55593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8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29540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2209801"/>
            <a:ext cx="868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1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6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charset="0"/>
          <a:ea typeface="Verdana" charset="0"/>
          <a:cs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luca/cs174/byzantin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luca/cs174/byzantin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mg.csail.mit.edu/papers/osdi99.pd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luca/cs174/byzantin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smos.network/consensus-compare-casper-vs-tendermint-6df154ad56ae" TargetMode="External"/><Relationship Id="rId2" Type="http://schemas.openxmlformats.org/officeDocument/2006/relationships/hyperlink" Target="https://eth.wiki/en/concepts/proof-of-stake-faq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unitychain/if-you-really-want-to-make-sense-of-blockchain-you-cannot-ignore-the-classics-an-introduction-to-3c72dc8c5515" TargetMode="External"/><Relationship Id="rId4" Type="http://schemas.openxmlformats.org/officeDocument/2006/relationships/hyperlink" Target="https://medium.com/unitychain/intro-to-casper-ffg-9ed944d98b2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-- Lu Yu</a:t>
            </a:r>
          </a:p>
          <a:p>
            <a:r>
              <a:rPr lang="en-US" dirty="0"/>
              <a:t>The Holcombe Department of Electrical &amp; Computer Engineering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2225D3-B223-1B42-B9AE-CD602604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byzantine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85697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0" y="276255"/>
            <a:ext cx="6553200" cy="167937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State Machine Replication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52450" y="3750557"/>
            <a:ext cx="80390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Each node in a distributed network is a </a:t>
            </a:r>
            <a:r>
              <a:rPr lang="en-US" altLang="zh-CN" sz="2000" b="1" dirty="0">
                <a:solidFill>
                  <a:srgbClr val="00B050"/>
                </a:solidFill>
              </a:rPr>
              <a:t>state machine</a:t>
            </a:r>
            <a:r>
              <a:rPr lang="en-US" altLang="zh-CN" sz="2000" dirty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Deterministic</a:t>
            </a:r>
            <a:r>
              <a:rPr lang="en-US" sz="2000" dirty="0"/>
              <a:t> state transition</a:t>
            </a:r>
            <a:endParaRPr lang="en-US" dirty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/>
              <a:t>Given </a:t>
            </a:r>
            <a:r>
              <a:rPr lang="en-US" dirty="0">
                <a:solidFill>
                  <a:srgbClr val="C00000"/>
                </a:solidFill>
              </a:rPr>
              <a:t>input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current state</a:t>
            </a:r>
            <a:r>
              <a:rPr lang="en-US" dirty="0"/>
              <a:t>, the next state is determined and does not depend on time.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33AB64-A636-5E48-BA08-0CCA6A26BB10}"/>
              </a:ext>
            </a:extLst>
          </p:cNvPr>
          <p:cNvGrpSpPr/>
          <p:nvPr/>
        </p:nvGrpSpPr>
        <p:grpSpPr>
          <a:xfrm>
            <a:off x="2971800" y="1767598"/>
            <a:ext cx="3200400" cy="1668659"/>
            <a:chOff x="1824990" y="2828827"/>
            <a:chExt cx="3360420" cy="18234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AC86ACE-2898-7948-896C-53E87E8EC528}"/>
                </a:ext>
              </a:extLst>
            </p:cNvPr>
            <p:cNvSpPr/>
            <p:nvPr/>
          </p:nvSpPr>
          <p:spPr>
            <a:xfrm>
              <a:off x="1824990" y="3805445"/>
              <a:ext cx="1146810" cy="8468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Initial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5BFEDB8-584F-AE4B-9C87-18A9DE0626CA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2398395" y="3198159"/>
              <a:ext cx="0" cy="60728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B216D0-AB03-0542-8947-6E6D2B423C48}"/>
                </a:ext>
              </a:extLst>
            </p:cNvPr>
            <p:cNvSpPr txBox="1"/>
            <p:nvPr/>
          </p:nvSpPr>
          <p:spPr>
            <a:xfrm>
              <a:off x="1979295" y="2828827"/>
              <a:ext cx="838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Input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10D137-AA56-854A-8B45-D6CE8F1CEBDE}"/>
                </a:ext>
              </a:extLst>
            </p:cNvPr>
            <p:cNvSpPr/>
            <p:nvPr/>
          </p:nvSpPr>
          <p:spPr>
            <a:xfrm>
              <a:off x="4038600" y="3801153"/>
              <a:ext cx="1146810" cy="84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>
                  <a:solidFill>
                    <a:srgbClr val="002060"/>
                  </a:solidFill>
                </a:rPr>
                <a:t>S’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2B5AC7B-51C7-0748-BF92-62062E30AC53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2971800" y="4224556"/>
              <a:ext cx="1066800" cy="4292"/>
            </a:xfrm>
            <a:prstGeom prst="straightConnector1">
              <a:avLst/>
            </a:prstGeom>
            <a:ln w="3175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104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0" y="276255"/>
            <a:ext cx="6553200" cy="167937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State Machine Replication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52450" y="3750557"/>
            <a:ext cx="80390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Each node in a distributed network is a </a:t>
            </a:r>
            <a:r>
              <a:rPr lang="en-US" altLang="zh-CN" sz="2000" b="1" dirty="0">
                <a:solidFill>
                  <a:srgbClr val="00B050"/>
                </a:solidFill>
              </a:rPr>
              <a:t>state machine</a:t>
            </a:r>
            <a:r>
              <a:rPr lang="en-US" altLang="zh-CN" sz="2000" dirty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Deterministic</a:t>
            </a:r>
            <a:r>
              <a:rPr lang="en-US" sz="2000" dirty="0"/>
              <a:t> state transition</a:t>
            </a:r>
            <a:endParaRPr lang="en-US" dirty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/>
              <a:t>Given </a:t>
            </a:r>
            <a:r>
              <a:rPr lang="en-US" dirty="0">
                <a:solidFill>
                  <a:srgbClr val="C00000"/>
                </a:solidFill>
              </a:rPr>
              <a:t>input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current state</a:t>
            </a:r>
            <a:r>
              <a:rPr lang="en-US" dirty="0"/>
              <a:t>, the next state is determined and does not depend on time.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A consensus needs to be reached among the nodes.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33AB64-A636-5E48-BA08-0CCA6A26BB10}"/>
              </a:ext>
            </a:extLst>
          </p:cNvPr>
          <p:cNvGrpSpPr/>
          <p:nvPr/>
        </p:nvGrpSpPr>
        <p:grpSpPr>
          <a:xfrm>
            <a:off x="2971800" y="1767598"/>
            <a:ext cx="3200400" cy="1668659"/>
            <a:chOff x="1824990" y="2828827"/>
            <a:chExt cx="3360420" cy="18234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AC86ACE-2898-7948-896C-53E87E8EC528}"/>
                </a:ext>
              </a:extLst>
            </p:cNvPr>
            <p:cNvSpPr/>
            <p:nvPr/>
          </p:nvSpPr>
          <p:spPr>
            <a:xfrm>
              <a:off x="1824990" y="3805445"/>
              <a:ext cx="1146810" cy="8468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Initial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5BFEDB8-584F-AE4B-9C87-18A9DE0626CA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2398395" y="3198159"/>
              <a:ext cx="0" cy="60728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B216D0-AB03-0542-8947-6E6D2B423C48}"/>
                </a:ext>
              </a:extLst>
            </p:cNvPr>
            <p:cNvSpPr txBox="1"/>
            <p:nvPr/>
          </p:nvSpPr>
          <p:spPr>
            <a:xfrm>
              <a:off x="1979295" y="2828827"/>
              <a:ext cx="838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Input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10D137-AA56-854A-8B45-D6CE8F1CEBDE}"/>
                </a:ext>
              </a:extLst>
            </p:cNvPr>
            <p:cNvSpPr/>
            <p:nvPr/>
          </p:nvSpPr>
          <p:spPr>
            <a:xfrm>
              <a:off x="4038600" y="3801153"/>
              <a:ext cx="1146810" cy="84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>
                  <a:solidFill>
                    <a:srgbClr val="002060"/>
                  </a:solidFill>
                </a:rPr>
                <a:t>S’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2B5AC7B-51C7-0748-BF92-62062E30AC53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2971800" y="4224556"/>
              <a:ext cx="1066800" cy="4292"/>
            </a:xfrm>
            <a:prstGeom prst="straightConnector1">
              <a:avLst/>
            </a:prstGeom>
            <a:ln w="3175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650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0" y="276255"/>
            <a:ext cx="6553200" cy="167937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State Machine Replication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52450" y="3750557"/>
            <a:ext cx="80390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Each node in a distributed network is a </a:t>
            </a:r>
            <a:r>
              <a:rPr lang="en-US" altLang="zh-CN" sz="2000" b="1" dirty="0">
                <a:solidFill>
                  <a:srgbClr val="00B050"/>
                </a:solidFill>
              </a:rPr>
              <a:t>state machine</a:t>
            </a:r>
            <a:r>
              <a:rPr lang="en-US" altLang="zh-CN" sz="2000" dirty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Deterministic</a:t>
            </a:r>
            <a:r>
              <a:rPr lang="en-US" sz="2000" dirty="0"/>
              <a:t> state transition</a:t>
            </a:r>
            <a:endParaRPr lang="en-US" dirty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/>
              <a:t>Given </a:t>
            </a:r>
            <a:r>
              <a:rPr lang="en-US" dirty="0">
                <a:solidFill>
                  <a:srgbClr val="C00000"/>
                </a:solidFill>
              </a:rPr>
              <a:t>input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current state</a:t>
            </a:r>
            <a:r>
              <a:rPr lang="en-US" dirty="0"/>
              <a:t>, the next state is determined and does not depend on time.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A consensus needs to be reached among the nodes.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All the nodes exchange messages following some communication protocol to achieve a consensus.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33AB64-A636-5E48-BA08-0CCA6A26BB10}"/>
              </a:ext>
            </a:extLst>
          </p:cNvPr>
          <p:cNvGrpSpPr/>
          <p:nvPr/>
        </p:nvGrpSpPr>
        <p:grpSpPr>
          <a:xfrm>
            <a:off x="2971800" y="1767598"/>
            <a:ext cx="3200400" cy="1668659"/>
            <a:chOff x="1824990" y="2828827"/>
            <a:chExt cx="3360420" cy="182342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AC86ACE-2898-7948-896C-53E87E8EC528}"/>
                </a:ext>
              </a:extLst>
            </p:cNvPr>
            <p:cNvSpPr/>
            <p:nvPr/>
          </p:nvSpPr>
          <p:spPr>
            <a:xfrm>
              <a:off x="1824990" y="3805445"/>
              <a:ext cx="1146810" cy="8468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Initial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5BFEDB8-584F-AE4B-9C87-18A9DE0626CA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2398395" y="3198159"/>
              <a:ext cx="0" cy="60728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B216D0-AB03-0542-8947-6E6D2B423C48}"/>
                </a:ext>
              </a:extLst>
            </p:cNvPr>
            <p:cNvSpPr txBox="1"/>
            <p:nvPr/>
          </p:nvSpPr>
          <p:spPr>
            <a:xfrm>
              <a:off x="1979295" y="2828827"/>
              <a:ext cx="838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Input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10D137-AA56-854A-8B45-D6CE8F1CEBDE}"/>
                </a:ext>
              </a:extLst>
            </p:cNvPr>
            <p:cNvSpPr/>
            <p:nvPr/>
          </p:nvSpPr>
          <p:spPr>
            <a:xfrm>
              <a:off x="4038600" y="3801153"/>
              <a:ext cx="1146810" cy="84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>
                  <a:solidFill>
                    <a:srgbClr val="002060"/>
                  </a:solidFill>
                </a:rPr>
                <a:t>S’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2B5AC7B-51C7-0748-BF92-62062E30AC53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2971800" y="4224556"/>
              <a:ext cx="1066800" cy="4292"/>
            </a:xfrm>
            <a:prstGeom prst="straightConnector1">
              <a:avLst/>
            </a:prstGeom>
            <a:ln w="3175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532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09214"/>
            <a:ext cx="6553200" cy="167937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Byzantine Generals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52450" y="1895792"/>
            <a:ext cx="8039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It is hard to achieve a consensus exclusively relying on </a:t>
            </a:r>
            <a:r>
              <a:rPr lang="en-US" altLang="zh-CN" sz="2000" dirty="0">
                <a:solidFill>
                  <a:srgbClr val="C00000"/>
                </a:solidFill>
              </a:rPr>
              <a:t>communication</a:t>
            </a:r>
            <a:r>
              <a:rPr lang="en-US" altLang="zh-CN" sz="2000" dirty="0"/>
              <a:t>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77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09214"/>
            <a:ext cx="6553200" cy="167937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Byzantine Generals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52450" y="1895792"/>
            <a:ext cx="8039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It is hard to achieve a consensus exclusively relying on </a:t>
            </a:r>
            <a:r>
              <a:rPr lang="en-US" altLang="zh-CN" sz="2000" dirty="0">
                <a:solidFill>
                  <a:srgbClr val="C00000"/>
                </a:solidFill>
              </a:rPr>
              <a:t>communication</a:t>
            </a:r>
            <a:r>
              <a:rPr lang="en-US" altLang="zh-CN" sz="2000" dirty="0"/>
              <a:t>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famous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</a:rPr>
              <a:t>infamous</a:t>
            </a:r>
            <a:r>
              <a:rPr lang="en-US" sz="2000" dirty="0"/>
              <a:t> Byzantine Generals Problem</a:t>
            </a:r>
          </a:p>
        </p:txBody>
      </p:sp>
    </p:spTree>
    <p:extLst>
      <p:ext uri="{BB962C8B-B14F-4D97-AF65-F5344CB8AC3E}">
        <p14:creationId xmlns:p14="http://schemas.microsoft.com/office/powerpoint/2010/main" val="379246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09214"/>
            <a:ext cx="6553200" cy="167937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Byzantine Generals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52450" y="1895792"/>
            <a:ext cx="803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It is hard to achieve a consensus exclusively relying on </a:t>
            </a:r>
            <a:r>
              <a:rPr lang="en-US" altLang="zh-CN" sz="2000" dirty="0">
                <a:solidFill>
                  <a:srgbClr val="C00000"/>
                </a:solidFill>
              </a:rPr>
              <a:t>communication</a:t>
            </a:r>
            <a:r>
              <a:rPr lang="en-US" altLang="zh-CN" sz="2000" dirty="0"/>
              <a:t>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famous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</a:rPr>
              <a:t>infamous</a:t>
            </a:r>
            <a:r>
              <a:rPr lang="en-US" sz="2000" dirty="0"/>
              <a:t> Byzantine Generals Problem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A consensus as to whether to attack or retreat needs to be achieved </a:t>
            </a:r>
            <a:r>
              <a:rPr lang="en-US" sz="2000" dirty="0">
                <a:solidFill>
                  <a:srgbClr val="C00000"/>
                </a:solidFill>
              </a:rPr>
              <a:t>at the same time</a:t>
            </a:r>
            <a:r>
              <a:rPr lang="en-US" sz="2000" dirty="0"/>
              <a:t>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Messengers can be </a:t>
            </a:r>
            <a:r>
              <a:rPr lang="en-US" sz="2000" dirty="0">
                <a:solidFill>
                  <a:srgbClr val="C00000"/>
                </a:solidFill>
              </a:rPr>
              <a:t>unreliable</a:t>
            </a:r>
            <a:r>
              <a:rPr lang="en-US" sz="2000" dirty="0"/>
              <a:t>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Send different messages to different generals (</a:t>
            </a:r>
            <a:r>
              <a:rPr lang="en-US" sz="2000" dirty="0" err="1"/>
              <a:t>traitrors</a:t>
            </a:r>
            <a:r>
              <a:rPr lang="en-US" sz="2000" dirty="0"/>
              <a:t>).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Messages may not reach some generals.</a:t>
            </a:r>
          </a:p>
        </p:txBody>
      </p:sp>
    </p:spTree>
    <p:extLst>
      <p:ext uri="{BB962C8B-B14F-4D97-AF65-F5344CB8AC3E}">
        <p14:creationId xmlns:p14="http://schemas.microsoft.com/office/powerpoint/2010/main" val="2988759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09214"/>
            <a:ext cx="6553200" cy="167937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Byzantine Generals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04825" y="1905000"/>
            <a:ext cx="81343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Node == General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Communication protocol = messenger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The random behavior of the general(s) = Byzantine fault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The property that the good generals achieve a consensus in the presence of traitor(s) is called Byzantine Fault Tolerance.</a:t>
            </a:r>
          </a:p>
        </p:txBody>
      </p:sp>
    </p:spTree>
    <p:extLst>
      <p:ext uri="{BB962C8B-B14F-4D97-AF65-F5344CB8AC3E}">
        <p14:creationId xmlns:p14="http://schemas.microsoft.com/office/powerpoint/2010/main" val="302571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09214"/>
            <a:ext cx="6553200" cy="167937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Byzantine Generals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04825" y="1905000"/>
            <a:ext cx="81343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Node == General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Communication protocol = messenger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The random behavior of the general(s) = Byzantine fault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The property that the good generals achieve a consensus in the presence of traitor(s) is called Byzantine Fault Tolerance.</a:t>
            </a:r>
          </a:p>
        </p:txBody>
      </p:sp>
    </p:spTree>
    <p:extLst>
      <p:ext uri="{BB962C8B-B14F-4D97-AF65-F5344CB8AC3E}">
        <p14:creationId xmlns:p14="http://schemas.microsoft.com/office/powerpoint/2010/main" val="25177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Different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04825" y="1905000"/>
            <a:ext cx="8134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altLang="zh-CN" sz="2000" b="1" dirty="0">
                <a:solidFill>
                  <a:srgbClr val="00B050"/>
                </a:solidFill>
              </a:rPr>
              <a:t>FLP impossibility</a:t>
            </a:r>
            <a:r>
              <a:rPr lang="en-US" altLang="zh-CN" sz="2000" dirty="0"/>
              <a:t>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In a fully </a:t>
            </a:r>
            <a:r>
              <a:rPr lang="en-US" sz="2000" dirty="0">
                <a:solidFill>
                  <a:srgbClr val="C00000"/>
                </a:solidFill>
              </a:rPr>
              <a:t>asynchronous</a:t>
            </a:r>
            <a:r>
              <a:rPr lang="en-US" sz="2000" dirty="0"/>
              <a:t> system there is no consensus solution that can tolerate one or more crash failures.</a:t>
            </a:r>
          </a:p>
        </p:txBody>
      </p:sp>
    </p:spTree>
    <p:extLst>
      <p:ext uri="{BB962C8B-B14F-4D97-AF65-F5344CB8AC3E}">
        <p14:creationId xmlns:p14="http://schemas.microsoft.com/office/powerpoint/2010/main" val="428347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Different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04825" y="1905000"/>
            <a:ext cx="8134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altLang="zh-CN" sz="2000" b="1" dirty="0">
                <a:solidFill>
                  <a:srgbClr val="00B050"/>
                </a:solidFill>
              </a:rPr>
              <a:t>FLP impossibility</a:t>
            </a:r>
            <a:r>
              <a:rPr lang="en-US" altLang="zh-CN" sz="2000" dirty="0"/>
              <a:t>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In a fully </a:t>
            </a:r>
            <a:r>
              <a:rPr lang="en-US" sz="2000" dirty="0">
                <a:solidFill>
                  <a:srgbClr val="C00000"/>
                </a:solidFill>
              </a:rPr>
              <a:t>asynchronous</a:t>
            </a:r>
            <a:r>
              <a:rPr lang="en-US" sz="2000" dirty="0"/>
              <a:t> system there is no consensus solution that can tolerate one or more crash failures.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Approach 1: Assume the system (network </a:t>
            </a:r>
            <a:r>
              <a:rPr lang="en-US" sz="2000" dirty="0" err="1"/>
              <a:t>communictaions</a:t>
            </a:r>
            <a:r>
              <a:rPr lang="en-US" sz="2000" dirty="0"/>
              <a:t>) is synchronous.</a:t>
            </a:r>
          </a:p>
        </p:txBody>
      </p:sp>
    </p:spTree>
    <p:extLst>
      <p:ext uri="{BB962C8B-B14F-4D97-AF65-F5344CB8AC3E}">
        <p14:creationId xmlns:p14="http://schemas.microsoft.com/office/powerpoint/2010/main" val="45232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69420"/>
            <a:ext cx="8153400" cy="167937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Practical Byzantine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Fault Tolerance (PBFT)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6020B-9034-6E4A-971D-0D8FBB177458}"/>
              </a:ext>
            </a:extLst>
          </p:cNvPr>
          <p:cNvSpPr txBox="1"/>
          <p:nvPr/>
        </p:nvSpPr>
        <p:spPr>
          <a:xfrm>
            <a:off x="552450" y="1733490"/>
            <a:ext cx="803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914400" lvl="1" indent="-457200"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52451" y="1887378"/>
            <a:ext cx="8039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Derived from the classic paper “The Byzantine Generals Problem” (</a:t>
            </a:r>
            <a:r>
              <a:rPr lang="en-US" sz="2000" dirty="0">
                <a:hlinkClick r:id="rId3"/>
              </a:rPr>
              <a:t>https://people.eecs.berkeley.edu/~luca/cs174/byzantine.pdf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63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Different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04825" y="1905000"/>
            <a:ext cx="81343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altLang="zh-CN" sz="2000" b="1" dirty="0">
                <a:solidFill>
                  <a:srgbClr val="00B050"/>
                </a:solidFill>
              </a:rPr>
              <a:t>FLP impossibility</a:t>
            </a:r>
            <a:r>
              <a:rPr lang="en-US" altLang="zh-CN" sz="2000" dirty="0"/>
              <a:t>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In a fully </a:t>
            </a:r>
            <a:r>
              <a:rPr lang="en-US" sz="2000" dirty="0">
                <a:solidFill>
                  <a:srgbClr val="C00000"/>
                </a:solidFill>
              </a:rPr>
              <a:t>asynchronous</a:t>
            </a:r>
            <a:r>
              <a:rPr lang="en-US" sz="2000" dirty="0"/>
              <a:t> system there is no consensus solution that can tolerate one or more crash failures.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Approach 1: Assume the system (network communications) is synchronous, e.g., PBFT.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Approach 2: Non-deterministic protocols. Very complicated.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PBFT is the game changer.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4375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PBFT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04825" y="1905000"/>
            <a:ext cx="8134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The main idea of PBFT is to use </a:t>
            </a:r>
            <a:r>
              <a:rPr lang="en-US" sz="2000" dirty="0">
                <a:solidFill>
                  <a:srgbClr val="C00000"/>
                </a:solidFill>
              </a:rPr>
              <a:t>multiple rounds of voting</a:t>
            </a:r>
            <a:r>
              <a:rPr lang="en-US" sz="2000" dirty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itchFamily="2" charset="2"/>
              <a:buChar char="§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8406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PBFT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04825" y="1905000"/>
            <a:ext cx="8134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The main idea of PBFT is to use </a:t>
            </a:r>
            <a:r>
              <a:rPr lang="en-US" sz="2000" dirty="0">
                <a:solidFill>
                  <a:srgbClr val="C00000"/>
                </a:solidFill>
              </a:rPr>
              <a:t>multiple rounds of voting</a:t>
            </a:r>
            <a:r>
              <a:rPr lang="en-US" sz="2000" dirty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Who is voting on what?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How many rounds of voting are needed?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534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PBFT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04825" y="1905000"/>
            <a:ext cx="8134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The main idea of PBFT is to use </a:t>
            </a:r>
            <a:r>
              <a:rPr lang="en-US" sz="2000" dirty="0">
                <a:solidFill>
                  <a:srgbClr val="C00000"/>
                </a:solidFill>
              </a:rPr>
              <a:t>multiple rounds of voting</a:t>
            </a:r>
            <a:r>
              <a:rPr lang="en-US" sz="2000" dirty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Who is voting on what?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How many rounds of voting are needed?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Three stages: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Pre-prepare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Prepare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Commit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9682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Assumptions of PBFT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E6DE61-8035-524C-A2F0-3ABAA398D2B4}"/>
                  </a:ext>
                </a:extLst>
              </p:cNvPr>
              <p:cNvSpPr txBox="1"/>
              <p:nvPr/>
            </p:nvSpPr>
            <p:spPr>
              <a:xfrm>
                <a:off x="504825" y="1478990"/>
                <a:ext cx="8134349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altLang="zh-CN" sz="2000" dirty="0"/>
                  <a:t>To tolerate up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/>
                  <a:t> faulty nodes, the system must consist of at least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nodes.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endParaRPr lang="en-US" altLang="zh-CN" sz="20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altLang="zh-CN" sz="2000" dirty="0"/>
                  <a:t>Each node/general is assigned a number (ID).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endParaRPr lang="en-US" altLang="zh-CN" sz="20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altLang="zh-CN" sz="2000" dirty="0"/>
                  <a:t>Each action is associated with a number, a.k.a. the </a:t>
                </a:r>
                <a:r>
                  <a:rPr lang="en-US" altLang="zh-CN" sz="2000" b="1" dirty="0">
                    <a:solidFill>
                      <a:srgbClr val="00B050"/>
                    </a:solidFill>
                  </a:rPr>
                  <a:t>sequence number</a:t>
                </a:r>
                <a:r>
                  <a:rPr lang="en-US" altLang="zh-C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endParaRPr lang="en-US" altLang="zh-CN" sz="20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A sequence of decisions</a:t>
                </a:r>
                <a:r>
                  <a:rPr lang="en-US" altLang="zh-CN" sz="2000" dirty="0"/>
                  <a:t> (actions) are made.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endParaRPr lang="en-US" altLang="zh-CN" sz="20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altLang="zh-CN" sz="2000" dirty="0"/>
                  <a:t>An action is determined during a “</a:t>
                </a:r>
                <a:r>
                  <a:rPr lang="en-US" altLang="zh-CN" sz="2000" b="1" dirty="0">
                    <a:solidFill>
                      <a:srgbClr val="00B050"/>
                    </a:solidFill>
                  </a:rPr>
                  <a:t>view</a:t>
                </a:r>
                <a:r>
                  <a:rPr lang="en-US" altLang="zh-CN" sz="2000" dirty="0"/>
                  <a:t>”, which consists of multiple rounds of voting. The </a:t>
                </a:r>
                <a:r>
                  <a:rPr lang="en-US" altLang="zh-CN" sz="2000" b="1" dirty="0">
                    <a:solidFill>
                      <a:srgbClr val="00B050"/>
                    </a:solidFill>
                  </a:rPr>
                  <a:t>view number</a:t>
                </a:r>
                <a:r>
                  <a:rPr lang="en-US" altLang="zh-CN" sz="2000" dirty="0"/>
                  <a:t> is the </a:t>
                </a:r>
                <a:r>
                  <a:rPr lang="en-US" altLang="zh-CN" sz="2000" b="1" dirty="0">
                    <a:solidFill>
                      <a:srgbClr val="00B050"/>
                    </a:solidFill>
                  </a:rPr>
                  <a:t>leader number</a:t>
                </a:r>
                <a:r>
                  <a:rPr lang="en-US" altLang="zh-C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endParaRPr lang="en-US" altLang="zh-CN" sz="20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altLang="zh-CN" sz="2000" dirty="0"/>
                  <a:t>There is a leader/primary for each view and the rest nodes are replicas/backups.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endParaRPr lang="en-US" altLang="zh-CN" sz="20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altLang="zh-CN" sz="2000" dirty="0"/>
                  <a:t>Generals/nodes follow a round-robin rotation to be the leader.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E6DE61-8035-524C-A2F0-3ABAA398D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478990"/>
                <a:ext cx="8134349" cy="5324535"/>
              </a:xfrm>
              <a:prstGeom prst="rect">
                <a:avLst/>
              </a:prstGeom>
              <a:blipFill>
                <a:blip r:embed="rId3"/>
                <a:stretch>
                  <a:fillRect l="-624" t="-475" r="-156" b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391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0F158-A076-0D42-909E-0B7C9EE8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000250"/>
            <a:ext cx="816102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CBBDC-A963-D145-8C34-CAD64DE0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480" y="4842725"/>
            <a:ext cx="816102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E595E-E6B8-7D46-88C6-E9D53ABF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842725"/>
            <a:ext cx="816102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61B38-964F-E04A-85A4-6F7CD8D9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4" y="2000250"/>
            <a:ext cx="816102" cy="1028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Phase I: Pre-prepare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B7F15-B9CE-0045-80B2-7C5AA31B1ED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78302" y="2514600"/>
            <a:ext cx="272329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FBE4B0-5451-D945-9610-F061102A2338}"/>
              </a:ext>
            </a:extLst>
          </p:cNvPr>
          <p:cNvCxnSpPr>
            <a:cxnSpLocks/>
          </p:cNvCxnSpPr>
          <p:nvPr/>
        </p:nvCxnSpPr>
        <p:spPr>
          <a:xfrm>
            <a:off x="3178302" y="2895600"/>
            <a:ext cx="2723292" cy="20574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06815-296E-3049-8F06-CED4AFEDCAD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770251" y="3028950"/>
            <a:ext cx="0" cy="181377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F79F2-2F96-7A4C-9416-4F36215CB100}"/>
              </a:ext>
            </a:extLst>
          </p:cNvPr>
          <p:cNvSpPr txBox="1"/>
          <p:nvPr/>
        </p:nvSpPr>
        <p:spPr>
          <a:xfrm>
            <a:off x="1955473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B79DA-D6B6-EB49-89C7-CB86D7431101}"/>
              </a:ext>
            </a:extLst>
          </p:cNvPr>
          <p:cNvSpPr txBox="1"/>
          <p:nvPr/>
        </p:nvSpPr>
        <p:spPr>
          <a:xfrm>
            <a:off x="1955473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2D0FBC-9E08-3E44-AF87-FEF56D421658}"/>
              </a:ext>
            </a:extLst>
          </p:cNvPr>
          <p:cNvSpPr txBox="1"/>
          <p:nvPr/>
        </p:nvSpPr>
        <p:spPr>
          <a:xfrm>
            <a:off x="6715391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D2D1E-C8D9-4D41-8B26-6BDD45B70B66}"/>
              </a:ext>
            </a:extLst>
          </p:cNvPr>
          <p:cNvSpPr txBox="1"/>
          <p:nvPr/>
        </p:nvSpPr>
        <p:spPr>
          <a:xfrm>
            <a:off x="6731327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CF71C-9CAC-884F-8A70-DAE893E6284B}"/>
              </a:ext>
            </a:extLst>
          </p:cNvPr>
          <p:cNvSpPr txBox="1"/>
          <p:nvPr/>
        </p:nvSpPr>
        <p:spPr>
          <a:xfrm>
            <a:off x="2362200" y="137840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Leader/Primary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CAE41-6D98-AC42-8A40-8FE0A7D1A8EC}"/>
              </a:ext>
            </a:extLst>
          </p:cNvPr>
          <p:cNvSpPr txBox="1"/>
          <p:nvPr/>
        </p:nvSpPr>
        <p:spPr>
          <a:xfrm>
            <a:off x="5816927" y="30597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E34A44-1615-3D4E-9FB0-E723345647E1}"/>
              </a:ext>
            </a:extLst>
          </p:cNvPr>
          <p:cNvSpPr txBox="1"/>
          <p:nvPr/>
        </p:nvSpPr>
        <p:spPr>
          <a:xfrm>
            <a:off x="2160651" y="587142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38AB6-92B0-DB4A-8B61-2121D038A3C4}"/>
              </a:ext>
            </a:extLst>
          </p:cNvPr>
          <p:cNvSpPr txBox="1"/>
          <p:nvPr/>
        </p:nvSpPr>
        <p:spPr>
          <a:xfrm>
            <a:off x="5700045" y="584064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B8FCF7-C645-2D45-BEC7-1FD4C68C793D}"/>
              </a:ext>
            </a:extLst>
          </p:cNvPr>
          <p:cNvSpPr txBox="1"/>
          <p:nvPr/>
        </p:nvSpPr>
        <p:spPr>
          <a:xfrm>
            <a:off x="3825863" y="2114491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&lt;pp, s, v, r&gt;</a:t>
            </a:r>
            <a:r>
              <a:rPr lang="en-US" baseline="-25000" dirty="0"/>
              <a:t>sig0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E88BC-A0E6-2F4C-A97B-ED8F7AA163EA}"/>
              </a:ext>
            </a:extLst>
          </p:cNvPr>
          <p:cNvSpPr txBox="1"/>
          <p:nvPr/>
        </p:nvSpPr>
        <p:spPr>
          <a:xfrm rot="2240125">
            <a:off x="3596568" y="3729592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&lt;pp, s, v, r&gt;</a:t>
            </a:r>
            <a:r>
              <a:rPr lang="en-US" baseline="-25000" dirty="0"/>
              <a:t>sig0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65235A-D7A6-FB4B-98C5-03E6093BBD1B}"/>
              </a:ext>
            </a:extLst>
          </p:cNvPr>
          <p:cNvSpPr txBox="1"/>
          <p:nvPr/>
        </p:nvSpPr>
        <p:spPr>
          <a:xfrm rot="16200000">
            <a:off x="1302344" y="3240473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&lt;pp, s, v, r&gt;</a:t>
            </a:r>
            <a:r>
              <a:rPr lang="en-US" baseline="-25000" dirty="0"/>
              <a:t>sig0</a:t>
            </a:r>
          </a:p>
        </p:txBody>
      </p:sp>
    </p:spTree>
    <p:extLst>
      <p:ext uri="{BB962C8B-B14F-4D97-AF65-F5344CB8AC3E}">
        <p14:creationId xmlns:p14="http://schemas.microsoft.com/office/powerpoint/2010/main" val="574503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0F158-A076-0D42-909E-0B7C9EE8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000250"/>
            <a:ext cx="816102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CBBDC-A963-D145-8C34-CAD64DE0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480" y="4842725"/>
            <a:ext cx="816102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E595E-E6B8-7D46-88C6-E9D53ABF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842725"/>
            <a:ext cx="816102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61B38-964F-E04A-85A4-6F7CD8D9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4" y="2000250"/>
            <a:ext cx="816102" cy="1028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Phase I: Pre-prepare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B7F15-B9CE-0045-80B2-7C5AA31B1ED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78302" y="2514600"/>
            <a:ext cx="272329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FBE4B0-5451-D945-9610-F061102A2338}"/>
              </a:ext>
            </a:extLst>
          </p:cNvPr>
          <p:cNvCxnSpPr>
            <a:cxnSpLocks/>
          </p:cNvCxnSpPr>
          <p:nvPr/>
        </p:nvCxnSpPr>
        <p:spPr>
          <a:xfrm>
            <a:off x="3178302" y="2895600"/>
            <a:ext cx="2723292" cy="20574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06815-296E-3049-8F06-CED4AFEDCAD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770251" y="3028950"/>
            <a:ext cx="0" cy="181377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F79F2-2F96-7A4C-9416-4F36215CB100}"/>
              </a:ext>
            </a:extLst>
          </p:cNvPr>
          <p:cNvSpPr txBox="1"/>
          <p:nvPr/>
        </p:nvSpPr>
        <p:spPr>
          <a:xfrm>
            <a:off x="1955473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B79DA-D6B6-EB49-89C7-CB86D7431101}"/>
              </a:ext>
            </a:extLst>
          </p:cNvPr>
          <p:cNvSpPr txBox="1"/>
          <p:nvPr/>
        </p:nvSpPr>
        <p:spPr>
          <a:xfrm>
            <a:off x="1955473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2D0FBC-9E08-3E44-AF87-FEF56D421658}"/>
              </a:ext>
            </a:extLst>
          </p:cNvPr>
          <p:cNvSpPr txBox="1"/>
          <p:nvPr/>
        </p:nvSpPr>
        <p:spPr>
          <a:xfrm>
            <a:off x="6715391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D2D1E-C8D9-4D41-8B26-6BDD45B70B66}"/>
              </a:ext>
            </a:extLst>
          </p:cNvPr>
          <p:cNvSpPr txBox="1"/>
          <p:nvPr/>
        </p:nvSpPr>
        <p:spPr>
          <a:xfrm>
            <a:off x="6731327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CF71C-9CAC-884F-8A70-DAE893E6284B}"/>
              </a:ext>
            </a:extLst>
          </p:cNvPr>
          <p:cNvSpPr txBox="1"/>
          <p:nvPr/>
        </p:nvSpPr>
        <p:spPr>
          <a:xfrm>
            <a:off x="2362200" y="137840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Leader/Primary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CAE41-6D98-AC42-8A40-8FE0A7D1A8EC}"/>
              </a:ext>
            </a:extLst>
          </p:cNvPr>
          <p:cNvSpPr txBox="1"/>
          <p:nvPr/>
        </p:nvSpPr>
        <p:spPr>
          <a:xfrm>
            <a:off x="5816927" y="30597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E34A44-1615-3D4E-9FB0-E723345647E1}"/>
              </a:ext>
            </a:extLst>
          </p:cNvPr>
          <p:cNvSpPr txBox="1"/>
          <p:nvPr/>
        </p:nvSpPr>
        <p:spPr>
          <a:xfrm>
            <a:off x="2160651" y="587142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38AB6-92B0-DB4A-8B61-2121D038A3C4}"/>
              </a:ext>
            </a:extLst>
          </p:cNvPr>
          <p:cNvSpPr txBox="1"/>
          <p:nvPr/>
        </p:nvSpPr>
        <p:spPr>
          <a:xfrm>
            <a:off x="5700045" y="584064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B8FCF7-C645-2D45-BEC7-1FD4C68C793D}"/>
              </a:ext>
            </a:extLst>
          </p:cNvPr>
          <p:cNvSpPr txBox="1"/>
          <p:nvPr/>
        </p:nvSpPr>
        <p:spPr>
          <a:xfrm>
            <a:off x="3825863" y="2114491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&lt;pp, s, v, r&gt;</a:t>
            </a:r>
            <a:r>
              <a:rPr lang="en-US" baseline="-25000" dirty="0"/>
              <a:t>sig0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E88BC-A0E6-2F4C-A97B-ED8F7AA163EA}"/>
              </a:ext>
            </a:extLst>
          </p:cNvPr>
          <p:cNvSpPr txBox="1"/>
          <p:nvPr/>
        </p:nvSpPr>
        <p:spPr>
          <a:xfrm rot="2240125">
            <a:off x="3596568" y="3729592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&lt;pp, s, v, r&gt;</a:t>
            </a:r>
            <a:r>
              <a:rPr lang="en-US" baseline="-25000" dirty="0"/>
              <a:t>sig0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65235A-D7A6-FB4B-98C5-03E6093BBD1B}"/>
              </a:ext>
            </a:extLst>
          </p:cNvPr>
          <p:cNvSpPr txBox="1"/>
          <p:nvPr/>
        </p:nvSpPr>
        <p:spPr>
          <a:xfrm rot="16200000">
            <a:off x="1302344" y="3240473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&lt;pp, s, v, r&gt;</a:t>
            </a:r>
            <a:r>
              <a:rPr lang="en-US" baseline="-25000" dirty="0"/>
              <a:t>sig0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90FF5-E800-C74B-BF04-0DE8A056CF95}"/>
              </a:ext>
            </a:extLst>
          </p:cNvPr>
          <p:cNvSpPr txBox="1"/>
          <p:nvPr/>
        </p:nvSpPr>
        <p:spPr>
          <a:xfrm>
            <a:off x="6919245" y="3657785"/>
            <a:ext cx="230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everyone know about the request.</a:t>
            </a:r>
          </a:p>
        </p:txBody>
      </p:sp>
    </p:spTree>
    <p:extLst>
      <p:ext uri="{BB962C8B-B14F-4D97-AF65-F5344CB8AC3E}">
        <p14:creationId xmlns:p14="http://schemas.microsoft.com/office/powerpoint/2010/main" val="2006817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0F158-A076-0D42-909E-0B7C9EE8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000250"/>
            <a:ext cx="816102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CBBDC-A963-D145-8C34-CAD64DE0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33" y="4842724"/>
            <a:ext cx="816102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E595E-E6B8-7D46-88C6-E9D53ABF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842725"/>
            <a:ext cx="816102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61B38-964F-E04A-85A4-6F7CD8D9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4" y="2000250"/>
            <a:ext cx="816102" cy="1028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Phase II: Prepare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B7F15-B9CE-0045-80B2-7C5AA31B1EDE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3178302" y="2514600"/>
            <a:ext cx="272329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FBE4B0-5451-D945-9610-F061102A2338}"/>
              </a:ext>
            </a:extLst>
          </p:cNvPr>
          <p:cNvCxnSpPr>
            <a:cxnSpLocks/>
          </p:cNvCxnSpPr>
          <p:nvPr/>
        </p:nvCxnSpPr>
        <p:spPr>
          <a:xfrm flipH="1" flipV="1">
            <a:off x="3134608" y="2974809"/>
            <a:ext cx="2682319" cy="20102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06815-296E-3049-8F06-CED4AFEDCADB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770251" y="3028950"/>
            <a:ext cx="0" cy="181377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F79F2-2F96-7A4C-9416-4F36215CB100}"/>
              </a:ext>
            </a:extLst>
          </p:cNvPr>
          <p:cNvSpPr txBox="1"/>
          <p:nvPr/>
        </p:nvSpPr>
        <p:spPr>
          <a:xfrm>
            <a:off x="1955473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B79DA-D6B6-EB49-89C7-CB86D7431101}"/>
              </a:ext>
            </a:extLst>
          </p:cNvPr>
          <p:cNvSpPr txBox="1"/>
          <p:nvPr/>
        </p:nvSpPr>
        <p:spPr>
          <a:xfrm>
            <a:off x="1955473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2D0FBC-9E08-3E44-AF87-FEF56D421658}"/>
              </a:ext>
            </a:extLst>
          </p:cNvPr>
          <p:cNvSpPr txBox="1"/>
          <p:nvPr/>
        </p:nvSpPr>
        <p:spPr>
          <a:xfrm>
            <a:off x="6715391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D2D1E-C8D9-4D41-8B26-6BDD45B70B66}"/>
              </a:ext>
            </a:extLst>
          </p:cNvPr>
          <p:cNvSpPr txBox="1"/>
          <p:nvPr/>
        </p:nvSpPr>
        <p:spPr>
          <a:xfrm>
            <a:off x="6731327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CF71C-9CAC-884F-8A70-DAE893E6284B}"/>
              </a:ext>
            </a:extLst>
          </p:cNvPr>
          <p:cNvSpPr txBox="1"/>
          <p:nvPr/>
        </p:nvSpPr>
        <p:spPr>
          <a:xfrm>
            <a:off x="2362200" y="137840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Leader/Primary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CAE41-6D98-AC42-8A40-8FE0A7D1A8EC}"/>
              </a:ext>
            </a:extLst>
          </p:cNvPr>
          <p:cNvSpPr txBox="1"/>
          <p:nvPr/>
        </p:nvSpPr>
        <p:spPr>
          <a:xfrm>
            <a:off x="5901594" y="156714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E34A44-1615-3D4E-9FB0-E723345647E1}"/>
              </a:ext>
            </a:extLst>
          </p:cNvPr>
          <p:cNvSpPr txBox="1"/>
          <p:nvPr/>
        </p:nvSpPr>
        <p:spPr>
          <a:xfrm>
            <a:off x="2160651" y="587142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38AB6-92B0-DB4A-8B61-2121D038A3C4}"/>
              </a:ext>
            </a:extLst>
          </p:cNvPr>
          <p:cNvSpPr txBox="1"/>
          <p:nvPr/>
        </p:nvSpPr>
        <p:spPr>
          <a:xfrm>
            <a:off x="5700045" y="584064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B8FCF7-C645-2D45-BEC7-1FD4C68C793D}"/>
              </a:ext>
            </a:extLst>
          </p:cNvPr>
          <p:cNvSpPr txBox="1"/>
          <p:nvPr/>
        </p:nvSpPr>
        <p:spPr>
          <a:xfrm>
            <a:off x="3825863" y="2114491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E88BC-A0E6-2F4C-A97B-ED8F7AA163EA}"/>
              </a:ext>
            </a:extLst>
          </p:cNvPr>
          <p:cNvSpPr txBox="1"/>
          <p:nvPr/>
        </p:nvSpPr>
        <p:spPr>
          <a:xfrm rot="2195007">
            <a:off x="3090773" y="3470374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65235A-D7A6-FB4B-98C5-03E6093BBD1B}"/>
              </a:ext>
            </a:extLst>
          </p:cNvPr>
          <p:cNvSpPr txBox="1"/>
          <p:nvPr/>
        </p:nvSpPr>
        <p:spPr>
          <a:xfrm rot="16200000">
            <a:off x="1312732" y="3340992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ECD647-E246-4D43-86D5-1911C9938747}"/>
              </a:ext>
            </a:extLst>
          </p:cNvPr>
          <p:cNvCxnSpPr>
            <a:cxnSpLocks/>
          </p:cNvCxnSpPr>
          <p:nvPr/>
        </p:nvCxnSpPr>
        <p:spPr>
          <a:xfrm flipH="1">
            <a:off x="3428191" y="3028950"/>
            <a:ext cx="2406995" cy="214138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8AC078-A57F-A749-8879-609F8FB567E7}"/>
              </a:ext>
            </a:extLst>
          </p:cNvPr>
          <p:cNvCxnSpPr>
            <a:cxnSpLocks/>
          </p:cNvCxnSpPr>
          <p:nvPr/>
        </p:nvCxnSpPr>
        <p:spPr>
          <a:xfrm flipV="1">
            <a:off x="3295113" y="2789506"/>
            <a:ext cx="2487367" cy="21955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C9C3F0-D96F-BB42-A3C9-8432453AAF48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6277684" y="3028950"/>
            <a:ext cx="31961" cy="181377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A9CADB-F41A-0747-9E77-32A8641CFEF2}"/>
              </a:ext>
            </a:extLst>
          </p:cNvPr>
          <p:cNvCxnSpPr>
            <a:cxnSpLocks/>
          </p:cNvCxnSpPr>
          <p:nvPr/>
        </p:nvCxnSpPr>
        <p:spPr>
          <a:xfrm flipH="1">
            <a:off x="6474600" y="3028950"/>
            <a:ext cx="19355" cy="175000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0EC6AE-4515-DF48-A53A-3A8BB9231639}"/>
              </a:ext>
            </a:extLst>
          </p:cNvPr>
          <p:cNvCxnSpPr>
            <a:cxnSpLocks/>
          </p:cNvCxnSpPr>
          <p:nvPr/>
        </p:nvCxnSpPr>
        <p:spPr>
          <a:xfrm flipH="1">
            <a:off x="3249851" y="5392990"/>
            <a:ext cx="2521743" cy="207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AA22246-35EA-284D-A1AF-EDADD9FC1FB1}"/>
              </a:ext>
            </a:extLst>
          </p:cNvPr>
          <p:cNvCxnSpPr>
            <a:cxnSpLocks/>
          </p:cNvCxnSpPr>
          <p:nvPr/>
        </p:nvCxnSpPr>
        <p:spPr>
          <a:xfrm>
            <a:off x="3347890" y="5578293"/>
            <a:ext cx="2423704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EFDB5F4-CD0B-0446-BE03-A66CA0FB3A88}"/>
              </a:ext>
            </a:extLst>
          </p:cNvPr>
          <p:cNvSpPr txBox="1"/>
          <p:nvPr/>
        </p:nvSpPr>
        <p:spPr>
          <a:xfrm rot="5400000">
            <a:off x="5489436" y="4130572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8F52F3-DD5E-3047-B29A-463B7DCD37FC}"/>
              </a:ext>
            </a:extLst>
          </p:cNvPr>
          <p:cNvSpPr txBox="1"/>
          <p:nvPr/>
        </p:nvSpPr>
        <p:spPr>
          <a:xfrm rot="16200000">
            <a:off x="4814544" y="3269200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42C3E8-724F-DA41-ADD2-C05904211425}"/>
              </a:ext>
            </a:extLst>
          </p:cNvPr>
          <p:cNvSpPr txBox="1"/>
          <p:nvPr/>
        </p:nvSpPr>
        <p:spPr>
          <a:xfrm>
            <a:off x="3920275" y="5505846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E80E6D-E2B3-6142-A13E-A92516AC24B7}"/>
              </a:ext>
            </a:extLst>
          </p:cNvPr>
          <p:cNvSpPr txBox="1"/>
          <p:nvPr/>
        </p:nvSpPr>
        <p:spPr>
          <a:xfrm>
            <a:off x="4062879" y="5029200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sig2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A8C799E-4BAB-D548-828D-67241F1497AF}"/>
              </a:ext>
            </a:extLst>
          </p:cNvPr>
          <p:cNvGrpSpPr/>
          <p:nvPr/>
        </p:nvGrpSpPr>
        <p:grpSpPr>
          <a:xfrm>
            <a:off x="173914" y="3152796"/>
            <a:ext cx="1999302" cy="1602644"/>
            <a:chOff x="389763" y="3010704"/>
            <a:chExt cx="1999302" cy="160264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CFD523-F354-8349-94C8-252155687EA8}"/>
                </a:ext>
              </a:extLst>
            </p:cNvPr>
            <p:cNvSpPr txBox="1"/>
            <p:nvPr/>
          </p:nvSpPr>
          <p:spPr>
            <a:xfrm>
              <a:off x="394781" y="3010704"/>
              <a:ext cx="1994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 Stage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AB20B7-9D76-3B45-999A-D545E79BA034}"/>
                </a:ext>
              </a:extLst>
            </p:cNvPr>
            <p:cNvSpPr txBox="1"/>
            <p:nvPr/>
          </p:nvSpPr>
          <p:spPr>
            <a:xfrm>
              <a:off x="389763" y="4244016"/>
              <a:ext cx="1994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Prepared Stage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5069F5A-0857-9A4D-8BF3-173445569A42}"/>
                </a:ext>
              </a:extLst>
            </p:cNvPr>
            <p:cNvCxnSpPr>
              <a:cxnSpLocks/>
              <a:stCxn id="78" idx="2"/>
              <a:endCxn id="79" idx="0"/>
            </p:cNvCxnSpPr>
            <p:nvPr/>
          </p:nvCxnSpPr>
          <p:spPr>
            <a:xfrm flipH="1">
              <a:off x="1386905" y="3380036"/>
              <a:ext cx="5018" cy="86398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598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0F158-A076-0D42-909E-0B7C9EE8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000250"/>
            <a:ext cx="816102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CBBDC-A963-D145-8C34-CAD64DE0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33" y="4842724"/>
            <a:ext cx="816102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E595E-E6B8-7D46-88C6-E9D53ABF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842725"/>
            <a:ext cx="816102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61B38-964F-E04A-85A4-6F7CD8D9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4" y="2000250"/>
            <a:ext cx="816102" cy="1028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Phase II: Prepare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B7F15-B9CE-0045-80B2-7C5AA31B1EDE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3178302" y="2514600"/>
            <a:ext cx="272329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FBE4B0-5451-D945-9610-F061102A2338}"/>
              </a:ext>
            </a:extLst>
          </p:cNvPr>
          <p:cNvCxnSpPr>
            <a:cxnSpLocks/>
          </p:cNvCxnSpPr>
          <p:nvPr/>
        </p:nvCxnSpPr>
        <p:spPr>
          <a:xfrm flipH="1" flipV="1">
            <a:off x="3134608" y="2974809"/>
            <a:ext cx="2682319" cy="20102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06815-296E-3049-8F06-CED4AFEDCADB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770251" y="3028950"/>
            <a:ext cx="0" cy="181377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F79F2-2F96-7A4C-9416-4F36215CB100}"/>
              </a:ext>
            </a:extLst>
          </p:cNvPr>
          <p:cNvSpPr txBox="1"/>
          <p:nvPr/>
        </p:nvSpPr>
        <p:spPr>
          <a:xfrm>
            <a:off x="1955473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B79DA-D6B6-EB49-89C7-CB86D7431101}"/>
              </a:ext>
            </a:extLst>
          </p:cNvPr>
          <p:cNvSpPr txBox="1"/>
          <p:nvPr/>
        </p:nvSpPr>
        <p:spPr>
          <a:xfrm>
            <a:off x="1955473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2D0FBC-9E08-3E44-AF87-FEF56D421658}"/>
              </a:ext>
            </a:extLst>
          </p:cNvPr>
          <p:cNvSpPr txBox="1"/>
          <p:nvPr/>
        </p:nvSpPr>
        <p:spPr>
          <a:xfrm>
            <a:off x="6715391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D2D1E-C8D9-4D41-8B26-6BDD45B70B66}"/>
              </a:ext>
            </a:extLst>
          </p:cNvPr>
          <p:cNvSpPr txBox="1"/>
          <p:nvPr/>
        </p:nvSpPr>
        <p:spPr>
          <a:xfrm>
            <a:off x="6731327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CF71C-9CAC-884F-8A70-DAE893E6284B}"/>
              </a:ext>
            </a:extLst>
          </p:cNvPr>
          <p:cNvSpPr txBox="1"/>
          <p:nvPr/>
        </p:nvSpPr>
        <p:spPr>
          <a:xfrm>
            <a:off x="2362200" y="137840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Leader/Primary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CAE41-6D98-AC42-8A40-8FE0A7D1A8EC}"/>
              </a:ext>
            </a:extLst>
          </p:cNvPr>
          <p:cNvSpPr txBox="1"/>
          <p:nvPr/>
        </p:nvSpPr>
        <p:spPr>
          <a:xfrm>
            <a:off x="5901594" y="156714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E34A44-1615-3D4E-9FB0-E723345647E1}"/>
              </a:ext>
            </a:extLst>
          </p:cNvPr>
          <p:cNvSpPr txBox="1"/>
          <p:nvPr/>
        </p:nvSpPr>
        <p:spPr>
          <a:xfrm>
            <a:off x="2160651" y="587142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38AB6-92B0-DB4A-8B61-2121D038A3C4}"/>
              </a:ext>
            </a:extLst>
          </p:cNvPr>
          <p:cNvSpPr txBox="1"/>
          <p:nvPr/>
        </p:nvSpPr>
        <p:spPr>
          <a:xfrm>
            <a:off x="5700045" y="584064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B8FCF7-C645-2D45-BEC7-1FD4C68C793D}"/>
              </a:ext>
            </a:extLst>
          </p:cNvPr>
          <p:cNvSpPr txBox="1"/>
          <p:nvPr/>
        </p:nvSpPr>
        <p:spPr>
          <a:xfrm>
            <a:off x="3825863" y="2114491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E88BC-A0E6-2F4C-A97B-ED8F7AA163EA}"/>
              </a:ext>
            </a:extLst>
          </p:cNvPr>
          <p:cNvSpPr txBox="1"/>
          <p:nvPr/>
        </p:nvSpPr>
        <p:spPr>
          <a:xfrm rot="2195007">
            <a:off x="3090773" y="3470374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65235A-D7A6-FB4B-98C5-03E6093BBD1B}"/>
              </a:ext>
            </a:extLst>
          </p:cNvPr>
          <p:cNvSpPr txBox="1"/>
          <p:nvPr/>
        </p:nvSpPr>
        <p:spPr>
          <a:xfrm rot="16200000">
            <a:off x="1312732" y="3340992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ECD647-E246-4D43-86D5-1911C9938747}"/>
              </a:ext>
            </a:extLst>
          </p:cNvPr>
          <p:cNvCxnSpPr>
            <a:cxnSpLocks/>
          </p:cNvCxnSpPr>
          <p:nvPr/>
        </p:nvCxnSpPr>
        <p:spPr>
          <a:xfrm flipH="1">
            <a:off x="3428191" y="3028950"/>
            <a:ext cx="2406995" cy="214138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8AC078-A57F-A749-8879-609F8FB567E7}"/>
              </a:ext>
            </a:extLst>
          </p:cNvPr>
          <p:cNvCxnSpPr>
            <a:cxnSpLocks/>
          </p:cNvCxnSpPr>
          <p:nvPr/>
        </p:nvCxnSpPr>
        <p:spPr>
          <a:xfrm flipV="1">
            <a:off x="3295113" y="2789506"/>
            <a:ext cx="2487367" cy="21955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C9C3F0-D96F-BB42-A3C9-8432453AAF48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6277684" y="3028950"/>
            <a:ext cx="31961" cy="181377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A9CADB-F41A-0747-9E77-32A8641CFEF2}"/>
              </a:ext>
            </a:extLst>
          </p:cNvPr>
          <p:cNvCxnSpPr>
            <a:cxnSpLocks/>
          </p:cNvCxnSpPr>
          <p:nvPr/>
        </p:nvCxnSpPr>
        <p:spPr>
          <a:xfrm flipH="1">
            <a:off x="6474600" y="3028950"/>
            <a:ext cx="19355" cy="175000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0EC6AE-4515-DF48-A53A-3A8BB9231639}"/>
              </a:ext>
            </a:extLst>
          </p:cNvPr>
          <p:cNvCxnSpPr>
            <a:cxnSpLocks/>
          </p:cNvCxnSpPr>
          <p:nvPr/>
        </p:nvCxnSpPr>
        <p:spPr>
          <a:xfrm flipH="1">
            <a:off x="3249851" y="5392990"/>
            <a:ext cx="2521743" cy="207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AA22246-35EA-284D-A1AF-EDADD9FC1FB1}"/>
              </a:ext>
            </a:extLst>
          </p:cNvPr>
          <p:cNvCxnSpPr>
            <a:cxnSpLocks/>
          </p:cNvCxnSpPr>
          <p:nvPr/>
        </p:nvCxnSpPr>
        <p:spPr>
          <a:xfrm>
            <a:off x="3347890" y="5578293"/>
            <a:ext cx="2423704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EFDB5F4-CD0B-0446-BE03-A66CA0FB3A88}"/>
              </a:ext>
            </a:extLst>
          </p:cNvPr>
          <p:cNvSpPr txBox="1"/>
          <p:nvPr/>
        </p:nvSpPr>
        <p:spPr>
          <a:xfrm rot="5400000">
            <a:off x="5489436" y="4130572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8F52F3-DD5E-3047-B29A-463B7DCD37FC}"/>
              </a:ext>
            </a:extLst>
          </p:cNvPr>
          <p:cNvSpPr txBox="1"/>
          <p:nvPr/>
        </p:nvSpPr>
        <p:spPr>
          <a:xfrm rot="16200000">
            <a:off x="4814544" y="3269200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42C3E8-724F-DA41-ADD2-C05904211425}"/>
              </a:ext>
            </a:extLst>
          </p:cNvPr>
          <p:cNvSpPr txBox="1"/>
          <p:nvPr/>
        </p:nvSpPr>
        <p:spPr>
          <a:xfrm>
            <a:off x="3920275" y="5505846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E80E6D-E2B3-6142-A13E-A92516AC24B7}"/>
              </a:ext>
            </a:extLst>
          </p:cNvPr>
          <p:cNvSpPr txBox="1"/>
          <p:nvPr/>
        </p:nvSpPr>
        <p:spPr>
          <a:xfrm>
            <a:off x="4062879" y="5029200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&lt;p, s, v&gt;</a:t>
            </a:r>
            <a:r>
              <a:rPr lang="en-US" baseline="-25000" dirty="0"/>
              <a:t>sig2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391E7B-86FA-FE4B-81EC-4959E01932FC}"/>
              </a:ext>
            </a:extLst>
          </p:cNvPr>
          <p:cNvSpPr txBox="1"/>
          <p:nvPr/>
        </p:nvSpPr>
        <p:spPr>
          <a:xfrm>
            <a:off x="7310960" y="3259635"/>
            <a:ext cx="141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the leader know their decisions.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A8C799E-4BAB-D548-828D-67241F1497AF}"/>
              </a:ext>
            </a:extLst>
          </p:cNvPr>
          <p:cNvGrpSpPr/>
          <p:nvPr/>
        </p:nvGrpSpPr>
        <p:grpSpPr>
          <a:xfrm>
            <a:off x="173914" y="3152796"/>
            <a:ext cx="1999302" cy="1602644"/>
            <a:chOff x="389763" y="3010704"/>
            <a:chExt cx="1999302" cy="160264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CFD523-F354-8349-94C8-252155687EA8}"/>
                </a:ext>
              </a:extLst>
            </p:cNvPr>
            <p:cNvSpPr txBox="1"/>
            <p:nvPr/>
          </p:nvSpPr>
          <p:spPr>
            <a:xfrm>
              <a:off x="394781" y="3010704"/>
              <a:ext cx="1994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 Stage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AB20B7-9D76-3B45-999A-D545E79BA034}"/>
                </a:ext>
              </a:extLst>
            </p:cNvPr>
            <p:cNvSpPr txBox="1"/>
            <p:nvPr/>
          </p:nvSpPr>
          <p:spPr>
            <a:xfrm>
              <a:off x="389763" y="4244016"/>
              <a:ext cx="1994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Prepared Stage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5069F5A-0857-9A4D-8BF3-173445569A42}"/>
                </a:ext>
              </a:extLst>
            </p:cNvPr>
            <p:cNvCxnSpPr>
              <a:cxnSpLocks/>
              <a:stCxn id="78" idx="2"/>
              <a:endCxn id="79" idx="0"/>
            </p:cNvCxnSpPr>
            <p:nvPr/>
          </p:nvCxnSpPr>
          <p:spPr>
            <a:xfrm flipH="1">
              <a:off x="1386905" y="3380036"/>
              <a:ext cx="5018" cy="86398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9040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0F158-A076-0D42-909E-0B7C9EE8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000250"/>
            <a:ext cx="816102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CBBDC-A963-D145-8C34-CAD64DE0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33" y="4842724"/>
            <a:ext cx="816102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E595E-E6B8-7D46-88C6-E9D53ABF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842725"/>
            <a:ext cx="816102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61B38-964F-E04A-85A4-6F7CD8D9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4" y="2000250"/>
            <a:ext cx="816102" cy="1028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Phase III: Commit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B7F15-B9CE-0045-80B2-7C5AA31B1EDE}"/>
              </a:ext>
            </a:extLst>
          </p:cNvPr>
          <p:cNvCxnSpPr>
            <a:cxnSpLocks/>
          </p:cNvCxnSpPr>
          <p:nvPr/>
        </p:nvCxnSpPr>
        <p:spPr>
          <a:xfrm flipH="1">
            <a:off x="3149076" y="2514599"/>
            <a:ext cx="272329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FBE4B0-5451-D945-9610-F061102A2338}"/>
              </a:ext>
            </a:extLst>
          </p:cNvPr>
          <p:cNvCxnSpPr>
            <a:cxnSpLocks/>
          </p:cNvCxnSpPr>
          <p:nvPr/>
        </p:nvCxnSpPr>
        <p:spPr>
          <a:xfrm flipH="1" flipV="1">
            <a:off x="3191781" y="2832098"/>
            <a:ext cx="2848887" cy="21258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06815-296E-3049-8F06-CED4AFEDCADB}"/>
              </a:ext>
            </a:extLst>
          </p:cNvPr>
          <p:cNvCxnSpPr>
            <a:cxnSpLocks/>
          </p:cNvCxnSpPr>
          <p:nvPr/>
        </p:nvCxnSpPr>
        <p:spPr>
          <a:xfrm flipV="1">
            <a:off x="2565073" y="3017389"/>
            <a:ext cx="0" cy="181377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F79F2-2F96-7A4C-9416-4F36215CB100}"/>
              </a:ext>
            </a:extLst>
          </p:cNvPr>
          <p:cNvSpPr txBox="1"/>
          <p:nvPr/>
        </p:nvSpPr>
        <p:spPr>
          <a:xfrm>
            <a:off x="1955473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B79DA-D6B6-EB49-89C7-CB86D7431101}"/>
              </a:ext>
            </a:extLst>
          </p:cNvPr>
          <p:cNvSpPr txBox="1"/>
          <p:nvPr/>
        </p:nvSpPr>
        <p:spPr>
          <a:xfrm>
            <a:off x="1955473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2D0FBC-9E08-3E44-AF87-FEF56D421658}"/>
              </a:ext>
            </a:extLst>
          </p:cNvPr>
          <p:cNvSpPr txBox="1"/>
          <p:nvPr/>
        </p:nvSpPr>
        <p:spPr>
          <a:xfrm>
            <a:off x="6715391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D2D1E-C8D9-4D41-8B26-6BDD45B70B66}"/>
              </a:ext>
            </a:extLst>
          </p:cNvPr>
          <p:cNvSpPr txBox="1"/>
          <p:nvPr/>
        </p:nvSpPr>
        <p:spPr>
          <a:xfrm>
            <a:off x="6731327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CF71C-9CAC-884F-8A70-DAE893E6284B}"/>
              </a:ext>
            </a:extLst>
          </p:cNvPr>
          <p:cNvSpPr txBox="1"/>
          <p:nvPr/>
        </p:nvSpPr>
        <p:spPr>
          <a:xfrm>
            <a:off x="2362200" y="137840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Leader/Primary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CAE41-6D98-AC42-8A40-8FE0A7D1A8EC}"/>
              </a:ext>
            </a:extLst>
          </p:cNvPr>
          <p:cNvSpPr txBox="1"/>
          <p:nvPr/>
        </p:nvSpPr>
        <p:spPr>
          <a:xfrm>
            <a:off x="5901594" y="156714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E34A44-1615-3D4E-9FB0-E723345647E1}"/>
              </a:ext>
            </a:extLst>
          </p:cNvPr>
          <p:cNvSpPr txBox="1"/>
          <p:nvPr/>
        </p:nvSpPr>
        <p:spPr>
          <a:xfrm>
            <a:off x="2160651" y="587142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38AB6-92B0-DB4A-8B61-2121D038A3C4}"/>
              </a:ext>
            </a:extLst>
          </p:cNvPr>
          <p:cNvSpPr txBox="1"/>
          <p:nvPr/>
        </p:nvSpPr>
        <p:spPr>
          <a:xfrm>
            <a:off x="5700045" y="584064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B8FCF7-C645-2D45-BEC7-1FD4C68C793D}"/>
              </a:ext>
            </a:extLst>
          </p:cNvPr>
          <p:cNvSpPr txBox="1"/>
          <p:nvPr/>
        </p:nvSpPr>
        <p:spPr>
          <a:xfrm>
            <a:off x="3780620" y="1955406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&lt;c, s, v&gt;</a:t>
            </a:r>
            <a:r>
              <a:rPr lang="en-US" baseline="-25000" dirty="0"/>
              <a:t>sig0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ECD647-E246-4D43-86D5-1911C9938747}"/>
              </a:ext>
            </a:extLst>
          </p:cNvPr>
          <p:cNvCxnSpPr>
            <a:cxnSpLocks/>
          </p:cNvCxnSpPr>
          <p:nvPr/>
        </p:nvCxnSpPr>
        <p:spPr>
          <a:xfrm flipH="1">
            <a:off x="3428191" y="3028950"/>
            <a:ext cx="2406995" cy="214138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8AC078-A57F-A749-8879-609F8FB567E7}"/>
              </a:ext>
            </a:extLst>
          </p:cNvPr>
          <p:cNvCxnSpPr>
            <a:cxnSpLocks/>
          </p:cNvCxnSpPr>
          <p:nvPr/>
        </p:nvCxnSpPr>
        <p:spPr>
          <a:xfrm flipV="1">
            <a:off x="3295113" y="2789506"/>
            <a:ext cx="2487367" cy="21955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C9C3F0-D96F-BB42-A3C9-8432453AAF48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6277684" y="3028950"/>
            <a:ext cx="31961" cy="181377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A9CADB-F41A-0747-9E77-32A8641CFEF2}"/>
              </a:ext>
            </a:extLst>
          </p:cNvPr>
          <p:cNvCxnSpPr>
            <a:cxnSpLocks/>
          </p:cNvCxnSpPr>
          <p:nvPr/>
        </p:nvCxnSpPr>
        <p:spPr>
          <a:xfrm flipH="1">
            <a:off x="6474600" y="3028950"/>
            <a:ext cx="19355" cy="175000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0EC6AE-4515-DF48-A53A-3A8BB9231639}"/>
              </a:ext>
            </a:extLst>
          </p:cNvPr>
          <p:cNvCxnSpPr>
            <a:cxnSpLocks/>
          </p:cNvCxnSpPr>
          <p:nvPr/>
        </p:nvCxnSpPr>
        <p:spPr>
          <a:xfrm flipH="1">
            <a:off x="3249851" y="5392990"/>
            <a:ext cx="2521743" cy="207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AA22246-35EA-284D-A1AF-EDADD9FC1FB1}"/>
              </a:ext>
            </a:extLst>
          </p:cNvPr>
          <p:cNvCxnSpPr>
            <a:cxnSpLocks/>
          </p:cNvCxnSpPr>
          <p:nvPr/>
        </p:nvCxnSpPr>
        <p:spPr>
          <a:xfrm>
            <a:off x="3347890" y="5578293"/>
            <a:ext cx="2423704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EFDB5F4-CD0B-0446-BE03-A66CA0FB3A88}"/>
              </a:ext>
            </a:extLst>
          </p:cNvPr>
          <p:cNvSpPr txBox="1"/>
          <p:nvPr/>
        </p:nvSpPr>
        <p:spPr>
          <a:xfrm rot="5400000">
            <a:off x="5489436" y="4130572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&lt;c, s, v&gt;</a:t>
            </a:r>
            <a:r>
              <a:rPr lang="en-US" baseline="-25000" dirty="0"/>
              <a:t>sig1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42C3E8-724F-DA41-ADD2-C05904211425}"/>
              </a:ext>
            </a:extLst>
          </p:cNvPr>
          <p:cNvSpPr txBox="1"/>
          <p:nvPr/>
        </p:nvSpPr>
        <p:spPr>
          <a:xfrm>
            <a:off x="3920275" y="5505846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&lt;c, s, v&gt;</a:t>
            </a:r>
            <a:r>
              <a:rPr lang="en-US" baseline="-25000" dirty="0"/>
              <a:t>sig3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E80E6D-E2B3-6142-A13E-A92516AC24B7}"/>
              </a:ext>
            </a:extLst>
          </p:cNvPr>
          <p:cNvSpPr txBox="1"/>
          <p:nvPr/>
        </p:nvSpPr>
        <p:spPr>
          <a:xfrm>
            <a:off x="4062879" y="5029200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&lt;c, s, v&gt;</a:t>
            </a:r>
            <a:r>
              <a:rPr lang="en-US" baseline="-25000" dirty="0"/>
              <a:t>sig2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E535A1-698C-9F4C-ABC3-70BF6612EBF0}"/>
              </a:ext>
            </a:extLst>
          </p:cNvPr>
          <p:cNvGrpSpPr/>
          <p:nvPr/>
        </p:nvGrpSpPr>
        <p:grpSpPr>
          <a:xfrm>
            <a:off x="173287" y="2334262"/>
            <a:ext cx="1999302" cy="1602644"/>
            <a:chOff x="389763" y="3010704"/>
            <a:chExt cx="1999302" cy="160264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29E155-8BA6-FE49-9CDD-4C3C710D4FC9}"/>
                </a:ext>
              </a:extLst>
            </p:cNvPr>
            <p:cNvSpPr txBox="1"/>
            <p:nvPr/>
          </p:nvSpPr>
          <p:spPr>
            <a:xfrm>
              <a:off x="394781" y="3010704"/>
              <a:ext cx="1994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Prepared Stage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4003F8-6100-1042-965B-A8FABC348B20}"/>
                </a:ext>
              </a:extLst>
            </p:cNvPr>
            <p:cNvSpPr txBox="1"/>
            <p:nvPr/>
          </p:nvSpPr>
          <p:spPr>
            <a:xfrm>
              <a:off x="389763" y="4244016"/>
              <a:ext cx="1994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 Stage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B245758-868B-6145-BB28-FA05C7BD4615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1386905" y="3380036"/>
              <a:ext cx="5018" cy="86398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65B9F9-404B-394A-B09E-74F915918553}"/>
              </a:ext>
            </a:extLst>
          </p:cNvPr>
          <p:cNvCxnSpPr>
            <a:cxnSpLocks/>
          </p:cNvCxnSpPr>
          <p:nvPr/>
        </p:nvCxnSpPr>
        <p:spPr>
          <a:xfrm>
            <a:off x="3200831" y="2334262"/>
            <a:ext cx="261978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813AF9-BC9E-C54A-AD1D-1A6A949E80EF}"/>
              </a:ext>
            </a:extLst>
          </p:cNvPr>
          <p:cNvCxnSpPr>
            <a:cxnSpLocks/>
          </p:cNvCxnSpPr>
          <p:nvPr/>
        </p:nvCxnSpPr>
        <p:spPr>
          <a:xfrm>
            <a:off x="3178302" y="3057443"/>
            <a:ext cx="2754923" cy="206879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D500D4-E6B8-1247-95A9-4544DB8F4705}"/>
              </a:ext>
            </a:extLst>
          </p:cNvPr>
          <p:cNvCxnSpPr>
            <a:cxnSpLocks/>
          </p:cNvCxnSpPr>
          <p:nvPr/>
        </p:nvCxnSpPr>
        <p:spPr>
          <a:xfrm>
            <a:off x="2699610" y="3077347"/>
            <a:ext cx="678" cy="177966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632387-13BE-CE4A-9976-5F5F4E923D4D}"/>
              </a:ext>
            </a:extLst>
          </p:cNvPr>
          <p:cNvCxnSpPr>
            <a:cxnSpLocks/>
            <a:stCxn id="38" idx="2"/>
            <a:endCxn id="54" idx="0"/>
          </p:cNvCxnSpPr>
          <p:nvPr/>
        </p:nvCxnSpPr>
        <p:spPr>
          <a:xfrm>
            <a:off x="1170429" y="3936906"/>
            <a:ext cx="11134" cy="87650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6F84404-63A2-6546-A992-48ED5D504655}"/>
              </a:ext>
            </a:extLst>
          </p:cNvPr>
          <p:cNvSpPr txBox="1"/>
          <p:nvPr/>
        </p:nvSpPr>
        <p:spPr>
          <a:xfrm>
            <a:off x="184421" y="4813411"/>
            <a:ext cx="19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Committed Stage</a:t>
            </a:r>
          </a:p>
        </p:txBody>
      </p:sp>
    </p:spTree>
    <p:extLst>
      <p:ext uri="{BB962C8B-B14F-4D97-AF65-F5344CB8AC3E}">
        <p14:creationId xmlns:p14="http://schemas.microsoft.com/office/powerpoint/2010/main" val="112088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69420"/>
            <a:ext cx="8153400" cy="167937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Practical Byzantine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Fault Tolerance (PBFT)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6020B-9034-6E4A-971D-0D8FBB177458}"/>
              </a:ext>
            </a:extLst>
          </p:cNvPr>
          <p:cNvSpPr txBox="1"/>
          <p:nvPr/>
        </p:nvSpPr>
        <p:spPr>
          <a:xfrm>
            <a:off x="552450" y="1733490"/>
            <a:ext cx="803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914400" lvl="1" indent="-457200"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52451" y="1887378"/>
            <a:ext cx="8039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Derived from the classic paper “The Byzantine Generals Problem” (</a:t>
            </a:r>
            <a:r>
              <a:rPr lang="en-US" sz="2000" dirty="0">
                <a:hlinkClick r:id="rId3"/>
              </a:rPr>
              <a:t>https://people.eecs.berkeley.edu/~luca/cs174/byzantine.pdf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PBFT does </a:t>
            </a:r>
            <a:r>
              <a:rPr lang="en-US" sz="2000" b="1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apply to public environment.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A system that allows anyone to join/leave any time. Each user does not have a unique ID.</a:t>
            </a:r>
          </a:p>
        </p:txBody>
      </p:sp>
    </p:spTree>
    <p:extLst>
      <p:ext uri="{BB962C8B-B14F-4D97-AF65-F5344CB8AC3E}">
        <p14:creationId xmlns:p14="http://schemas.microsoft.com/office/powerpoint/2010/main" val="3338330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0F158-A076-0D42-909E-0B7C9EE8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000250"/>
            <a:ext cx="816102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CBBDC-A963-D145-8C34-CAD64DE0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33" y="4842724"/>
            <a:ext cx="816102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E595E-E6B8-7D46-88C6-E9D53ABF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842725"/>
            <a:ext cx="816102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61B38-964F-E04A-85A4-6F7CD8D9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4" y="2000250"/>
            <a:ext cx="816102" cy="1028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Phase III: Commit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FBE4B0-5451-D945-9610-F061102A2338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H="1" flipV="1">
            <a:off x="4946847" y="3887270"/>
            <a:ext cx="1330837" cy="95545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F79F2-2F96-7A4C-9416-4F36215CB100}"/>
              </a:ext>
            </a:extLst>
          </p:cNvPr>
          <p:cNvSpPr txBox="1"/>
          <p:nvPr/>
        </p:nvSpPr>
        <p:spPr>
          <a:xfrm>
            <a:off x="1955473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B79DA-D6B6-EB49-89C7-CB86D7431101}"/>
              </a:ext>
            </a:extLst>
          </p:cNvPr>
          <p:cNvSpPr txBox="1"/>
          <p:nvPr/>
        </p:nvSpPr>
        <p:spPr>
          <a:xfrm>
            <a:off x="1955473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2D0FBC-9E08-3E44-AF87-FEF56D421658}"/>
              </a:ext>
            </a:extLst>
          </p:cNvPr>
          <p:cNvSpPr txBox="1"/>
          <p:nvPr/>
        </p:nvSpPr>
        <p:spPr>
          <a:xfrm>
            <a:off x="6715391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D2D1E-C8D9-4D41-8B26-6BDD45B70B66}"/>
              </a:ext>
            </a:extLst>
          </p:cNvPr>
          <p:cNvSpPr txBox="1"/>
          <p:nvPr/>
        </p:nvSpPr>
        <p:spPr>
          <a:xfrm>
            <a:off x="6731327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CF71C-9CAC-884F-8A70-DAE893E6284B}"/>
              </a:ext>
            </a:extLst>
          </p:cNvPr>
          <p:cNvSpPr txBox="1"/>
          <p:nvPr/>
        </p:nvSpPr>
        <p:spPr>
          <a:xfrm>
            <a:off x="2362200" y="137840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Leader/Primary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CAE41-6D98-AC42-8A40-8FE0A7D1A8EC}"/>
              </a:ext>
            </a:extLst>
          </p:cNvPr>
          <p:cNvSpPr txBox="1"/>
          <p:nvPr/>
        </p:nvSpPr>
        <p:spPr>
          <a:xfrm>
            <a:off x="5901594" y="156714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E34A44-1615-3D4E-9FB0-E723345647E1}"/>
              </a:ext>
            </a:extLst>
          </p:cNvPr>
          <p:cNvSpPr txBox="1"/>
          <p:nvPr/>
        </p:nvSpPr>
        <p:spPr>
          <a:xfrm>
            <a:off x="2160651" y="587142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38AB6-92B0-DB4A-8B61-2121D038A3C4}"/>
              </a:ext>
            </a:extLst>
          </p:cNvPr>
          <p:cNvSpPr txBox="1"/>
          <p:nvPr/>
        </p:nvSpPr>
        <p:spPr>
          <a:xfrm>
            <a:off x="5700045" y="584064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ECD647-E246-4D43-86D5-1911C9938747}"/>
              </a:ext>
            </a:extLst>
          </p:cNvPr>
          <p:cNvCxnSpPr>
            <a:cxnSpLocks/>
            <a:stCxn id="7" idx="1"/>
            <a:endCxn id="2" idx="0"/>
          </p:cNvCxnSpPr>
          <p:nvPr/>
        </p:nvCxnSpPr>
        <p:spPr>
          <a:xfrm flipH="1">
            <a:off x="4538796" y="2514600"/>
            <a:ext cx="1362798" cy="96461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8AC078-A57F-A749-8879-609F8FB567E7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3178302" y="4295321"/>
            <a:ext cx="1360494" cy="106175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813AF9-BC9E-C54A-AD1D-1A6A949E80EF}"/>
              </a:ext>
            </a:extLst>
          </p:cNvPr>
          <p:cNvCxnSpPr>
            <a:cxnSpLocks/>
            <a:stCxn id="4" idx="2"/>
            <a:endCxn id="2" idx="1"/>
          </p:cNvCxnSpPr>
          <p:nvPr/>
        </p:nvCxnSpPr>
        <p:spPr>
          <a:xfrm>
            <a:off x="2770251" y="3028950"/>
            <a:ext cx="1360494" cy="85832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1EEB526-6C95-7B48-82C1-B691017BD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745" y="3479219"/>
            <a:ext cx="816102" cy="81610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CE1A024-14A8-CA46-9221-0E4651353005}"/>
              </a:ext>
            </a:extLst>
          </p:cNvPr>
          <p:cNvSpPr txBox="1"/>
          <p:nvPr/>
        </p:nvSpPr>
        <p:spPr>
          <a:xfrm>
            <a:off x="4480845" y="43147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Client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66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9525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PBFT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0AA8A-AEA5-B744-ADEE-F77F84F25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77757"/>
            <a:ext cx="7620000" cy="3467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DFF406-B9D2-1C48-A95B-77738CC87E33}"/>
              </a:ext>
            </a:extLst>
          </p:cNvPr>
          <p:cNvSpPr/>
          <p:nvPr/>
        </p:nvSpPr>
        <p:spPr>
          <a:xfrm>
            <a:off x="3733800" y="5905500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http://pmg.csail.mit.edu/papers/osdi99.pdf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72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Leader Rotation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DE7C2-87A3-E143-BDB8-AAC3AC1C4EA9}"/>
              </a:ext>
            </a:extLst>
          </p:cNvPr>
          <p:cNvSpPr txBox="1"/>
          <p:nvPr/>
        </p:nvSpPr>
        <p:spPr>
          <a:xfrm>
            <a:off x="762000" y="1676400"/>
            <a:ext cx="76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Why changing the leader?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A leader can be a traitor.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Not broadcast the message or only send it to some generals.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Message fabrication is not viable.</a:t>
            </a:r>
          </a:p>
        </p:txBody>
      </p:sp>
    </p:spTree>
    <p:extLst>
      <p:ext uri="{BB962C8B-B14F-4D97-AF65-F5344CB8AC3E}">
        <p14:creationId xmlns:p14="http://schemas.microsoft.com/office/powerpoint/2010/main" val="3175214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0F158-A076-0D42-909E-0B7C9EE8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000250"/>
            <a:ext cx="816102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CBBDC-A963-D145-8C34-CAD64DE0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33" y="4842724"/>
            <a:ext cx="816102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E595E-E6B8-7D46-88C6-E9D53ABF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842725"/>
            <a:ext cx="816102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61B38-964F-E04A-85A4-6F7CD8D9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4" y="2000250"/>
            <a:ext cx="816102" cy="1028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Leader Rotation/View Change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B7F15-B9CE-0045-80B2-7C5AA31B1EDE}"/>
              </a:ext>
            </a:extLst>
          </p:cNvPr>
          <p:cNvCxnSpPr>
            <a:cxnSpLocks/>
          </p:cNvCxnSpPr>
          <p:nvPr/>
        </p:nvCxnSpPr>
        <p:spPr>
          <a:xfrm flipH="1">
            <a:off x="3149076" y="2514599"/>
            <a:ext cx="272329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FBE4B0-5451-D945-9610-F061102A2338}"/>
              </a:ext>
            </a:extLst>
          </p:cNvPr>
          <p:cNvCxnSpPr>
            <a:cxnSpLocks/>
          </p:cNvCxnSpPr>
          <p:nvPr/>
        </p:nvCxnSpPr>
        <p:spPr>
          <a:xfrm flipH="1" flipV="1">
            <a:off x="3191781" y="2832098"/>
            <a:ext cx="2848887" cy="21258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06815-296E-3049-8F06-CED4AFEDCADB}"/>
              </a:ext>
            </a:extLst>
          </p:cNvPr>
          <p:cNvCxnSpPr>
            <a:cxnSpLocks/>
          </p:cNvCxnSpPr>
          <p:nvPr/>
        </p:nvCxnSpPr>
        <p:spPr>
          <a:xfrm flipV="1">
            <a:off x="2565073" y="3017389"/>
            <a:ext cx="0" cy="181377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F79F2-2F96-7A4C-9416-4F36215CB100}"/>
              </a:ext>
            </a:extLst>
          </p:cNvPr>
          <p:cNvSpPr txBox="1"/>
          <p:nvPr/>
        </p:nvSpPr>
        <p:spPr>
          <a:xfrm>
            <a:off x="1955473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B79DA-D6B6-EB49-89C7-CB86D7431101}"/>
              </a:ext>
            </a:extLst>
          </p:cNvPr>
          <p:cNvSpPr txBox="1"/>
          <p:nvPr/>
        </p:nvSpPr>
        <p:spPr>
          <a:xfrm>
            <a:off x="1955473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2D0FBC-9E08-3E44-AF87-FEF56D421658}"/>
              </a:ext>
            </a:extLst>
          </p:cNvPr>
          <p:cNvSpPr txBox="1"/>
          <p:nvPr/>
        </p:nvSpPr>
        <p:spPr>
          <a:xfrm>
            <a:off x="6715391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D2D1E-C8D9-4D41-8B26-6BDD45B70B66}"/>
              </a:ext>
            </a:extLst>
          </p:cNvPr>
          <p:cNvSpPr txBox="1"/>
          <p:nvPr/>
        </p:nvSpPr>
        <p:spPr>
          <a:xfrm>
            <a:off x="6731327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CF71C-9CAC-884F-8A70-DAE893E6284B}"/>
              </a:ext>
            </a:extLst>
          </p:cNvPr>
          <p:cNvSpPr txBox="1"/>
          <p:nvPr/>
        </p:nvSpPr>
        <p:spPr>
          <a:xfrm>
            <a:off x="1823310" y="1650955"/>
            <a:ext cx="175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Old Primary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CAE41-6D98-AC42-8A40-8FE0A7D1A8EC}"/>
              </a:ext>
            </a:extLst>
          </p:cNvPr>
          <p:cNvSpPr txBox="1"/>
          <p:nvPr/>
        </p:nvSpPr>
        <p:spPr>
          <a:xfrm>
            <a:off x="5901594" y="1567147"/>
            <a:ext cx="1947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New Primary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E34A44-1615-3D4E-9FB0-E723345647E1}"/>
              </a:ext>
            </a:extLst>
          </p:cNvPr>
          <p:cNvSpPr txBox="1"/>
          <p:nvPr/>
        </p:nvSpPr>
        <p:spPr>
          <a:xfrm>
            <a:off x="2160651" y="587142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38AB6-92B0-DB4A-8B61-2121D038A3C4}"/>
              </a:ext>
            </a:extLst>
          </p:cNvPr>
          <p:cNvSpPr txBox="1"/>
          <p:nvPr/>
        </p:nvSpPr>
        <p:spPr>
          <a:xfrm>
            <a:off x="5700045" y="584064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B8FCF7-C645-2D45-BEC7-1FD4C68C793D}"/>
              </a:ext>
            </a:extLst>
          </p:cNvPr>
          <p:cNvSpPr txBox="1"/>
          <p:nvPr/>
        </p:nvSpPr>
        <p:spPr>
          <a:xfrm>
            <a:off x="3920275" y="2127044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vc</a:t>
            </a:r>
            <a:r>
              <a:rPr lang="en-US" dirty="0"/>
              <a:t>, v+1, c&gt;</a:t>
            </a:r>
            <a:r>
              <a:rPr lang="en-US" baseline="-25000" dirty="0"/>
              <a:t>sig1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ECD647-E246-4D43-86D5-1911C9938747}"/>
              </a:ext>
            </a:extLst>
          </p:cNvPr>
          <p:cNvCxnSpPr>
            <a:cxnSpLocks/>
          </p:cNvCxnSpPr>
          <p:nvPr/>
        </p:nvCxnSpPr>
        <p:spPr>
          <a:xfrm flipH="1">
            <a:off x="3428191" y="3028950"/>
            <a:ext cx="2406995" cy="214138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8AC078-A57F-A749-8879-609F8FB567E7}"/>
              </a:ext>
            </a:extLst>
          </p:cNvPr>
          <p:cNvCxnSpPr>
            <a:cxnSpLocks/>
          </p:cNvCxnSpPr>
          <p:nvPr/>
        </p:nvCxnSpPr>
        <p:spPr>
          <a:xfrm flipV="1">
            <a:off x="3295113" y="2789506"/>
            <a:ext cx="2487367" cy="21955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C9C3F0-D96F-BB42-A3C9-8432453AAF48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6277684" y="3028950"/>
            <a:ext cx="31961" cy="181377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A9CADB-F41A-0747-9E77-32A8641CFEF2}"/>
              </a:ext>
            </a:extLst>
          </p:cNvPr>
          <p:cNvCxnSpPr>
            <a:cxnSpLocks/>
          </p:cNvCxnSpPr>
          <p:nvPr/>
        </p:nvCxnSpPr>
        <p:spPr>
          <a:xfrm flipH="1">
            <a:off x="6474600" y="3028950"/>
            <a:ext cx="19355" cy="175000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0EC6AE-4515-DF48-A53A-3A8BB9231639}"/>
              </a:ext>
            </a:extLst>
          </p:cNvPr>
          <p:cNvCxnSpPr>
            <a:cxnSpLocks/>
          </p:cNvCxnSpPr>
          <p:nvPr/>
        </p:nvCxnSpPr>
        <p:spPr>
          <a:xfrm flipH="1">
            <a:off x="3249851" y="5392990"/>
            <a:ext cx="2521743" cy="207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AA22246-35EA-284D-A1AF-EDADD9FC1FB1}"/>
              </a:ext>
            </a:extLst>
          </p:cNvPr>
          <p:cNvCxnSpPr>
            <a:cxnSpLocks/>
          </p:cNvCxnSpPr>
          <p:nvPr/>
        </p:nvCxnSpPr>
        <p:spPr>
          <a:xfrm>
            <a:off x="3347890" y="5578293"/>
            <a:ext cx="2423704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F42C3E8-724F-DA41-ADD2-C05904211425}"/>
              </a:ext>
            </a:extLst>
          </p:cNvPr>
          <p:cNvSpPr txBox="1"/>
          <p:nvPr/>
        </p:nvSpPr>
        <p:spPr>
          <a:xfrm>
            <a:off x="3920275" y="5505846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vc</a:t>
            </a:r>
            <a:r>
              <a:rPr lang="en-US" dirty="0"/>
              <a:t>, v+1, c&gt;</a:t>
            </a:r>
            <a:r>
              <a:rPr lang="en-US" baseline="-25000" dirty="0"/>
              <a:t>sig3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E80E6D-E2B3-6142-A13E-A92516AC24B7}"/>
              </a:ext>
            </a:extLst>
          </p:cNvPr>
          <p:cNvSpPr txBox="1"/>
          <p:nvPr/>
        </p:nvSpPr>
        <p:spPr>
          <a:xfrm>
            <a:off x="4062879" y="5029200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vc</a:t>
            </a:r>
            <a:r>
              <a:rPr lang="en-US" dirty="0"/>
              <a:t>, v+1,c &gt;</a:t>
            </a:r>
            <a:r>
              <a:rPr lang="en-US" baseline="-25000" dirty="0"/>
              <a:t>sig2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38317F-DB89-A34E-A955-0D3F84E5BD05}"/>
              </a:ext>
            </a:extLst>
          </p:cNvPr>
          <p:cNvSpPr txBox="1"/>
          <p:nvPr/>
        </p:nvSpPr>
        <p:spPr>
          <a:xfrm rot="16200000">
            <a:off x="1097578" y="3466982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vc</a:t>
            </a:r>
            <a:r>
              <a:rPr lang="en-US" dirty="0"/>
              <a:t>, v+1, c&gt;</a:t>
            </a:r>
            <a:r>
              <a:rPr lang="en-US" baseline="-25000" dirty="0"/>
              <a:t>sig3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B7C0B7-076B-144E-B2CF-458ED33442FF}"/>
              </a:ext>
            </a:extLst>
          </p:cNvPr>
          <p:cNvSpPr txBox="1"/>
          <p:nvPr/>
        </p:nvSpPr>
        <p:spPr>
          <a:xfrm rot="2253113">
            <a:off x="3288316" y="3411873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vc</a:t>
            </a:r>
            <a:r>
              <a:rPr lang="en-US" dirty="0"/>
              <a:t>, v+1,c &gt;</a:t>
            </a:r>
            <a:r>
              <a:rPr lang="en-US" baseline="-25000" dirty="0"/>
              <a:t>sig2</a:t>
            </a:r>
          </a:p>
        </p:txBody>
      </p:sp>
    </p:spTree>
    <p:extLst>
      <p:ext uri="{BB962C8B-B14F-4D97-AF65-F5344CB8AC3E}">
        <p14:creationId xmlns:p14="http://schemas.microsoft.com/office/powerpoint/2010/main" val="4253920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0F158-A076-0D42-909E-0B7C9EE8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000250"/>
            <a:ext cx="816102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CBBDC-A963-D145-8C34-CAD64DE0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33" y="4842724"/>
            <a:ext cx="816102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E595E-E6B8-7D46-88C6-E9D53ABF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842725"/>
            <a:ext cx="816102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61B38-964F-E04A-85A4-6F7CD8D9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94" y="2000250"/>
            <a:ext cx="816102" cy="1028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Leader Rotation/View Change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B7F15-B9CE-0045-80B2-7C5AA31B1EDE}"/>
              </a:ext>
            </a:extLst>
          </p:cNvPr>
          <p:cNvCxnSpPr>
            <a:cxnSpLocks/>
          </p:cNvCxnSpPr>
          <p:nvPr/>
        </p:nvCxnSpPr>
        <p:spPr>
          <a:xfrm flipH="1">
            <a:off x="3149076" y="2514599"/>
            <a:ext cx="272329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F79F2-2F96-7A4C-9416-4F36215CB100}"/>
              </a:ext>
            </a:extLst>
          </p:cNvPr>
          <p:cNvSpPr txBox="1"/>
          <p:nvPr/>
        </p:nvSpPr>
        <p:spPr>
          <a:xfrm>
            <a:off x="1955473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B79DA-D6B6-EB49-89C7-CB86D7431101}"/>
              </a:ext>
            </a:extLst>
          </p:cNvPr>
          <p:cNvSpPr txBox="1"/>
          <p:nvPr/>
        </p:nvSpPr>
        <p:spPr>
          <a:xfrm>
            <a:off x="1955473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2D0FBC-9E08-3E44-AF87-FEF56D421658}"/>
              </a:ext>
            </a:extLst>
          </p:cNvPr>
          <p:cNvSpPr txBox="1"/>
          <p:nvPr/>
        </p:nvSpPr>
        <p:spPr>
          <a:xfrm>
            <a:off x="6715391" y="5126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D2D1E-C8D9-4D41-8B26-6BDD45B70B66}"/>
              </a:ext>
            </a:extLst>
          </p:cNvPr>
          <p:cNvSpPr txBox="1"/>
          <p:nvPr/>
        </p:nvSpPr>
        <p:spPr>
          <a:xfrm>
            <a:off x="6731327" y="22837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CF71C-9CAC-884F-8A70-DAE893E6284B}"/>
              </a:ext>
            </a:extLst>
          </p:cNvPr>
          <p:cNvSpPr txBox="1"/>
          <p:nvPr/>
        </p:nvSpPr>
        <p:spPr>
          <a:xfrm>
            <a:off x="1823310" y="1650955"/>
            <a:ext cx="175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Old Primary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CAE41-6D98-AC42-8A40-8FE0A7D1A8EC}"/>
              </a:ext>
            </a:extLst>
          </p:cNvPr>
          <p:cNvSpPr txBox="1"/>
          <p:nvPr/>
        </p:nvSpPr>
        <p:spPr>
          <a:xfrm>
            <a:off x="5901594" y="1567147"/>
            <a:ext cx="1947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New Primary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E34A44-1615-3D4E-9FB0-E723345647E1}"/>
              </a:ext>
            </a:extLst>
          </p:cNvPr>
          <p:cNvSpPr txBox="1"/>
          <p:nvPr/>
        </p:nvSpPr>
        <p:spPr>
          <a:xfrm>
            <a:off x="2160651" y="587142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38AB6-92B0-DB4A-8B61-2121D038A3C4}"/>
              </a:ext>
            </a:extLst>
          </p:cNvPr>
          <p:cNvSpPr txBox="1"/>
          <p:nvPr/>
        </p:nvSpPr>
        <p:spPr>
          <a:xfrm>
            <a:off x="5700045" y="584064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B8FCF7-C645-2D45-BEC7-1FD4C68C793D}"/>
              </a:ext>
            </a:extLst>
          </p:cNvPr>
          <p:cNvSpPr txBox="1"/>
          <p:nvPr/>
        </p:nvSpPr>
        <p:spPr>
          <a:xfrm>
            <a:off x="3920275" y="2127044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nv</a:t>
            </a:r>
            <a:r>
              <a:rPr lang="en-US" dirty="0"/>
              <a:t>, v+1, c&gt;</a:t>
            </a:r>
            <a:r>
              <a:rPr lang="en-US" baseline="-25000" dirty="0"/>
              <a:t>sig1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ECD647-E246-4D43-86D5-1911C9938747}"/>
              </a:ext>
            </a:extLst>
          </p:cNvPr>
          <p:cNvCxnSpPr>
            <a:cxnSpLocks/>
          </p:cNvCxnSpPr>
          <p:nvPr/>
        </p:nvCxnSpPr>
        <p:spPr>
          <a:xfrm flipH="1">
            <a:off x="3428191" y="3028950"/>
            <a:ext cx="2406995" cy="214138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A9CADB-F41A-0747-9E77-32A8641CFEF2}"/>
              </a:ext>
            </a:extLst>
          </p:cNvPr>
          <p:cNvCxnSpPr>
            <a:cxnSpLocks/>
          </p:cNvCxnSpPr>
          <p:nvPr/>
        </p:nvCxnSpPr>
        <p:spPr>
          <a:xfrm flipH="1">
            <a:off x="6474600" y="3028950"/>
            <a:ext cx="19355" cy="175000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3323D3-CCD4-5C4C-A1F8-5A7770F1630B}"/>
              </a:ext>
            </a:extLst>
          </p:cNvPr>
          <p:cNvSpPr txBox="1"/>
          <p:nvPr/>
        </p:nvSpPr>
        <p:spPr>
          <a:xfrm rot="19185182">
            <a:off x="3751282" y="3367819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nv</a:t>
            </a:r>
            <a:r>
              <a:rPr lang="en-US" dirty="0"/>
              <a:t>, v+1, c&gt;</a:t>
            </a:r>
            <a:r>
              <a:rPr lang="en-US" baseline="-25000" dirty="0"/>
              <a:t>sig1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A51CE4-637A-4E48-8621-415D9E331070}"/>
              </a:ext>
            </a:extLst>
          </p:cNvPr>
          <p:cNvSpPr txBox="1"/>
          <p:nvPr/>
        </p:nvSpPr>
        <p:spPr>
          <a:xfrm rot="5400000">
            <a:off x="5455688" y="4012828"/>
            <a:ext cx="248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nv</a:t>
            </a:r>
            <a:r>
              <a:rPr lang="en-US" dirty="0"/>
              <a:t>, v+1, c&gt;</a:t>
            </a:r>
            <a:r>
              <a:rPr lang="en-US" baseline="-25000" dirty="0"/>
              <a:t>sig1</a:t>
            </a:r>
          </a:p>
        </p:txBody>
      </p:sp>
    </p:spTree>
    <p:extLst>
      <p:ext uri="{BB962C8B-B14F-4D97-AF65-F5344CB8AC3E}">
        <p14:creationId xmlns:p14="http://schemas.microsoft.com/office/powerpoint/2010/main" val="1686716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Safety of PBFT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F54-4FD6-7C46-8C8A-006487F38398}"/>
              </a:ext>
            </a:extLst>
          </p:cNvPr>
          <p:cNvSpPr txBox="1"/>
          <p:nvPr/>
        </p:nvSpPr>
        <p:spPr>
          <a:xfrm>
            <a:off x="838200" y="1828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Each node/replica performs the </a:t>
            </a:r>
            <a:r>
              <a:rPr lang="en-US" sz="2000" dirty="0">
                <a:solidFill>
                  <a:srgbClr val="C00000"/>
                </a:solidFill>
              </a:rPr>
              <a:t>same</a:t>
            </a:r>
            <a:r>
              <a:rPr lang="en-US" sz="2000" dirty="0"/>
              <a:t> operation in the </a:t>
            </a:r>
            <a:r>
              <a:rPr lang="en-US" sz="2000" dirty="0">
                <a:solidFill>
                  <a:srgbClr val="C00000"/>
                </a:solidFill>
              </a:rPr>
              <a:t>same</a:t>
            </a:r>
            <a:r>
              <a:rPr lang="en-US" sz="2000" dirty="0"/>
              <a:t> order if they are going to perform a sequence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1310243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Safety of PBFT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06F54-4FD6-7C46-8C8A-006487F38398}"/>
                  </a:ext>
                </a:extLst>
              </p:cNvPr>
              <p:cNvSpPr txBox="1"/>
              <p:nvPr/>
            </p:nvSpPr>
            <p:spPr>
              <a:xfrm>
                <a:off x="838200" y="1828800"/>
                <a:ext cx="7848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dirty="0"/>
                  <a:t>Each node/replica performs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same</a:t>
                </a:r>
                <a:r>
                  <a:rPr lang="en-US" sz="2000" dirty="0"/>
                  <a:t> operation in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same</a:t>
                </a:r>
                <a:r>
                  <a:rPr lang="en-US" sz="2000" dirty="0"/>
                  <a:t> order.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endParaRPr lang="en-US" sz="2000" dirty="0"/>
              </a:p>
              <a:p>
                <a:pPr marL="342900" indent="-34290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generals tolerate up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faulty nodes.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lang="en-US" sz="2000" dirty="0"/>
                  <a:t>If there are two different actions with the same sequence number, at least one honest general will detect it.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06F54-4FD6-7C46-8C8A-006487F3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8800"/>
                <a:ext cx="7848600" cy="1938992"/>
              </a:xfrm>
              <a:prstGeom prst="rect">
                <a:avLst/>
              </a:prstGeom>
              <a:blipFill>
                <a:blip r:embed="rId3"/>
                <a:stretch>
                  <a:fillRect l="-646" t="-196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099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Safety of PBFT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06F54-4FD6-7C46-8C8A-006487F38398}"/>
                  </a:ext>
                </a:extLst>
              </p:cNvPr>
              <p:cNvSpPr txBox="1"/>
              <p:nvPr/>
            </p:nvSpPr>
            <p:spPr>
              <a:xfrm>
                <a:off x="838200" y="1828800"/>
                <a:ext cx="78486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dirty="0"/>
                  <a:t>Each node/replica performs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same</a:t>
                </a:r>
                <a:r>
                  <a:rPr lang="en-US" sz="2000" dirty="0"/>
                  <a:t> operation in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same</a:t>
                </a:r>
                <a:r>
                  <a:rPr lang="en-US" sz="2000" dirty="0"/>
                  <a:t> order.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endParaRPr lang="en-US" sz="2000" dirty="0"/>
              </a:p>
              <a:p>
                <a:pPr marL="342900" indent="-34290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generals tolerate up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faulty nodes.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lang="en-US" sz="2000" dirty="0"/>
                  <a:t>If there are two different actions with the same sequence number, at least one honest general will detect it.</a:t>
                </a:r>
              </a:p>
              <a:p>
                <a:pPr marL="800100" lvl="1" indent="-342900">
                  <a:buFont typeface="Wingdings" pitchFamily="2" charset="2"/>
                  <a:buChar char="q"/>
                </a:pPr>
                <a:endParaRPr lang="en-US" sz="20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dirty="0"/>
                  <a:t>Is the “commit” phase necessary?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lang="en-US" sz="2000" dirty="0"/>
                  <a:t>To ensure the same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sequence number</a:t>
                </a:r>
                <a:r>
                  <a:rPr lang="en-US" sz="2000" dirty="0"/>
                  <a:t> cannot be assigned to different actions.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06F54-4FD6-7C46-8C8A-006487F3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8800"/>
                <a:ext cx="7848600" cy="3170099"/>
              </a:xfrm>
              <a:prstGeom prst="rect">
                <a:avLst/>
              </a:prstGeom>
              <a:blipFill>
                <a:blip r:embed="rId3"/>
                <a:stretch>
                  <a:fillRect l="-646" t="-12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61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Liveness of PBFT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F54-4FD6-7C46-8C8A-006487F38398}"/>
              </a:ext>
            </a:extLst>
          </p:cNvPr>
          <p:cNvSpPr txBox="1"/>
          <p:nvPr/>
        </p:nvSpPr>
        <p:spPr>
          <a:xfrm>
            <a:off x="838200" y="18288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The protocol will proceed.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Guaranteed by “view change”*.</a:t>
            </a:r>
          </a:p>
        </p:txBody>
      </p:sp>
    </p:spTree>
    <p:extLst>
      <p:ext uri="{BB962C8B-B14F-4D97-AF65-F5344CB8AC3E}">
        <p14:creationId xmlns:p14="http://schemas.microsoft.com/office/powerpoint/2010/main" val="2326223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PBFT vs. 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F54-4FD6-7C46-8C8A-006487F38398}"/>
              </a:ext>
            </a:extLst>
          </p:cNvPr>
          <p:cNvSpPr txBox="1"/>
          <p:nvPr/>
        </p:nvSpPr>
        <p:spPr>
          <a:xfrm>
            <a:off x="838200" y="18288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Permissioned vs. Permission-less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887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69420"/>
            <a:ext cx="8153400" cy="167937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Practical Byzantine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Fault Tolerance (PBFT)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6020B-9034-6E4A-971D-0D8FBB177458}"/>
              </a:ext>
            </a:extLst>
          </p:cNvPr>
          <p:cNvSpPr txBox="1"/>
          <p:nvPr/>
        </p:nvSpPr>
        <p:spPr>
          <a:xfrm>
            <a:off x="552450" y="1733490"/>
            <a:ext cx="803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914400" lvl="1" indent="-457200"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52451" y="1887378"/>
            <a:ext cx="803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sz="2000" dirty="0"/>
              <a:t>Derived from the classic paper “The Byzantine Generals Problem” (</a:t>
            </a:r>
            <a:r>
              <a:rPr lang="en-US" sz="2000" dirty="0">
                <a:hlinkClick r:id="rId3"/>
              </a:rPr>
              <a:t>https://people.eecs.berkeley.edu/~luca/cs174/byzantine.pdf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PBFT does </a:t>
            </a:r>
            <a:r>
              <a:rPr lang="en-US" sz="2000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apply to public environment.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A system that allows anyone to join/leave any time. Each user does not have a unique ID.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blockchain hype</a:t>
            </a:r>
            <a:r>
              <a:rPr lang="en-US" sz="2000" dirty="0"/>
              <a:t> inspired researchers to re-examine PBFT.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9839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PBFT vs. 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F54-4FD6-7C46-8C8A-006487F38398}"/>
              </a:ext>
            </a:extLst>
          </p:cNvPr>
          <p:cNvSpPr txBox="1"/>
          <p:nvPr/>
        </p:nvSpPr>
        <p:spPr>
          <a:xfrm>
            <a:off x="838200" y="18288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Permissioned vs. Permission-less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PBFT is leader-based.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0570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PBFT vs. 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F54-4FD6-7C46-8C8A-006487F38398}"/>
              </a:ext>
            </a:extLst>
          </p:cNvPr>
          <p:cNvSpPr txBox="1"/>
          <p:nvPr/>
        </p:nvSpPr>
        <p:spPr>
          <a:xfrm>
            <a:off x="838200" y="18288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Permissioned vs. Permission-less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PBFT is leader-based.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PBFT is communication-based.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6002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ECB036-1762-6A46-B1B9-05884AC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685800"/>
            <a:ext cx="6553200" cy="7931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PBFT vs. 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F54-4FD6-7C46-8C8A-006487F38398}"/>
              </a:ext>
            </a:extLst>
          </p:cNvPr>
          <p:cNvSpPr txBox="1"/>
          <p:nvPr/>
        </p:nvSpPr>
        <p:spPr>
          <a:xfrm>
            <a:off x="838200" y="1828800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Permissioned vs. Permission-less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PBFT is leader-based.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PBFT is computation-based.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PBFT is safety-based.</a:t>
            </a:r>
          </a:p>
        </p:txBody>
      </p:sp>
    </p:spTree>
    <p:extLst>
      <p:ext uri="{BB962C8B-B14F-4D97-AF65-F5344CB8AC3E}">
        <p14:creationId xmlns:p14="http://schemas.microsoft.com/office/powerpoint/2010/main" val="1114814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814328"/>
            <a:ext cx="8153400" cy="7620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6020B-9034-6E4A-971D-0D8FBB177458}"/>
              </a:ext>
            </a:extLst>
          </p:cNvPr>
          <p:cNvSpPr txBox="1"/>
          <p:nvPr/>
        </p:nvSpPr>
        <p:spPr>
          <a:xfrm>
            <a:off x="552450" y="1733490"/>
            <a:ext cx="80391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Ethereum Wiki, “</a:t>
            </a:r>
            <a:r>
              <a:rPr lang="en-US" sz="2000" i="1" dirty="0"/>
              <a:t>Proof of Stake FAQs</a:t>
            </a:r>
            <a:r>
              <a:rPr lang="en-US" sz="2000" dirty="0"/>
              <a:t>”. Available at: </a:t>
            </a:r>
            <a:r>
              <a:rPr lang="en-US" sz="2000" dirty="0">
                <a:hlinkClick r:id="rId2"/>
              </a:rPr>
              <a:t>https://eth.wiki/en/concepts/proof-of-stake-faqs</a:t>
            </a: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hlinkClick r:id="rId3"/>
              </a:rPr>
              <a:t>https://blog.cosmos.network/consensus-compare-casper-vs-tendermint-6df154ad56ae</a:t>
            </a: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err="1"/>
              <a:t>Juin</a:t>
            </a:r>
            <a:r>
              <a:rPr lang="en-US" sz="2000" dirty="0"/>
              <a:t> Chiu, “</a:t>
            </a:r>
            <a:r>
              <a:rPr lang="en-US" sz="2000" i="1" dirty="0"/>
              <a:t>Casper FFG: Consensus Protocol for the Realization of Proof-of-Stake</a:t>
            </a:r>
            <a:r>
              <a:rPr lang="en-US" sz="2000" dirty="0"/>
              <a:t>”. Available at: </a:t>
            </a:r>
            <a:r>
              <a:rPr lang="en-US" sz="2000" dirty="0">
                <a:hlinkClick r:id="rId4"/>
              </a:rPr>
              <a:t>https://medium.com/unitychain/intro-to-casper-ffg-9ed944d98b2d</a:t>
            </a: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err="1"/>
              <a:t>Juin</a:t>
            </a:r>
            <a:r>
              <a:rPr lang="en-US" sz="2000" dirty="0"/>
              <a:t> Chiu, “</a:t>
            </a:r>
            <a:r>
              <a:rPr lang="en-US" sz="2000" i="1" dirty="0"/>
              <a:t>Introduction to PBFT</a:t>
            </a:r>
            <a:r>
              <a:rPr lang="en-US" sz="2000" dirty="0"/>
              <a:t>”. Available at: </a:t>
            </a:r>
            <a:r>
              <a:rPr lang="en-US" sz="2000" dirty="0">
                <a:hlinkClick r:id="rId5"/>
              </a:rPr>
              <a:t>https://medium.com/unitychain/if-you-really-want-to-make-sense-of-blockchain-you-cannot-ignore-the-classics-an-introduction-to-3c72dc8c5515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893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596488"/>
            <a:ext cx="5562600" cy="90993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Sustainable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6020B-9034-6E4A-971D-0D8FBB177458}"/>
              </a:ext>
            </a:extLst>
          </p:cNvPr>
          <p:cNvSpPr txBox="1"/>
          <p:nvPr/>
        </p:nvSpPr>
        <p:spPr>
          <a:xfrm>
            <a:off x="552450" y="1733490"/>
            <a:ext cx="803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914400" lvl="1" indent="-457200"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52451" y="1887378"/>
            <a:ext cx="8039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sustainable system</a:t>
            </a:r>
            <a:r>
              <a:rPr lang="en-US" sz="2000" dirty="0"/>
              <a:t> is a system that is resistant to failures. </a:t>
            </a:r>
          </a:p>
        </p:txBody>
      </p:sp>
    </p:spTree>
    <p:extLst>
      <p:ext uri="{BB962C8B-B14F-4D97-AF65-F5344CB8AC3E}">
        <p14:creationId xmlns:p14="http://schemas.microsoft.com/office/powerpoint/2010/main" val="121839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596488"/>
            <a:ext cx="5562600" cy="90993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Sustainable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6020B-9034-6E4A-971D-0D8FBB177458}"/>
              </a:ext>
            </a:extLst>
          </p:cNvPr>
          <p:cNvSpPr txBox="1"/>
          <p:nvPr/>
        </p:nvSpPr>
        <p:spPr>
          <a:xfrm>
            <a:off x="552450" y="1733490"/>
            <a:ext cx="803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914400" lvl="1" indent="-457200"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52451" y="1887378"/>
            <a:ext cx="8039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sustainable system</a:t>
            </a:r>
            <a:r>
              <a:rPr lang="en-US" sz="2000" dirty="0"/>
              <a:t> is a system that is resistant to failures.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How to achieve sustainability?</a:t>
            </a:r>
          </a:p>
        </p:txBody>
      </p:sp>
    </p:spTree>
    <p:extLst>
      <p:ext uri="{BB962C8B-B14F-4D97-AF65-F5344CB8AC3E}">
        <p14:creationId xmlns:p14="http://schemas.microsoft.com/office/powerpoint/2010/main" val="295582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596488"/>
            <a:ext cx="5562600" cy="90993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Sustainable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6020B-9034-6E4A-971D-0D8FBB177458}"/>
              </a:ext>
            </a:extLst>
          </p:cNvPr>
          <p:cNvSpPr txBox="1"/>
          <p:nvPr/>
        </p:nvSpPr>
        <p:spPr>
          <a:xfrm>
            <a:off x="552450" y="1733490"/>
            <a:ext cx="803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914400" lvl="1" indent="-457200"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52451" y="1887378"/>
            <a:ext cx="8039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sustainable system</a:t>
            </a:r>
            <a:r>
              <a:rPr lang="en-US" sz="2000" dirty="0"/>
              <a:t> is a system that is resistant to failures.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How to achieve sustainability?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Adding some degree of </a:t>
            </a:r>
            <a:r>
              <a:rPr lang="en-US" sz="2000" b="1" dirty="0">
                <a:solidFill>
                  <a:srgbClr val="00B050"/>
                </a:solidFill>
              </a:rPr>
              <a:t>redundancy</a:t>
            </a:r>
            <a:r>
              <a:rPr lang="en-US" sz="2000" dirty="0"/>
              <a:t>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288030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596488"/>
            <a:ext cx="5562600" cy="90993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Sustainable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6020B-9034-6E4A-971D-0D8FBB177458}"/>
              </a:ext>
            </a:extLst>
          </p:cNvPr>
          <p:cNvSpPr txBox="1"/>
          <p:nvPr/>
        </p:nvSpPr>
        <p:spPr>
          <a:xfrm>
            <a:off x="552450" y="1733490"/>
            <a:ext cx="803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914400" lvl="1" indent="-457200"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DE61-8035-524C-A2F0-3ABAA398D2B4}"/>
              </a:ext>
            </a:extLst>
          </p:cNvPr>
          <p:cNvSpPr txBox="1"/>
          <p:nvPr/>
        </p:nvSpPr>
        <p:spPr>
          <a:xfrm>
            <a:off x="552451" y="1887378"/>
            <a:ext cx="80390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sustainable system</a:t>
            </a:r>
            <a:r>
              <a:rPr lang="en-US" sz="2000" dirty="0"/>
              <a:t> is a system that is resistant to failures.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How to achieve sustainability?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Adding some degree of </a:t>
            </a:r>
            <a:r>
              <a:rPr lang="en-US" sz="2000" b="1" dirty="0">
                <a:solidFill>
                  <a:srgbClr val="00B050"/>
                </a:solidFill>
              </a:rPr>
              <a:t>redundancy</a:t>
            </a:r>
            <a:r>
              <a:rPr lang="en-US" sz="2000" dirty="0"/>
              <a:t> to the system.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How to add redundancy?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One way is to have multiple nodes with </a:t>
            </a:r>
            <a:r>
              <a:rPr lang="en-US" sz="2000" dirty="0">
                <a:solidFill>
                  <a:srgbClr val="C00000"/>
                </a:solidFill>
              </a:rPr>
              <a:t>the same state</a:t>
            </a:r>
            <a:r>
              <a:rPr lang="en-US" sz="2000" dirty="0"/>
              <a:t> and make them </a:t>
            </a:r>
            <a:r>
              <a:rPr lang="en-US" sz="2000" dirty="0">
                <a:solidFill>
                  <a:srgbClr val="C00000"/>
                </a:solidFill>
              </a:rPr>
              <a:t>operate simultaneously</a:t>
            </a:r>
            <a:r>
              <a:rPr lang="en-US" sz="2000" dirty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/>
              <a:t>In a decentralized system, this is called </a:t>
            </a:r>
            <a:r>
              <a:rPr lang="en-US" sz="2000" b="1" dirty="0">
                <a:solidFill>
                  <a:srgbClr val="00B050"/>
                </a:solidFill>
              </a:rPr>
              <a:t>State Machine Replication</a:t>
            </a:r>
            <a:r>
              <a:rPr lang="en-US" sz="2000" dirty="0"/>
              <a:t>.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009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0" y="276255"/>
            <a:ext cx="6553200" cy="167937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State Machine Replication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5A6A55-2020-DF4F-B82A-6FA30A4D62D1}"/>
              </a:ext>
            </a:extLst>
          </p:cNvPr>
          <p:cNvGrpSpPr/>
          <p:nvPr/>
        </p:nvGrpSpPr>
        <p:grpSpPr>
          <a:xfrm>
            <a:off x="2971800" y="1767598"/>
            <a:ext cx="3200400" cy="1668659"/>
            <a:chOff x="1824990" y="2828827"/>
            <a:chExt cx="3360420" cy="182342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B814DE4-8E16-FF43-AF0A-D6AF0D16018B}"/>
                </a:ext>
              </a:extLst>
            </p:cNvPr>
            <p:cNvSpPr/>
            <p:nvPr/>
          </p:nvSpPr>
          <p:spPr>
            <a:xfrm>
              <a:off x="1824990" y="3805445"/>
              <a:ext cx="1146810" cy="8468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Initial State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A1FFA6-D0A1-A94D-8933-34D0B23D983D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2398395" y="3198159"/>
              <a:ext cx="0" cy="60728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5171C2-9774-9543-9094-070D4494C140}"/>
                </a:ext>
              </a:extLst>
            </p:cNvPr>
            <p:cNvSpPr txBox="1"/>
            <p:nvPr/>
          </p:nvSpPr>
          <p:spPr>
            <a:xfrm>
              <a:off x="1979295" y="2828827"/>
              <a:ext cx="838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Input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295789-B46E-9C45-98C3-6C0D38AFBA0E}"/>
                </a:ext>
              </a:extLst>
            </p:cNvPr>
            <p:cNvSpPr/>
            <p:nvPr/>
          </p:nvSpPr>
          <p:spPr>
            <a:xfrm>
              <a:off x="4038600" y="3801153"/>
              <a:ext cx="1146810" cy="84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>
                  <a:solidFill>
                    <a:srgbClr val="002060"/>
                  </a:solidFill>
                </a:rPr>
                <a:t>S’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190883-2BA6-DB4C-ABC4-F0BF27E92A66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 flipV="1">
              <a:off x="2971800" y="4224556"/>
              <a:ext cx="1066800" cy="4292"/>
            </a:xfrm>
            <a:prstGeom prst="straightConnector1">
              <a:avLst/>
            </a:prstGeom>
            <a:ln w="31750">
              <a:solidFill>
                <a:schemeClr val="accent1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747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curves-extension" id="{5BE2EFD4-424B-464E-B590-58CA2D08849B}" vid="{E8A56718-4159-034E-BCAD-1DE286D25A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25034</TotalTime>
  <Words>1797</Words>
  <Application>Microsoft Macintosh PowerPoint</Application>
  <PresentationFormat>On-screen Show (4:3)</PresentationFormat>
  <Paragraphs>359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Default Design</vt:lpstr>
      <vt:lpstr>Practical byzantine fault tolerance</vt:lpstr>
      <vt:lpstr>Practical Byzantine Fault Tolerance (PBFT)</vt:lpstr>
      <vt:lpstr>Practical Byzantine Fault Tolerance (PBFT)</vt:lpstr>
      <vt:lpstr>Practical Byzantine Fault Tolerance (PBFT)</vt:lpstr>
      <vt:lpstr>Sustainable System</vt:lpstr>
      <vt:lpstr>Sustainable System</vt:lpstr>
      <vt:lpstr>Sustainable System</vt:lpstr>
      <vt:lpstr>Sustainable System</vt:lpstr>
      <vt:lpstr>State Machine Replication</vt:lpstr>
      <vt:lpstr>State Machine Replication</vt:lpstr>
      <vt:lpstr>State Machine Replication</vt:lpstr>
      <vt:lpstr>State Machine Replication</vt:lpstr>
      <vt:lpstr>Byzantine Generals Problem</vt:lpstr>
      <vt:lpstr>Byzantine Generals Problem</vt:lpstr>
      <vt:lpstr>Byzantine Generals Problem</vt:lpstr>
      <vt:lpstr>Byzantine Generals Problem</vt:lpstr>
      <vt:lpstr>Byzantine Generals Problem</vt:lpstr>
      <vt:lpstr>Different Approaches</vt:lpstr>
      <vt:lpstr>Different Approaches</vt:lpstr>
      <vt:lpstr>Different Approaches</vt:lpstr>
      <vt:lpstr>PBFT</vt:lpstr>
      <vt:lpstr>PBFT</vt:lpstr>
      <vt:lpstr>PBFT</vt:lpstr>
      <vt:lpstr>Assumptions of PBFT</vt:lpstr>
      <vt:lpstr>Phase I: Pre-prepare</vt:lpstr>
      <vt:lpstr>Phase I: Pre-prepare</vt:lpstr>
      <vt:lpstr>Phase II: Prepare</vt:lpstr>
      <vt:lpstr>Phase II: Prepare</vt:lpstr>
      <vt:lpstr>Phase III: Commit</vt:lpstr>
      <vt:lpstr>Phase III: Commit</vt:lpstr>
      <vt:lpstr>PBFT</vt:lpstr>
      <vt:lpstr>Leader Rotation</vt:lpstr>
      <vt:lpstr>Leader Rotation/View Change</vt:lpstr>
      <vt:lpstr>Leader Rotation/View Change</vt:lpstr>
      <vt:lpstr>Safety of PBFT</vt:lpstr>
      <vt:lpstr>Safety of PBFT</vt:lpstr>
      <vt:lpstr>Safety of PBFT</vt:lpstr>
      <vt:lpstr>Liveness of PBFT</vt:lpstr>
      <vt:lpstr>PBFT vs. Blockchain</vt:lpstr>
      <vt:lpstr>PBFT vs. Blockchain</vt:lpstr>
      <vt:lpstr>PBFT vs. Blockchain</vt:lpstr>
      <vt:lpstr>PBFT vs. Blockchain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Yu</dc:creator>
  <cp:lastModifiedBy>Lu Yu</cp:lastModifiedBy>
  <cp:revision>423</cp:revision>
  <dcterms:created xsi:type="dcterms:W3CDTF">2020-04-15T22:17:53Z</dcterms:created>
  <dcterms:modified xsi:type="dcterms:W3CDTF">2020-07-10T17:30:10Z</dcterms:modified>
</cp:coreProperties>
</file>